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9" r:id="rId1"/>
    <p:sldMasterId id="2147483827" r:id="rId2"/>
    <p:sldMasterId id="2147483839" r:id="rId3"/>
    <p:sldMasterId id="2147483963" r:id="rId4"/>
    <p:sldMasterId id="2147484191" r:id="rId5"/>
  </p:sldMasterIdLst>
  <p:notesMasterIdLst>
    <p:notesMasterId r:id="rId21"/>
  </p:notesMasterIdLst>
  <p:handoutMasterIdLst>
    <p:handoutMasterId r:id="rId22"/>
  </p:handoutMasterIdLst>
  <p:sldIdLst>
    <p:sldId id="256" r:id="rId6"/>
    <p:sldId id="481" r:id="rId7"/>
    <p:sldId id="478" r:id="rId8"/>
    <p:sldId id="479" r:id="rId9"/>
    <p:sldId id="480" r:id="rId10"/>
    <p:sldId id="472" r:id="rId11"/>
    <p:sldId id="475" r:id="rId12"/>
    <p:sldId id="461" r:id="rId13"/>
    <p:sldId id="462" r:id="rId14"/>
    <p:sldId id="463" r:id="rId15"/>
    <p:sldId id="429" r:id="rId16"/>
    <p:sldId id="425" r:id="rId17"/>
    <p:sldId id="426" r:id="rId18"/>
    <p:sldId id="427" r:id="rId19"/>
    <p:sldId id="428" r:id="rId20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4A1"/>
    <a:srgbClr val="C8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0764" autoAdjust="0"/>
  </p:normalViewPr>
  <p:slideViewPr>
    <p:cSldViewPr>
      <p:cViewPr varScale="1">
        <p:scale>
          <a:sx n="102" d="100"/>
          <a:sy n="102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C13BB-E228-480B-9757-EA62A57EA0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B621A-7932-4D58-830C-756EE4792FC3}">
      <dgm:prSet custT="1"/>
      <dgm:spPr/>
      <dgm:t>
        <a:bodyPr/>
        <a:lstStyle/>
        <a:p>
          <a:pPr rtl="0"/>
          <a:r>
            <a:rPr lang="en-US" sz="2400" dirty="0" smtClean="0"/>
            <a:t>Original words</a:t>
          </a:r>
          <a:endParaRPr lang="en-US" sz="2400" dirty="0"/>
        </a:p>
      </dgm:t>
    </dgm:pt>
    <dgm:pt modelId="{DB088DD8-8C94-48B5-AE82-906FC61E4D29}" type="parTrans" cxnId="{B4BCC730-FC72-4623-9A45-D5386D21B8C9}">
      <dgm:prSet/>
      <dgm:spPr/>
      <dgm:t>
        <a:bodyPr/>
        <a:lstStyle/>
        <a:p>
          <a:endParaRPr lang="en-US"/>
        </a:p>
      </dgm:t>
    </dgm:pt>
    <dgm:pt modelId="{4CD3520D-938C-4C0F-B944-A2960A5BEBC2}" type="sibTrans" cxnId="{B4BCC730-FC72-4623-9A45-D5386D21B8C9}">
      <dgm:prSet/>
      <dgm:spPr/>
      <dgm:t>
        <a:bodyPr/>
        <a:lstStyle/>
        <a:p>
          <a:endParaRPr lang="en-US"/>
        </a:p>
      </dgm:t>
    </dgm:pt>
    <dgm:pt modelId="{A3F36D14-209D-4251-AA16-30466469717C}">
      <dgm:prSet/>
      <dgm:spPr/>
      <dgm:t>
        <a:bodyPr/>
        <a:lstStyle/>
        <a:p>
          <a:pPr rtl="0"/>
          <a:r>
            <a:rPr lang="en-US" dirty="0" smtClean="0"/>
            <a:t>Oral reports of  words for continued application</a:t>
          </a:r>
          <a:endParaRPr lang="en-US" dirty="0"/>
        </a:p>
      </dgm:t>
    </dgm:pt>
    <dgm:pt modelId="{543852FC-A65C-4187-B3FD-9450E860865F}" type="parTrans" cxnId="{86DB1184-E6A7-4E0B-9003-3B26672FB5F3}">
      <dgm:prSet/>
      <dgm:spPr/>
      <dgm:t>
        <a:bodyPr/>
        <a:lstStyle/>
        <a:p>
          <a:endParaRPr lang="en-US"/>
        </a:p>
      </dgm:t>
    </dgm:pt>
    <dgm:pt modelId="{714F90C9-3C89-4058-B1E3-1B105C0182EA}" type="sibTrans" cxnId="{86DB1184-E6A7-4E0B-9003-3B26672FB5F3}">
      <dgm:prSet/>
      <dgm:spPr/>
      <dgm:t>
        <a:bodyPr/>
        <a:lstStyle/>
        <a:p>
          <a:endParaRPr lang="en-US"/>
        </a:p>
      </dgm:t>
    </dgm:pt>
    <dgm:pt modelId="{4AAAAEF2-3C23-4523-9964-A7A01CA98D93}">
      <dgm:prSet/>
      <dgm:spPr/>
      <dgm:t>
        <a:bodyPr/>
        <a:lstStyle/>
        <a:p>
          <a:pPr rtl="0"/>
          <a:r>
            <a:rPr lang="en-US" dirty="0" smtClean="0"/>
            <a:t>Written records for preservation &amp; application</a:t>
          </a:r>
          <a:endParaRPr lang="en-US" dirty="0"/>
        </a:p>
      </dgm:t>
    </dgm:pt>
    <dgm:pt modelId="{2F31725E-C6B1-49E0-AB58-1F8136C552A1}" type="parTrans" cxnId="{2C3C0F5A-A31C-49B3-A435-A1AB57E0D118}">
      <dgm:prSet/>
      <dgm:spPr/>
      <dgm:t>
        <a:bodyPr/>
        <a:lstStyle/>
        <a:p>
          <a:endParaRPr lang="en-US"/>
        </a:p>
      </dgm:t>
    </dgm:pt>
    <dgm:pt modelId="{6400C553-B6E3-4A6D-B832-FA3959E21274}" type="sibTrans" cxnId="{2C3C0F5A-A31C-49B3-A435-A1AB57E0D118}">
      <dgm:prSet/>
      <dgm:spPr/>
      <dgm:t>
        <a:bodyPr/>
        <a:lstStyle/>
        <a:p>
          <a:endParaRPr lang="en-US"/>
        </a:p>
      </dgm:t>
    </dgm:pt>
    <dgm:pt modelId="{4CDE6ABE-93CA-48DF-B479-17BD298697A7}" type="pres">
      <dgm:prSet presAssocID="{CF3C13BB-E228-480B-9757-EA62A57EA0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6E8BF-E149-4401-9AAE-41D90996B570}" type="pres">
      <dgm:prSet presAssocID="{CF3C13BB-E228-480B-9757-EA62A57EA0B1}" presName="arrow" presStyleLbl="bgShp" presStyleIdx="0" presStyleCnt="1"/>
      <dgm:spPr/>
    </dgm:pt>
    <dgm:pt modelId="{732DCCF6-30EC-4A88-9789-817DDB3DED2F}" type="pres">
      <dgm:prSet presAssocID="{CF3C13BB-E228-480B-9757-EA62A57EA0B1}" presName="linearProcess" presStyleCnt="0"/>
      <dgm:spPr/>
    </dgm:pt>
    <dgm:pt modelId="{D3D0CF00-4D48-4402-B3FA-8F0902082EF6}" type="pres">
      <dgm:prSet presAssocID="{FE8B621A-7932-4D58-830C-756EE4792F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F803-A84C-429A-AEBC-617E4B2E7C26}" type="pres">
      <dgm:prSet presAssocID="{4CD3520D-938C-4C0F-B944-A2960A5BEBC2}" presName="sibTrans" presStyleCnt="0"/>
      <dgm:spPr/>
    </dgm:pt>
    <dgm:pt modelId="{93EDCE3D-B864-424B-8797-A7DD3FEEB4E6}" type="pres">
      <dgm:prSet presAssocID="{A3F36D14-209D-4251-AA16-30466469717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7FDAF-E145-440B-A840-FD2930CEF0EF}" type="pres">
      <dgm:prSet presAssocID="{714F90C9-3C89-4058-B1E3-1B105C0182EA}" presName="sibTrans" presStyleCnt="0"/>
      <dgm:spPr/>
    </dgm:pt>
    <dgm:pt modelId="{683202AC-7D7B-4505-9F4B-C20F91409C14}" type="pres">
      <dgm:prSet presAssocID="{4AAAAEF2-3C23-4523-9964-A7A01CA98D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6F495B-AF85-4949-AE3A-E85E5D0492D9}" type="presOf" srcId="{FE8B621A-7932-4D58-830C-756EE4792FC3}" destId="{D3D0CF00-4D48-4402-B3FA-8F0902082EF6}" srcOrd="0" destOrd="0" presId="urn:microsoft.com/office/officeart/2005/8/layout/hProcess9"/>
    <dgm:cxn modelId="{B4BCC730-FC72-4623-9A45-D5386D21B8C9}" srcId="{CF3C13BB-E228-480B-9757-EA62A57EA0B1}" destId="{FE8B621A-7932-4D58-830C-756EE4792FC3}" srcOrd="0" destOrd="0" parTransId="{DB088DD8-8C94-48B5-AE82-906FC61E4D29}" sibTransId="{4CD3520D-938C-4C0F-B944-A2960A5BEBC2}"/>
    <dgm:cxn modelId="{2C3C0F5A-A31C-49B3-A435-A1AB57E0D118}" srcId="{CF3C13BB-E228-480B-9757-EA62A57EA0B1}" destId="{4AAAAEF2-3C23-4523-9964-A7A01CA98D93}" srcOrd="2" destOrd="0" parTransId="{2F31725E-C6B1-49E0-AB58-1F8136C552A1}" sibTransId="{6400C553-B6E3-4A6D-B832-FA3959E21274}"/>
    <dgm:cxn modelId="{ABC79863-B86D-415E-8596-EAF2DC614DDC}" type="presOf" srcId="{4AAAAEF2-3C23-4523-9964-A7A01CA98D93}" destId="{683202AC-7D7B-4505-9F4B-C20F91409C14}" srcOrd="0" destOrd="0" presId="urn:microsoft.com/office/officeart/2005/8/layout/hProcess9"/>
    <dgm:cxn modelId="{86DB1184-E6A7-4E0B-9003-3B26672FB5F3}" srcId="{CF3C13BB-E228-480B-9757-EA62A57EA0B1}" destId="{A3F36D14-209D-4251-AA16-30466469717C}" srcOrd="1" destOrd="0" parTransId="{543852FC-A65C-4187-B3FD-9450E860865F}" sibTransId="{714F90C9-3C89-4058-B1E3-1B105C0182EA}"/>
    <dgm:cxn modelId="{960402B6-02A5-4C6E-AFC3-35579423DEE0}" type="presOf" srcId="{CF3C13BB-E228-480B-9757-EA62A57EA0B1}" destId="{4CDE6ABE-93CA-48DF-B479-17BD298697A7}" srcOrd="0" destOrd="0" presId="urn:microsoft.com/office/officeart/2005/8/layout/hProcess9"/>
    <dgm:cxn modelId="{9951F072-D078-4880-86BD-6175369A8DB6}" type="presOf" srcId="{A3F36D14-209D-4251-AA16-30466469717C}" destId="{93EDCE3D-B864-424B-8797-A7DD3FEEB4E6}" srcOrd="0" destOrd="0" presId="urn:microsoft.com/office/officeart/2005/8/layout/hProcess9"/>
    <dgm:cxn modelId="{34FA87BF-AD9E-485B-9720-DDC276FF66EC}" type="presParOf" srcId="{4CDE6ABE-93CA-48DF-B479-17BD298697A7}" destId="{3CC6E8BF-E149-4401-9AAE-41D90996B570}" srcOrd="0" destOrd="0" presId="urn:microsoft.com/office/officeart/2005/8/layout/hProcess9"/>
    <dgm:cxn modelId="{061EA581-D74E-4C2D-B2E4-B0F2084D8152}" type="presParOf" srcId="{4CDE6ABE-93CA-48DF-B479-17BD298697A7}" destId="{732DCCF6-30EC-4A88-9789-817DDB3DED2F}" srcOrd="1" destOrd="0" presId="urn:microsoft.com/office/officeart/2005/8/layout/hProcess9"/>
    <dgm:cxn modelId="{BAFA8F0D-F352-4270-B8E3-6EBD2002FAFE}" type="presParOf" srcId="{732DCCF6-30EC-4A88-9789-817DDB3DED2F}" destId="{D3D0CF00-4D48-4402-B3FA-8F0902082EF6}" srcOrd="0" destOrd="0" presId="urn:microsoft.com/office/officeart/2005/8/layout/hProcess9"/>
    <dgm:cxn modelId="{A6A4F4C4-815E-4CD1-8F26-8C5F4BC14C6C}" type="presParOf" srcId="{732DCCF6-30EC-4A88-9789-817DDB3DED2F}" destId="{C7D6F803-A84C-429A-AEBC-617E4B2E7C26}" srcOrd="1" destOrd="0" presId="urn:microsoft.com/office/officeart/2005/8/layout/hProcess9"/>
    <dgm:cxn modelId="{D6B6442C-8BE1-40C9-AC6B-151BFFB03B64}" type="presParOf" srcId="{732DCCF6-30EC-4A88-9789-817DDB3DED2F}" destId="{93EDCE3D-B864-424B-8797-A7DD3FEEB4E6}" srcOrd="2" destOrd="0" presId="urn:microsoft.com/office/officeart/2005/8/layout/hProcess9"/>
    <dgm:cxn modelId="{135248B8-F03C-4FAA-9540-814F6453B4AA}" type="presParOf" srcId="{732DCCF6-30EC-4A88-9789-817DDB3DED2F}" destId="{2937FDAF-E145-440B-A840-FD2930CEF0EF}" srcOrd="3" destOrd="0" presId="urn:microsoft.com/office/officeart/2005/8/layout/hProcess9"/>
    <dgm:cxn modelId="{0B418E1D-1403-4B9C-B439-9DE970776FF7}" type="presParOf" srcId="{732DCCF6-30EC-4A88-9789-817DDB3DED2F}" destId="{683202AC-7D7B-4505-9F4B-C20F91409C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C13BB-E228-480B-9757-EA62A57EA0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B621A-7932-4D58-830C-756EE4792FC3}">
      <dgm:prSet/>
      <dgm:spPr/>
      <dgm:t>
        <a:bodyPr/>
        <a:lstStyle/>
        <a:p>
          <a:pPr rtl="0"/>
          <a:r>
            <a:rPr lang="en-US" dirty="0" smtClean="0"/>
            <a:t>Woman’s story</a:t>
          </a:r>
          <a:endParaRPr lang="en-US" dirty="0"/>
        </a:p>
      </dgm:t>
    </dgm:pt>
    <dgm:pt modelId="{DB088DD8-8C94-48B5-AE82-906FC61E4D29}" type="parTrans" cxnId="{B4BCC730-FC72-4623-9A45-D5386D21B8C9}">
      <dgm:prSet/>
      <dgm:spPr/>
      <dgm:t>
        <a:bodyPr/>
        <a:lstStyle/>
        <a:p>
          <a:endParaRPr lang="en-US"/>
        </a:p>
      </dgm:t>
    </dgm:pt>
    <dgm:pt modelId="{4CD3520D-938C-4C0F-B944-A2960A5BEBC2}" type="sibTrans" cxnId="{B4BCC730-FC72-4623-9A45-D5386D21B8C9}">
      <dgm:prSet/>
      <dgm:spPr/>
      <dgm:t>
        <a:bodyPr/>
        <a:lstStyle/>
        <a:p>
          <a:endParaRPr lang="en-US"/>
        </a:p>
      </dgm:t>
    </dgm:pt>
    <dgm:pt modelId="{A3F36D14-209D-4251-AA16-30466469717C}">
      <dgm:prSet/>
      <dgm:spPr/>
      <dgm:t>
        <a:bodyPr/>
        <a:lstStyle/>
        <a:p>
          <a:pPr rtl="0"/>
          <a:r>
            <a:rPr lang="en-US" dirty="0" smtClean="0"/>
            <a:t>Children’s accounts of the story</a:t>
          </a:r>
          <a:endParaRPr lang="en-US" dirty="0"/>
        </a:p>
      </dgm:t>
    </dgm:pt>
    <dgm:pt modelId="{543852FC-A65C-4187-B3FD-9450E860865F}" type="parTrans" cxnId="{86DB1184-E6A7-4E0B-9003-3B26672FB5F3}">
      <dgm:prSet/>
      <dgm:spPr/>
      <dgm:t>
        <a:bodyPr/>
        <a:lstStyle/>
        <a:p>
          <a:endParaRPr lang="en-US"/>
        </a:p>
      </dgm:t>
    </dgm:pt>
    <dgm:pt modelId="{714F90C9-3C89-4058-B1E3-1B105C0182EA}" type="sibTrans" cxnId="{86DB1184-E6A7-4E0B-9003-3B26672FB5F3}">
      <dgm:prSet/>
      <dgm:spPr/>
      <dgm:t>
        <a:bodyPr/>
        <a:lstStyle/>
        <a:p>
          <a:endParaRPr lang="en-US"/>
        </a:p>
      </dgm:t>
    </dgm:pt>
    <dgm:pt modelId="{4AAAAEF2-3C23-4523-9964-A7A01CA98D93}">
      <dgm:prSet/>
      <dgm:spPr/>
      <dgm:t>
        <a:bodyPr/>
        <a:lstStyle/>
        <a:p>
          <a:pPr rtl="0"/>
          <a:r>
            <a:rPr lang="en-US" dirty="0" smtClean="0"/>
            <a:t>Written record for the sake posterity</a:t>
          </a:r>
          <a:endParaRPr lang="en-US" dirty="0"/>
        </a:p>
      </dgm:t>
    </dgm:pt>
    <dgm:pt modelId="{2F31725E-C6B1-49E0-AB58-1F8136C552A1}" type="parTrans" cxnId="{2C3C0F5A-A31C-49B3-A435-A1AB57E0D118}">
      <dgm:prSet/>
      <dgm:spPr/>
      <dgm:t>
        <a:bodyPr/>
        <a:lstStyle/>
        <a:p>
          <a:endParaRPr lang="en-US"/>
        </a:p>
      </dgm:t>
    </dgm:pt>
    <dgm:pt modelId="{6400C553-B6E3-4A6D-B832-FA3959E21274}" type="sibTrans" cxnId="{2C3C0F5A-A31C-49B3-A435-A1AB57E0D118}">
      <dgm:prSet/>
      <dgm:spPr/>
      <dgm:t>
        <a:bodyPr/>
        <a:lstStyle/>
        <a:p>
          <a:endParaRPr lang="en-US"/>
        </a:p>
      </dgm:t>
    </dgm:pt>
    <dgm:pt modelId="{4CDE6ABE-93CA-48DF-B479-17BD298697A7}" type="pres">
      <dgm:prSet presAssocID="{CF3C13BB-E228-480B-9757-EA62A57EA0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6E8BF-E149-4401-9AAE-41D90996B570}" type="pres">
      <dgm:prSet presAssocID="{CF3C13BB-E228-480B-9757-EA62A57EA0B1}" presName="arrow" presStyleLbl="bgShp" presStyleIdx="0" presStyleCnt="1"/>
      <dgm:spPr/>
    </dgm:pt>
    <dgm:pt modelId="{732DCCF6-30EC-4A88-9789-817DDB3DED2F}" type="pres">
      <dgm:prSet presAssocID="{CF3C13BB-E228-480B-9757-EA62A57EA0B1}" presName="linearProcess" presStyleCnt="0"/>
      <dgm:spPr/>
    </dgm:pt>
    <dgm:pt modelId="{D3D0CF00-4D48-4402-B3FA-8F0902082EF6}" type="pres">
      <dgm:prSet presAssocID="{FE8B621A-7932-4D58-830C-756EE4792F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F803-A84C-429A-AEBC-617E4B2E7C26}" type="pres">
      <dgm:prSet presAssocID="{4CD3520D-938C-4C0F-B944-A2960A5BEBC2}" presName="sibTrans" presStyleCnt="0"/>
      <dgm:spPr/>
    </dgm:pt>
    <dgm:pt modelId="{93EDCE3D-B864-424B-8797-A7DD3FEEB4E6}" type="pres">
      <dgm:prSet presAssocID="{A3F36D14-209D-4251-AA16-30466469717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7FDAF-E145-440B-A840-FD2930CEF0EF}" type="pres">
      <dgm:prSet presAssocID="{714F90C9-3C89-4058-B1E3-1B105C0182EA}" presName="sibTrans" presStyleCnt="0"/>
      <dgm:spPr/>
    </dgm:pt>
    <dgm:pt modelId="{683202AC-7D7B-4505-9F4B-C20F91409C14}" type="pres">
      <dgm:prSet presAssocID="{4AAAAEF2-3C23-4523-9964-A7A01CA98D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58012-2784-4F35-BF31-1AE78474E5EB}" type="presOf" srcId="{CF3C13BB-E228-480B-9757-EA62A57EA0B1}" destId="{4CDE6ABE-93CA-48DF-B479-17BD298697A7}" srcOrd="0" destOrd="0" presId="urn:microsoft.com/office/officeart/2005/8/layout/hProcess9"/>
    <dgm:cxn modelId="{9A1EFA27-F0F9-4A42-BA0B-C7586F6D3786}" type="presOf" srcId="{A3F36D14-209D-4251-AA16-30466469717C}" destId="{93EDCE3D-B864-424B-8797-A7DD3FEEB4E6}" srcOrd="0" destOrd="0" presId="urn:microsoft.com/office/officeart/2005/8/layout/hProcess9"/>
    <dgm:cxn modelId="{B4BCC730-FC72-4623-9A45-D5386D21B8C9}" srcId="{CF3C13BB-E228-480B-9757-EA62A57EA0B1}" destId="{FE8B621A-7932-4D58-830C-756EE4792FC3}" srcOrd="0" destOrd="0" parTransId="{DB088DD8-8C94-48B5-AE82-906FC61E4D29}" sibTransId="{4CD3520D-938C-4C0F-B944-A2960A5BEBC2}"/>
    <dgm:cxn modelId="{C145B148-0419-4D28-B064-F856A327D610}" type="presOf" srcId="{FE8B621A-7932-4D58-830C-756EE4792FC3}" destId="{D3D0CF00-4D48-4402-B3FA-8F0902082EF6}" srcOrd="0" destOrd="0" presId="urn:microsoft.com/office/officeart/2005/8/layout/hProcess9"/>
    <dgm:cxn modelId="{2C3C0F5A-A31C-49B3-A435-A1AB57E0D118}" srcId="{CF3C13BB-E228-480B-9757-EA62A57EA0B1}" destId="{4AAAAEF2-3C23-4523-9964-A7A01CA98D93}" srcOrd="2" destOrd="0" parTransId="{2F31725E-C6B1-49E0-AB58-1F8136C552A1}" sibTransId="{6400C553-B6E3-4A6D-B832-FA3959E21274}"/>
    <dgm:cxn modelId="{61A4E8F4-289F-4B84-B210-18E363F52F21}" type="presOf" srcId="{4AAAAEF2-3C23-4523-9964-A7A01CA98D93}" destId="{683202AC-7D7B-4505-9F4B-C20F91409C14}" srcOrd="0" destOrd="0" presId="urn:microsoft.com/office/officeart/2005/8/layout/hProcess9"/>
    <dgm:cxn modelId="{86DB1184-E6A7-4E0B-9003-3B26672FB5F3}" srcId="{CF3C13BB-E228-480B-9757-EA62A57EA0B1}" destId="{A3F36D14-209D-4251-AA16-30466469717C}" srcOrd="1" destOrd="0" parTransId="{543852FC-A65C-4187-B3FD-9450E860865F}" sibTransId="{714F90C9-3C89-4058-B1E3-1B105C0182EA}"/>
    <dgm:cxn modelId="{7FAF5F17-9B2A-4772-B9A7-720BDD55E63E}" type="presParOf" srcId="{4CDE6ABE-93CA-48DF-B479-17BD298697A7}" destId="{3CC6E8BF-E149-4401-9AAE-41D90996B570}" srcOrd="0" destOrd="0" presId="urn:microsoft.com/office/officeart/2005/8/layout/hProcess9"/>
    <dgm:cxn modelId="{1C1BD039-8D29-4144-A248-D15DFC9F5619}" type="presParOf" srcId="{4CDE6ABE-93CA-48DF-B479-17BD298697A7}" destId="{732DCCF6-30EC-4A88-9789-817DDB3DED2F}" srcOrd="1" destOrd="0" presId="urn:microsoft.com/office/officeart/2005/8/layout/hProcess9"/>
    <dgm:cxn modelId="{6E6A1025-4AF8-4898-B75E-BD523F8ECA16}" type="presParOf" srcId="{732DCCF6-30EC-4A88-9789-817DDB3DED2F}" destId="{D3D0CF00-4D48-4402-B3FA-8F0902082EF6}" srcOrd="0" destOrd="0" presId="urn:microsoft.com/office/officeart/2005/8/layout/hProcess9"/>
    <dgm:cxn modelId="{015FADDA-DD19-4C59-983B-6FE256ABA14D}" type="presParOf" srcId="{732DCCF6-30EC-4A88-9789-817DDB3DED2F}" destId="{C7D6F803-A84C-429A-AEBC-617E4B2E7C26}" srcOrd="1" destOrd="0" presId="urn:microsoft.com/office/officeart/2005/8/layout/hProcess9"/>
    <dgm:cxn modelId="{77CD8E6B-5AE4-4948-A8DA-F4CD2494792E}" type="presParOf" srcId="{732DCCF6-30EC-4A88-9789-817DDB3DED2F}" destId="{93EDCE3D-B864-424B-8797-A7DD3FEEB4E6}" srcOrd="2" destOrd="0" presId="urn:microsoft.com/office/officeart/2005/8/layout/hProcess9"/>
    <dgm:cxn modelId="{4B7EF6D9-95C4-44E3-9DD7-2B95EFFB7E3B}" type="presParOf" srcId="{732DCCF6-30EC-4A88-9789-817DDB3DED2F}" destId="{2937FDAF-E145-440B-A840-FD2930CEF0EF}" srcOrd="3" destOrd="0" presId="urn:microsoft.com/office/officeart/2005/8/layout/hProcess9"/>
    <dgm:cxn modelId="{66FABB59-6ECE-413E-B3BD-C5A587047722}" type="presParOf" srcId="{732DCCF6-30EC-4A88-9789-817DDB3DED2F}" destId="{683202AC-7D7B-4505-9F4B-C20F91409C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6E8BF-E149-4401-9AAE-41D90996B570}">
      <dsp:nvSpPr>
        <dsp:cNvPr id="0" name=""/>
        <dsp:cNvSpPr/>
      </dsp:nvSpPr>
      <dsp:spPr>
        <a:xfrm>
          <a:off x="611504" y="0"/>
          <a:ext cx="6930390" cy="3276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0CF00-4D48-4402-B3FA-8F0902082EF6}">
      <dsp:nvSpPr>
        <dsp:cNvPr id="0" name=""/>
        <dsp:cNvSpPr/>
      </dsp:nvSpPr>
      <dsp:spPr>
        <a:xfrm>
          <a:off x="8758" y="982980"/>
          <a:ext cx="2624375" cy="131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Original words</a:t>
          </a:r>
          <a:endParaRPr lang="en-US" sz="2400" kern="1200" dirty="0"/>
        </a:p>
      </dsp:txBody>
      <dsp:txXfrm>
        <a:off x="72738" y="1046960"/>
        <a:ext cx="2496415" cy="1182680"/>
      </dsp:txXfrm>
    </dsp:sp>
    <dsp:sp modelId="{93EDCE3D-B864-424B-8797-A7DD3FEEB4E6}">
      <dsp:nvSpPr>
        <dsp:cNvPr id="0" name=""/>
        <dsp:cNvSpPr/>
      </dsp:nvSpPr>
      <dsp:spPr>
        <a:xfrm>
          <a:off x="2764512" y="982980"/>
          <a:ext cx="2624375" cy="131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Oral reports of  words for continued application</a:t>
          </a:r>
          <a:endParaRPr lang="en-US" sz="2200" kern="1200" dirty="0"/>
        </a:p>
      </dsp:txBody>
      <dsp:txXfrm>
        <a:off x="2828492" y="1046960"/>
        <a:ext cx="2496415" cy="1182680"/>
      </dsp:txXfrm>
    </dsp:sp>
    <dsp:sp modelId="{683202AC-7D7B-4505-9F4B-C20F91409C14}">
      <dsp:nvSpPr>
        <dsp:cNvPr id="0" name=""/>
        <dsp:cNvSpPr/>
      </dsp:nvSpPr>
      <dsp:spPr>
        <a:xfrm>
          <a:off x="5520265" y="982980"/>
          <a:ext cx="2624375" cy="131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Written records for preservation &amp; application</a:t>
          </a:r>
          <a:endParaRPr lang="en-US" sz="2200" kern="1200" dirty="0"/>
        </a:p>
      </dsp:txBody>
      <dsp:txXfrm>
        <a:off x="5584245" y="1046960"/>
        <a:ext cx="2496415" cy="1182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6E8BF-E149-4401-9AAE-41D90996B570}">
      <dsp:nvSpPr>
        <dsp:cNvPr id="0" name=""/>
        <dsp:cNvSpPr/>
      </dsp:nvSpPr>
      <dsp:spPr>
        <a:xfrm>
          <a:off x="611504" y="0"/>
          <a:ext cx="6930390" cy="3124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0CF00-4D48-4402-B3FA-8F0902082EF6}">
      <dsp:nvSpPr>
        <dsp:cNvPr id="0" name=""/>
        <dsp:cNvSpPr/>
      </dsp:nvSpPr>
      <dsp:spPr>
        <a:xfrm>
          <a:off x="276291" y="937260"/>
          <a:ext cx="2446020" cy="124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Woman’s story</a:t>
          </a:r>
          <a:endParaRPr lang="en-US" sz="2300" kern="1200" dirty="0"/>
        </a:p>
      </dsp:txBody>
      <dsp:txXfrm>
        <a:off x="337295" y="998264"/>
        <a:ext cx="2324012" cy="1127672"/>
      </dsp:txXfrm>
    </dsp:sp>
    <dsp:sp modelId="{93EDCE3D-B864-424B-8797-A7DD3FEEB4E6}">
      <dsp:nvSpPr>
        <dsp:cNvPr id="0" name=""/>
        <dsp:cNvSpPr/>
      </dsp:nvSpPr>
      <dsp:spPr>
        <a:xfrm>
          <a:off x="2853689" y="937260"/>
          <a:ext cx="2446020" cy="124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Children’s accounts of the story</a:t>
          </a:r>
          <a:endParaRPr lang="en-US" sz="2300" kern="1200" dirty="0"/>
        </a:p>
      </dsp:txBody>
      <dsp:txXfrm>
        <a:off x="2914693" y="998264"/>
        <a:ext cx="2324012" cy="1127672"/>
      </dsp:txXfrm>
    </dsp:sp>
    <dsp:sp modelId="{683202AC-7D7B-4505-9F4B-C20F91409C14}">
      <dsp:nvSpPr>
        <dsp:cNvPr id="0" name=""/>
        <dsp:cNvSpPr/>
      </dsp:nvSpPr>
      <dsp:spPr>
        <a:xfrm>
          <a:off x="5431088" y="937260"/>
          <a:ext cx="2446020" cy="124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Written record for the sake posterity</a:t>
          </a:r>
          <a:endParaRPr lang="en-US" sz="2300" kern="1200" dirty="0"/>
        </a:p>
      </dsp:txBody>
      <dsp:txXfrm>
        <a:off x="5492092" y="998264"/>
        <a:ext cx="2324012" cy="1127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781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20163"/>
            <a:ext cx="3078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7B38FDB6-D81B-4231-A9A6-79821C3D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0163"/>
            <a:ext cx="30781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20163"/>
            <a:ext cx="3078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2" tIns="47111" rIns="94222" bIns="47111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D6556A4F-3E4F-4851-B84D-1C5EDD3D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17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19C93C-924D-4320-90A3-0009AE1CDF67}" type="slidenum">
              <a:rPr lang="en-US" altLang="en-US" sz="1200" smtClean="0">
                <a:solidFill>
                  <a:prstClr val="black"/>
                </a:solidFill>
              </a:rPr>
              <a:pPr/>
              <a:t>2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Might wait on 6 Will probably not get to these until Day 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Added this and next two slides in 2014 after students expressed concern over establishing the text.  </a:t>
            </a:r>
          </a:p>
          <a:p>
            <a:r>
              <a:rPr lang="en-US" altLang="en-US" smtClean="0"/>
              <a:t>Over 5700 Greek mss, 10,000 Latin mss and a million quotations from church fathers and others. (Reinventing Jesus, p. 71)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0CD27B-64B9-4BF8-8FC6-548803B836AB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0EC00F-2DD1-433D-B0C5-055539EC0D78}" type="slidenum">
              <a:rPr lang="en-US" altLang="en-US" sz="1200" smtClean="0">
                <a:solidFill>
                  <a:srgbClr val="000000"/>
                </a:solidFill>
              </a:rPr>
              <a:pPr/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93F376-DC6B-46C7-B533-7A3076C326CE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Can we start with the final account and work back to the “original”?  Do we need to?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6B913F31-19BD-4DAD-B840-11F466D7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FBF7-B7C8-4977-8B14-AC36FD547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9E9B-B896-47AF-A59B-FF26B773A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700D-ADD1-4A8F-9A79-C8AFC29A6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7AA3-FD5B-4EDF-A449-FD685E092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3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96E56BEB-5CA1-4C2A-95CE-3D752305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3D5CA-ED3E-4764-8C3C-3A9BEBFE1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FE0B-9B5B-43A7-A4DA-08579DB3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2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0C36-0450-436B-B03C-C7FF5E295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F3E4-C628-48B9-9C73-EA107DBD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0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4F97-B376-468B-B8B3-BC01FCEE0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048D-A798-4166-A781-7DE972855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59B5-07ED-49F7-ABB2-45FDBCEA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69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3249-39C2-467A-8181-F89738EF5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8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779F-9280-4AA8-90A9-D8FF6639E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3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B644A-5CEE-42C6-85D2-A77C405D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9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CB2D-9E4D-4A57-99A2-389F41B57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D897B443-464C-4F32-A535-48E22D2F7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40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8361-3B59-4803-967C-B39F918E9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4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87CE-45B2-4DC4-B0B8-15127A139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7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9A75-6127-42A1-BB51-88A7B4EAB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ADA6-0173-493B-9A34-C8184E35A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5A0A-D913-49B4-970C-83FB255E3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9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931F-2544-4102-9D64-06B99B3C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438B-C6F9-40B7-99C5-04034A4A8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27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6DB46-CBCA-4603-87EB-D2781C358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4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D11A0-0CCB-4BC2-93F4-D288EEC4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4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F0B41-F0C3-42D3-8831-423F247B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7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4948-336A-4611-A898-58622E04D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8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560286192 w 4128"/>
              <a:gd name="T1" fmla="*/ 205697824 h 479"/>
              <a:gd name="T2" fmla="*/ 2147483647 w 4128"/>
              <a:gd name="T3" fmla="*/ 205697824 h 479"/>
              <a:gd name="T4" fmla="*/ 2147483647 w 4128"/>
              <a:gd name="T5" fmla="*/ 441221624 h 479"/>
              <a:gd name="T6" fmla="*/ 0 w 4128"/>
              <a:gd name="T7" fmla="*/ 453563757 h 479"/>
              <a:gd name="T8" fmla="*/ 560286192 w 4128"/>
              <a:gd name="T9" fmla="*/ 205697824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solidFill>
                  <a:srgbClr val="57896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F72B89-7E3E-427A-843C-982D41C9DEB1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solidFill>
                  <a:srgbClr val="57896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solidFill>
                  <a:srgbClr val="57896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D5DC76-2409-4EB4-BBEA-AC1982C3E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1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EE18FB-DE9C-4A36-BFA8-7908D6C0C469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594CC5-D9F7-4663-9D2B-981CB782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C22E0-384A-49F6-AAFB-4CBB59498CBC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C35852E-38C3-4847-A219-D290953C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7E0F42-1213-4FFB-BBAB-C1F1C0BC0E84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B9FC6B-89B7-4B48-A390-A267CF3CA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FB5F-954B-4799-80B5-75ED72D4E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0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23EBA1-94CC-4FD0-9730-2276EF2FC639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179EFA-20AD-4099-BF3F-1E768F938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4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7C0834-83EC-46BC-933D-A9ED7BE9F243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EB9315-1DF4-4B3A-AFEF-3743C6BC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5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BBA1F6-321D-475B-A2A7-0626E631D183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1F9C6C4-3293-4C58-B215-7E3A0AC5D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679954-819F-46CD-A7F4-3F8E20EFD384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EA5F10C-4D3C-4C6A-A994-4A8FA31AD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4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AC1CBB-AC63-4140-A342-074B7F2E4D6A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84BE1C6-8C7E-4EA4-9E56-839CB704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33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FE0052-6E2A-42DC-BC8E-C68A2406344E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5ABBDD-1810-47DE-B588-CE81693AC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57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A61DA0-16B5-4110-BAAD-0A112B5ECB29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2A85EC-13F6-4A3B-AB5B-CFFD8BD02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1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6B913F31-19BD-4DAD-B840-11F466D7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1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048D-A798-4166-A781-7DE9728552AA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94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5A0A-D913-49B4-970C-83FB255E3DBD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F15D-1DA6-425C-A998-91A0F517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FB5F-954B-4799-80B5-75ED72D4E3BD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9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F15D-1DA6-425C-A998-91A0F5176955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7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5899-F7A5-4A47-AD3E-9C32F1A66393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00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64A8-A7C9-4381-A033-DF4EB5C5EC7A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81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50E4-2864-4953-BF98-EF96631008C2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77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BAFE-8F3D-42F6-B099-F7A70B3A6058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67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FBF7-B7C8-4977-8B14-AC36FD547966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7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9E9B-B896-47AF-A59B-FF26B773A22B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24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700D-ADD1-4A8F-9A79-C8AFC29A6DAC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04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7AA3-FD5B-4EDF-A449-FD685E09287F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5899-F7A5-4A47-AD3E-9C32F1A66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64A8-A7C9-4381-A033-DF4EB5C5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50E4-2864-4953-BF98-EF9663100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BAFE-8F3D-42F6-B099-F7A70B3A6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9B481F9-C2EB-4943-BD85-9F83A520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42B49E8A-3F92-4413-AAE3-AE2691E7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A8A704F-CF5D-41D8-AE49-B30884795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78963"/>
                </a:solidFill>
                <a:latin typeface="Times New Roman"/>
              </a:defRPr>
            </a:lvl1pPr>
          </a:lstStyle>
          <a:p>
            <a:pPr>
              <a:defRPr/>
            </a:pPr>
            <a:fld id="{CEFDE098-FA6B-4352-A0FE-48E576541930}" type="datetimeFigureOut">
              <a:rPr lang="en-US"/>
              <a:pPr>
                <a:defRPr/>
              </a:pPr>
              <a:t>5/11/2018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78963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50000"/>
              </a:spcBef>
              <a:spcAft>
                <a:spcPts val="0"/>
              </a:spcAft>
              <a:defRPr sz="1400">
                <a:solidFill>
                  <a:srgbClr val="578963"/>
                </a:solidFill>
                <a:latin typeface="Times New Roman"/>
              </a:defRPr>
            </a:lvl1pPr>
          </a:lstStyle>
          <a:p>
            <a:pPr>
              <a:defRPr/>
            </a:pPr>
            <a:fld id="{9C854A95-A576-4DC1-B024-EE6DF777A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9B481F9-C2EB-4943-BD85-9F83A5202909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1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file:///D:\Pictures\Old%20Testament\Artifacts\Ivory%20from%20Megiddo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file:///D:\Pictures\Old%20Testament\Artifacts\Altar%20from%20Megiddo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4419600" cy="1143000"/>
          </a:xfrm>
        </p:spPr>
        <p:txBody>
          <a:bodyPr/>
          <a:lstStyle/>
          <a:p>
            <a:r>
              <a:rPr kumimoji="0" lang="en-US" altLang="en-US" sz="3600" b="1" dirty="0" smtClean="0">
                <a:solidFill>
                  <a:schemeClr val="tx1"/>
                </a:solidFill>
              </a:rPr>
              <a:t>COS 221 </a:t>
            </a:r>
            <a:br>
              <a:rPr kumimoji="0" lang="en-US" altLang="en-US" sz="3600" b="1" dirty="0" smtClean="0">
                <a:solidFill>
                  <a:schemeClr val="tx1"/>
                </a:solidFill>
              </a:rPr>
            </a:br>
            <a:r>
              <a:rPr kumimoji="0" lang="en-US" altLang="en-US" sz="3600" b="1" dirty="0" smtClean="0">
                <a:solidFill>
                  <a:schemeClr val="tx1"/>
                </a:solidFill>
              </a:rPr>
              <a:t>Bible II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4648200" cy="990600"/>
          </a:xfrm>
        </p:spPr>
        <p:txBody>
          <a:bodyPr/>
          <a:lstStyle/>
          <a:p>
            <a:pPr algn="l"/>
            <a:r>
              <a:rPr lang="en-US" altLang="en-US" b="1" smtClean="0"/>
              <a:t>Dr. Rodney K. Duke</a:t>
            </a:r>
          </a:p>
        </p:txBody>
      </p:sp>
      <p:pic>
        <p:nvPicPr>
          <p:cNvPr id="21508" name="Picture 4" descr="papyrus_6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238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Canaanite (2 of 2)</a:t>
            </a:r>
          </a:p>
        </p:txBody>
      </p:sp>
      <p:pic>
        <p:nvPicPr>
          <p:cNvPr id="63491" name="Picture 3" descr="D:\Pictures\Old Testament\Artifacts\Ivory from Megiddo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186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" y="4267200"/>
            <a:ext cx="2667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/>
              <a:t>Ivory figure from Megiddo, a Canaanite city taken by Joshua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/>
              <a:t>Texts using literary allusions: Isa 27:1; Ps 74:13f; Ps 29; Ps 48:2.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dirty="0">
                <a:solidFill>
                  <a:srgbClr val="0000CC"/>
                </a:solidFill>
              </a:rPr>
              <a:t>*</a:t>
            </a:r>
            <a:r>
              <a:rPr kumimoji="0" lang="en-US" altLang="en-US" sz="2400" b="1" dirty="0"/>
              <a:t>Main Point: 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Israel borrowed poetic, mythical imagery, but adapted it to Yahwistic theology</a:t>
            </a:r>
            <a:r>
              <a:rPr kumimoji="0" lang="en-US" altLang="en-US" sz="2400" b="1" dirty="0" smtClean="0">
                <a:solidFill>
                  <a:schemeClr val="accent1"/>
                </a:solidFill>
              </a:rPr>
              <a:t>.</a:t>
            </a:r>
            <a:r>
              <a:rPr kumimoji="0" lang="en-US" altLang="en-US" sz="2400" b="1" dirty="0" smtClean="0"/>
              <a:t>  [</a:t>
            </a:r>
            <a:r>
              <a:rPr kumimoji="0" lang="en-US" altLang="en-US" sz="2400" b="1" dirty="0" smtClean="0">
                <a:solidFill>
                  <a:srgbClr val="C00000"/>
                </a:solidFill>
              </a:rPr>
              <a:t>Pattern of adopting and re-adapting!</a:t>
            </a:r>
            <a:r>
              <a:rPr kumimoji="0" lang="en-US" altLang="en-US" sz="2400" b="1" dirty="0" smtClean="0"/>
              <a:t>]</a:t>
            </a:r>
            <a:endParaRPr kumimoji="0" lang="en-US" altLang="en-US" sz="2400" b="1" dirty="0"/>
          </a:p>
        </p:txBody>
      </p:sp>
      <p:pic>
        <p:nvPicPr>
          <p:cNvPr id="63494" name="Picture 6" descr="Ivory from Megid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184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Israelite Functionaries and Institutions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NT assumes knowledge of these roles and institutions</a:t>
            </a:r>
            <a:endParaRPr kumimoji="0" lang="en-US" altLang="en-US" sz="2400" b="1"/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King: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/>
              <a:t>monarchy, national identity, term "messiah," Davidic dynasty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NT: David lineage, Messiah, messianic &amp; political expectation of Jesus’ day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Priest:</a:t>
            </a:r>
            <a:r>
              <a:rPr kumimoji="0" lang="en-US" altLang="en-US" sz="240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>
                <a:solidFill>
                  <a:schemeClr val="accent1"/>
                </a:solidFill>
              </a:rPr>
              <a:t>cult</a:t>
            </a:r>
            <a:r>
              <a:rPr kumimoji="0" lang="en-US" altLang="en-US" sz="2400"/>
              <a:t>, sacrificial system, Temple, the Law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NT: sacrificial imagery, Jesus as High Priest and atoning sacrifice,</a:t>
            </a:r>
            <a:br>
              <a:rPr kumimoji="0" lang="en-US" altLang="en-US" sz="2400" b="1">
                <a:solidFill>
                  <a:schemeClr val="accent1"/>
                </a:solidFill>
              </a:rPr>
            </a:br>
            <a:r>
              <a:rPr kumimoji="0" lang="en-US" altLang="en-US" sz="2400" b="1">
                <a:solidFill>
                  <a:schemeClr val="accent1"/>
                </a:solidFill>
              </a:rPr>
              <a:t>Sadducees, Christians as a royal priesthood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Prophet: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/>
              <a:t>(unlike ANE: court/temple/shrine) independent "preacher"/ activist /</a:t>
            </a:r>
            <a:br>
              <a:rPr kumimoji="0" lang="en-US" altLang="en-US" sz="2400"/>
            </a:br>
            <a:r>
              <a:rPr kumimoji="0" lang="en-US" altLang="en-US" sz="2400"/>
              <a:t>demonstrator /conscience of the people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NT: John the B, Jesus, apostles, prophets, “pastors,” etc.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Sage:</a:t>
            </a:r>
            <a:r>
              <a:rPr kumimoji="0" lang="en-US" altLang="en-US" sz="240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/>
              <a:t>court advisor, scribe (school?)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NT: wisdom forms of Jesus' teaching, Pharisees, scribes and rabbis</a:t>
            </a:r>
            <a:r>
              <a:rPr kumimoji="0" lang="en-US" altLang="en-US" sz="2400"/>
              <a:t>.</a:t>
            </a:r>
            <a:r>
              <a:rPr kumimoji="0" lang="en-US" altLang="en-US" sz="2400" b="1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History of Israel</a:t>
            </a:r>
            <a:endParaRPr kumimoji="0" lang="en-US" altLang="en-US" sz="2400" b="1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i="1"/>
              <a:t>Difficulties for Reconstructing Israelite History (1 of 4)</a:t>
            </a:r>
            <a:endParaRPr kumimoji="0" lang="en-US" altLang="en-US" sz="2400" b="1"/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1. The </a:t>
            </a:r>
            <a:r>
              <a:rPr kumimoji="0" lang="en-US" altLang="en-US" sz="2400" b="1">
                <a:solidFill>
                  <a:schemeClr val="accent1"/>
                </a:solidFill>
              </a:rPr>
              <a:t>OT documents are difficult to date</a:t>
            </a:r>
            <a:r>
              <a:rPr kumimoji="0" lang="en-US" altLang="en-US" sz="2400" b="1"/>
              <a:t> ("literary" problem) and often seem to be much later than the event they record.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Why a problem?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"Distance" in time between the date of events and the date of the records</a:t>
            </a:r>
            <a:r>
              <a:rPr kumimoji="0" lang="en-US" altLang="en-US" sz="2400" b="1"/>
              <a:t>, leads to skepticism about the accuracy of the records.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2. </a:t>
            </a:r>
            <a:r>
              <a:rPr kumimoji="0" lang="en-US" altLang="en-US" sz="2400" b="1">
                <a:solidFill>
                  <a:schemeClr val="accent1"/>
                </a:solidFill>
              </a:rPr>
              <a:t>External sources (other ANE artifacts) for corroborative evidence are often lacking</a:t>
            </a:r>
            <a:r>
              <a:rPr kumimoji="0" lang="en-US" altLang="en-US" sz="2400" b="1"/>
              <a:t> and sometimes appears contradictory.  Problem?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Historians are skeptical about relying on one source.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Scholars divide Israelite history into 2 periods </a:t>
            </a:r>
            <a:br>
              <a:rPr kumimoji="0" lang="en-US" altLang="en-US" sz="2400" b="1"/>
            </a:br>
            <a:r>
              <a:rPr kumimoji="0" lang="en-US" altLang="en-US" sz="2400" b="1"/>
              <a:t>(</a:t>
            </a:r>
            <a:r>
              <a:rPr kumimoji="0" lang="en-US" altLang="en-US" sz="2400" b="1">
                <a:solidFill>
                  <a:schemeClr val="accent2"/>
                </a:solidFill>
              </a:rPr>
              <a:t>Prehistorical</a:t>
            </a:r>
            <a:r>
              <a:rPr kumimoji="0" lang="en-US" altLang="en-US" sz="2400" b="1"/>
              <a:t> and </a:t>
            </a:r>
            <a:r>
              <a:rPr kumimoji="0" lang="en-US" altLang="en-US" sz="2400" b="1">
                <a:solidFill>
                  <a:schemeClr val="accent2"/>
                </a:solidFill>
              </a:rPr>
              <a:t>Historical</a:t>
            </a:r>
            <a:r>
              <a:rPr kumimoji="0" lang="en-US" altLang="en-US" sz="2400" b="1"/>
              <a:t>).  Why?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Biased in favor of political history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</p:txBody>
      </p:sp>
      <p:pic>
        <p:nvPicPr>
          <p:cNvPr id="69636" name="Picture 4" descr="harp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6613"/>
            <a:ext cx="22669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1676400"/>
            <a:ext cx="5867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2"/>
                </a:solidFill>
              </a:rPr>
              <a:t>Prehistorical</a:t>
            </a:r>
            <a:r>
              <a:rPr kumimoji="0" lang="en-US" altLang="en-US" sz="2400" b="1"/>
              <a:t> Period (before Kingdom): </a:t>
            </a:r>
            <a:br>
              <a:rPr kumimoji="0" lang="en-US" altLang="en-US" sz="2400" b="1"/>
            </a:br>
            <a:r>
              <a:rPr kumimoji="0" lang="en-US" altLang="en-US" sz="2400" b="1"/>
              <a:t>(a) very little external evidence, and </a:t>
            </a:r>
            <a:br>
              <a:rPr kumimoji="0" lang="en-US" altLang="en-US" sz="2400" b="1"/>
            </a:br>
            <a:r>
              <a:rPr kumimoji="0" lang="en-US" altLang="en-US" sz="2400" b="1"/>
              <a:t>(b) OT sources seem quite late. </a:t>
            </a:r>
            <a:endParaRPr kumimoji="0" lang="en-US" altLang="en-US" sz="2400"/>
          </a:p>
        </p:txBody>
      </p:sp>
      <p:pic>
        <p:nvPicPr>
          <p:cNvPr id="70659" name="Picture 3" descr="stela_of_Mer_ne_pt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979488"/>
            <a:ext cx="2760662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51054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b="1">
                <a:solidFill>
                  <a:schemeClr val="accent1"/>
                </a:solidFill>
              </a:rPr>
              <a:t>Merneptah Stele, first external mention of Israel, c. 1220 BCE</a:t>
            </a:r>
            <a:endParaRPr kumimoji="0" lang="en-US" altLang="en-US" sz="200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History of Israel</a:t>
            </a:r>
            <a:endParaRPr kumimoji="0" lang="en-US" altLang="en-US" sz="2400" b="1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i="1"/>
              <a:t>Difficulties for Reconstructing Israelite History (2 of 4)</a:t>
            </a: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History of Israel</a:t>
            </a:r>
            <a:endParaRPr kumimoji="0" lang="en-US" altLang="en-US" sz="2400" b="1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i="1"/>
              <a:t>Difficulties for Reconstructing Israelite History 2 of 3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Historical Period (political Israel): (a) more external evidence, and (b) OT sources more contemporary.</a:t>
            </a:r>
          </a:p>
        </p:txBody>
      </p:sp>
      <p:pic>
        <p:nvPicPr>
          <p:cNvPr id="71684" name="Picture 4" descr="Assyrian_Black_Obelisk_Je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/>
              <a:t>(</a:t>
            </a:r>
            <a:r>
              <a:rPr kumimoji="0" lang="en-US" altLang="en-US" sz="2000" b="1">
                <a:solidFill>
                  <a:schemeClr val="accent2"/>
                </a:solidFill>
              </a:rPr>
              <a:t>E.g. Jehu, King of Israel paying tribute to Shalmaneser III of Assyria, 825 BCE.</a:t>
            </a:r>
            <a:r>
              <a:rPr kumimoji="0" lang="en-US" altLang="en-US" sz="2000" b="1"/>
              <a:t>)</a:t>
            </a: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3. OT history is presented from a </a:t>
            </a:r>
            <a:r>
              <a:rPr kumimoji="0" lang="en-US" altLang="en-US" sz="2400" b="1">
                <a:solidFill>
                  <a:schemeClr val="accent1"/>
                </a:solidFill>
              </a:rPr>
              <a:t>theological perspective</a:t>
            </a:r>
            <a:r>
              <a:rPr kumimoji="0" lang="en-US" altLang="en-US" sz="2400" b="1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Why a problem?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(a) Seems less objective to modern historians who search for atheistic / “natural” causes to events.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[The Israelite bias should be recognized; however, </a:t>
            </a:r>
            <a:r>
              <a:rPr kumimoji="0" lang="en-US" altLang="en-US" sz="2400" b="1">
                <a:solidFill>
                  <a:schemeClr val="hlink"/>
                </a:solidFill>
              </a:rPr>
              <a:t>all history writing is interpreted/biased</a:t>
            </a:r>
            <a:r>
              <a:rPr kumimoji="0" lang="en-US" altLang="en-US" sz="2400" b="1"/>
              <a:t>!]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(b) Causes the OT history to focus on </a:t>
            </a:r>
            <a:br>
              <a:rPr kumimoji="0" lang="en-US" altLang="en-US" sz="2400" b="1"/>
            </a:br>
            <a:r>
              <a:rPr kumimoji="0" lang="en-US" altLang="en-US" sz="2400" b="1"/>
              <a:t>different topics than on what the modern </a:t>
            </a:r>
            <a:br>
              <a:rPr kumimoji="0" lang="en-US" altLang="en-US" sz="2400" b="1"/>
            </a:br>
            <a:r>
              <a:rPr kumimoji="0" lang="en-US" altLang="en-US" sz="2400" b="1"/>
              <a:t>historian would focus, </a:t>
            </a:r>
            <a:br>
              <a:rPr kumimoji="0" lang="en-US" altLang="en-US" sz="2400" b="1"/>
            </a:br>
            <a:r>
              <a:rPr kumimoji="0" lang="en-US" altLang="en-US" sz="2400" b="1">
                <a:solidFill>
                  <a:schemeClr val="accent1"/>
                </a:solidFill>
              </a:rPr>
              <a:t>leaving "gaps" in the record</a:t>
            </a:r>
            <a:r>
              <a:rPr kumimoji="0" lang="en-US" altLang="en-US" sz="2400" b="1"/>
              <a:t>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/>
              <a:t>History of Israel</a:t>
            </a:r>
            <a:endParaRPr kumimoji="0" lang="en-US" altLang="en-US" sz="2400" b="1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i="1"/>
              <a:t>Difficulties for Reconstructing Israelite History (4 of 4)</a:t>
            </a:r>
            <a:endParaRPr kumimoji="0" lang="en-US" altLang="en-US" sz="2400"/>
          </a:p>
        </p:txBody>
      </p:sp>
      <p:pic>
        <p:nvPicPr>
          <p:cNvPr id="72708" name="Picture 4" descr="Ivory from Megid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984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0"/>
            <a:ext cx="853440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800" b="1" dirty="0" smtClean="0">
                <a:solidFill>
                  <a:srgbClr val="333333"/>
                </a:solidFill>
              </a:rPr>
              <a:t>DAY 2</a:t>
            </a:r>
            <a:endParaRPr kumimoji="0" lang="en-US" altLang="en-US" sz="2400" b="1" dirty="0" smtClean="0">
              <a:solidFill>
                <a:srgbClr val="333333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u="sng" dirty="0" smtClean="0">
                <a:solidFill>
                  <a:srgbClr val="333333"/>
                </a:solidFill>
              </a:rPr>
              <a:t>Assign:</a:t>
            </a:r>
            <a:r>
              <a:rPr kumimoji="0" lang="en-US" altLang="en-US" sz="2400" b="1" dirty="0" smtClean="0">
                <a:solidFill>
                  <a:srgbClr val="333333"/>
                </a:solidFill>
              </a:rPr>
              <a:t>  (see handout)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 1) (Daily) Write in a journal entry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 2) #4 Narrative as portrait [</a:t>
            </a:r>
            <a:r>
              <a:rPr kumimoji="0" lang="en-US" altLang="en-US" sz="2400" b="1" dirty="0" smtClean="0">
                <a:solidFill>
                  <a:srgbClr val="C00000"/>
                </a:solidFill>
              </a:rPr>
              <a:t>skip; if covered in class</a:t>
            </a:r>
            <a:r>
              <a:rPr kumimoji="0" lang="en-US" altLang="en-US" sz="2400" b="1" dirty="0" smtClean="0">
                <a:solidFill>
                  <a:srgbClr val="333333"/>
                </a:solidFill>
              </a:rPr>
              <a:t>]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 3) #5 Gen 18-19 (see list of literary features, </a:t>
            </a:r>
            <a:r>
              <a:rPr kumimoji="0" lang="en-US" altLang="en-US" sz="2400" b="1" dirty="0" smtClean="0">
                <a:solidFill>
                  <a:srgbClr val="C00000"/>
                </a:solidFill>
              </a:rPr>
              <a:t>CP  p.26</a:t>
            </a:r>
            <a:r>
              <a:rPr kumimoji="0" lang="en-US" altLang="en-US" sz="2400" b="1" dirty="0" smtClean="0">
                <a:solidFill>
                  <a:srgbClr val="333333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 4) #6 on Gen 12, 20, 26 (nature of oral transmission)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 sz="2400" b="1" u="sng" dirty="0" smtClean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 sz="2400" b="1" u="sng" dirty="0" smtClean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 sz="2400" b="1" u="sng" dirty="0" smtClean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 sz="2400" b="1" u="sng" dirty="0" smtClean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 sz="2400" b="1" u="sng" dirty="0" smtClean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 sz="2400" b="1" u="sng" dirty="0" smtClean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u="sng" dirty="0" smtClean="0">
                <a:solidFill>
                  <a:srgbClr val="333333"/>
                </a:solidFill>
              </a:rPr>
              <a:t>Day Objectives:</a:t>
            </a:r>
            <a:r>
              <a:rPr kumimoji="0" lang="en-US" altLang="en-US" sz="2400" b="1" dirty="0" smtClean="0">
                <a:solidFill>
                  <a:srgbClr val="333333"/>
                </a:solidFill>
              </a:rPr>
              <a:t> </a:t>
            </a:r>
          </a:p>
          <a:p>
            <a:pPr marL="457200" indent="-457200">
              <a:spcBef>
                <a:spcPct val="0"/>
              </a:spcBef>
              <a:buClrTx/>
              <a:buFontTx/>
              <a:buAutoNum type="arabicParenR"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Explain the nature of oral transmission.</a:t>
            </a:r>
          </a:p>
          <a:p>
            <a:pPr marL="457200" indent="-457200">
              <a:spcBef>
                <a:spcPct val="0"/>
              </a:spcBef>
              <a:buClrTx/>
              <a:buFontTx/>
              <a:buAutoNum type="arabicParenR"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Control an outline of Israelite history, 12 C's (major periods,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       events and characters).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en-US" altLang="en-US" sz="2400" b="1" dirty="0" smtClean="0">
                <a:solidFill>
                  <a:srgbClr val="333333"/>
                </a:solidFill>
              </a:rPr>
              <a:t>3) Explain the process of successful communication and </a:t>
            </a:r>
            <a:br>
              <a:rPr kumimoji="0" lang="en-US" altLang="en-US" sz="2400" b="1" dirty="0" smtClean="0">
                <a:solidFill>
                  <a:srgbClr val="333333"/>
                </a:solidFill>
              </a:rPr>
            </a:br>
            <a:r>
              <a:rPr kumimoji="0" lang="en-US" altLang="en-US" sz="2400" b="1" dirty="0" smtClean="0">
                <a:solidFill>
                  <a:srgbClr val="333333"/>
                </a:solidFill>
              </a:rPr>
              <a:t>      identify how one should approach interpreting the Bible. </a:t>
            </a:r>
          </a:p>
        </p:txBody>
      </p:sp>
      <p:graphicFrame>
        <p:nvGraphicFramePr>
          <p:cNvPr id="22531" name="Object 1024"/>
          <p:cNvGraphicFramePr>
            <a:graphicFrameLocks noChangeAspect="1"/>
          </p:cNvGraphicFramePr>
          <p:nvPr/>
        </p:nvGraphicFramePr>
        <p:xfrm>
          <a:off x="2743200" y="2667000"/>
          <a:ext cx="24384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8" name="Clip" r:id="rId4" imgW="1891894" imgH="1527048" progId="MS_ClipArt_Gallery.5">
                  <p:embed/>
                </p:oleObj>
              </mc:Choice>
              <mc:Fallback>
                <p:oleObj name="Clip" r:id="rId4" imgW="1891894" imgH="1527048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24384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5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6868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 dirty="0">
                <a:solidFill>
                  <a:srgbClr val="333333"/>
                </a:solidFill>
              </a:rPr>
              <a:t>Codex </a:t>
            </a:r>
            <a:r>
              <a:rPr kumimoji="0" lang="en-US" altLang="en-US" sz="2000" b="1" dirty="0" err="1">
                <a:solidFill>
                  <a:srgbClr val="333333"/>
                </a:solidFill>
              </a:rPr>
              <a:t>Vaticanus</a:t>
            </a:r>
            <a:r>
              <a:rPr kumimoji="0" lang="en-US" altLang="en-US" sz="2000" b="1" dirty="0">
                <a:solidFill>
                  <a:srgbClr val="333333"/>
                </a:solidFill>
              </a:rPr>
              <a:t> and Codex </a:t>
            </a:r>
            <a:r>
              <a:rPr kumimoji="0" lang="en-US" altLang="en-US" sz="2000" b="1" dirty="0" err="1" smtClean="0">
                <a:solidFill>
                  <a:srgbClr val="333333"/>
                </a:solidFill>
              </a:rPr>
              <a:t>Siniaticus</a:t>
            </a:r>
            <a:r>
              <a:rPr kumimoji="0" lang="en-US" altLang="en-US" sz="2000" b="1" dirty="0" smtClean="0">
                <a:solidFill>
                  <a:srgbClr val="333333"/>
                </a:solidFill>
              </a:rPr>
              <a:t>  </a:t>
            </a:r>
            <a:r>
              <a:rPr kumimoji="0" lang="en-US" altLang="en-US" sz="2000" b="1" dirty="0" smtClean="0">
                <a:solidFill>
                  <a:srgbClr val="C00000"/>
                </a:solidFill>
              </a:rPr>
              <a:t>SKIP?</a:t>
            </a:r>
            <a:endParaRPr kumimoji="0" lang="en-US" altLang="en-US" sz="20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dirty="0">
                <a:solidFill>
                  <a:srgbClr val="333333"/>
                </a:solidFill>
              </a:rPr>
              <a:t>Two excellent parchment copies of the entire New Testament which </a:t>
            </a:r>
            <a:r>
              <a:rPr kumimoji="0" lang="en-US" altLang="en-US" sz="1800" u="sng" dirty="0">
                <a:solidFill>
                  <a:srgbClr val="333333"/>
                </a:solidFill>
              </a:rPr>
              <a:t>date from the 4th century (325-450 A.D.).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 b="1" dirty="0">
              <a:solidFill>
                <a:srgbClr val="333333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 dirty="0">
                <a:solidFill>
                  <a:srgbClr val="333333"/>
                </a:solidFill>
              </a:rPr>
              <a:t>Old </a:t>
            </a:r>
            <a:r>
              <a:rPr kumimoji="0" lang="en-US" altLang="en-US" sz="2000" b="1" dirty="0" err="1">
                <a:solidFill>
                  <a:srgbClr val="333333"/>
                </a:solidFill>
              </a:rPr>
              <a:t>Papyrii</a:t>
            </a:r>
            <a:r>
              <a:rPr kumimoji="0" lang="en-US" altLang="en-US" sz="2000" b="1" dirty="0">
                <a:solidFill>
                  <a:srgbClr val="333333"/>
                </a:solidFill>
              </a:rPr>
              <a:t> (118 texts)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dirty="0">
                <a:solidFill>
                  <a:srgbClr val="333333"/>
                </a:solidFill>
              </a:rPr>
              <a:t>Papyrus copies of portions of the New Testament </a:t>
            </a:r>
            <a:r>
              <a:rPr kumimoji="0" lang="en-US" altLang="en-US" sz="1800" u="sng" dirty="0">
                <a:solidFill>
                  <a:srgbClr val="333333"/>
                </a:solidFill>
              </a:rPr>
              <a:t>date from 100 to 200 years (180-225 A.D.)</a:t>
            </a:r>
            <a:r>
              <a:rPr kumimoji="0" lang="en-US" altLang="en-US" sz="1800" dirty="0">
                <a:solidFill>
                  <a:srgbClr val="333333"/>
                </a:solidFill>
              </a:rPr>
              <a:t> before </a:t>
            </a:r>
            <a:r>
              <a:rPr kumimoji="0" lang="en-US" altLang="en-US" sz="1800" dirty="0" err="1">
                <a:solidFill>
                  <a:srgbClr val="333333"/>
                </a:solidFill>
              </a:rPr>
              <a:t>Vaticanus</a:t>
            </a:r>
            <a:r>
              <a:rPr kumimoji="0" lang="en-US" altLang="en-US" sz="1800" dirty="0">
                <a:solidFill>
                  <a:srgbClr val="333333"/>
                </a:solidFill>
              </a:rPr>
              <a:t> and </a:t>
            </a:r>
            <a:r>
              <a:rPr kumimoji="0" lang="en-US" altLang="en-US" sz="1800" dirty="0" err="1">
                <a:solidFill>
                  <a:srgbClr val="333333"/>
                </a:solidFill>
              </a:rPr>
              <a:t>Sinaticus</a:t>
            </a:r>
            <a:r>
              <a:rPr kumimoji="0" lang="en-US" altLang="en-US" sz="1800" dirty="0">
                <a:solidFill>
                  <a:srgbClr val="333333"/>
                </a:solidFill>
              </a:rPr>
              <a:t>. The outstanding ones are the Chester Beatty Papyrus (P45, P46, P47) and the </a:t>
            </a:r>
            <a:r>
              <a:rPr kumimoji="0" lang="en-US" altLang="en-US" sz="1800" dirty="0" err="1">
                <a:solidFill>
                  <a:srgbClr val="333333"/>
                </a:solidFill>
              </a:rPr>
              <a:t>Bodmer</a:t>
            </a:r>
            <a:r>
              <a:rPr kumimoji="0" lang="en-US" altLang="en-US" sz="1800" dirty="0">
                <a:solidFill>
                  <a:srgbClr val="333333"/>
                </a:solidFill>
              </a:rPr>
              <a:t> Papyrus II, XIV, XV (P46, P75).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 dirty="0">
                <a:solidFill>
                  <a:srgbClr val="3333CC"/>
                </a:solidFill>
              </a:rPr>
              <a:t>From these five </a:t>
            </a:r>
            <a:r>
              <a:rPr kumimoji="0" lang="en-US" altLang="en-US" sz="2000" b="1" dirty="0" err="1">
                <a:solidFill>
                  <a:srgbClr val="3333CC"/>
                </a:solidFill>
              </a:rPr>
              <a:t>papyrii</a:t>
            </a:r>
            <a:r>
              <a:rPr kumimoji="0" lang="en-US" altLang="en-US" sz="2000" b="1" dirty="0">
                <a:solidFill>
                  <a:srgbClr val="3333CC"/>
                </a:solidFill>
              </a:rPr>
              <a:t> manuscripts alone, we can construct all of Luke, John, Romans, 1 and 2 Corinthians, Galatians, Ephesians, Philippians, Colossians, 1 and 2 Thessalonians, Hebrews, and portions of Matthew, Mark, Acts, and Revelation. </a:t>
            </a:r>
            <a:r>
              <a:rPr kumimoji="0" lang="en-US" altLang="en-US" sz="1800" dirty="0">
                <a:solidFill>
                  <a:srgbClr val="333333"/>
                </a:solidFill>
              </a:rPr>
              <a:t>Only the Pastoral Epistles (Titus, 1 and 2 Timothy) and the General Epistles (James, 1 and 2 Peter, and 1, 2, and 3 John) and Philemon are excluded.</a:t>
            </a:r>
            <a:r>
              <a:rPr kumimoji="0" lang="en-US" altLang="en-US" sz="2000" dirty="0">
                <a:solidFill>
                  <a:srgbClr val="333333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900" dirty="0">
                <a:solidFill>
                  <a:srgbClr val="333333"/>
                </a:solidFill>
              </a:rPr>
              <a:t>[“</a:t>
            </a:r>
            <a:r>
              <a:rPr kumimoji="0" lang="en-US" altLang="en-US" sz="1600" dirty="0">
                <a:solidFill>
                  <a:srgbClr val="333333"/>
                </a:solidFill>
              </a:rPr>
              <a:t>Are the Biblical Documents Reliable?, Jimmy Williams.  www.leaderu.com/orgs/probe/docs/bib-docu.html]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900" dirty="0">
              <a:solidFill>
                <a:srgbClr val="333333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dirty="0">
                <a:solidFill>
                  <a:srgbClr val="333333"/>
                </a:solidFill>
              </a:rPr>
              <a:t>[</a:t>
            </a:r>
            <a:r>
              <a:rPr kumimoji="0" lang="en-US" altLang="en-US" sz="2000" b="1" dirty="0">
                <a:solidFill>
                  <a:srgbClr val="333333"/>
                </a:solidFill>
              </a:rPr>
              <a:t>Duke</a:t>
            </a:r>
            <a:r>
              <a:rPr kumimoji="0" lang="en-US" altLang="en-US" sz="2000" dirty="0">
                <a:solidFill>
                  <a:srgbClr val="333333"/>
                </a:solidFill>
              </a:rPr>
              <a:t>: Some people claim that Diocletian's persecution (303-311) resulted in most NT manuscripts (</a:t>
            </a:r>
            <a:r>
              <a:rPr kumimoji="0" lang="en-US" altLang="en-US" sz="2000" dirty="0" err="1">
                <a:solidFill>
                  <a:srgbClr val="333333"/>
                </a:solidFill>
              </a:rPr>
              <a:t>mss</a:t>
            </a:r>
            <a:r>
              <a:rPr kumimoji="0" lang="en-US" altLang="en-US" sz="2000" dirty="0">
                <a:solidFill>
                  <a:srgbClr val="333333"/>
                </a:solidFill>
              </a:rPr>
              <a:t>) being destroyed, which is why Constantine ordered the production of fifty Bibles; and, they claim that these Bibles were rewritten to present new Christian teaching/doctrine.  Not only is the case of Diocletian overstated, </a:t>
            </a:r>
            <a:r>
              <a:rPr kumimoji="0" lang="en-US" altLang="en-US" sz="2000" b="1" dirty="0">
                <a:solidFill>
                  <a:srgbClr val="C00000"/>
                </a:solidFill>
              </a:rPr>
              <a:t>but the evidence is that the manuscripts PRIOR to Diocletian agree with the manuscripts that are AFTER Diocletian.</a:t>
            </a:r>
            <a:r>
              <a:rPr kumimoji="0" lang="en-US" altLang="en-US" sz="2000" dirty="0">
                <a:solidFill>
                  <a:srgbClr val="333333"/>
                </a:solidFill>
              </a:rPr>
              <a:t>]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943600" y="76200"/>
            <a:ext cx="30480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>
                <a:solidFill>
                  <a:srgbClr val="333333"/>
                </a:solidFill>
              </a:rPr>
              <a:t>Over 5700 Greek manuscripts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 dirty="0" smtClean="0">
                <a:solidFill>
                  <a:srgbClr val="C00000"/>
                </a:solidFill>
              </a:rPr>
              <a:t>SKIP?  </a:t>
            </a:r>
            <a:r>
              <a:rPr kumimoji="0" lang="en-US" altLang="en-US" sz="2000" b="1" dirty="0" smtClean="0">
                <a:solidFill>
                  <a:srgbClr val="333333"/>
                </a:solidFill>
              </a:rPr>
              <a:t>About </a:t>
            </a:r>
            <a:r>
              <a:rPr kumimoji="0" lang="en-US" altLang="en-US" sz="2000" b="1" dirty="0">
                <a:solidFill>
                  <a:srgbClr val="333333"/>
                </a:solidFill>
              </a:rPr>
              <a:t>Mid-Second Century Copies in a Region Begin to Get “Standardized” (take on similar characteristics).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371600"/>
            <a:ext cx="381000" cy="3048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657600" y="2209800"/>
            <a:ext cx="3810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657600" y="2819400"/>
            <a:ext cx="3810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2514600" y="2133600"/>
            <a:ext cx="3810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2514600" y="4419600"/>
            <a:ext cx="3810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2514600" y="2895600"/>
            <a:ext cx="3810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1447800" y="2133600"/>
            <a:ext cx="381000" cy="3048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C00000"/>
              </a:solidFill>
            </a:endParaRPr>
          </a:p>
        </p:txBody>
      </p:sp>
      <p:sp>
        <p:nvSpPr>
          <p:cNvPr id="26634" name="Rectangle 18"/>
          <p:cNvSpPr>
            <a:spLocks noChangeArrowheads="1"/>
          </p:cNvSpPr>
          <p:nvPr/>
        </p:nvSpPr>
        <p:spPr bwMode="auto">
          <a:xfrm>
            <a:off x="1752600" y="2971800"/>
            <a:ext cx="381000" cy="304800"/>
          </a:xfrm>
          <a:prstGeom prst="rect">
            <a:avLst/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1066800" y="2971800"/>
            <a:ext cx="381000" cy="304800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6" name="Rectangle 20"/>
          <p:cNvSpPr>
            <a:spLocks noChangeArrowheads="1"/>
          </p:cNvSpPr>
          <p:nvPr/>
        </p:nvSpPr>
        <p:spPr bwMode="auto">
          <a:xfrm>
            <a:off x="2514600" y="3657600"/>
            <a:ext cx="3810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7" name="Rectangle 21"/>
          <p:cNvSpPr>
            <a:spLocks noChangeArrowheads="1"/>
          </p:cNvSpPr>
          <p:nvPr/>
        </p:nvSpPr>
        <p:spPr bwMode="auto">
          <a:xfrm>
            <a:off x="1066800" y="3657600"/>
            <a:ext cx="381000" cy="304800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38" name="Rectangle 22"/>
          <p:cNvSpPr>
            <a:spLocks noChangeArrowheads="1"/>
          </p:cNvSpPr>
          <p:nvPr/>
        </p:nvSpPr>
        <p:spPr bwMode="auto">
          <a:xfrm>
            <a:off x="1752600" y="3657600"/>
            <a:ext cx="381000" cy="304800"/>
          </a:xfrm>
          <a:prstGeom prst="rect">
            <a:avLst/>
          </a:prstGeom>
          <a:solidFill>
            <a:srgbClr val="FF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cxnSp>
        <p:nvCxnSpPr>
          <p:cNvPr id="26639" name="Straight Connector 27"/>
          <p:cNvCxnSpPr>
            <a:cxnSpLocks noChangeShapeType="1"/>
          </p:cNvCxnSpPr>
          <p:nvPr/>
        </p:nvCxnSpPr>
        <p:spPr bwMode="auto">
          <a:xfrm rot="5400000">
            <a:off x="2591594" y="1904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29"/>
          <p:cNvCxnSpPr>
            <a:cxnSpLocks noChangeShapeType="1"/>
          </p:cNvCxnSpPr>
          <p:nvPr/>
        </p:nvCxnSpPr>
        <p:spPr bwMode="auto">
          <a:xfrm rot="5400000">
            <a:off x="1219200" y="2590800"/>
            <a:ext cx="457200" cy="3048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Connector 30"/>
          <p:cNvCxnSpPr>
            <a:cxnSpLocks noChangeShapeType="1"/>
            <a:stCxn id="26633" idx="2"/>
          </p:cNvCxnSpPr>
          <p:nvPr/>
        </p:nvCxnSpPr>
        <p:spPr bwMode="auto">
          <a:xfrm rot="16200000" flipH="1">
            <a:off x="1581150" y="2495550"/>
            <a:ext cx="457200" cy="3429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Straight Connector 31"/>
          <p:cNvCxnSpPr>
            <a:cxnSpLocks noChangeShapeType="1"/>
          </p:cNvCxnSpPr>
          <p:nvPr/>
        </p:nvCxnSpPr>
        <p:spPr bwMode="auto">
          <a:xfrm rot="5400000">
            <a:off x="1067594" y="3428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3" name="Straight Connector 32"/>
          <p:cNvCxnSpPr>
            <a:cxnSpLocks noChangeShapeType="1"/>
          </p:cNvCxnSpPr>
          <p:nvPr/>
        </p:nvCxnSpPr>
        <p:spPr bwMode="auto">
          <a:xfrm rot="5400000">
            <a:off x="1829594" y="3428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Straight Connector 33"/>
          <p:cNvCxnSpPr>
            <a:cxnSpLocks noChangeShapeType="1"/>
          </p:cNvCxnSpPr>
          <p:nvPr/>
        </p:nvCxnSpPr>
        <p:spPr bwMode="auto">
          <a:xfrm rot="5400000">
            <a:off x="2591594" y="2666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Straight Connector 34"/>
          <p:cNvCxnSpPr>
            <a:cxnSpLocks noChangeShapeType="1"/>
          </p:cNvCxnSpPr>
          <p:nvPr/>
        </p:nvCxnSpPr>
        <p:spPr bwMode="auto">
          <a:xfrm rot="5400000">
            <a:off x="2591594" y="3428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Straight Connector 35"/>
          <p:cNvCxnSpPr>
            <a:cxnSpLocks noChangeShapeType="1"/>
          </p:cNvCxnSpPr>
          <p:nvPr/>
        </p:nvCxnSpPr>
        <p:spPr bwMode="auto">
          <a:xfrm rot="5400000">
            <a:off x="2591594" y="4190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Straight Connector 36"/>
          <p:cNvCxnSpPr>
            <a:cxnSpLocks noChangeShapeType="1"/>
          </p:cNvCxnSpPr>
          <p:nvPr/>
        </p:nvCxnSpPr>
        <p:spPr bwMode="auto">
          <a:xfrm>
            <a:off x="2819400" y="1752600"/>
            <a:ext cx="990600" cy="381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8" name="Straight Connector 37"/>
          <p:cNvCxnSpPr>
            <a:cxnSpLocks noChangeShapeType="1"/>
          </p:cNvCxnSpPr>
          <p:nvPr/>
        </p:nvCxnSpPr>
        <p:spPr bwMode="auto">
          <a:xfrm rot="10800000" flipV="1">
            <a:off x="1676400" y="1752600"/>
            <a:ext cx="990600" cy="3048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9" name="Left Brace 61"/>
          <p:cNvSpPr>
            <a:spLocks/>
          </p:cNvSpPr>
          <p:nvPr/>
        </p:nvSpPr>
        <p:spPr bwMode="auto">
          <a:xfrm rot="-5400000">
            <a:off x="2171700" y="3390900"/>
            <a:ext cx="914400" cy="3276600"/>
          </a:xfrm>
          <a:prstGeom prst="leftBrace">
            <a:avLst>
              <a:gd name="adj1" fmla="val 8328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1800">
              <a:solidFill>
                <a:srgbClr val="333333"/>
              </a:solidFill>
            </a:endParaRPr>
          </a:p>
        </p:txBody>
      </p:sp>
      <p:sp>
        <p:nvSpPr>
          <p:cNvPr id="26650" name="TextBox 62"/>
          <p:cNvSpPr txBox="1">
            <a:spLocks noChangeArrowheads="1"/>
          </p:cNvSpPr>
          <p:nvPr/>
        </p:nvSpPr>
        <p:spPr bwMode="auto">
          <a:xfrm>
            <a:off x="1371600" y="5638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>
                <a:solidFill>
                  <a:srgbClr val="333333"/>
                </a:solidFill>
              </a:rPr>
              <a:t>“Families” / text types</a:t>
            </a:r>
          </a:p>
        </p:txBody>
      </p:sp>
      <p:cxnSp>
        <p:nvCxnSpPr>
          <p:cNvPr id="26651" name="Straight Connector 33"/>
          <p:cNvCxnSpPr>
            <a:cxnSpLocks noChangeShapeType="1"/>
          </p:cNvCxnSpPr>
          <p:nvPr/>
        </p:nvCxnSpPr>
        <p:spPr bwMode="auto">
          <a:xfrm rot="5400000">
            <a:off x="3734594" y="2666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2" name="TextBox 51"/>
          <p:cNvSpPr txBox="1">
            <a:spLocks noChangeArrowheads="1"/>
          </p:cNvSpPr>
          <p:nvPr/>
        </p:nvSpPr>
        <p:spPr bwMode="auto">
          <a:xfrm>
            <a:off x="4343400" y="19812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>
                <a:solidFill>
                  <a:srgbClr val="333333"/>
                </a:solidFill>
              </a:rPr>
              <a:t>Copyists in different regions have different copying “techniques” that can be identified.</a:t>
            </a:r>
          </a:p>
        </p:txBody>
      </p:sp>
      <p:sp>
        <p:nvSpPr>
          <p:cNvPr id="26653" name="Left Brace 52"/>
          <p:cNvSpPr>
            <a:spLocks/>
          </p:cNvSpPr>
          <p:nvPr/>
        </p:nvSpPr>
        <p:spPr bwMode="auto">
          <a:xfrm>
            <a:off x="4114800" y="2057400"/>
            <a:ext cx="228600" cy="533400"/>
          </a:xfrm>
          <a:prstGeom prst="leftBrace">
            <a:avLst>
              <a:gd name="adj1" fmla="val 8329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solidFill>
                <a:srgbClr val="333333"/>
              </a:solidFill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0"/>
          <a:ext cx="8686797" cy="6518383"/>
        </p:xfrm>
        <a:graphic>
          <a:graphicData uri="http://schemas.openxmlformats.org/drawingml/2006/table">
            <a:tbl>
              <a:tblPr/>
              <a:tblGrid>
                <a:gridCol w="12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Author and Work</a:t>
                      </a:r>
                      <a:endParaRPr lang="en-US" sz="11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Author's Lifespan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Date of Events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Date of Writing*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Earliest Extant MS**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Lapse: Event to Writing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Lapse: Event to MS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Matthew,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Gospel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0-70?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4 BC - AD 30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50 - 65/75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200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&lt;200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Mark,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Gospel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15-90?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27 - 30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65/70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225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&lt;200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Luke,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Gospel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10-80?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5 BC - AD 30</a:t>
                      </a:r>
                      <a:endParaRPr lang="en-US" sz="11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60/75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200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&lt;200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John,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Gospel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10-100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27-30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90-110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130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&lt;80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&lt;100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Paul,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Letters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0-65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50-65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200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20-30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&lt;200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Josephus,</a:t>
                      </a:r>
                      <a:b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 dirty="0">
                          <a:latin typeface="Arial"/>
                          <a:ea typeface="Times New Roman"/>
                          <a:cs typeface="Times New Roman"/>
                        </a:rPr>
                        <a:t>War</a:t>
                      </a:r>
                      <a:endParaRPr lang="en-US" sz="11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37-100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200 BC - AD 70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80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950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10-300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900-1200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Josephus,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Antiquities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37-100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200 BC - AD 65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95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1050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30-300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1000-1300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Tacitus,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Annals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ca. 56-120</a:t>
                      </a:r>
                      <a:endParaRPr lang="en-US" sz="11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AD 14-68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100-120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850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30-100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800-850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Seutonius,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Lives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69-130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50 BC - AD 95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120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850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25-170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750-900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Pliny,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Letters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60-115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97-112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110-112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850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0-3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725-750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Plutarch,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Lives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50-120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500 BC - AD 70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950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30-600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850-1500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6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Herodotus,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History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485-425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546-478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430-425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900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50-125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1400-1450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6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Thucydides,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History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460-400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431-411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410-400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900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0-30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1300-1350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6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Xenophon,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Anabasis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430-355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401-399 BC</a:t>
                      </a:r>
                      <a:endParaRPr lang="en-US" sz="11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385-375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1350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15-25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1750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6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Polybius,</a:t>
                      </a:r>
                      <a:b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1">
                          <a:latin typeface="Arial"/>
                          <a:ea typeface="Times New Roman"/>
                          <a:cs typeface="Times New Roman"/>
                        </a:rPr>
                        <a:t>History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200-120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220-168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150 BC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ca. 950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20-70 years</a:t>
                      </a:r>
                      <a:endParaRPr lang="en-US" sz="1100" b="1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1100-1150 years</a:t>
                      </a:r>
                      <a:endParaRPr lang="en-US" sz="11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3026" marR="13026" marT="13024" marB="130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763" name="TextBox 2"/>
          <p:cNvSpPr txBox="1">
            <a:spLocks noChangeArrowheads="1"/>
          </p:cNvSpPr>
          <p:nvPr/>
        </p:nvSpPr>
        <p:spPr bwMode="auto">
          <a:xfrm>
            <a:off x="76200" y="6477000"/>
            <a:ext cx="883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400" b="1">
                <a:solidFill>
                  <a:srgbClr val="333333"/>
                </a:solidFill>
              </a:rPr>
              <a:t>“Are the Biblical Documents Reliable?”, Jimmy Williams http://www.leaderu.com/orgs/probe/docs/bib-docu.html</a:t>
            </a:r>
            <a:endParaRPr kumimoji="0" lang="en-US" altLang="en-US" sz="140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04800" y="180975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333333"/>
                </a:solidFill>
              </a:rPr>
              <a:t>Differences between Oral and Writing Cultures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" y="10668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>
                <a:solidFill>
                  <a:srgbClr val="333333"/>
                </a:solidFill>
              </a:rPr>
              <a:t>	</a:t>
            </a:r>
            <a:r>
              <a:rPr kumimoji="0" lang="en-US" altLang="en-US" sz="2400" b="1">
                <a:solidFill>
                  <a:srgbClr val="C00000"/>
                </a:solidFill>
              </a:rPr>
              <a:t>Oral Culture</a:t>
            </a:r>
            <a:r>
              <a:rPr kumimoji="0" lang="en-US" altLang="en-US" sz="2400">
                <a:solidFill>
                  <a:srgbClr val="333333"/>
                </a:solidFill>
              </a:rPr>
              <a:t>				</a:t>
            </a:r>
            <a:r>
              <a:rPr kumimoji="0" lang="en-US" altLang="en-US" sz="2400" b="1">
                <a:solidFill>
                  <a:srgbClr val="3333CC"/>
                </a:solidFill>
              </a:rPr>
              <a:t>Writing Culture</a:t>
            </a:r>
          </a:p>
        </p:txBody>
      </p:sp>
      <p:cxnSp>
        <p:nvCxnSpPr>
          <p:cNvPr id="30724" name="Straight Connector 4"/>
          <p:cNvCxnSpPr>
            <a:cxnSpLocks noChangeShapeType="1"/>
            <a:stCxn id="30723" idx="0"/>
          </p:cNvCxnSpPr>
          <p:nvPr/>
        </p:nvCxnSpPr>
        <p:spPr bwMode="auto">
          <a:xfrm rot="-5400000" flipH="1" flipV="1">
            <a:off x="1771650" y="3790950"/>
            <a:ext cx="5486400" cy="381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Connector 6"/>
          <p:cNvCxnSpPr>
            <a:cxnSpLocks noChangeShapeType="1"/>
          </p:cNvCxnSpPr>
          <p:nvPr/>
        </p:nvCxnSpPr>
        <p:spPr bwMode="auto">
          <a:xfrm>
            <a:off x="533400" y="1524000"/>
            <a:ext cx="77724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81000" y="1752600"/>
            <a:ext cx="37338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25" indent="-11112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3333CC"/>
                </a:solidFill>
              </a:rPr>
              <a:t>Authority based on spoken (memorized words)</a:t>
            </a:r>
            <a:r>
              <a:rPr kumimoji="0" lang="en-US" altLang="en-US" sz="2400" b="1">
                <a:solidFill>
                  <a:srgbClr val="333333"/>
                </a:solidFill>
              </a:rPr>
              <a:t> </a:t>
            </a:r>
            <a:r>
              <a:rPr kumimoji="0" lang="en-US" altLang="en-US" sz="2400" b="1">
                <a:solidFill>
                  <a:srgbClr val="3333CC"/>
                </a:solidFill>
              </a:rPr>
              <a:t>of teacher/tradent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3333CC"/>
                </a:solidFill>
              </a:rPr>
              <a:t>Based on communal knowledge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009900"/>
                </a:solidFill>
              </a:rPr>
              <a:t>Words are dynamic, visual and dramatic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009900"/>
                </a:solidFill>
              </a:rPr>
              <a:t>Performance oriented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C00000"/>
                </a:solidFill>
              </a:rPr>
              <a:t>Fluidity to respond to audience and situation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7030A0"/>
                </a:solidFill>
              </a:rPr>
              <a:t>Communal interpretations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800600" y="1752600"/>
            <a:ext cx="39624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25" indent="-111125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3333CC"/>
                </a:solidFill>
              </a:rPr>
              <a:t>Text as authority/orthodox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3333CC"/>
                </a:solidFill>
              </a:rPr>
              <a:t>Knowledge comes from the text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endParaRPr kumimoji="0" lang="en-US" altLang="en-US" sz="2400" b="1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endParaRPr kumimoji="0" lang="en-US" altLang="en-US" sz="2400" b="1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009900"/>
                </a:solidFill>
              </a:rPr>
              <a:t>Text as unchanging artifact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endParaRPr kumimoji="0" lang="en-US" altLang="en-US" sz="2400" b="1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C00000"/>
                </a:solidFill>
              </a:rPr>
              <a:t>Teaching is static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C00000"/>
                </a:solidFill>
              </a:rPr>
              <a:t>Rule oriented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endParaRPr kumimoji="0" lang="en-US" altLang="en-US" sz="24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kumimoji="0" lang="en-US" altLang="en-US" sz="2400" b="1">
                <a:solidFill>
                  <a:srgbClr val="7030A0"/>
                </a:solidFill>
              </a:rPr>
              <a:t>Individual interpretations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>
                <a:solidFill>
                  <a:srgbClr val="333333"/>
                </a:solidFill>
              </a:rPr>
              <a:t>Transmission of Tradition</a:t>
            </a:r>
          </a:p>
          <a:p>
            <a:pPr lvl="1"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262699"/>
                </a:solidFill>
              </a:rPr>
              <a:t>Setting Expectations for Reading Biblical Accounts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52400" y="855663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C00000"/>
                </a:solidFill>
              </a:rPr>
              <a:t>When we work with some biblical texts, we are working with layers of tradition.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358140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33400" y="1143000"/>
          <a:ext cx="8153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3810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>
                <a:solidFill>
                  <a:srgbClr val="333333"/>
                </a:solidFill>
              </a:rPr>
              <a:t>Tradition with 3 settings, perspectives, and purposes.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7400" y="59436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>
                <a:solidFill>
                  <a:srgbClr val="C00000"/>
                </a:solidFill>
              </a:rPr>
              <a:t>* Note:  For NT, the period of oral transmission overlaps with written.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4267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C00000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THE CANAANITES</a:t>
            </a:r>
          </a:p>
        </p:txBody>
      </p:sp>
      <p:pic>
        <p:nvPicPr>
          <p:cNvPr id="61443" name="Picture 3" descr="Baal_from Ras es-Sham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2085975"/>
            <a:ext cx="1812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Ugaritic_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695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85800" y="6267028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 err="1"/>
              <a:t>Ba’al</a:t>
            </a:r>
            <a:r>
              <a:rPr kumimoji="0" lang="en-US" altLang="en-US" sz="2000" dirty="0"/>
              <a:t> from Ugarit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43600" y="6237643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 dirty="0"/>
              <a:t>El from Ugarit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005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Government: Feudal city-states with own king</a:t>
            </a:r>
          </a:p>
          <a:p>
            <a:r>
              <a:rPr lang="en-US" b="1" dirty="0" smtClean="0"/>
              <a:t>Economy: agriculture and trade</a:t>
            </a:r>
          </a:p>
          <a:p>
            <a:r>
              <a:rPr lang="en-US" b="1" dirty="0" smtClean="0"/>
              <a:t>Culture had major impact on Israelites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Canaanites (1 of 2)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Texts forbidding Canaanite practices:  Hosea 4:10-14; Deut 23:17f.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Gods connected with nature, and therefore fertility (Ba’al).  Myths about fertility (agricultural) cycle.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rgbClr val="0000CC"/>
                </a:solidFill>
              </a:rPr>
              <a:t>*</a:t>
            </a:r>
            <a:r>
              <a:rPr kumimoji="0" lang="en-US" altLang="en-US" sz="2400" b="1"/>
              <a:t>What made Canaanite religion attractive?  Mimetic practices to manipulate the gods: something people could </a:t>
            </a:r>
            <a:r>
              <a:rPr kumimoji="0" lang="en-US" altLang="en-US" sz="2400" b="1" u="sng"/>
              <a:t>do.</a:t>
            </a:r>
            <a:r>
              <a:rPr kumimoji="0" lang="en-US" altLang="en-US" sz="2400" b="1"/>
              <a:t>  [See Lev. 26:1-5]</a:t>
            </a:r>
          </a:p>
        </p:txBody>
      </p:sp>
      <p:pic>
        <p:nvPicPr>
          <p:cNvPr id="62468" name="Picture 4" descr="D:\Pictures\Old Testament\Artifacts\Altar from Megiddo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33700"/>
            <a:ext cx="3213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2514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/>
              <a:t>“horned” altar from Megiddo a Canaanite city taken by Joshua</a:t>
            </a:r>
          </a:p>
        </p:txBody>
      </p:sp>
      <p:pic>
        <p:nvPicPr>
          <p:cNvPr id="62470" name="Picture 6" descr="Altar from Megid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33700"/>
            <a:ext cx="3213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TUnit1Day1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3333CC"/>
    </a:accent1>
    <a:accent2>
      <a:srgbClr val="009900"/>
    </a:accent2>
    <a:accent3>
      <a:srgbClr val="D1DBD1"/>
    </a:accent3>
    <a:accent4>
      <a:srgbClr val="2A2A2A"/>
    </a:accent4>
    <a:accent5>
      <a:srgbClr val="ADADE2"/>
    </a:accent5>
    <a:accent6>
      <a:srgbClr val="008A00"/>
    </a:accent6>
    <a:hlink>
      <a:srgbClr val="CC0000"/>
    </a:hlink>
    <a:folHlink>
      <a:srgbClr val="99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1439</Words>
  <Application>Microsoft Office PowerPoint</Application>
  <PresentationFormat>On-screen Show (4:3)</PresentationFormat>
  <Paragraphs>240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Courier New</vt:lpstr>
      <vt:lpstr>Monotype Sorts</vt:lpstr>
      <vt:lpstr>Times New Roman</vt:lpstr>
      <vt:lpstr>Arial</vt:lpstr>
      <vt:lpstr>Serene</vt:lpstr>
      <vt:lpstr>2_Serene</vt:lpstr>
      <vt:lpstr>NTUnit1Day1</vt:lpstr>
      <vt:lpstr>4_Serene</vt:lpstr>
      <vt:lpstr>3_Serene</vt:lpstr>
      <vt:lpstr>Clip</vt:lpstr>
      <vt:lpstr>COS 221  Bible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LITERATURE P&amp;R 2010</dc:title>
  <dc:creator>Dr. Rodney K. Duke</dc:creator>
  <cp:lastModifiedBy>Duke, Rodney K.</cp:lastModifiedBy>
  <cp:revision>140</cp:revision>
  <cp:lastPrinted>2002-05-20T20:53:18Z</cp:lastPrinted>
  <dcterms:created xsi:type="dcterms:W3CDTF">1999-08-18T12:34:09Z</dcterms:created>
  <dcterms:modified xsi:type="dcterms:W3CDTF">2018-05-11T13:07:25Z</dcterms:modified>
</cp:coreProperties>
</file>