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0" r:id="rId4"/>
    <p:sldId id="271" r:id="rId5"/>
    <p:sldId id="276" r:id="rId6"/>
    <p:sldId id="340" r:id="rId7"/>
    <p:sldId id="277" r:id="rId8"/>
    <p:sldId id="278" r:id="rId9"/>
    <p:sldId id="330" r:id="rId10"/>
    <p:sldId id="273" r:id="rId11"/>
    <p:sldId id="275" r:id="rId12"/>
    <p:sldId id="378" r:id="rId13"/>
  </p:sldIdLst>
  <p:sldSz cx="9144000" cy="6858000" type="screen4x3"/>
  <p:notesSz cx="6980238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4A1"/>
    <a:srgbClr val="C8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67" autoAdjust="0"/>
    <p:restoredTop sz="86690" autoAdjust="0"/>
  </p:normalViewPr>
  <p:slideViewPr>
    <p:cSldViewPr>
      <p:cViewPr varScale="1">
        <p:scale>
          <a:sx n="80" d="100"/>
          <a:sy n="80" d="100"/>
        </p:scale>
        <p:origin x="82" y="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696" y="-96"/>
      </p:cViewPr>
      <p:guideLst>
        <p:guide orient="horz" pos="2880"/>
        <p:guide pos="21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A637AA-C671-43F3-87A3-24F65E172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6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43400"/>
            <a:ext cx="55832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4493BB-58CC-49DF-8E2A-D73C4D472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6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0AD672-B9F2-48A7-A4E9-B739B75E5A42}" type="slidenum">
              <a:rPr lang="en-US" altLang="en-US" sz="1200" smtClean="0"/>
              <a:pPr/>
              <a:t>1</a:t>
            </a:fld>
            <a:endParaRPr lang="en-US" altLang="en-US" sz="1200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B1243C-450B-4A83-BDE7-C5921EDDFEB3}" type="slidenum">
              <a:rPr lang="en-US" altLang="en-US" sz="1200" smtClean="0"/>
              <a:pPr/>
              <a:t>2</a:t>
            </a:fld>
            <a:endParaRPr lang="en-US" altLang="en-US" sz="1200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42714B9-DABB-4AC0-B049-9C748F7FCA10}" type="slidenum">
              <a:rPr lang="en-US" altLang="en-US" sz="1200" smtClean="0"/>
              <a:pPr/>
              <a:t>5</a:t>
            </a:fld>
            <a:endParaRPr lang="en-US" altLang="en-US" sz="1200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5C412B-749A-48CD-8DA6-A01E7B0597FD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D6A470-A82E-4D94-BE6E-CED817030EAA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6E9676-CD7E-4053-B994-FF9E624E0835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FCB8770-F8A6-4F87-B220-6BA6E6C1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B160-7716-4E96-9DE1-C2B07AECD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449E9-0618-49CD-8081-5EAF0C795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8BA49-1747-4348-B8FA-343685D9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9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C36EB-B032-46EC-9530-8C39D236A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D213-53D1-41DB-82EB-743FA0FF7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6BF5-6581-4018-B3A6-9941FF95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BA332-9B09-428D-9EC8-658F57313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C33-14AB-4294-B208-A52C46654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9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5C81-EA72-4C70-B664-630015D60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0FBC3-3BFD-45BA-B89C-14ED8BD43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C934C0-A034-40C1-A5F5-5F102C0A5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4419600" cy="1143000"/>
          </a:xfrm>
        </p:spPr>
        <p:txBody>
          <a:bodyPr/>
          <a:lstStyle/>
          <a:p>
            <a:r>
              <a:rPr kumimoji="0" lang="en-US" altLang="en-US" sz="3600" b="1" dirty="0" smtClean="0">
                <a:solidFill>
                  <a:schemeClr val="tx1"/>
                </a:solidFill>
              </a:rPr>
              <a:t>COS 421 </a:t>
            </a:r>
            <a:br>
              <a:rPr kumimoji="0" lang="en-US" altLang="en-US" sz="3600" b="1" dirty="0" smtClean="0">
                <a:solidFill>
                  <a:schemeClr val="tx1"/>
                </a:solidFill>
              </a:rPr>
            </a:br>
            <a:r>
              <a:rPr kumimoji="0" lang="en-US" altLang="en-US" sz="3600" b="1" dirty="0" smtClean="0">
                <a:solidFill>
                  <a:schemeClr val="tx1"/>
                </a:solidFill>
              </a:rPr>
              <a:t>Bible IV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4648200" cy="990600"/>
          </a:xfrm>
        </p:spPr>
        <p:txBody>
          <a:bodyPr/>
          <a:lstStyle/>
          <a:p>
            <a:pPr algn="l"/>
            <a:r>
              <a:rPr lang="en-US" altLang="en-US" b="1" dirty="0" smtClean="0"/>
              <a:t>Dr. Rodney K. Duke</a:t>
            </a:r>
          </a:p>
        </p:txBody>
      </p:sp>
      <p:pic>
        <p:nvPicPr>
          <p:cNvPr id="9220" name="Picture 4" descr="papyrus_6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2385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/>
              <a:t>Oral Stage:       Documents:             </a:t>
            </a:r>
            <a:r>
              <a:rPr kumimoji="0" lang="en-US" altLang="en-US" sz="2000" b="1">
                <a:solidFill>
                  <a:schemeClr val="hlink"/>
                </a:solidFill>
              </a:rPr>
              <a:t>Author/               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000" b="1"/>
              <a:t>Community       Authors	 </a:t>
            </a:r>
            <a:r>
              <a:rPr kumimoji="0" lang="en-US" altLang="en-US" sz="2000" b="1">
                <a:solidFill>
                  <a:schemeClr val="hlink"/>
                </a:solidFill>
              </a:rPr>
              <a:t>                Editor                Text	           Audience</a:t>
            </a:r>
            <a:endParaRPr kumimoji="0"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……..……...……………..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352800" y="1600200"/>
            <a:ext cx="480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24384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60198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73914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524000" y="7620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352800" y="8382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267200" y="4495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0" y="1897063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Form Criticism</a:t>
            </a:r>
            <a:endParaRPr kumimoji="0" lang="en-US" altLang="en-US" sz="2400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457325" y="1858963"/>
            <a:ext cx="1819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Source Criticism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352800" y="1905000"/>
            <a:ext cx="1839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Redaction Criticism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43434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6858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105400" y="1752600"/>
            <a:ext cx="1828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Text Criticism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Literary Criticism (narrow)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Historical Reconstruction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819900" y="1828800"/>
            <a:ext cx="232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Reader-response Criticism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1447800" y="0"/>
            <a:ext cx="623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COMPONENTS OF THE BIBLICAL TEXTS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28600" y="27432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4343400" y="2819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228600" y="3962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 flipV="1">
            <a:off x="3200400" y="3962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990600" y="3733800"/>
            <a:ext cx="2120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History of the Text</a:t>
            </a:r>
          </a:p>
        </p:txBody>
      </p:sp>
      <p:sp>
        <p:nvSpPr>
          <p:cNvPr id="25623" name="AutoShape 23"/>
          <p:cNvSpPr>
            <a:spLocks/>
          </p:cNvSpPr>
          <p:nvPr/>
        </p:nvSpPr>
        <p:spPr bwMode="auto">
          <a:xfrm rot="-5400000">
            <a:off x="3562350" y="933450"/>
            <a:ext cx="1714500" cy="8229600"/>
          </a:xfrm>
          <a:prstGeom prst="leftBrace">
            <a:avLst>
              <a:gd name="adj1" fmla="val 40000"/>
              <a:gd name="adj2" fmla="val 5140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228975" y="6148388"/>
            <a:ext cx="285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000"/>
              <a:t>Literary Criticism (Broad)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10" grpId="0" autoUpdateAnimBg="0"/>
      <p:bldP spid="25611" grpId="0" autoUpdateAnimBg="0"/>
      <p:bldP spid="25612" grpId="0" autoUpdateAnimBg="0"/>
      <p:bldP spid="25613" grpId="0" animBg="1"/>
      <p:bldP spid="25614" grpId="0" animBg="1"/>
      <p:bldP spid="25615" grpId="0" autoUpdateAnimBg="0"/>
      <p:bldP spid="25616" grpId="0" autoUpdateAnimBg="0"/>
      <p:bldP spid="25618" grpId="0" animBg="1"/>
      <p:bldP spid="25619" grpId="0" animBg="1"/>
      <p:bldP spid="25620" grpId="0" animBg="1"/>
      <p:bldP spid="25621" grpId="0" animBg="1"/>
      <p:bldP spid="25622" grpId="0" autoUpdateAnimBg="0"/>
      <p:bldP spid="25623" grpId="0" animBg="1"/>
      <p:bldP spid="2562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Sample questions that can be asked about the Bible</a:t>
            </a:r>
            <a:endParaRPr kumimoji="0" lang="en-US" altLang="en-US" sz="2400" b="1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838200"/>
            <a:ext cx="89725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1) How can this text be used to reconstruct the history of the …?</a:t>
            </a:r>
            <a:br>
              <a:rPr kumimoji="0" lang="en-US" altLang="en-US" sz="2400" b="1"/>
            </a:br>
            <a:r>
              <a:rPr kumimoji="0" lang="en-US" altLang="en-US" sz="2400" b="1"/>
              <a:t>     (</a:t>
            </a:r>
            <a:r>
              <a:rPr kumimoji="0" lang="en-US" altLang="en-US" sz="2400" b="1">
                <a:solidFill>
                  <a:schemeClr val="accent1"/>
                </a:solidFill>
              </a:rPr>
              <a:t>historical criticism</a:t>
            </a:r>
            <a:r>
              <a:rPr kumimoji="0" lang="en-US" altLang="en-US" sz="2400" b="1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2) What does the audience bring to the reading of a text that </a:t>
            </a:r>
            <a:br>
              <a:rPr kumimoji="0" lang="en-US" altLang="en-US" sz="2400" b="1"/>
            </a:br>
            <a:r>
              <a:rPr kumimoji="0" lang="en-US" altLang="en-US" sz="2400" b="1"/>
              <a:t>     influences their conclusions about what it means?</a:t>
            </a:r>
            <a:br>
              <a:rPr kumimoji="0" lang="en-US" altLang="en-US" sz="2400" b="1"/>
            </a:br>
            <a:r>
              <a:rPr kumimoji="0" lang="en-US" altLang="en-US" sz="2400" b="1"/>
              <a:t>     (</a:t>
            </a:r>
            <a:r>
              <a:rPr kumimoji="0" lang="en-US" altLang="en-US" sz="2400" b="1">
                <a:solidFill>
                  <a:schemeClr val="accent1"/>
                </a:solidFill>
              </a:rPr>
              <a:t>reader-response criticism</a:t>
            </a:r>
            <a:r>
              <a:rPr kumimoji="0" lang="en-US" altLang="en-US" sz="2400" b="1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3) What was the psychological makeup of the author?</a:t>
            </a:r>
            <a:br>
              <a:rPr kumimoji="0" lang="en-US" altLang="en-US" sz="2400" b="1"/>
            </a:br>
            <a:r>
              <a:rPr kumimoji="0" lang="en-US" altLang="en-US" sz="2400" b="1"/>
              <a:t>     (</a:t>
            </a:r>
            <a:r>
              <a:rPr kumimoji="0" lang="en-US" altLang="en-US" sz="2400" b="1">
                <a:solidFill>
                  <a:schemeClr val="accent1"/>
                </a:solidFill>
              </a:rPr>
              <a:t>psychological criticism</a:t>
            </a:r>
            <a:r>
              <a:rPr kumimoji="0" lang="en-US" altLang="en-US" sz="2400" b="1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4) What impact did the original author wish to have on the original</a:t>
            </a:r>
            <a:br>
              <a:rPr kumimoji="0" lang="en-US" altLang="en-US" sz="2400" b="1"/>
            </a:br>
            <a:r>
              <a:rPr kumimoji="0" lang="en-US" altLang="en-US" sz="2400" b="1"/>
              <a:t>     audience?  (</a:t>
            </a:r>
            <a:r>
              <a:rPr kumimoji="0" lang="en-US" altLang="en-US" sz="2400" b="1">
                <a:solidFill>
                  <a:schemeClr val="accent1"/>
                </a:solidFill>
              </a:rPr>
              <a:t>literary/rhetorical criticism</a:t>
            </a:r>
            <a:r>
              <a:rPr kumimoji="0" lang="en-US" altLang="en-US" sz="2400" b="1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5) Did the author/editor use documentary source to help compose</a:t>
            </a:r>
            <a:br>
              <a:rPr kumimoji="0" lang="en-US" altLang="en-US" sz="2400" b="1"/>
            </a:br>
            <a:r>
              <a:rPr kumimoji="0" lang="en-US" altLang="en-US" sz="2400" b="1"/>
              <a:t>     the final text? (</a:t>
            </a:r>
            <a:r>
              <a:rPr kumimoji="0" lang="en-US" altLang="en-US" sz="2400" b="1">
                <a:solidFill>
                  <a:schemeClr val="accent1"/>
                </a:solidFill>
              </a:rPr>
              <a:t>source criticism</a:t>
            </a:r>
            <a:r>
              <a:rPr kumimoji="0" lang="en-US" altLang="en-US" sz="2400" b="1"/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6) How did the author/editor use the sources to shape the final text?</a:t>
            </a:r>
            <a:br>
              <a:rPr kumimoji="0" lang="en-US" altLang="en-US" sz="2400" b="1"/>
            </a:br>
            <a:r>
              <a:rPr kumimoji="0" lang="en-US" altLang="en-US" sz="2400" b="1"/>
              <a:t>     [</a:t>
            </a:r>
            <a:r>
              <a:rPr kumimoji="0" lang="en-US" altLang="en-US" sz="2400" b="1">
                <a:solidFill>
                  <a:schemeClr val="accent1"/>
                </a:solidFill>
              </a:rPr>
              <a:t>redaction</a:t>
            </a:r>
            <a:r>
              <a:rPr kumimoji="0" lang="en-US" altLang="en-US" sz="2400" b="1"/>
              <a:t> (=to edit) </a:t>
            </a:r>
            <a:r>
              <a:rPr kumimoji="0" lang="en-US" altLang="en-US" sz="2400" b="1">
                <a:solidFill>
                  <a:schemeClr val="accent1"/>
                </a:solidFill>
              </a:rPr>
              <a:t>criticism</a:t>
            </a:r>
            <a:r>
              <a:rPr kumimoji="0" lang="en-US" altLang="en-US" sz="2400" b="1"/>
              <a:t>]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/>
              <a:t>7) Was the text, or sections of it, given form by use in an oral</a:t>
            </a:r>
            <a:br>
              <a:rPr kumimoji="0" lang="en-US" altLang="en-US" sz="2400" b="1"/>
            </a:br>
            <a:r>
              <a:rPr kumimoji="0" lang="en-US" altLang="en-US" sz="2400" b="1"/>
              <a:t>     setting?  (</a:t>
            </a:r>
            <a:r>
              <a:rPr kumimoji="0" lang="en-US" altLang="en-US" sz="2400" b="1">
                <a:solidFill>
                  <a:schemeClr val="accent1"/>
                </a:solidFill>
              </a:rPr>
              <a:t>form criticism</a:t>
            </a:r>
            <a:r>
              <a:rPr kumimoji="0" lang="en-US" altLang="en-US" sz="2400" b="1"/>
              <a:t>)</a:t>
            </a:r>
            <a:endParaRPr kumimoji="0"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Genre Recognition</a:t>
            </a:r>
            <a:endParaRPr kumimoji="0" lang="en-US" altLang="en-US" sz="2400" b="1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Failure to employ a reading strategy that recognizes the types/genres of literature in the Bible and their original functions: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200"/>
              </a:spcBef>
              <a:buClrTx/>
              <a:buFontTx/>
              <a:buNone/>
            </a:pPr>
            <a:r>
              <a:rPr kumimoji="0" lang="en-US" altLang="en-US" sz="2400" b="1"/>
              <a:t>1.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Obscures the variety of forms employed in the Bible</a:t>
            </a:r>
            <a:r>
              <a:rPr kumimoji="0" lang="en-US" altLang="en-US" sz="2400" b="1"/>
              <a:t> and 	makes communication MORE difficult.  (People employ 	different genres to AID communication.)</a:t>
            </a:r>
          </a:p>
          <a:p>
            <a:pPr>
              <a:spcBef>
                <a:spcPts val="1200"/>
              </a:spcBef>
              <a:buClrTx/>
              <a:buFontTx/>
              <a:buNone/>
            </a:pPr>
            <a:r>
              <a:rPr kumimoji="0" lang="en-US" altLang="en-US" sz="2400" b="1"/>
              <a:t>2.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Locates the meaning of the text in the hands of the reader</a:t>
            </a:r>
            <a:r>
              <a:rPr kumimoji="0" lang="en-US" altLang="en-US" sz="2400" b="1">
                <a:solidFill>
                  <a:schemeClr val="accent1"/>
                </a:solidFill>
              </a:rPr>
              <a:t> </a:t>
            </a:r>
            <a:r>
              <a:rPr kumimoji="0" lang="en-US" altLang="en-US" sz="2400" b="1"/>
              <a:t>	(leading to unintended applications) rather than locating the 	meaning in the author’s intention.</a:t>
            </a:r>
          </a:p>
          <a:p>
            <a:pPr>
              <a:spcBef>
                <a:spcPts val="1200"/>
              </a:spcBef>
              <a:buClrTx/>
              <a:buFontTx/>
              <a:buNone/>
            </a:pPr>
            <a:r>
              <a:rPr kumimoji="0" lang="en-US" altLang="en-US" sz="2400" b="1"/>
              <a:t>3.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Promotes private and self-centered readings</a:t>
            </a:r>
            <a:r>
              <a:rPr kumimoji="0" lang="en-US" altLang="en-US" sz="2400" b="1"/>
              <a:t> of the Bible 	(“God speaks to ME”), rather than an informed and 		communally guided interpretation.</a:t>
            </a:r>
          </a:p>
          <a:p>
            <a:pPr>
              <a:spcBef>
                <a:spcPts val="1200"/>
              </a:spcBef>
              <a:buClrTx/>
              <a:buFontTx/>
              <a:buNone/>
            </a:pPr>
            <a:r>
              <a:rPr kumimoji="0" lang="en-US" altLang="en-US" sz="2400" b="1"/>
              <a:t>4.	</a:t>
            </a:r>
            <a:r>
              <a:rPr kumimoji="0" lang="en-US" altLang="en-US" sz="2400" b="1" u="sng">
                <a:solidFill>
                  <a:schemeClr val="accent1"/>
                </a:solidFill>
              </a:rPr>
              <a:t>Often leads to an “atomizing” of the text</a:t>
            </a:r>
            <a:r>
              <a:rPr kumimoji="0" lang="en-US" altLang="en-US" sz="2400" b="1">
                <a:solidFill>
                  <a:schemeClr val="accent1"/>
                </a:solidFill>
              </a:rPr>
              <a:t>.</a:t>
            </a:r>
            <a:r>
              <a:rPr kumimoji="0" lang="en-US" altLang="en-US" sz="2400" b="1"/>
              <a:t>  </a:t>
            </a:r>
            <a:br>
              <a:rPr kumimoji="0" lang="en-US" altLang="en-US" sz="2400" b="1"/>
            </a:br>
            <a:r>
              <a:rPr kumimoji="0" lang="en-US" altLang="en-US" sz="2400" b="1"/>
              <a:t>            (Illustration: favorite cake)</a:t>
            </a:r>
          </a:p>
          <a:p>
            <a:pPr>
              <a:spcBef>
                <a:spcPts val="1200"/>
              </a:spcBef>
              <a:buClrTx/>
              <a:buFontTx/>
              <a:buNone/>
            </a:pPr>
            <a:r>
              <a:rPr kumimoji="0" lang="en-US" altLang="en-US" sz="2400" b="1">
                <a:solidFill>
                  <a:schemeClr val="accent1"/>
                </a:solidFill>
              </a:rPr>
              <a:t> </a:t>
            </a:r>
            <a:r>
              <a:rPr kumimoji="0" lang="en-US" altLang="en-US" sz="2400" b="1">
                <a:solidFill>
                  <a:srgbClr val="C00000"/>
                </a:solidFill>
              </a:rPr>
              <a:t>The form and function of the biblical text should </a:t>
            </a:r>
            <a:br>
              <a:rPr kumimoji="0" lang="en-US" altLang="en-US" sz="2400" b="1">
                <a:solidFill>
                  <a:srgbClr val="C00000"/>
                </a:solidFill>
              </a:rPr>
            </a:br>
            <a:r>
              <a:rPr kumimoji="0" lang="en-US" altLang="en-US" sz="2400" b="1">
                <a:solidFill>
                  <a:srgbClr val="C00000"/>
                </a:solidFill>
              </a:rPr>
              <a:t>influence the form and function of the sermon.</a:t>
            </a:r>
            <a:endParaRPr kumimoji="0" lang="en-US" altLang="en-US" sz="2400">
              <a:solidFill>
                <a:srgbClr val="C00000"/>
              </a:solidFill>
            </a:endParaRPr>
          </a:p>
        </p:txBody>
      </p:sp>
      <p:graphicFrame>
        <p:nvGraphicFramePr>
          <p:cNvPr id="38916" name="Object 0"/>
          <p:cNvGraphicFramePr>
            <a:graphicFrameLocks noChangeAspect="1"/>
          </p:cNvGraphicFramePr>
          <p:nvPr/>
        </p:nvGraphicFramePr>
        <p:xfrm>
          <a:off x="6553200" y="4852988"/>
          <a:ext cx="25908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Clip" r:id="rId4" imgW="4800000" imgH="3714286" progId="MS_ClipArt_Gallery.5">
                  <p:embed/>
                </p:oleObj>
              </mc:Choice>
              <mc:Fallback>
                <p:oleObj name="Clip" r:id="rId4" imgW="4800000" imgH="3714286" progId="MS_ClipArt_Gallery.5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52988"/>
                        <a:ext cx="2590800" cy="200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0"/>
            <a:ext cx="85344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/>
              <a:t>DAY 1</a:t>
            </a:r>
            <a:endParaRPr kumimoji="0" lang="en-US" altLang="en-US" sz="24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 dirty="0"/>
              <a:t>Assign:</a:t>
            </a:r>
            <a:r>
              <a:rPr kumimoji="0" lang="en-US" altLang="en-US" sz="2400" b="1" dirty="0"/>
              <a:t>  (see handout, “Weekday Assignments”)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1)  Daily: Write in a journal entry (1-2 paragraphs)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2)  #1  Wisdom subtypes in Proverbs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3)  #2  Analyze the two-line relationships in Pro 20:1-15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4)  #3  Apply “Reading Strategy” to Pro 26:17; 13:14; 25:27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5)  #4  Reflect on the form and intention of Gen 1:1-2:3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6)  Review course assign,  Section A. #’s 5-9, Section B. #3 for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discussion.</a:t>
            </a:r>
            <a:endParaRPr kumimoji="0" lang="en-US" altLang="en-US" sz="2400" b="1" u="sng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u="sng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 dirty="0"/>
              <a:t>Day Objectives:</a:t>
            </a:r>
            <a:r>
              <a:rPr kumimoji="0" lang="en-US" altLang="en-US" sz="2400" b="1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1) Explain the course goals and objectives.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2) Identify the structure and content of the Hebrew Bible.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3) Explain the process of successful communication and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identify how you should approach interpreting the Bible.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4) Explain how to read the two-line proverb.</a:t>
            </a:r>
          </a:p>
        </p:txBody>
      </p:sp>
      <p:graphicFrame>
        <p:nvGraphicFramePr>
          <p:cNvPr id="11267" name="Object 1024"/>
          <p:cNvGraphicFramePr>
            <a:graphicFrameLocks noChangeAspect="1"/>
          </p:cNvGraphicFramePr>
          <p:nvPr/>
        </p:nvGraphicFramePr>
        <p:xfrm>
          <a:off x="6172200" y="3505200"/>
          <a:ext cx="16002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lip" r:id="rId4" imgW="1891894" imgH="1527048" progId="MS_ClipArt_Gallery.5">
                  <p:embed/>
                </p:oleObj>
              </mc:Choice>
              <mc:Fallback>
                <p:oleObj name="Clip" r:id="rId4" imgW="1891894" imgH="1527048" progId="MS_ClipArt_Gallery.5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505200"/>
                        <a:ext cx="16002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800" b="1" dirty="0">
                <a:solidFill>
                  <a:schemeClr val="accent1"/>
                </a:solidFill>
              </a:rPr>
              <a:t>QUICK NITTY GRITTY OVERVIEW</a:t>
            </a:r>
            <a:endParaRPr kumimoji="0"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839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Class pace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fairly fast and intense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Work load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moderately heavy; budget 2 hours for reading and writing preparation required for next class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accent1"/>
                </a:solidFill>
              </a:rPr>
              <a:t>Literary approach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communication model.  This is not “anything goes,” opinion vs. opinion.  We will seek to uncover what the texts meant to their original audiences.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>
                <a:solidFill>
                  <a:schemeClr val="hlink"/>
                </a:solidFill>
              </a:rPr>
              <a:t>#1 Rule</a:t>
            </a:r>
            <a:r>
              <a:rPr kumimoji="0" lang="en-US" altLang="en-US" sz="2400" b="1" dirty="0"/>
              <a:t>: be willing to be wrong and make mistakes, then we can all loosen up, learn from each other, and have fun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33375"/>
            <a:ext cx="85344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/>
              <a:t>COS 421 Bible IV: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/>
              <a:t>Prophets, Psalms, and Wisdom Literature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800" b="1" dirty="0"/>
              <a:t>Overview</a:t>
            </a:r>
            <a:endParaRPr kumimoji="0" lang="en-US" altLang="en-US" sz="2000" b="1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1700" dirty="0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1700" dirty="0">
                <a:latin typeface="Courier New" pitchFamily="49" charset="0"/>
              </a:rPr>
              <a:t>        </a:t>
            </a:r>
            <a:endParaRPr kumimoji="0" lang="en-US" altLang="en-US" sz="2400" b="1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Students will be able to: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kumimoji="0" lang="en-US" altLang="en-US" sz="2400" b="1" dirty="0"/>
              <a:t>Understand the origin, history, and use of these forms of biblical literature among God’s people.</a:t>
            </a:r>
            <a:br>
              <a:rPr kumimoji="0" lang="en-US" altLang="en-US" sz="2400" b="1" dirty="0"/>
            </a:b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2. Exegete these forms of biblical literature.</a:t>
            </a:r>
            <a:br>
              <a:rPr kumimoji="0" lang="en-US" altLang="en-US" sz="2400" b="1" dirty="0"/>
            </a:b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3. Apply exegesis to preaching, other pastoral responsibilities, and issues of the present day.</a:t>
            </a:r>
          </a:p>
        </p:txBody>
      </p:sp>
      <p:pic>
        <p:nvPicPr>
          <p:cNvPr id="13315" name="Picture 3" descr="j0215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95425"/>
            <a:ext cx="19431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800" b="1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1200" b="1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527175" y="1397000"/>
          <a:ext cx="6088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6086856" imgH="4062984" progId="Word.Document.8">
                  <p:embed/>
                </p:oleObj>
              </mc:Choice>
              <mc:Fallback>
                <p:oleObj name="Document" r:id="rId4" imgW="6086856" imgH="406298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397000"/>
                        <a:ext cx="608806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150813"/>
          <a:ext cx="9144000" cy="632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6" imgW="8372856" imgH="5794248" progId="Word.Document.8">
                  <p:embed/>
                </p:oleObj>
              </mc:Choice>
              <mc:Fallback>
                <p:oleObj name="Document" r:id="rId6" imgW="8372856" imgH="579424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813"/>
                        <a:ext cx="9144000" cy="632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152400" y="0"/>
            <a:ext cx="8839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u="sng" dirty="0"/>
              <a:t>STRUCTURE OF HEBREW CANON (1of 3)</a:t>
            </a: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 u="sng" dirty="0"/>
              <a:t>Law/Torah/Pentateuch</a:t>
            </a: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1.  </a:t>
            </a:r>
            <a:r>
              <a:rPr kumimoji="0" lang="en-US" altLang="en-US" sz="2400" b="1" u="sng" dirty="0">
                <a:solidFill>
                  <a:schemeClr val="accent1"/>
                </a:solidFill>
              </a:rPr>
              <a:t>Traditional Domain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priests (preserved ritual laws, in late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period taught Torah)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2.  </a:t>
            </a:r>
            <a:r>
              <a:rPr kumimoji="0" lang="en-US" altLang="en-US" sz="2400" b="1" u="sng" dirty="0">
                <a:solidFill>
                  <a:schemeClr val="accent1"/>
                </a:solidFill>
              </a:rPr>
              <a:t>Literary Forms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historical narratives and laws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3.  </a:t>
            </a:r>
            <a:r>
              <a:rPr kumimoji="0" lang="en-US" altLang="en-US" sz="2400" b="1" u="sng" dirty="0">
                <a:solidFill>
                  <a:schemeClr val="accent1"/>
                </a:solidFill>
              </a:rPr>
              <a:t>Functions</a:t>
            </a:r>
            <a:r>
              <a:rPr kumimoji="0" lang="en-US" altLang="en-US" sz="2400" b="1" dirty="0">
                <a:solidFill>
                  <a:schemeClr val="accent1"/>
                </a:solidFill>
              </a:rPr>
              <a:t>:</a:t>
            </a:r>
            <a:r>
              <a:rPr kumimoji="0" lang="en-US" altLang="en-US" sz="2400" b="1" dirty="0"/>
              <a:t> to provides Israelite foundations for: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a. world-view (nature of God, world, humanity)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b. origin and purpose of Israel (covenant with God)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c. conduct (ritual, moral, social, criminal laws, etc.)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</p:txBody>
      </p:sp>
      <p:pic>
        <p:nvPicPr>
          <p:cNvPr id="19459" name="Picture 1027" descr="scroll-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28" descr="Egyptian_hieroglphics_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165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10600" cy="84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 u="sng" dirty="0"/>
              <a:t>Prophets </a:t>
            </a: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1.  </a:t>
            </a:r>
            <a:r>
              <a:rPr kumimoji="0" lang="en-US" altLang="en-US" sz="2400" b="1" u="sng" dirty="0"/>
              <a:t>Traditional Domain</a:t>
            </a:r>
            <a:r>
              <a:rPr kumimoji="0" lang="en-US" altLang="en-US" sz="2400" b="1" dirty="0"/>
              <a:t>: prophets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"Former Prophets": key characters in course of Israelite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	history, believed to have kept records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"Latter Prophets": main characters and their messages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2.  </a:t>
            </a:r>
            <a:r>
              <a:rPr kumimoji="0" lang="en-US" altLang="en-US" sz="2400" b="1" u="sng" dirty="0"/>
              <a:t>Literary Forms</a:t>
            </a:r>
            <a:r>
              <a:rPr kumimoji="0" lang="en-US" altLang="en-US" sz="2400" b="1" dirty="0"/>
              <a:t>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"Former Prophets": broad-sweeping historical narratives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"Latter Prophets": narratives focused on individuals;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oral, poetic messages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3.  </a:t>
            </a:r>
            <a:r>
              <a:rPr kumimoji="0" lang="en-US" altLang="en-US" sz="2400" b="1" u="sng" dirty="0"/>
              <a:t>Functions</a:t>
            </a:r>
            <a:r>
              <a:rPr kumimoji="0" lang="en-US" altLang="en-US" sz="2400" b="1" dirty="0"/>
              <a:t>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"Former Prophets":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a. preserve the traditions of Israel,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b. answer questions about the course their history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took, evaluating their kings and nation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c. teach about the nature of reality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"Latter Prophets": hold people accountable to faith priorities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	(different emphases with each prophet)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dirty="0">
              <a:latin typeface="Courier New" pitchFamily="49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dirty="0"/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95400" y="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 dirty="0"/>
              <a:t>STRUCTURE OF HEBREW CANON (2 of 3)</a:t>
            </a:r>
          </a:p>
        </p:txBody>
      </p:sp>
      <p:pic>
        <p:nvPicPr>
          <p:cNvPr id="20484" name="Picture 4" descr="BD0913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3048000"/>
            <a:ext cx="17954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8392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i="1" u="sng" dirty="0"/>
              <a:t>Writings</a:t>
            </a:r>
            <a:r>
              <a:rPr kumimoji="0" lang="en-US" altLang="en-US" sz="2400" b="1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 b="1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1.  </a:t>
            </a:r>
            <a:r>
              <a:rPr kumimoji="0" lang="en-US" altLang="en-US" sz="2400" b="1" u="sng" dirty="0"/>
              <a:t>Traditional Domain</a:t>
            </a:r>
            <a:r>
              <a:rPr kumimoji="0" lang="en-US" altLang="en-US" sz="2400" b="1" dirty="0"/>
              <a:t>: varied, but wisdom literature associated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with the sage (collected knowledge, wisdom)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2.  </a:t>
            </a:r>
            <a:r>
              <a:rPr kumimoji="0" lang="en-US" altLang="en-US" sz="2400" b="1" u="sng" dirty="0"/>
              <a:t>Literary Forms</a:t>
            </a:r>
            <a:r>
              <a:rPr kumimoji="0" lang="en-US" altLang="en-US" sz="2400" b="1" dirty="0"/>
              <a:t>: (varied) wisdom literature, </a:t>
            </a:r>
            <a:r>
              <a:rPr kumimoji="0" lang="en-US" altLang="en-US" sz="2400" b="1" dirty="0" err="1"/>
              <a:t>hymnic</a:t>
            </a:r>
            <a:r>
              <a:rPr kumimoji="0" lang="en-US" altLang="en-US" sz="2400" b="1" dirty="0"/>
              <a:t> lit.,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historical narrative, story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3.  </a:t>
            </a:r>
            <a:r>
              <a:rPr kumimoji="0" lang="en-US" altLang="en-US" sz="2400" b="1" u="sng" dirty="0"/>
              <a:t>Functions</a:t>
            </a:r>
            <a:r>
              <a:rPr kumimoji="0" lang="en-US" altLang="en-US" sz="2400" b="1" dirty="0"/>
              <a:t>: (varied)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a. wisdom: teach about the nature of life and how to live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      skillfully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b. </a:t>
            </a:r>
            <a:r>
              <a:rPr kumimoji="0" lang="en-US" altLang="en-US" sz="2400" b="1" dirty="0" err="1"/>
              <a:t>hymnic</a:t>
            </a:r>
            <a:r>
              <a:rPr kumimoji="0" lang="en-US" altLang="en-US" sz="2400" b="1" dirty="0"/>
              <a:t>: guidance and encouragement in </a:t>
            </a:r>
            <a:br>
              <a:rPr kumimoji="0" lang="en-US" altLang="en-US" sz="2400" b="1" dirty="0"/>
            </a:br>
            <a:r>
              <a:rPr kumimoji="0" lang="en-US" altLang="en-US" sz="2400" b="1" dirty="0"/>
              <a:t>             expressions of prayer, worship and celebration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       c. narrative: (same as under "Former Prophets")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 u="sng"/>
              <a:t>STRUCTURE OF HEBREW CANON (3 of 3)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kumimoji="0" lang="en-US" altLang="en-US" sz="2400"/>
          </a:p>
        </p:txBody>
      </p:sp>
      <p:pic>
        <p:nvPicPr>
          <p:cNvPr id="21508" name="Picture 4" descr="j0128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3810000"/>
            <a:ext cx="1846262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en-US" sz="2400" b="1"/>
              <a:t>Israelite Functionaries and Institutions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King: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monarchy, national identity, term "messiah," Davidic dynasty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NT: David lineage, Messiah, messianic &amp; political expectation of Jesus’ day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Priest:</a:t>
            </a:r>
            <a:r>
              <a:rPr kumimoji="0" lang="en-US" altLang="en-US" sz="2400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cult, holiness symbol system, sacrificial system, Temple, the Law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NT: sacrificial imagery, Jesus as High Priest and atoning sacrifice,</a:t>
            </a:r>
            <a:br>
              <a:rPr kumimoji="0" lang="en-US" altLang="en-US" sz="2400" dirty="0"/>
            </a:br>
            <a:r>
              <a:rPr kumimoji="0" lang="en-US" altLang="en-US" sz="2400" dirty="0"/>
              <a:t>Sadducees, Christians as a royal priesthood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Prophet: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(unlike Ancient Near East: court/temple/shrine) independent "preacher"/ activist / demonstrator /conscience of the people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(NT: John the B, Jesus, apostles, prophets, “pastors,” etc.)   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/>
              <a:t>Sage:</a:t>
            </a:r>
            <a:r>
              <a:rPr kumimoji="0" lang="en-US" altLang="en-US" sz="2400" dirty="0"/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court (school?) scribe (palace &amp; temple</a:t>
            </a:r>
            <a:r>
              <a:rPr kumimoji="0" lang="en-US" altLang="en-US" sz="2400" dirty="0" smtClean="0"/>
              <a:t>); Joseph, Daniel</a:t>
            </a:r>
            <a:endParaRPr kumimoji="0" lang="en-US" altLang="en-US" sz="24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/>
              <a:t>NT: wisdom forms of Jesus' teaching, Pharisees, scribes and rabbis.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b="1" dirty="0">
                <a:solidFill>
                  <a:schemeClr val="accent1"/>
                </a:solidFill>
              </a:rPr>
              <a:t>NT assumes knowledge of these roles and institutions.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theme/theme1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3333CC"/>
      </a:accent1>
      <a:accent2>
        <a:srgbClr val="009900"/>
      </a:accent2>
      <a:accent3>
        <a:srgbClr val="D1DBD1"/>
      </a:accent3>
      <a:accent4>
        <a:srgbClr val="2A2A2A"/>
      </a:accent4>
      <a:accent5>
        <a:srgbClr val="ADADE2"/>
      </a:accent5>
      <a:accent6>
        <a:srgbClr val="008A00"/>
      </a:accent6>
      <a:hlink>
        <a:srgbClr val="CC0000"/>
      </a:hlink>
      <a:folHlink>
        <a:srgbClr val="996633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587</Words>
  <Application>Microsoft Office PowerPoint</Application>
  <PresentationFormat>On-screen Show (4:3)</PresentationFormat>
  <Paragraphs>125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Monotype Sorts</vt:lpstr>
      <vt:lpstr>Times New Roman</vt:lpstr>
      <vt:lpstr>Serene</vt:lpstr>
      <vt:lpstr>Clip</vt:lpstr>
      <vt:lpstr>Document</vt:lpstr>
      <vt:lpstr>COS 421  Bible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 LITERATURE P&amp;R 2010</dc:title>
  <dc:creator>Dr. Rodney K. Duke</dc:creator>
  <cp:lastModifiedBy>Duke, Rodney</cp:lastModifiedBy>
  <cp:revision>81</cp:revision>
  <cp:lastPrinted>2000-08-16T11:15:35Z</cp:lastPrinted>
  <dcterms:created xsi:type="dcterms:W3CDTF">1999-08-18T12:34:09Z</dcterms:created>
  <dcterms:modified xsi:type="dcterms:W3CDTF">2019-05-10T20:30:43Z</dcterms:modified>
</cp:coreProperties>
</file>