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sldIdLst>
    <p:sldId id="256" r:id="rId2"/>
    <p:sldId id="259" r:id="rId3"/>
    <p:sldId id="270" r:id="rId4"/>
    <p:sldId id="271" r:id="rId5"/>
    <p:sldId id="272" r:id="rId6"/>
    <p:sldId id="291" r:id="rId7"/>
    <p:sldId id="290" r:id="rId8"/>
    <p:sldId id="275" r:id="rId9"/>
    <p:sldId id="289" r:id="rId10"/>
    <p:sldId id="274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2" r:id="rId24"/>
    <p:sldId id="293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BL Hebrew" panose="020B0604020202020204" charset="-79"/>
      <p:regular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4A1"/>
    <a:srgbClr val="C8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26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46873E40-43DD-4F57-88ED-CB8184C60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408C4-7D4A-43A6-AF57-A52AD7031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A322E-6DF4-4C16-B042-0DBC96BE7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AF202-2E9F-4C61-8253-E7732476B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EE18-AC16-47FB-8388-1323A5F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8EA88-E7D1-4FA4-AFCD-4640A2D96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80924-1FDC-4D58-B8D4-48865F260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F953-93EE-44F4-814D-E0CC602F9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4CFE-CD4A-4A0F-A7AA-2C8B012F5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F6F30-1653-40A1-BFEC-5BD454A7A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7451C-DC24-4EAE-8118-9958EE03B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E487A3EA-E8C1-490F-9E65-991756608C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4419600" cy="2057400"/>
          </a:xfrm>
        </p:spPr>
        <p:txBody>
          <a:bodyPr/>
          <a:lstStyle/>
          <a:p>
            <a:r>
              <a:rPr lang="en-US" b="1" dirty="0" smtClean="0"/>
              <a:t>Reading the Old Testament in its Contexts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4648200" cy="1752600"/>
          </a:xfrm>
        </p:spPr>
        <p:txBody>
          <a:bodyPr/>
          <a:lstStyle/>
          <a:p>
            <a:pPr algn="l"/>
            <a:r>
              <a:rPr lang="en-US" dirty="0" smtClean="0"/>
              <a:t>“Sins of the Fathers”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Dr</a:t>
            </a:r>
            <a:r>
              <a:rPr lang="en-US" b="1" dirty="0"/>
              <a:t>. Rodney K. </a:t>
            </a:r>
            <a:r>
              <a:rPr lang="en-US" b="1" dirty="0" smtClean="0"/>
              <a:t>Duke</a:t>
            </a:r>
            <a:endParaRPr lang="en-US" dirty="0"/>
          </a:p>
        </p:txBody>
      </p:sp>
      <p:pic>
        <p:nvPicPr>
          <p:cNvPr id="2052" name="Picture 4" descr="A:\papyrus_66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323850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3:  Literary Context: Genre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Form 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found in the 10 Commandments (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Law Code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in the 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commandment that forbids idolatry.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goals of the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Law/Torah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were:</a:t>
            </a:r>
          </a:p>
          <a:p>
            <a:pPr marL="685800" indent="-338138">
              <a:spcAft>
                <a:spcPts val="6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create a holy covenant community of faith, </a:t>
            </a:r>
          </a:p>
          <a:p>
            <a:pPr marL="1143000" lvl="1" indent="-338138">
              <a:spcAft>
                <a:spcPts val="6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be a blessing to them, and </a:t>
            </a:r>
          </a:p>
          <a:p>
            <a:pPr marL="1143000" lvl="1" indent="-338138">
              <a:spcAft>
                <a:spcPts val="6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make them to be a blessing to all nations.  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(See next point: Covenant Context)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Idolatry, worshipping other “gods,” would destroy God’s redemptive plans for them and for the world.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Form Two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Literary Context, Genre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Both are speeches in narrative texts,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making a point about God’s merciful character!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u="sng" dirty="0" smtClean="0">
                <a:latin typeface="Arial" pitchFamily="34" charset="0"/>
                <a:cs typeface="Arial" pitchFamily="34" charset="0"/>
              </a:rPr>
              <a:t>Exodus 34:7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God is revealing His character to Moses on Mt. Sinai.</a:t>
            </a: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u="sng" dirty="0" smtClean="0">
                <a:latin typeface="Arial" pitchFamily="34" charset="0"/>
                <a:cs typeface="Arial" pitchFamily="34" charset="0"/>
              </a:rPr>
              <a:t>Numbers 14:18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Moses is interceding, after the Israelites have rebelled, and asking God not to destroy the people,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by reminding God of His merciful character.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(Moses expects there to be consequences on those who led the rebellion, but is trying to save the people as a whole.)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So, too, Nehemiah 9:17-18; Jonah 4:2; Joel 2:13; Psalm 86:15, use this language to appeal to God’s mercy.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+mn-lt"/>
              </a:rPr>
              <a:t>Point 4: Covenant Context</a:t>
            </a:r>
            <a:r>
              <a:rPr lang="en-US" dirty="0" smtClean="0">
                <a:latin typeface="+mn-lt"/>
              </a:rPr>
              <a:t> (relates to 10 Commandments)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The people of Israel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freely entered</a:t>
            </a:r>
            <a:r>
              <a:rPr lang="en-US" dirty="0" smtClean="0">
                <a:latin typeface="+mn-lt"/>
              </a:rPr>
              <a:t> into a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legally binding contract  / covenant</a:t>
            </a:r>
            <a:r>
              <a:rPr lang="en-US" dirty="0" smtClean="0">
                <a:latin typeface="+mn-lt"/>
              </a:rPr>
              <a:t> relationship with Yahweh.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They interpreted their lives and history in terms of keeping or breaking this covenant with God.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Second commandment: against idolatry.</a:t>
            </a:r>
          </a:p>
          <a:p>
            <a:pPr lvl="1"/>
            <a:r>
              <a:rPr lang="en-US" dirty="0" smtClean="0">
                <a:latin typeface="+mn-lt"/>
              </a:rPr>
              <a:t>Idolatry would totally thwart the purposes of the covenant community. </a:t>
            </a:r>
            <a:r>
              <a:rPr lang="en-US" dirty="0" smtClean="0">
                <a:solidFill>
                  <a:srgbClr val="333333"/>
                </a:solidFill>
                <a:latin typeface="Arial"/>
              </a:rPr>
              <a:t>[Genesis 12, promises to Abraham to bless all people through his descendants.]</a:t>
            </a:r>
          </a:p>
          <a:p>
            <a:endParaRPr lang="en-US" dirty="0" smtClean="0">
              <a:latin typeface="+mn-lt"/>
            </a:endParaRPr>
          </a:p>
          <a:p>
            <a:pPr lvl="0"/>
            <a:endParaRPr lang="en-US" dirty="0" smtClean="0">
              <a:solidFill>
                <a:srgbClr val="333333"/>
              </a:solidFill>
              <a:latin typeface="Arial"/>
            </a:endParaRPr>
          </a:p>
          <a:p>
            <a:pPr lvl="0"/>
            <a:r>
              <a:rPr lang="en-US" dirty="0" smtClean="0">
                <a:solidFill>
                  <a:srgbClr val="333333"/>
                </a:solidFill>
                <a:latin typeface="Arial"/>
              </a:rPr>
              <a:t>Note: </a:t>
            </a:r>
            <a:r>
              <a:rPr lang="en-US" dirty="0" smtClean="0">
                <a:solidFill>
                  <a:srgbClr val="3333CC"/>
                </a:solidFill>
                <a:latin typeface="Arial"/>
              </a:rPr>
              <a:t>To claim Jesus as “Lord” also defines a self-binding relationship!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5: Cultural Context, Family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“family” was perceived as multi-generational unit.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Common to ancient world to apply consequences to a whole family.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the 3</a:t>
            </a:r>
            <a:r>
              <a:rPr lang="en-US" baseline="3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and 4</a:t>
            </a:r>
            <a:r>
              <a:rPr lang="en-US" baseline="3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generatio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n” may have been a statement of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LIMITATION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the extended living family of the father (children, grand children and great grand children).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Illustration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Numbers 14.  The extended family wander in wilderness until the first generation dies off.  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(A case of mercy.  God spared the community and continued the covenant with the next generation.)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6: Cultural Context, Community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Common concept of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corporate identity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(foreign to Western individualism).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Corruption of the father/leader, who is in charge of instructing in righteousness, corrupts all who follow.  (A father who “hates” God, raises children who “hate” God.)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Contemporary Illustrations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41363" lvl="1" indent="-2778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War reparations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(the people of Germany just paid off reparations for WWI on Oct. 3, 2010)</a:t>
            </a:r>
          </a:p>
          <a:p>
            <a:pPr marL="741363" lvl="1" indent="-2778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Holocaust survivors</a:t>
            </a:r>
          </a:p>
          <a:p>
            <a:pPr marL="741363" lvl="1" indent="-2778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Japanese Americans interned</a:t>
            </a:r>
          </a:p>
          <a:p>
            <a:pPr marL="741363" lvl="1" indent="-2778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Ongoing debate about American Indians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7: Context of Internal Application in the OT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 of Numbers 16:  Leadership Rebellion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250 leaders apparently sway the whole community toward rebellion.</a:t>
            </a:r>
            <a:endParaRPr lang="en-US" sz="3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Moses and Aaron intercede and ask the God not destroy the whole community.</a:t>
            </a:r>
            <a:endParaRPr lang="en-US" sz="3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God warns the people to separate themselves from the tents of the rebellious leaders.</a:t>
            </a:r>
            <a:endParaRPr lang="en-US" sz="3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Whereas all others move away, the families stay put.</a:t>
            </a:r>
            <a:endParaRPr lang="en-US" sz="3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920750" lvl="2" indent="-635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[Presumably innocent family members could have separated themselves, but it would not be likely in that culture.]</a:t>
            </a:r>
            <a:endParaRPr lang="en-US" sz="3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The leaders, their families, and all of their belongings  are destroyed.  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Symbolic of purging the community.</a:t>
            </a:r>
            <a:endParaRPr lang="en-US" sz="3600" dirty="0" smtClean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8: Context of the Justice System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 record of this statement applying to criminal justice system within Israel.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[David is pressured into putting Saul’s sons to death, because Saul broke a covenant with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Gibeonites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(2 Samuel 21), but we are not told that this action was just.]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Justice system specifically prohibited punishing the sons for the fathers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"Fathers shall not be put to death for their children, nor children put to death for their fathers;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each is to die for his own sin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(Deut 24:16 NIV; repeated in 2 Kings 14:6 and 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25:4).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9: Theological Context of Divine Justice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Principle of individual responsibility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Contrary to the people’s expectation, “Why does the son not share the guilt of the father?" (see Ezek 18:19-20), God tells Ezekiel to say: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"What do you people mean by quoting this proverb about the land of Israel: " 'The fathers eat sour grapes, and the children's teeth are set on edge'?  3 "As surely as I live, declares the Sovereign LORD, you will no longer quote this proverb in Israel.  4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For every living soul belongs to me, the father as well as the son--both alike belong to me. The soul who sins is the one who will die"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(Ezek 18:2-4 NIV; see too,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31:30).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[Example of “Progressive Revelation”?]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Issue: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Divine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justice for the individual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corporate punishment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(the Babylonian destruction) are affirmed in the same book!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So, too, Jeremiah holds together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corporate guilt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individual justice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You show love to thousands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 bring the punishment for the fathers' sins into the laps of their children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after them. O great and powerful God, whose name is the LORD Almighty, great are your purposes and mighty are your deeds.  Your eyes are open to all the ways of men;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reward everyone according to his conduct and as his deeds deserve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32:18 NIV).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Toward a Resolution: Corporate Guilt and Individual Justice Held Together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Ezek 18 the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principle of individual responsibility is being used as a call to repentance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God does not want people to die, but to repent and live (cf. 18:2 and 32).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Still, the prophets see the individuals as all participating in the breaking of covenant,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 that corporate guilt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justified.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Ezek 18:30 addresses the "house of Israel" and "each one" at the same time; so too, Jeremiah sees all of Israel as being guilty for generations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32:30-32).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534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Objectives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Encourage serious Bible study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Address some the difficulties of studying the Old Testament / the Hebrew Bible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Explore the image of God in the Old Testament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22532" name="Picture 1028" descr="C:\Documents and Settings\DukeRK\Local Settings\Temporary Internet Files\Content.IE5\K5Q3K1EZ\MC900367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33400"/>
            <a:ext cx="2895600" cy="217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Both principles can work together.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 Numbers 14: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rebellious fathers were not permitted to enter the Promised Land (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individual justice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But, their children had to suffer the consequence of wandering in the wilderness until their "fathers" died and the children became of age (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corporate consequence)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Main emphasis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God showed mercy and maintained the covenant commitment with the children and brought them into the Land.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10: Context of Progressive (Christian) Revelation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God’s acts of purging the covenant community, are acts of immediate, but temporary consequences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 terms of eternal life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“Book of Life” a concept in both OT and NT bases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final judgment on back to individual accountability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32:32,33; Psalm 69:28; Daniel 12:1; Luke 10:20; Philip. 4:3; Rev. 3:5; 13:8; 17:8; 20:12,15; 21:27; 22:19).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final status of the individual, in terms of eternal life or ultimate destruction, still lies in the hands of a merciful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IS THE GOD OF THE OLD TESTAMENT IMMORAL?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phrases are partly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formulaic and figurative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phrases are grounded in a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culture of covenant and corporate identity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phrases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NOT express God’s principles for criminal justice or for ultimate judgment of the individua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phrases emphasize BOTH the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seriousness of God’s covenant people breaking covenant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long lasting mercy of God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toward those who keep covenant.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Principles of Bible Study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First:      Prayer, prayer, prayer!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Second: Context, context, context!</a:t>
            </a:r>
          </a:p>
          <a:p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dirty="0" smtClean="0">
                <a:latin typeface="+mj-lt"/>
              </a:rPr>
              <a:t>Contexts I looked at:</a:t>
            </a:r>
          </a:p>
          <a:p>
            <a:endParaRPr lang="en-US" dirty="0" smtClean="0">
              <a:latin typeface="+mj-lt"/>
            </a:endParaRP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Grammatical </a:t>
            </a:r>
            <a:r>
              <a:rPr lang="en-US" dirty="0" smtClean="0">
                <a:latin typeface="+mj-lt"/>
              </a:rPr>
              <a:t>  [close reading, commentaries]</a:t>
            </a: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Literary form</a:t>
            </a:r>
            <a:r>
              <a:rPr lang="en-US" dirty="0" smtClean="0">
                <a:latin typeface="+mj-lt"/>
              </a:rPr>
              <a:t> [close reading, commentaries]</a:t>
            </a: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  <a:latin typeface="Arial"/>
              </a:rPr>
              <a:t>Immediate literary setting</a:t>
            </a:r>
            <a:r>
              <a:rPr lang="en-US" dirty="0" smtClean="0">
                <a:solidFill>
                  <a:srgbClr val="333333"/>
                </a:solidFill>
                <a:latin typeface="Arial"/>
              </a:rPr>
              <a:t> [close reading]</a:t>
            </a: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Literary type (genre)</a:t>
            </a:r>
            <a:r>
              <a:rPr lang="en-US" dirty="0" smtClean="0">
                <a:latin typeface="+mj-lt"/>
              </a:rPr>
              <a:t> [close reading, commentaries]</a:t>
            </a: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(Historical)</a:t>
            </a:r>
            <a:r>
              <a:rPr lang="en-US" dirty="0" smtClean="0">
                <a:latin typeface="+mj-lt"/>
              </a:rPr>
              <a:t> [Bible introductions, commentaries]</a:t>
            </a: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Cultural and social</a:t>
            </a:r>
            <a:r>
              <a:rPr lang="en-US" dirty="0" smtClean="0">
                <a:latin typeface="+mj-lt"/>
              </a:rPr>
              <a:t> [Bible dictionaries, comment.]</a:t>
            </a: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Theological and Canonical</a:t>
            </a:r>
            <a:r>
              <a:rPr lang="en-US" dirty="0" smtClean="0">
                <a:latin typeface="+mj-lt"/>
              </a:rPr>
              <a:t> [reflection and comment.]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Do your best to present yourself to God as one approved, a worker who does not need to be ashamed and who correctly handles the word of truth.</a:t>
            </a:r>
            <a:r>
              <a:rPr lang="en-US" sz="2800" dirty="0" smtClean="0">
                <a:latin typeface="+mj-lt"/>
              </a:rPr>
              <a:t> </a:t>
            </a:r>
          </a:p>
          <a:p>
            <a:pPr algn="r"/>
            <a:endParaRPr lang="en-US" sz="2800" dirty="0" smtClean="0">
              <a:latin typeface="+mj-lt"/>
            </a:endParaRPr>
          </a:p>
          <a:p>
            <a:pPr algn="r"/>
            <a:r>
              <a:rPr lang="en-US" sz="2800" dirty="0" smtClean="0">
                <a:latin typeface="+mj-lt"/>
              </a:rPr>
              <a:t>(2 Timothy 2:15)</a:t>
            </a:r>
            <a:endParaRPr lang="en-US" sz="2800" dirty="0">
              <a:latin typeface="+mj-lt"/>
            </a:endParaRPr>
          </a:p>
        </p:txBody>
      </p:sp>
      <p:pic>
        <p:nvPicPr>
          <p:cNvPr id="2050" name="Picture 2" descr="C:\Documents and Settings\DukeRK\Local Settings\Temporary Internet Files\Content.IE5\KDINOTYV\MP9003847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05200"/>
            <a:ext cx="25019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Case Study</a:t>
            </a: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IS THE GOD OF THE OLD TESTAMENT IMMORAL?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2004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the LORD your God, am a jealous God, punishing the children for the sin of the fathers to the third and fourth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[generation]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those who hate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Exodus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20:5 NIV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“Visiting the sins of the fathers on the sons”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Four times in the Pentateuch in two different formulations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Form One:</a:t>
            </a:r>
            <a:r>
              <a:rPr lang="en-US" dirty="0" smtClean="0">
                <a:latin typeface="+mj-lt"/>
              </a:rPr>
              <a:t>  In 2 statements of the Ten Commandments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"</a:t>
            </a:r>
            <a:r>
              <a:rPr lang="en-US" dirty="0">
                <a:latin typeface="+mj-lt"/>
              </a:rPr>
              <a:t>You shall not bow down to them or worship </a:t>
            </a:r>
            <a:r>
              <a:rPr lang="en-US" dirty="0" smtClean="0">
                <a:latin typeface="+mj-lt"/>
              </a:rPr>
              <a:t>them [idols]; </a:t>
            </a:r>
            <a:r>
              <a:rPr lang="en-US" dirty="0">
                <a:latin typeface="+mj-lt"/>
              </a:rPr>
              <a:t>for I, the LORD your God, am a jealous God,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punishing the children for the sin of the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fathers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to the third and fourth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generation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of those who hate me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but showing love to a thousand  </a:t>
            </a:r>
            <a:r>
              <a:rPr lang="en-US" b="1" i="1" dirty="0">
                <a:solidFill>
                  <a:schemeClr val="accent1"/>
                </a:solidFill>
                <a:latin typeface="+mj-lt"/>
              </a:rPr>
              <a:t>generations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of those who love me and keep my commandments" </a:t>
            </a:r>
            <a:r>
              <a:rPr lang="en-US" dirty="0">
                <a:latin typeface="+mj-lt"/>
              </a:rPr>
              <a:t>(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Exod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20:5-6</a:t>
            </a:r>
            <a:r>
              <a:rPr lang="en-US" dirty="0">
                <a:latin typeface="+mj-lt"/>
              </a:rPr>
              <a:t> NIV, similar to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Deut 5:9-10</a:t>
            </a:r>
            <a:r>
              <a:rPr lang="en-US" dirty="0" smtClean="0">
                <a:latin typeface="+mj-lt"/>
              </a:rPr>
              <a:t>), </a:t>
            </a:r>
            <a:r>
              <a:rPr lang="en-US" dirty="0">
                <a:latin typeface="+mj-lt"/>
              </a:rPr>
              <a:t>and</a:t>
            </a:r>
          </a:p>
          <a:p>
            <a:r>
              <a:rPr lang="en-US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Form Two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Statements in narrative contexts about God’s character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"And he passed in front of Moses, proclaiming, "The LORD, the LORD, the compassionate and gracious God, slow to anger, abounding in love and faithfulness, 7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maintaining love to thousands, and forgiving wickedness, rebellion and sin.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Yet he does not leave the guilty unpunished;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 punishes the children and their children for the sin of the fathers to the third and fourth generation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Exod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34:6-7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NIV, similar to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Numbers 14:18-19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Examining the Text in its Contexts</a:t>
            </a: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Grammatical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Literary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Historical –Cultural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Theological</a:t>
            </a: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DukeRK\Local Settings\Temporary Internet Files\Content.IE5\K5Q3K1EZ\MC9004150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0"/>
            <a:ext cx="2215167" cy="1700998"/>
          </a:xfrm>
          <a:prstGeom prst="rect">
            <a:avLst/>
          </a:prstGeom>
          <a:noFill/>
        </p:spPr>
      </p:pic>
      <p:pic>
        <p:nvPicPr>
          <p:cNvPr id="6" name="Picture 5" descr="ne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371600"/>
            <a:ext cx="2351314" cy="2743200"/>
          </a:xfrm>
          <a:prstGeom prst="rect">
            <a:avLst/>
          </a:prstGeom>
        </p:spPr>
      </p:pic>
      <p:pic>
        <p:nvPicPr>
          <p:cNvPr id="8" name="Picture 7" descr="Moabite Ston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810000"/>
            <a:ext cx="1609344" cy="24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+mj-lt"/>
                <a:cs typeface="Arial" pitchFamily="34" charset="0"/>
              </a:rPr>
              <a:t>Point 1: Grammatical Context</a:t>
            </a:r>
          </a:p>
          <a:p>
            <a:endParaRPr lang="en-US" dirty="0" smtClean="0">
              <a:latin typeface="+mj-lt"/>
              <a:cs typeface="Arial" pitchFamily="34" charset="0"/>
            </a:endParaRPr>
          </a:p>
          <a:p>
            <a:r>
              <a:rPr lang="en-US" dirty="0" smtClean="0">
                <a:latin typeface="+mj-lt"/>
              </a:rPr>
              <a:t>"You shall not bow down to them or serve them [idols]; for I, Yahweh your God, am a jealous God,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visiting the guilt of the fathers on the sons to the third and fourth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generation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to the ones hating me. </a:t>
            </a:r>
            <a:r>
              <a:rPr lang="en-US" dirty="0" smtClean="0">
                <a:latin typeface="+mj-lt"/>
              </a:rPr>
              <a:t> [Exod. 20:5, literal translation]</a:t>
            </a:r>
          </a:p>
          <a:p>
            <a:endParaRPr lang="en-US" b="1" u="sng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r" rtl="1"/>
            <a:r>
              <a:rPr lang="he-IL" dirty="0" smtClean="0">
                <a:latin typeface="SBL Hebrew" pitchFamily="2" charset="-79"/>
                <a:cs typeface="SBL Hebrew" pitchFamily="2" charset="-79"/>
              </a:rPr>
              <a:t>לֹֽא־תִשְׁתַּחְוֶ֥֣ה לָהֶ֖ם֘ וְלֹ֣א תָעָבְדֵ֑ם֒ </a:t>
            </a:r>
            <a:endParaRPr lang="en-US" dirty="0" smtClean="0">
              <a:latin typeface="SBL Hebrew" pitchFamily="2" charset="-79"/>
              <a:cs typeface="SBL Hebrew" pitchFamily="2" charset="-79"/>
            </a:endParaRPr>
          </a:p>
          <a:p>
            <a:pPr algn="r" rtl="1"/>
            <a:r>
              <a:rPr lang="he-IL" dirty="0" smtClean="0">
                <a:latin typeface="SBL Hebrew" pitchFamily="2" charset="-79"/>
                <a:cs typeface="SBL Hebrew" pitchFamily="2" charset="-79"/>
              </a:rPr>
              <a:t>כִּ֣י אָֽנֹכִ֞י יְהוָ֤ה אֱלֹהֶ֙יךָ֙ אֵ֣ל קַנָּ֔א </a:t>
            </a:r>
            <a:endParaRPr lang="en-US" dirty="0" smtClean="0">
              <a:latin typeface="SBL Hebrew" pitchFamily="2" charset="-79"/>
              <a:cs typeface="SBL Hebrew" pitchFamily="2" charset="-79"/>
            </a:endParaRPr>
          </a:p>
          <a:p>
            <a:pPr algn="r"/>
            <a:r>
              <a:rPr lang="he-IL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פֹּ֠קֵד עֲוֹ֙ן אָבֹ֧ת עַל־בָּנִ֛ים עַל־שִׁלֵּשִׁ֥ים וְעַל־רִבֵּעִ֖ים </a:t>
            </a:r>
            <a:r>
              <a:rPr lang="he-IL" dirty="0" smtClean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לְשֹׂנְאָֽ֑י</a:t>
            </a:r>
            <a:r>
              <a:rPr lang="he-IL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׃</a:t>
            </a:r>
            <a:endParaRPr lang="en-US" b="1" u="sng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endParaRPr lang="en-US" dirty="0" smtClean="0">
              <a:latin typeface="+mj-lt"/>
              <a:cs typeface="Arial" pitchFamily="34" charset="0"/>
            </a:endParaRPr>
          </a:p>
          <a:p>
            <a:r>
              <a:rPr lang="en-US" dirty="0" smtClean="0">
                <a:latin typeface="+mj-lt"/>
                <a:cs typeface="Arial" pitchFamily="34" charset="0"/>
              </a:rPr>
              <a:t>Hebrew word order tends to become more specific.  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The last word (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to the ones hating me</a:t>
            </a:r>
            <a:r>
              <a:rPr lang="en-US" dirty="0" smtClean="0">
                <a:latin typeface="+mj-lt"/>
                <a:cs typeface="Arial" pitchFamily="34" charset="0"/>
              </a:rPr>
              <a:t>) probably qualifies BOTH the sons and the fathers.</a:t>
            </a:r>
          </a:p>
          <a:p>
            <a:endParaRPr lang="en-US" dirty="0" smtClean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Deuteronomy 7:9-10 (following the 10 Commandments) shows how the phrase, “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to the ones hating me,</a:t>
            </a:r>
            <a:r>
              <a:rPr lang="en-US" dirty="0" smtClean="0">
                <a:latin typeface="+mn-lt"/>
              </a:rPr>
              <a:t>” was interpreted:</a:t>
            </a:r>
          </a:p>
          <a:p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"Know therefore that the LORD your God is God;</a:t>
            </a:r>
            <a:r>
              <a:rPr lang="en-US" baseline="30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he is the faithful God,</a:t>
            </a:r>
            <a:r>
              <a:rPr lang="en-US" baseline="30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keeping his covenant of love</a:t>
            </a:r>
            <a:r>
              <a:rPr lang="en-US" baseline="30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to a thousand generations</a:t>
            </a:r>
            <a:r>
              <a:rPr lang="en-US" baseline="30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of those who love him and keep his commands.  But those who hate him he will repay to their face by destruction; he will not be slow to repay to their face</a:t>
            </a:r>
            <a:r>
              <a:rPr lang="en-US" b="1" dirty="0">
                <a:latin typeface="+mn-l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those who hate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him</a:t>
            </a:r>
            <a:r>
              <a:rPr lang="en-US" b="1" dirty="0" smtClean="0">
                <a:latin typeface="+mn-lt"/>
              </a:rPr>
              <a:t>."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(Deut 7:9-10 NIV</a:t>
            </a:r>
            <a:r>
              <a:rPr lang="en-US" dirty="0" smtClean="0">
                <a:latin typeface="+mn-lt"/>
              </a:rPr>
              <a:t>).</a:t>
            </a:r>
          </a:p>
          <a:p>
            <a:endParaRPr lang="en-US" dirty="0">
              <a:latin typeface="+mn-lt"/>
            </a:endParaRP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“Sons” committing the same sins as the “fathers.”</a:t>
            </a:r>
          </a:p>
          <a:p>
            <a:pPr marL="292100" indent="-2921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So, too, the early Church Fathers: Origen, Chrysostom, Augustine.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Point 2: Literary Context: Form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Whole statement is formulaic and figurative language of extreme contrast – hyperbole.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Punishing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the 3</a:t>
            </a:r>
            <a:r>
              <a:rPr lang="en-US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4</a:t>
            </a:r>
            <a:r>
              <a:rPr lang="en-US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[generation] “of those who are hating me,”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showing steadfast love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the thousands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[of generations] of those loving me and keeping my commandments.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Emphasis: God’s faithfulness and mercy!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formulaic language is used as an appeal to God’s mercy: our text in Numbers 14, as well as: Nehemiah 9:17-18; Jonah 4:2; Joel 2:13; Psalm 86:15.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So, too, Jewish rabbis understood the formula.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keCourse">
  <a:themeElements>
    <a:clrScheme name="Office Theme 4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3333CC"/>
        </a:accent1>
        <a:accent2>
          <a:srgbClr val="009900"/>
        </a:accent2>
        <a:accent3>
          <a:srgbClr val="D1DBD1"/>
        </a:accent3>
        <a:accent4>
          <a:srgbClr val="2A2A2A"/>
        </a:accent4>
        <a:accent5>
          <a:srgbClr val="ADADE2"/>
        </a:accent5>
        <a:accent6>
          <a:srgbClr val="008A00"/>
        </a:accent6>
        <a:hlink>
          <a:srgbClr val="CC00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DukeCourse</Template>
  <TotalTime>1157</TotalTime>
  <Words>2088</Words>
  <Application>Microsoft Office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Times New Roman</vt:lpstr>
      <vt:lpstr>Monotype Sorts</vt:lpstr>
      <vt:lpstr>SBL Hebrew</vt:lpstr>
      <vt:lpstr>Symbol</vt:lpstr>
      <vt:lpstr>Arial</vt:lpstr>
      <vt:lpstr>DukeCourse</vt:lpstr>
      <vt:lpstr>Reading the Old Testament in its Contexts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LITERATURE P&amp;R 2010</dc:title>
  <dc:creator>Rodney Duke</dc:creator>
  <cp:lastModifiedBy>Duke, Rodney K.</cp:lastModifiedBy>
  <cp:revision>87</cp:revision>
  <cp:lastPrinted>2000-08-16T11:15:35Z</cp:lastPrinted>
  <dcterms:created xsi:type="dcterms:W3CDTF">2011-03-20T17:03:34Z</dcterms:created>
  <dcterms:modified xsi:type="dcterms:W3CDTF">2017-05-17T23:50:59Z</dcterms:modified>
</cp:coreProperties>
</file>