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92" r:id="rId3"/>
    <p:sldId id="330" r:id="rId4"/>
    <p:sldId id="331" r:id="rId5"/>
    <p:sldId id="257" r:id="rId6"/>
    <p:sldId id="261" r:id="rId7"/>
    <p:sldId id="290" r:id="rId8"/>
    <p:sldId id="276" r:id="rId9"/>
    <p:sldId id="308" r:id="rId10"/>
    <p:sldId id="262" r:id="rId11"/>
    <p:sldId id="263" r:id="rId12"/>
    <p:sldId id="305" r:id="rId13"/>
    <p:sldId id="291" r:id="rId14"/>
    <p:sldId id="309" r:id="rId15"/>
    <p:sldId id="277" r:id="rId16"/>
    <p:sldId id="296" r:id="rId17"/>
    <p:sldId id="265" r:id="rId18"/>
    <p:sldId id="287" r:id="rId19"/>
    <p:sldId id="282" r:id="rId20"/>
    <p:sldId id="313" r:id="rId21"/>
    <p:sldId id="284" r:id="rId22"/>
    <p:sldId id="318" r:id="rId23"/>
    <p:sldId id="315" r:id="rId24"/>
    <p:sldId id="274" r:id="rId25"/>
    <p:sldId id="316" r:id="rId26"/>
    <p:sldId id="266" r:id="rId27"/>
    <p:sldId id="317" r:id="rId28"/>
    <p:sldId id="285" r:id="rId29"/>
    <p:sldId id="286" r:id="rId30"/>
    <p:sldId id="319" r:id="rId31"/>
    <p:sldId id="264" r:id="rId32"/>
    <p:sldId id="320" r:id="rId33"/>
    <p:sldId id="269" r:id="rId34"/>
    <p:sldId id="271" r:id="rId35"/>
    <p:sldId id="321" r:id="rId36"/>
    <p:sldId id="272" r:id="rId37"/>
    <p:sldId id="288" r:id="rId38"/>
    <p:sldId id="289" r:id="rId39"/>
    <p:sldId id="273" r:id="rId40"/>
    <p:sldId id="322" r:id="rId41"/>
    <p:sldId id="325" r:id="rId42"/>
    <p:sldId id="304" r:id="rId43"/>
    <p:sldId id="332" r:id="rId44"/>
    <p:sldId id="323" r:id="rId45"/>
    <p:sldId id="312" r:id="rId46"/>
    <p:sldId id="297" r:id="rId47"/>
    <p:sldId id="299" r:id="rId48"/>
    <p:sldId id="298" r:id="rId49"/>
    <p:sldId id="302" r:id="rId50"/>
    <p:sldId id="301" r:id="rId51"/>
    <p:sldId id="324" r:id="rId52"/>
    <p:sldId id="303" r:id="rId53"/>
    <p:sldId id="326" r:id="rId54"/>
    <p:sldId id="327" r:id="rId55"/>
    <p:sldId id="328" r:id="rId56"/>
    <p:sldId id="32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6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DE8FD-A355-E44B-B5C8-9B4D5EE983D9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AC96-95BF-7B49-812D-9FA350E4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364F53-FCA4-A143-A631-2EE51B17252B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rock is going to represent the limbic system, the ball will represent the prefrontal cortex.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9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bungelab.berkeley.edu</a:t>
            </a:r>
            <a:r>
              <a:rPr lang="en-US" dirty="0" smtClean="0"/>
              <a:t>/</a:t>
            </a:r>
            <a:r>
              <a:rPr lang="en-US" dirty="0" err="1" smtClean="0"/>
              <a:t>kidscorner</a:t>
            </a:r>
            <a:r>
              <a:rPr lang="en-US" dirty="0" smtClean="0"/>
              <a:t>/</a:t>
            </a:r>
            <a:r>
              <a:rPr lang="en-US" dirty="0" err="1" smtClean="0"/>
              <a:t>kidscorner</a:t>
            </a:r>
            <a:r>
              <a:rPr lang="en-US" dirty="0" smtClean="0"/>
              <a:t>/</a:t>
            </a:r>
            <a:r>
              <a:rPr lang="en-US" dirty="0" err="1" smtClean="0"/>
              <a:t>glossary.html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9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bungelab.berkeley.edu</a:t>
            </a:r>
            <a:r>
              <a:rPr lang="en-US" dirty="0" smtClean="0"/>
              <a:t>/</a:t>
            </a:r>
            <a:r>
              <a:rPr lang="en-US" dirty="0" err="1" smtClean="0"/>
              <a:t>kidscorner</a:t>
            </a:r>
            <a:r>
              <a:rPr lang="en-US" dirty="0" smtClean="0"/>
              <a:t>/</a:t>
            </a:r>
            <a:r>
              <a:rPr lang="en-US" dirty="0" err="1" smtClean="0"/>
              <a:t>kidscorner</a:t>
            </a:r>
            <a:r>
              <a:rPr lang="en-US" dirty="0" smtClean="0"/>
              <a:t>/</a:t>
            </a:r>
            <a:r>
              <a:rPr lang="en-US" dirty="0" err="1" smtClean="0"/>
              <a:t>glossary.html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my example, the Limbic System is represented by the rock.  Notice that</a:t>
            </a:r>
            <a:r>
              <a:rPr lang="en-US" baseline="0" dirty="0" smtClean="0"/>
              <a:t> I’ve colored it grey.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96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bungelab.berkeley.edu</a:t>
            </a:r>
            <a:r>
              <a:rPr lang="en-US" dirty="0" smtClean="0"/>
              <a:t>/</a:t>
            </a:r>
            <a:r>
              <a:rPr lang="en-US" dirty="0" err="1" smtClean="0"/>
              <a:t>kidscorner</a:t>
            </a:r>
            <a:r>
              <a:rPr lang="en-US" dirty="0" smtClean="0"/>
              <a:t>/</a:t>
            </a:r>
            <a:r>
              <a:rPr lang="en-US" dirty="0" err="1" smtClean="0"/>
              <a:t>kidscorner</a:t>
            </a:r>
            <a:r>
              <a:rPr lang="en-US" dirty="0" smtClean="0"/>
              <a:t>/</a:t>
            </a:r>
            <a:r>
              <a:rPr lang="en-US" dirty="0" err="1" smtClean="0"/>
              <a:t>glossary.html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my example, the prefrontal cortex</a:t>
            </a:r>
            <a:r>
              <a:rPr lang="en-US" baseline="0" dirty="0" smtClean="0"/>
              <a:t> is represented by the ball; notice it’s green.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96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Fun Theory: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=2lXh2n0aPyw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experience pleasure and deep attention when a variety of sense are invoked in solving a mystery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9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“Chester Middle School Principal Ernie Jackson, for instance, challenged reading and social studies teacher Mel </a:t>
            </a:r>
            <a:r>
              <a:rPr lang="en-US" dirty="0" err="1" smtClean="0"/>
              <a:t>Wesenberg</a:t>
            </a:r>
            <a:r>
              <a:rPr lang="en-US" dirty="0" smtClean="0"/>
              <a:t> to find ways to use text messaging to teach poetry. </a:t>
            </a:r>
          </a:p>
          <a:p>
            <a:r>
              <a:rPr lang="en-US" dirty="0" smtClean="0"/>
              <a:t>The results were surprising: Kids who used their cell phones to boil down the main points of the stanzas got 80 percent of the questions about a poem correct on a state test. </a:t>
            </a:r>
          </a:p>
          <a:p>
            <a:r>
              <a:rPr lang="en-US" dirty="0" smtClean="0"/>
              <a:t>Kids taught the same poem in the traditional way – reading, reciting and discussing – got only 40 percent of the questions right.”   “Texting Poetry Inspires</a:t>
            </a:r>
            <a:r>
              <a:rPr lang="en-US" baseline="0" dirty="0" smtClean="0"/>
              <a:t> Kids to Learn” http://</a:t>
            </a:r>
            <a:r>
              <a:rPr lang="en-US" baseline="0" dirty="0" err="1" smtClean="0"/>
              <a:t>www.recordonline.com</a:t>
            </a:r>
            <a:r>
              <a:rPr lang="en-US" baseline="0" dirty="0" smtClean="0"/>
              <a:t>/apps/</a:t>
            </a:r>
            <a:r>
              <a:rPr lang="en-US" baseline="0" dirty="0" err="1" smtClean="0"/>
              <a:t>pbcs.dll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article?AID</a:t>
            </a:r>
            <a:r>
              <a:rPr lang="en-US" baseline="0" dirty="0" smtClean="0"/>
              <a:t>=/20100426/NEWS/100429736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15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You’re using your</a:t>
            </a:r>
            <a:r>
              <a:rPr lang="en-US" baseline="0" dirty="0" smtClean="0"/>
              <a:t> prefrontal cortex.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27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Experience of metacognition -- thinking about thinking   (If attention doesn't reach the prefrontal cortex -- the problem solving, abstract thinking brain -- it is not stored meaningfully and </a:t>
            </a:r>
            <a:r>
              <a:rPr lang="en-US" b="1" dirty="0" smtClean="0"/>
              <a:t>flexibly</a:t>
            </a:r>
            <a:r>
              <a:rPr lang="en-US" dirty="0" smtClean="0"/>
              <a:t> in memory.)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=U9PZizBDBZw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63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stressful situations </a:t>
            </a:r>
            <a:r>
              <a:rPr lang="en-US" dirty="0" smtClean="0"/>
              <a:t>turn off meaningful learning even though they make us attend.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groups of kids were shown</a:t>
            </a:r>
            <a:r>
              <a:rPr lang="en-US" baseline="0" dirty="0" smtClean="0"/>
              <a:t> pictures that were either positive or negative emotions and then given a test.  The ones who saw positive faces did much better on a memory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27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  </a:t>
            </a:r>
            <a:r>
              <a:rPr lang="en-US" dirty="0" smtClean="0">
                <a:solidFill>
                  <a:srgbClr val="FF0000"/>
                </a:solidFill>
              </a:rPr>
              <a:t>Positive feelings </a:t>
            </a:r>
            <a:r>
              <a:rPr lang="en-US" dirty="0" smtClean="0"/>
              <a:t>allow our brain to route information to the prefrontal cortex.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groups of kids were shown</a:t>
            </a:r>
            <a:r>
              <a:rPr lang="en-US" baseline="0" dirty="0" smtClean="0"/>
              <a:t> pictures that were either positive or negative emotions and then given a test.  The ones who saw positive faces did much better on a memory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2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faculty.washington.edu</a:t>
            </a:r>
            <a:r>
              <a:rPr lang="en-US" dirty="0" smtClean="0"/>
              <a:t>/</a:t>
            </a:r>
            <a:r>
              <a:rPr lang="en-US" dirty="0" err="1" smtClean="0"/>
              <a:t>chudler</a:t>
            </a:r>
            <a:r>
              <a:rPr lang="en-US" dirty="0" smtClean="0"/>
              <a:t>/</a:t>
            </a:r>
            <a:r>
              <a:rPr lang="en-US" dirty="0" err="1" smtClean="0"/>
              <a:t>synapse.html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faculty.washington.edu</a:t>
            </a:r>
            <a:r>
              <a:rPr lang="en-US" dirty="0" smtClean="0"/>
              <a:t>/</a:t>
            </a:r>
            <a:r>
              <a:rPr lang="en-US" dirty="0" err="1" smtClean="0"/>
              <a:t>chudler</a:t>
            </a:r>
            <a:r>
              <a:rPr lang="en-US" dirty="0" smtClean="0"/>
              <a:t>/java/</a:t>
            </a:r>
            <a:r>
              <a:rPr lang="en-US" dirty="0" err="1" smtClean="0"/>
              <a:t>em.html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9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groups of kids were shown</a:t>
            </a:r>
            <a:r>
              <a:rPr lang="en-US" baseline="0" dirty="0" smtClean="0"/>
              <a:t> pictures that were either positive or negative emotions and then given a test.  The ones who saw positive faces did much better on a memory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27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=FCoGkz0bm9g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Memorize this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much easier</a:t>
            </a:r>
            <a:r>
              <a:rPr lang="en-US" baseline="0" dirty="0" smtClean="0"/>
              <a:t> when you have a construct onto which you can hang your understanding.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www.johnbiggs.com.au</a:t>
            </a:r>
            <a:r>
              <a:rPr lang="en-US" baseline="0" dirty="0" smtClean="0"/>
              <a:t>/academic/solo-taxonomy/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9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idea that we can put anything in people's heads without addressing motivation is crazy</a:t>
            </a:r>
          </a:p>
          <a:p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Everyone is always paying attention to something -- just not always to what we "want" them to be paying attention to.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Monkey Business Illusion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Daneil</a:t>
            </a:r>
            <a:r>
              <a:rPr lang="en-US" baseline="0" dirty="0" smtClean="0"/>
              <a:t> Simons: </a:t>
            </a:r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IGQmdoK_ZfY&amp;feature</a:t>
            </a:r>
            <a:r>
              <a:rPr lang="en-US" dirty="0" smtClean="0"/>
              <a:t>=</a:t>
            </a:r>
            <a:r>
              <a:rPr lang="en-US" dirty="0" err="1" smtClean="0"/>
              <a:t>player_embedded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00"/>
                </a:solidFill>
              </a:rPr>
              <a:t>Huge amounts of sensory information -- millions of bits per second -- come into us at all times; but what do we attend to and why?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Pay attention to  your</a:t>
            </a:r>
            <a:r>
              <a:rPr lang="en-US" baseline="0" dirty="0" smtClean="0"/>
              <a:t> senses right now.  Now, pay attention to the feeling of the seat against the back of your legs.  There is just too much to pay attention to!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6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 attention to  your</a:t>
            </a:r>
            <a:r>
              <a:rPr lang="en-US" baseline="0" dirty="0" smtClean="0"/>
              <a:t> senses right now.  Now, pay attention to the feeling of the seat against the back of your legs.  There is just too much to pay attention to!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70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library.thinkquest.org</a:t>
            </a:r>
            <a:r>
              <a:rPr lang="en-US" dirty="0" smtClean="0"/>
              <a:t>/11226/main/c14.htm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6AC96-95BF-7B49-812D-9FA350E4C3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7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lXh2n0aPyw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9PZizBDBZw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CoGkz0bm9g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GQmdoK_ZfY&amp;feature=player_embedded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975" y="1585845"/>
            <a:ext cx="6400800" cy="514368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Attending to Attention and Understanding Understanding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Jeff Goodman</a:t>
            </a:r>
          </a:p>
          <a:p>
            <a:r>
              <a:rPr lang="en-US" sz="2000" dirty="0" err="1" smtClean="0"/>
              <a:t>goodmanjm@appstate.edu</a:t>
            </a:r>
            <a:endParaRPr lang="en-US" sz="2000" dirty="0"/>
          </a:p>
        </p:txBody>
      </p:sp>
      <p:pic>
        <p:nvPicPr>
          <p:cNvPr id="4" name="Picture 3" descr="ha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651" y="2788171"/>
            <a:ext cx="3235562" cy="2157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20" y="122383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Human Wonder Research: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2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We attend to novelty.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jeff_jumps_chris_tennyson.gif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43" b="33809"/>
          <a:stretch/>
        </p:blipFill>
        <p:spPr>
          <a:xfrm rot="10800000">
            <a:off x="2362259" y="1848456"/>
            <a:ext cx="4332750" cy="3631315"/>
          </a:xfrm>
        </p:spPr>
      </p:pic>
    </p:spTree>
    <p:extLst>
      <p:ext uri="{BB962C8B-B14F-4D97-AF65-F5344CB8AC3E}">
        <p14:creationId xmlns:p14="http://schemas.microsoft.com/office/powerpoint/2010/main" val="13453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1833157" y="1316697"/>
            <a:ext cx="5379591" cy="2958568"/>
          </a:xfrm>
        </p:spPr>
      </p:pic>
      <p:sp>
        <p:nvSpPr>
          <p:cNvPr id="6" name="TextBox 5"/>
          <p:cNvSpPr txBox="1"/>
          <p:nvPr/>
        </p:nvSpPr>
        <p:spPr>
          <a:xfrm>
            <a:off x="884492" y="5205162"/>
            <a:ext cx="761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mystery here: why did my drinking upside down make such an impression?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6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069" y="2023022"/>
            <a:ext cx="7336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integrate novelty in instruction?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220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We attend when we predict.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102" y="1807228"/>
            <a:ext cx="3300265" cy="33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181" y="2161345"/>
            <a:ext cx="8555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integrate prediction in instruction?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738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We </a:t>
            </a:r>
            <a:r>
              <a:rPr lang="en-US" dirty="0"/>
              <a:t>a</a:t>
            </a:r>
            <a:r>
              <a:rPr lang="en-US" dirty="0" smtClean="0"/>
              <a:t>ttend to our  </a:t>
            </a:r>
            <a:r>
              <a:rPr lang="en-US" dirty="0"/>
              <a:t>s</a:t>
            </a:r>
            <a:r>
              <a:rPr lang="en-US" dirty="0" smtClean="0"/>
              <a:t>enses, especially </a:t>
            </a:r>
            <a:r>
              <a:rPr lang="en-US" dirty="0"/>
              <a:t>t</a:t>
            </a:r>
            <a:r>
              <a:rPr lang="en-US" dirty="0" smtClean="0"/>
              <a:t>ouch and vision.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Let’s say I want to teach you about the brain.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16" y="2789039"/>
            <a:ext cx="2993638" cy="29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1333" y="2498746"/>
            <a:ext cx="4683760" cy="2575888"/>
          </a:xfrm>
        </p:spPr>
      </p:pic>
      <p:pic>
        <p:nvPicPr>
          <p:cNvPr id="7" name="Picture 6" descr="Screen shot 2011-05-24 at 12.37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57949"/>
            <a:ext cx="3188314" cy="37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1-05-24 at 12.3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060" y="1804422"/>
            <a:ext cx="3068272" cy="35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3" b="-31337"/>
          <a:stretch/>
        </p:blipFill>
        <p:spPr>
          <a:xfrm>
            <a:off x="1137579" y="1417638"/>
            <a:ext cx="3919900" cy="5181650"/>
          </a:xfrm>
        </p:spPr>
      </p:pic>
      <p:pic>
        <p:nvPicPr>
          <p:cNvPr id="14" name="Picture 13" descr="Screen shot 2011-05-24 at 12.37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793" y="1592755"/>
            <a:ext cx="3068272" cy="35897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712285" y="2063921"/>
            <a:ext cx="1950418" cy="1474229"/>
          </a:xfrm>
          <a:prstGeom prst="ellipse">
            <a:avLst/>
          </a:prstGeom>
          <a:solidFill>
            <a:schemeClr val="bg1">
              <a:lumMod val="75000"/>
              <a:lumOff val="25000"/>
              <a:alpha val="4700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1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Limbic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3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Prefrontal Cortex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86" y="1900049"/>
            <a:ext cx="5080000" cy="39878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0875" y="2906994"/>
            <a:ext cx="3848860" cy="2116725"/>
          </a:xfrm>
        </p:spPr>
      </p:pic>
    </p:spTree>
    <p:extLst>
      <p:ext uri="{BB962C8B-B14F-4D97-AF65-F5344CB8AC3E}">
        <p14:creationId xmlns:p14="http://schemas.microsoft.com/office/powerpoint/2010/main" val="309658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639" y="1463736"/>
            <a:ext cx="6400800" cy="26269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is attention?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What is understanding?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How do these relate to teaching and learning?</a:t>
            </a:r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21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010" y="2513443"/>
            <a:ext cx="7662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integrate multiple senses in instruction?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695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We attend to sound (music and poetry)</a:t>
            </a:r>
            <a:endParaRPr lang="en-US" dirty="0"/>
          </a:p>
        </p:txBody>
      </p:sp>
      <p:pic>
        <p:nvPicPr>
          <p:cNvPr id="5" name="Picture 4" descr="music at CCC-5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396" y="1960033"/>
            <a:ext cx="5519811" cy="36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1333" y="2498746"/>
            <a:ext cx="4683760" cy="2575888"/>
          </a:xfrm>
        </p:spPr>
      </p:pic>
      <p:pic>
        <p:nvPicPr>
          <p:cNvPr id="7" name="Picture 6" descr="Screen shot 2011-05-24 at 12.3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57949"/>
            <a:ext cx="3188314" cy="37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3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471" y="2161346"/>
            <a:ext cx="7974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integrate music in instruction?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565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5. Attention cues </a:t>
            </a:r>
            <a:r>
              <a:rPr lang="en-US" sz="3200" dirty="0"/>
              <a:t>w</a:t>
            </a:r>
            <a:r>
              <a:rPr lang="en-US" sz="3200" dirty="0" smtClean="0"/>
              <a:t>ork </a:t>
            </a:r>
            <a:r>
              <a:rPr lang="en-US" sz="3200" dirty="0"/>
              <a:t>t</a:t>
            </a:r>
            <a:r>
              <a:rPr lang="en-US" sz="3200" dirty="0" smtClean="0"/>
              <a:t>ogether: </a:t>
            </a:r>
            <a:br>
              <a:rPr lang="en-US" sz="3200" dirty="0" smtClean="0"/>
            </a:br>
            <a:r>
              <a:rPr lang="en-US" sz="2400" dirty="0" smtClean="0"/>
              <a:t>Multiple types of sensory </a:t>
            </a:r>
            <a:r>
              <a:rPr lang="en-US" sz="2400" dirty="0"/>
              <a:t>d</a:t>
            </a:r>
            <a:r>
              <a:rPr lang="en-US" sz="2400" dirty="0" smtClean="0"/>
              <a:t>ata, combined with mystery, yield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leasure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8000"/>
                </a:solidFill>
              </a:rPr>
              <a:t>attention.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4" name="Content Placeholder 3" descr="Screen shot 2011-05-23 at 10.10.52 PM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645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346" y="2161346"/>
            <a:ext cx="6406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integrate multiple attention cues at once in instruction?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576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73" y="1120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We attend to information that has personal </a:t>
            </a:r>
            <a:r>
              <a:rPr lang="en-US" dirty="0"/>
              <a:t>r</a:t>
            </a:r>
            <a:r>
              <a:rPr lang="en-US" dirty="0" smtClean="0"/>
              <a:t>elevance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kirby pill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9" y="2023532"/>
            <a:ext cx="3107267" cy="46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1333" y="2498746"/>
            <a:ext cx="4683760" cy="2575888"/>
          </a:xfrm>
        </p:spPr>
      </p:pic>
      <p:pic>
        <p:nvPicPr>
          <p:cNvPr id="7" name="Picture 6" descr="Screen shot 2011-05-24 at 12.37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57949"/>
            <a:ext cx="3188314" cy="37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Stroop Test</a:t>
            </a:r>
          </a:p>
        </p:txBody>
      </p:sp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524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Stroop Test</a:t>
            </a:r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46238"/>
            <a:ext cx="8229600" cy="4525962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752600"/>
            <a:ext cx="3048000" cy="762000"/>
          </a:xfrm>
          <a:prstGeom prst="rect">
            <a:avLst/>
          </a:prstGeom>
          <a:noFill/>
          <a:ln w="57150" cmpd="sng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810000"/>
            <a:ext cx="3048000" cy="762000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3600" y="3886200"/>
            <a:ext cx="2590800" cy="762000"/>
          </a:xfrm>
          <a:prstGeom prst="rect">
            <a:avLst/>
          </a:prstGeom>
          <a:noFill/>
          <a:ln w="38100" cmpd="sng">
            <a:solidFill>
              <a:srgbClr val="008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0200" y="2438400"/>
            <a:ext cx="2590800" cy="762000"/>
          </a:xfrm>
          <a:prstGeom prst="rect">
            <a:avLst/>
          </a:prstGeom>
          <a:noFill/>
          <a:ln w="57150" cmpd="sng">
            <a:solidFill>
              <a:srgbClr val="008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9000" y="4724400"/>
            <a:ext cx="1524000" cy="533400"/>
          </a:xfrm>
          <a:prstGeom prst="rect">
            <a:avLst/>
          </a:prstGeom>
          <a:noFill/>
          <a:ln w="38100" cmpd="sng">
            <a:solidFill>
              <a:srgbClr val="66006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0" y="5334000"/>
            <a:ext cx="2819400" cy="762000"/>
          </a:xfrm>
          <a:prstGeom prst="rect">
            <a:avLst/>
          </a:prstGeom>
          <a:noFill/>
          <a:ln w="38100" cmpd="sng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3800" y="3124200"/>
            <a:ext cx="2895600" cy="762000"/>
          </a:xfrm>
          <a:prstGeom prst="rect">
            <a:avLst/>
          </a:prstGeom>
          <a:noFill/>
          <a:ln w="38100" cmpd="sng">
            <a:solidFill>
              <a:srgbClr val="FF66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4400" y="5334000"/>
            <a:ext cx="2438400" cy="762000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7" name="TextBox 2"/>
          <p:cNvSpPr txBox="1">
            <a:spLocks noChangeArrowheads="1"/>
          </p:cNvSpPr>
          <p:nvPr/>
        </p:nvSpPr>
        <p:spPr bwMode="auto">
          <a:xfrm>
            <a:off x="1066800" y="6324600"/>
            <a:ext cx="7083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CCFFCC"/>
                </a:solidFill>
              </a:rPr>
              <a:t>Read the word of the ones without boxes, ink color of the one’s with.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95400" y="2438400"/>
            <a:ext cx="2590800" cy="6858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9" name="TextBox 3"/>
          <p:cNvSpPr txBox="1">
            <a:spLocks noChangeArrowheads="1"/>
          </p:cNvSpPr>
          <p:nvPr/>
        </p:nvSpPr>
        <p:spPr bwMode="auto">
          <a:xfrm>
            <a:off x="-177800" y="1612900"/>
            <a:ext cx="184150" cy="36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457200" y="1417638"/>
            <a:ext cx="8229600" cy="3840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514600" y="32766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The Brain</a:t>
            </a:r>
          </a:p>
          <a:p>
            <a:pPr eaLnBrk="1" hangingPunct="1"/>
            <a:endParaRPr lang="en-US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Neurons: 100 billion </a:t>
            </a:r>
            <a:r>
              <a:rPr lang="en-US">
                <a:solidFill>
                  <a:srgbClr val="99FF33"/>
                </a:solidFill>
                <a:latin typeface="Calibri" charset="0"/>
              </a:rPr>
              <a:t>(It would take you 5000 years to count them, 1 per second, 16 hours a day.)</a:t>
            </a:r>
          </a:p>
          <a:p>
            <a:pPr eaLnBrk="1" hangingPunct="1"/>
            <a:endParaRPr lang="en-US">
              <a:solidFill>
                <a:srgbClr val="FF0000"/>
              </a:solidFill>
              <a:latin typeface="Calibri" charset="0"/>
            </a:endParaRP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Synapses: Average of 10,000 per cell = 1,000,000,000,000,000 </a:t>
            </a:r>
            <a:r>
              <a:rPr lang="en-US">
                <a:solidFill>
                  <a:srgbClr val="99FF33"/>
                </a:solidFill>
                <a:latin typeface="Calibri" charset="0"/>
              </a:rPr>
              <a:t>(It would take you 50 million years to count them all.)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621349"/>
            <a:ext cx="3689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33400" y="6019800"/>
            <a:ext cx="4572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latin typeface="Calibri" charset="0"/>
              </a:rPr>
              <a:t>http://thebsreport.files.wordpress.com/2009/04/human-brain-vis304784-ga.jpg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Learning about Neuroplasticity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998669" y="181554"/>
            <a:ext cx="2358644" cy="123608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4515" y="181554"/>
            <a:ext cx="1474154" cy="1236084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3039043">
            <a:off x="4378616" y="1326915"/>
            <a:ext cx="365432" cy="63494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98" y="1890768"/>
            <a:ext cx="2690453" cy="180542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086601" y="1417638"/>
            <a:ext cx="340862" cy="69164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92793">
            <a:off x="4922684" y="1491179"/>
            <a:ext cx="365432" cy="63494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668220">
            <a:off x="4030452" y="984330"/>
            <a:ext cx="365432" cy="63494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6" grpId="0" animBg="1"/>
      <p:bldP spid="11" grpId="0" animBg="1"/>
      <p:bldP spid="11" grpId="1" animBg="1"/>
      <p:bldP spid="12" grpId="0" animBg="1"/>
      <p:bldP spid="12" grpId="1" animBg="1"/>
      <p:bldP spid="12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442" y="2271245"/>
            <a:ext cx="6406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make core content personally relevant?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3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7. We attend to community</a:t>
            </a:r>
            <a:endParaRPr lang="en-US" sz="3600" dirty="0"/>
          </a:p>
        </p:txBody>
      </p:sp>
      <p:pic>
        <p:nvPicPr>
          <p:cNvPr id="6" name="Picture 2" descr="chicken visit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723" y="1325223"/>
            <a:ext cx="6031792" cy="452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0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442" y="2271245"/>
            <a:ext cx="6406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strengthen the community in out classes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141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We can be taught to attend to </a:t>
            </a:r>
            <a:r>
              <a:rPr lang="en-US" dirty="0"/>
              <a:t>o</a:t>
            </a:r>
            <a:r>
              <a:rPr lang="en-US" dirty="0" smtClean="0"/>
              <a:t>ur </a:t>
            </a:r>
            <a:r>
              <a:rPr lang="en-US" dirty="0"/>
              <a:t>o</a:t>
            </a:r>
            <a:r>
              <a:rPr lang="en-US" dirty="0" smtClean="0"/>
              <a:t>wn thinking (metacognition).</a:t>
            </a:r>
            <a:endParaRPr lang="en-US" dirty="0"/>
          </a:p>
        </p:txBody>
      </p:sp>
      <p:pic>
        <p:nvPicPr>
          <p:cNvPr id="6" name="Picture 5" descr="Screen shot 2011-05-23 at 11.58.51 PM.png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534" y="2247056"/>
            <a:ext cx="5572796" cy="32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99" y="9285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Quote </a:t>
            </a:r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a 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grader: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“</a:t>
            </a:r>
            <a:r>
              <a:rPr lang="en-US" dirty="0">
                <a:solidFill>
                  <a:srgbClr val="008000"/>
                </a:solidFill>
              </a:rPr>
              <a:t>I imagine neurons making connections in my brain when I study. I feel like I'm changing my brain when I learn something, understand it, and review it.</a:t>
            </a:r>
            <a:r>
              <a:rPr lang="en-US" dirty="0" smtClean="0">
                <a:solidFill>
                  <a:srgbClr val="008000"/>
                </a:solidFill>
              </a:rPr>
              <a:t>”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6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442" y="2271245"/>
            <a:ext cx="6406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help  students become metacognitive?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559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</a:t>
            </a:r>
            <a:r>
              <a:rPr lang="en-US" dirty="0" smtClean="0"/>
              <a:t>. Emotion mediates</a:t>
            </a:r>
            <a:r>
              <a:rPr lang="en-US" u="sng" dirty="0" smtClean="0"/>
              <a:t> </a:t>
            </a:r>
            <a:r>
              <a:rPr lang="en-US" u="sng" dirty="0"/>
              <a:t>w</a:t>
            </a:r>
            <a:r>
              <a:rPr lang="en-US" u="sng" dirty="0" smtClean="0"/>
              <a:t>hat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</a:t>
            </a:r>
            <a:r>
              <a:rPr lang="en-US" dirty="0" smtClean="0"/>
              <a:t>ttend to and </a:t>
            </a:r>
            <a:r>
              <a:rPr lang="en-US" u="sng" dirty="0"/>
              <a:t>h</a:t>
            </a:r>
            <a:r>
              <a:rPr lang="en-US" u="sng" dirty="0" smtClean="0"/>
              <a:t>ow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 attend.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faces3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258" y="2078339"/>
            <a:ext cx="1978152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aces6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456" y="3105595"/>
            <a:ext cx="2097024" cy="30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8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aces6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201" y="1260517"/>
            <a:ext cx="2097024" cy="3020568"/>
          </a:xfrm>
          <a:prstGeom prst="rect">
            <a:avLst/>
          </a:prstGeom>
        </p:spPr>
      </p:pic>
      <p:pic>
        <p:nvPicPr>
          <p:cNvPr id="5" name="Picture 4" descr="faces3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94" y="1364149"/>
            <a:ext cx="1978152" cy="291693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065867" y="4656666"/>
            <a:ext cx="457200" cy="99906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6397996" y="4741332"/>
            <a:ext cx="457200" cy="999067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of optimism: positive </a:t>
            </a:r>
            <a:r>
              <a:rPr lang="en-US" dirty="0"/>
              <a:t>e</a:t>
            </a:r>
            <a:r>
              <a:rPr lang="en-US" dirty="0" smtClean="0"/>
              <a:t>motions </a:t>
            </a:r>
            <a:r>
              <a:rPr lang="en-US" dirty="0"/>
              <a:t>h</a:t>
            </a:r>
            <a:r>
              <a:rPr lang="en-US" dirty="0" smtClean="0"/>
              <a:t>elp the brain </a:t>
            </a:r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d</a:t>
            </a:r>
            <a:r>
              <a:rPr lang="en-US" dirty="0" smtClean="0"/>
              <a:t>eeply</a:t>
            </a:r>
            <a:endParaRPr lang="en-US" dirty="0"/>
          </a:p>
        </p:txBody>
      </p:sp>
      <p:pic>
        <p:nvPicPr>
          <p:cNvPr id="4" name="Content Placeholder 3" descr="Screen shot 2011-05-23 at 10.08.56 PM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150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09" y="631491"/>
            <a:ext cx="3771900" cy="11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03" y="2774145"/>
            <a:ext cx="3048000" cy="37465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43" b="-4980"/>
          <a:stretch/>
        </p:blipFill>
        <p:spPr>
          <a:xfrm>
            <a:off x="6003339" y="518045"/>
            <a:ext cx="2309253" cy="411650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282" y="4780745"/>
            <a:ext cx="3048000" cy="1739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766" y="3752045"/>
            <a:ext cx="1093890" cy="16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804" y="2002603"/>
            <a:ext cx="6406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can we create a positive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motional environment in our classes?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06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1365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2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0975" y="1585845"/>
            <a:ext cx="6400800" cy="514368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“Learning takes place through the active behavior of the student: it is what he does, not what the teacher does.”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Ralph W. Tyler, 1949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454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916749"/>
            <a:ext cx="3689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8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2397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Quote from a 7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grader: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“If I use my prefrontal cortex to mentally manipulate what I learn, my dendrites and synapses grow, and I will own that learning for a long, long time. I won't have to learn fractions all over again each year.”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4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16639" y="914240"/>
            <a:ext cx="6400800" cy="27734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Teaching is the art of changing the brain.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846298" y="3228405"/>
            <a:ext cx="3333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</a:rPr>
              <a:t>Students</a:t>
            </a:r>
            <a:r>
              <a:rPr lang="en-US" sz="3600" dirty="0">
                <a:solidFill>
                  <a:srgbClr val="FF0000"/>
                </a:solidFill>
              </a:rPr>
              <a:t>’ brains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555" y="4144745"/>
            <a:ext cx="158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(Not teachers’)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1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040875" y="82655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0875" y="790541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3367" y="1516156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0875" y="2204115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83367" y="3070272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20003" y="3953890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07791" y="4728699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64287" y="5382769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</a:t>
            </a:r>
            <a:endParaRPr lang="en-US" sz="4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3040875" y="6116718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663706" y="107077"/>
            <a:ext cx="1587097" cy="488439"/>
            <a:chOff x="3663706" y="107077"/>
            <a:chExt cx="1587097" cy="488439"/>
          </a:xfrm>
        </p:grpSpPr>
        <p:grpSp>
          <p:nvGrpSpPr>
            <p:cNvPr id="16" name="Group 15"/>
            <p:cNvGrpSpPr/>
            <p:nvPr/>
          </p:nvGrpSpPr>
          <p:grpSpPr>
            <a:xfrm>
              <a:off x="4759461" y="107077"/>
              <a:ext cx="491342" cy="488439"/>
              <a:chOff x="2164004" y="2381146"/>
              <a:chExt cx="629191" cy="70823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780982" y="2381146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164004" y="3089384"/>
                <a:ext cx="62919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ight Arrow 55"/>
            <p:cNvSpPr/>
            <p:nvPr/>
          </p:nvSpPr>
          <p:spPr>
            <a:xfrm>
              <a:off x="3663706" y="412350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706264" y="876369"/>
            <a:ext cx="1600101" cy="464017"/>
            <a:chOff x="3706264" y="876369"/>
            <a:chExt cx="1600101" cy="464017"/>
          </a:xfrm>
        </p:grpSpPr>
        <p:grpSp>
          <p:nvGrpSpPr>
            <p:cNvPr id="25" name="Group 24"/>
            <p:cNvGrpSpPr/>
            <p:nvPr/>
          </p:nvGrpSpPr>
          <p:grpSpPr>
            <a:xfrm rot="10800000">
              <a:off x="4713810" y="876369"/>
              <a:ext cx="592555" cy="464017"/>
              <a:chOff x="6627873" y="2735265"/>
              <a:chExt cx="812885" cy="70823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10800000">
                <a:off x="6652296" y="2735265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6627873" y="2735265"/>
                <a:ext cx="80945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437324" y="2735265"/>
                <a:ext cx="3434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ight Arrow 56"/>
            <p:cNvSpPr/>
            <p:nvPr/>
          </p:nvSpPr>
          <p:spPr>
            <a:xfrm>
              <a:off x="3706264" y="1040979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06264" y="1560186"/>
            <a:ext cx="1702339" cy="573915"/>
            <a:chOff x="3706264" y="1560186"/>
            <a:chExt cx="1702339" cy="573915"/>
          </a:xfrm>
        </p:grpSpPr>
        <p:grpSp>
          <p:nvGrpSpPr>
            <p:cNvPr id="9" name="Group 8"/>
            <p:cNvGrpSpPr/>
            <p:nvPr/>
          </p:nvGrpSpPr>
          <p:grpSpPr>
            <a:xfrm>
              <a:off x="4830542" y="1560186"/>
              <a:ext cx="578061" cy="573915"/>
              <a:chOff x="1905127" y="1221099"/>
              <a:chExt cx="629191" cy="70823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905127" y="1221099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905127" y="1910783"/>
                <a:ext cx="62919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ight Arrow 57"/>
            <p:cNvSpPr/>
            <p:nvPr/>
          </p:nvSpPr>
          <p:spPr>
            <a:xfrm>
              <a:off x="3706264" y="1767295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651494" y="2311637"/>
            <a:ext cx="1681034" cy="590030"/>
            <a:chOff x="3651494" y="2311637"/>
            <a:chExt cx="1681034" cy="590030"/>
          </a:xfrm>
        </p:grpSpPr>
        <p:grpSp>
          <p:nvGrpSpPr>
            <p:cNvPr id="29" name="Group 28"/>
            <p:cNvGrpSpPr/>
            <p:nvPr/>
          </p:nvGrpSpPr>
          <p:grpSpPr>
            <a:xfrm rot="5400000">
              <a:off x="4750980" y="2320119"/>
              <a:ext cx="590030" cy="573066"/>
              <a:chOff x="6627873" y="2735265"/>
              <a:chExt cx="812885" cy="70823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10800000">
                <a:off x="6652296" y="2735265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6627873" y="2735265"/>
                <a:ext cx="80945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437324" y="2735265"/>
                <a:ext cx="3434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ight Arrow 58"/>
            <p:cNvSpPr/>
            <p:nvPr/>
          </p:nvSpPr>
          <p:spPr>
            <a:xfrm>
              <a:off x="3651494" y="2404679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50476" y="3165695"/>
            <a:ext cx="1702218" cy="568046"/>
            <a:chOff x="3650476" y="3165695"/>
            <a:chExt cx="1702218" cy="568046"/>
          </a:xfrm>
        </p:grpSpPr>
        <p:grpSp>
          <p:nvGrpSpPr>
            <p:cNvPr id="37" name="Group 36"/>
            <p:cNvGrpSpPr/>
            <p:nvPr/>
          </p:nvGrpSpPr>
          <p:grpSpPr>
            <a:xfrm>
              <a:off x="4653993" y="3165695"/>
              <a:ext cx="698701" cy="568046"/>
              <a:chOff x="6780273" y="2887665"/>
              <a:chExt cx="846087" cy="708238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10800000">
                <a:off x="6804696" y="2887665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780273" y="2887665"/>
                <a:ext cx="80945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589724" y="2887665"/>
                <a:ext cx="3434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6816909" y="3595903"/>
                <a:ext cx="80945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ight Arrow 59"/>
            <p:cNvSpPr/>
            <p:nvPr/>
          </p:nvSpPr>
          <p:spPr>
            <a:xfrm>
              <a:off x="3650476" y="3293195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06264" y="4023327"/>
            <a:ext cx="1607176" cy="638449"/>
            <a:chOff x="3706264" y="4023327"/>
            <a:chExt cx="1607176" cy="638449"/>
          </a:xfrm>
        </p:grpSpPr>
        <p:grpSp>
          <p:nvGrpSpPr>
            <p:cNvPr id="38" name="Group 37"/>
            <p:cNvGrpSpPr/>
            <p:nvPr/>
          </p:nvGrpSpPr>
          <p:grpSpPr>
            <a:xfrm rot="16200000">
              <a:off x="4679619" y="4027955"/>
              <a:ext cx="638449" cy="629193"/>
              <a:chOff x="6627873" y="2735265"/>
              <a:chExt cx="812885" cy="70823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10800000">
                <a:off x="6652296" y="2735265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627873" y="2735265"/>
                <a:ext cx="80945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437324" y="2735265"/>
                <a:ext cx="3434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/>
            <p:cNvSpPr/>
            <p:nvPr/>
          </p:nvSpPr>
          <p:spPr>
            <a:xfrm>
              <a:off x="3706264" y="4251521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03356" y="4789616"/>
            <a:ext cx="1522664" cy="531555"/>
            <a:chOff x="3703356" y="4789616"/>
            <a:chExt cx="1522664" cy="531555"/>
          </a:xfrm>
        </p:grpSpPr>
        <p:grpSp>
          <p:nvGrpSpPr>
            <p:cNvPr id="10" name="Group 9"/>
            <p:cNvGrpSpPr/>
            <p:nvPr/>
          </p:nvGrpSpPr>
          <p:grpSpPr>
            <a:xfrm rot="10800000">
              <a:off x="4724361" y="4789616"/>
              <a:ext cx="501659" cy="531555"/>
              <a:chOff x="1905127" y="1221099"/>
              <a:chExt cx="629191" cy="70823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905127" y="1221099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05127" y="1910783"/>
                <a:ext cx="62919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ight Arrow 61"/>
            <p:cNvSpPr/>
            <p:nvPr/>
          </p:nvSpPr>
          <p:spPr>
            <a:xfrm>
              <a:off x="3703356" y="4990049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50476" y="5517917"/>
            <a:ext cx="1565805" cy="474858"/>
            <a:chOff x="3650476" y="5517917"/>
            <a:chExt cx="1565805" cy="474858"/>
          </a:xfrm>
        </p:grpSpPr>
        <p:grpSp>
          <p:nvGrpSpPr>
            <p:cNvPr id="39" name="Group 38"/>
            <p:cNvGrpSpPr/>
            <p:nvPr/>
          </p:nvGrpSpPr>
          <p:grpSpPr>
            <a:xfrm>
              <a:off x="4586873" y="5517917"/>
              <a:ext cx="629408" cy="474858"/>
              <a:chOff x="6627873" y="2735265"/>
              <a:chExt cx="812885" cy="70823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10800000">
                <a:off x="6652296" y="2735265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627873" y="2735265"/>
                <a:ext cx="80945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437324" y="2735265"/>
                <a:ext cx="3434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ight Arrow 62"/>
            <p:cNvSpPr/>
            <p:nvPr/>
          </p:nvSpPr>
          <p:spPr>
            <a:xfrm>
              <a:off x="3650476" y="5643100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608241" y="6190274"/>
            <a:ext cx="1639626" cy="501659"/>
            <a:chOff x="3608241" y="6190274"/>
            <a:chExt cx="1639626" cy="501659"/>
          </a:xfrm>
        </p:grpSpPr>
        <p:grpSp>
          <p:nvGrpSpPr>
            <p:cNvPr id="43" name="Group 42"/>
            <p:cNvGrpSpPr/>
            <p:nvPr/>
          </p:nvGrpSpPr>
          <p:grpSpPr>
            <a:xfrm rot="5400000">
              <a:off x="4731260" y="6175326"/>
              <a:ext cx="501659" cy="531555"/>
              <a:chOff x="1905127" y="1221099"/>
              <a:chExt cx="629191" cy="70823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905127" y="1221099"/>
                <a:ext cx="12213" cy="708238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905127" y="1910783"/>
                <a:ext cx="629191" cy="0"/>
              </a:xfrm>
              <a:prstGeom prst="line">
                <a:avLst/>
              </a:prstGeom>
              <a:ln w="762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ight Arrow 63"/>
            <p:cNvSpPr/>
            <p:nvPr/>
          </p:nvSpPr>
          <p:spPr>
            <a:xfrm>
              <a:off x="3608241" y="6381627"/>
              <a:ext cx="720529" cy="183166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6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691" y="1514163"/>
            <a:ext cx="34466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Translate</a:t>
            </a:r>
          </a:p>
          <a:p>
            <a:endParaRPr lang="en-US" sz="6600" dirty="0"/>
          </a:p>
          <a:p>
            <a:r>
              <a:rPr lang="en-US" sz="6600" dirty="0" smtClean="0"/>
              <a:t>262-2176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063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35231" y="1037935"/>
            <a:ext cx="4891302" cy="4371536"/>
            <a:chOff x="1495759" y="830348"/>
            <a:chExt cx="4891302" cy="43715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796629" y="830348"/>
              <a:ext cx="12212" cy="4371536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768670" y="830348"/>
              <a:ext cx="12212" cy="4371536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495759" y="1813095"/>
              <a:ext cx="4891302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495759" y="3784933"/>
              <a:ext cx="4891302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454682" y="913002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113" y="927556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9904" y="1028418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  <a:endParaRPr lang="en-US" sz="4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607082" y="2469667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</a:t>
            </a:r>
            <a:endParaRPr lang="en-US" sz="4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219113" y="2472713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  <a:endParaRPr lang="en-US" sz="4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75389" y="2567355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  <a:endParaRPr lang="en-US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454682" y="4484481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</a:t>
            </a:r>
            <a:endParaRPr lang="en-US" sz="4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170262" y="4462753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</a:t>
            </a:r>
            <a:endParaRPr lang="en-US" sz="4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989904" y="4452885"/>
            <a:ext cx="86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</a:t>
            </a:r>
            <a:endParaRPr lang="en-US" sz="40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2583167" y="1037935"/>
            <a:ext cx="738592" cy="698369"/>
            <a:chOff x="2583167" y="1037935"/>
            <a:chExt cx="738592" cy="69836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321759" y="1037935"/>
              <a:ext cx="0" cy="6983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583167" y="1729962"/>
              <a:ext cx="73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5400000">
            <a:off x="5951218" y="1058047"/>
            <a:ext cx="738592" cy="698369"/>
            <a:chOff x="2583167" y="1037935"/>
            <a:chExt cx="738592" cy="69836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321759" y="1037935"/>
              <a:ext cx="0" cy="6983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583167" y="1729962"/>
              <a:ext cx="73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70262" y="1004127"/>
            <a:ext cx="698370" cy="772400"/>
            <a:chOff x="4035416" y="1028418"/>
            <a:chExt cx="698370" cy="772400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4384601" y="1424169"/>
              <a:ext cx="0" cy="6983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>
              <a:off x="3672463" y="1404058"/>
              <a:ext cx="73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733786" y="1028418"/>
              <a:ext cx="0" cy="77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4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691" y="1514163"/>
            <a:ext cx="34466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Translate</a:t>
            </a:r>
          </a:p>
          <a:p>
            <a:endParaRPr lang="en-US" sz="6600" dirty="0"/>
          </a:p>
          <a:p>
            <a:r>
              <a:rPr lang="en-US" sz="6600" dirty="0" smtClean="0"/>
              <a:t>262-2176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pic>
        <p:nvPicPr>
          <p:cNvPr id="5" name="Content Placeholder 4" descr="first_grader_Jeremy_Hoilman_lets_teacher_Margot_Atuk_smell_pumpkin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867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16200000">
            <a:off x="1811597" y="1980031"/>
            <a:ext cx="638449" cy="629193"/>
            <a:chOff x="6627873" y="2735265"/>
            <a:chExt cx="812885" cy="708238"/>
          </a:xfrm>
        </p:grpSpPr>
        <p:cxnSp>
          <p:nvCxnSpPr>
            <p:cNvPr id="5" name="Straight Connector 4"/>
            <p:cNvCxnSpPr/>
            <p:nvPr/>
          </p:nvCxnSpPr>
          <p:spPr>
            <a:xfrm rot="10800000">
              <a:off x="6652296" y="2735265"/>
              <a:ext cx="12213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627873" y="2735265"/>
              <a:ext cx="809451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37324" y="2735265"/>
              <a:ext cx="3434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0800000">
            <a:off x="804882" y="2058891"/>
            <a:ext cx="592555" cy="464017"/>
            <a:chOff x="6627873" y="2735265"/>
            <a:chExt cx="812885" cy="708238"/>
          </a:xfrm>
        </p:grpSpPr>
        <p:cxnSp>
          <p:nvCxnSpPr>
            <p:cNvPr id="28" name="Straight Connector 27"/>
            <p:cNvCxnSpPr/>
            <p:nvPr/>
          </p:nvCxnSpPr>
          <p:spPr>
            <a:xfrm rot="10800000">
              <a:off x="6652296" y="2735265"/>
              <a:ext cx="12213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627873" y="2735265"/>
              <a:ext cx="809451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7324" y="2735265"/>
              <a:ext cx="3434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10800000">
            <a:off x="2837644" y="2044337"/>
            <a:ext cx="592555" cy="464017"/>
            <a:chOff x="6627873" y="2735265"/>
            <a:chExt cx="812885" cy="708238"/>
          </a:xfrm>
        </p:grpSpPr>
        <p:cxnSp>
          <p:nvCxnSpPr>
            <p:cNvPr id="34" name="Straight Connector 33"/>
            <p:cNvCxnSpPr/>
            <p:nvPr/>
          </p:nvCxnSpPr>
          <p:spPr>
            <a:xfrm rot="10800000">
              <a:off x="6652296" y="2735265"/>
              <a:ext cx="12213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627873" y="2735265"/>
              <a:ext cx="809451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37324" y="2735265"/>
              <a:ext cx="3434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0800000">
            <a:off x="5103234" y="2044336"/>
            <a:ext cx="592555" cy="464017"/>
            <a:chOff x="6627873" y="2735265"/>
            <a:chExt cx="812885" cy="708238"/>
          </a:xfrm>
        </p:grpSpPr>
        <p:cxnSp>
          <p:nvCxnSpPr>
            <p:cNvPr id="40" name="Straight Connector 39"/>
            <p:cNvCxnSpPr/>
            <p:nvPr/>
          </p:nvCxnSpPr>
          <p:spPr>
            <a:xfrm rot="10800000">
              <a:off x="6652296" y="2735265"/>
              <a:ext cx="12213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627873" y="2735265"/>
              <a:ext cx="809451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37324" y="2735265"/>
              <a:ext cx="3434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063021" y="1986186"/>
            <a:ext cx="491342" cy="488439"/>
            <a:chOff x="2164004" y="2381146"/>
            <a:chExt cx="629191" cy="70823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780982" y="2381146"/>
              <a:ext cx="12213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64004" y="3089384"/>
              <a:ext cx="629191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10800000">
            <a:off x="6792148" y="1976798"/>
            <a:ext cx="501659" cy="531555"/>
            <a:chOff x="1905127" y="1221099"/>
            <a:chExt cx="629191" cy="708238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905127" y="1221099"/>
              <a:ext cx="12213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905127" y="1910783"/>
              <a:ext cx="629191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rot="16200000">
            <a:off x="7654806" y="1927978"/>
            <a:ext cx="638449" cy="629193"/>
            <a:chOff x="6627873" y="2735265"/>
            <a:chExt cx="812885" cy="708238"/>
          </a:xfrm>
        </p:grpSpPr>
        <p:cxnSp>
          <p:nvCxnSpPr>
            <p:cNvPr id="56" name="Straight Connector 55"/>
            <p:cNvCxnSpPr/>
            <p:nvPr/>
          </p:nvCxnSpPr>
          <p:spPr>
            <a:xfrm rot="10800000">
              <a:off x="6652296" y="2735265"/>
              <a:ext cx="12213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627873" y="2735265"/>
              <a:ext cx="809451" cy="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437324" y="2735265"/>
              <a:ext cx="3434" cy="70823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6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977" y="1959438"/>
            <a:ext cx="569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Is all learning understanding?</a:t>
            </a:r>
          </a:p>
        </p:txBody>
      </p:sp>
    </p:spTree>
    <p:extLst>
      <p:ext uri="{BB962C8B-B14F-4D97-AF65-F5344CB8AC3E}">
        <p14:creationId xmlns:p14="http://schemas.microsoft.com/office/powerpoint/2010/main" val="170383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24" y="256431"/>
            <a:ext cx="8262972" cy="6197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0572" y="256431"/>
            <a:ext cx="6996586" cy="6351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4" y="256431"/>
            <a:ext cx="8262972" cy="6197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9889" y="256431"/>
            <a:ext cx="5597269" cy="6351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4" y="256431"/>
            <a:ext cx="8262972" cy="6197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8238" y="256431"/>
            <a:ext cx="3788920" cy="6351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4" y="256431"/>
            <a:ext cx="8262972" cy="61972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30610" y="256431"/>
            <a:ext cx="2346547" cy="6351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4" y="256431"/>
            <a:ext cx="8262972" cy="61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Live in a World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1-05-23 at 9.38.48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0" y="2519423"/>
            <a:ext cx="5283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5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42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5-23 at 10.23.21 PM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8960" y="1976121"/>
            <a:ext cx="5455920" cy="300054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5926" y="2259034"/>
            <a:ext cx="739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can we help students attend?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050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4592</TotalTime>
  <Words>1124</Words>
  <Application>Microsoft Macintosh PowerPoint</Application>
  <PresentationFormat>On-screen Show (4:3)</PresentationFormat>
  <Paragraphs>176</Paragraphs>
  <Slides>56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 Black </vt:lpstr>
      <vt:lpstr>Human Wonder Research:</vt:lpstr>
      <vt:lpstr>PowerPoint Presentation</vt:lpstr>
      <vt:lpstr>PowerPoint Presentation</vt:lpstr>
      <vt:lpstr>PowerPoint Presentation</vt:lpstr>
      <vt:lpstr>Attention</vt:lpstr>
      <vt:lpstr>We Live in a World of Information</vt:lpstr>
      <vt:lpstr>PowerPoint Presentation</vt:lpstr>
      <vt:lpstr>PowerPoint Presentation</vt:lpstr>
      <vt:lpstr>PowerPoint Presentation</vt:lpstr>
      <vt:lpstr>1. We attend to novelty. </vt:lpstr>
      <vt:lpstr> </vt:lpstr>
      <vt:lpstr>PowerPoint Presentation</vt:lpstr>
      <vt:lpstr>2. We attend when we predict.</vt:lpstr>
      <vt:lpstr>PowerPoint Presentation</vt:lpstr>
      <vt:lpstr>3. We attend to our  senses, especially touch and vision.</vt:lpstr>
      <vt:lpstr>PowerPoint Presentation</vt:lpstr>
      <vt:lpstr>PowerPoint Presentation</vt:lpstr>
      <vt:lpstr>The Limbic System</vt:lpstr>
      <vt:lpstr>The Prefrontal Cortex</vt:lpstr>
      <vt:lpstr>PowerPoint Presentation</vt:lpstr>
      <vt:lpstr>4. We attend to sound (music and poetry)</vt:lpstr>
      <vt:lpstr>PowerPoint Presentation</vt:lpstr>
      <vt:lpstr>PowerPoint Presentation</vt:lpstr>
      <vt:lpstr>5. Attention cues work together:  Multiple types of sensory data, combined with mystery, yield pleasure and attention.</vt:lpstr>
      <vt:lpstr>PowerPoint Presentation</vt:lpstr>
      <vt:lpstr>6. We attend to information that has personal relevance </vt:lpstr>
      <vt:lpstr>PowerPoint Presentation</vt:lpstr>
      <vt:lpstr>Stroop Test</vt:lpstr>
      <vt:lpstr>Stroop Test</vt:lpstr>
      <vt:lpstr>PowerPoint Presentation</vt:lpstr>
      <vt:lpstr>7. We attend to community</vt:lpstr>
      <vt:lpstr>PowerPoint Presentation</vt:lpstr>
      <vt:lpstr>8. We can be taught to attend to our own thinking (metacognition).</vt:lpstr>
      <vt:lpstr>PowerPoint Presentation</vt:lpstr>
      <vt:lpstr>PowerPoint Presentation</vt:lpstr>
      <vt:lpstr>9. Emotion mediates what we attend to and how we attend.</vt:lpstr>
      <vt:lpstr>PowerPoint Presentation</vt:lpstr>
      <vt:lpstr>PowerPoint Presentation</vt:lpstr>
      <vt:lpstr>Power of optimism: positive emotions help the brain learn more deeply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Powerful Presentations:</dc:title>
  <dc:creator>Jeff Goodman</dc:creator>
  <cp:lastModifiedBy>Jeff Goodman</cp:lastModifiedBy>
  <cp:revision>56</cp:revision>
  <dcterms:created xsi:type="dcterms:W3CDTF">2011-05-24T01:29:17Z</dcterms:created>
  <dcterms:modified xsi:type="dcterms:W3CDTF">2013-06-06T14:56:44Z</dcterms:modified>
</cp:coreProperties>
</file>