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4"/>
  </p:notesMasterIdLst>
  <p:sldIdLst>
    <p:sldId id="256" r:id="rId2"/>
    <p:sldId id="259" r:id="rId3"/>
    <p:sldId id="314" r:id="rId4"/>
    <p:sldId id="315" r:id="rId5"/>
    <p:sldId id="312" r:id="rId6"/>
    <p:sldId id="307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08" r:id="rId17"/>
    <p:sldId id="309" r:id="rId18"/>
    <p:sldId id="310" r:id="rId19"/>
    <p:sldId id="311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25" r:id="rId29"/>
    <p:sldId id="326" r:id="rId30"/>
    <p:sldId id="327" r:id="rId31"/>
    <p:sldId id="328" r:id="rId32"/>
    <p:sldId id="329" r:id="rId33"/>
    <p:sldId id="332" r:id="rId34"/>
    <p:sldId id="331" r:id="rId35"/>
    <p:sldId id="330" r:id="rId36"/>
    <p:sldId id="333" r:id="rId37"/>
    <p:sldId id="260" r:id="rId38"/>
    <p:sldId id="313" r:id="rId39"/>
    <p:sldId id="293" r:id="rId40"/>
    <p:sldId id="294" r:id="rId41"/>
    <p:sldId id="295" r:id="rId42"/>
    <p:sldId id="296" r:id="rId43"/>
    <p:sldId id="297" r:id="rId44"/>
    <p:sldId id="258" r:id="rId45"/>
    <p:sldId id="275" r:id="rId46"/>
    <p:sldId id="281" r:id="rId47"/>
    <p:sldId id="277" r:id="rId48"/>
    <p:sldId id="280" r:id="rId49"/>
    <p:sldId id="276" r:id="rId50"/>
    <p:sldId id="282" r:id="rId51"/>
    <p:sldId id="278" r:id="rId52"/>
    <p:sldId id="283" r:id="rId53"/>
    <p:sldId id="274" r:id="rId54"/>
    <p:sldId id="335" r:id="rId55"/>
    <p:sldId id="273" r:id="rId56"/>
    <p:sldId id="261" r:id="rId57"/>
    <p:sldId id="284" r:id="rId58"/>
    <p:sldId id="287" r:id="rId59"/>
    <p:sldId id="288" r:id="rId60"/>
    <p:sldId id="269" r:id="rId61"/>
    <p:sldId id="286" r:id="rId62"/>
    <p:sldId id="270" r:id="rId63"/>
    <p:sldId id="285" r:id="rId64"/>
    <p:sldId id="271" r:id="rId65"/>
    <p:sldId id="292" r:id="rId66"/>
    <p:sldId id="336" r:id="rId67"/>
    <p:sldId id="289" r:id="rId68"/>
    <p:sldId id="291" r:id="rId69"/>
    <p:sldId id="290" r:id="rId70"/>
    <p:sldId id="306" r:id="rId71"/>
    <p:sldId id="272" r:id="rId72"/>
    <p:sldId id="334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9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9FD51-27CC-7A4B-8916-0F1A0547DA25}" type="datetimeFigureOut">
              <a:rPr lang="en-US" smtClean="0"/>
              <a:t>6/4/13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83794-D75F-DE44-8202-D0F0DE54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2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82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E33FC9-46ED-5745-ABD7-6B048C1597A9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 arch as you come in.  Lots of math here.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71371-9957-684D-B691-97FC848FDACC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Stairs require lots of calculation.  If they aren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t even and the right rise and run, you trip your whole life long.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E937DD-4930-8C4E-A052-C59397C72B8D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Stairs require lots of calculation.  If they aren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t even and the right rise and run, you trip your whole life long.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B45A3-3373-A84B-AF34-E09F327C2107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Here it is inside.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56DABC-AD11-CD4D-9309-E6A66DD41575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 ONLY TIME I EVER REALLY USED </a:t>
            </a:r>
            <a:r>
              <a:rPr lang="en-US" sz="1400" b="1" smtClean="0">
                <a:cs typeface="+mn-cs"/>
              </a:rPr>
              <a:t>arctan</a:t>
            </a:r>
            <a:r>
              <a:rPr lang="en-US" smtClean="0">
                <a:cs typeface="+mn-cs"/>
              </a:rPr>
              <a:t> in my life  was in this roof.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683501-1334-A546-AC90-F82004431478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Here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s my actual calculation. 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F8B4FA-77F5-0D45-A70F-540EF5F20A80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Arctan.  Can you believe it!?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www.anchorhocking.com</a:t>
            </a:r>
            <a:r>
              <a:rPr lang="en-US" dirty="0" smtClean="0"/>
              <a:t>/images/</a:t>
            </a:r>
            <a:r>
              <a:rPr lang="en-US" dirty="0" err="1" smtClean="0"/>
              <a:t>product_images</a:t>
            </a:r>
            <a:r>
              <a:rPr lang="en-US" dirty="0" smtClean="0"/>
              <a:t>/product%20item%20main&amp;thumbs/prep/MeasuringCup32oz55178OL_Main.jpg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www.slate.com</a:t>
            </a:r>
            <a:r>
              <a:rPr lang="en-US" dirty="0" smtClean="0"/>
              <a:t>/content/dam/slate/articles/life/food/2012/08/120802_FOOD_OvenDial.jpg.CROP.rectangle3-large.jpg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62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http://graphics8.nytimes.com/images/2008/03/03/health/hypertension_245.jpg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59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www.blogcdn.com</a:t>
            </a:r>
            <a:r>
              <a:rPr lang="en-US" dirty="0" smtClean="0"/>
              <a:t>/</a:t>
            </a:r>
            <a:r>
              <a:rPr lang="en-US" dirty="0" err="1" smtClean="0"/>
              <a:t>www.engadget.com</a:t>
            </a:r>
            <a:r>
              <a:rPr lang="en-US" dirty="0" smtClean="0"/>
              <a:t>/media/2012/08/shut226-sheep-shepherd.jpg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www.freedomsphoenix.com</a:t>
            </a:r>
            <a:r>
              <a:rPr lang="en-US" dirty="0" smtClean="0"/>
              <a:t>/Uploads/093/Graph/tally_sticks1.jpg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homepages.sover.net</a:t>
            </a:r>
            <a:r>
              <a:rPr lang="en-US" dirty="0" smtClean="0"/>
              <a:t>/~</a:t>
            </a:r>
            <a:r>
              <a:rPr lang="en-US" dirty="0" err="1" smtClean="0"/>
              <a:t>donnl</a:t>
            </a:r>
            <a:r>
              <a:rPr lang="en-US" dirty="0" smtClean="0"/>
              <a:t>/</a:t>
            </a:r>
            <a:r>
              <a:rPr lang="en-US" dirty="0" err="1" smtClean="0"/>
              <a:t>iiiivsiv.html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8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www.wolframalpha.com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06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midwestrootstomumbaishoots.files.wordpress.com</a:t>
            </a:r>
            <a:r>
              <a:rPr lang="en-US" dirty="0" smtClean="0"/>
              <a:t>/2012/11/</a:t>
            </a:r>
            <a:r>
              <a:rPr lang="en-US" dirty="0" err="1" smtClean="0"/>
              <a:t>toomanytoes.jpg</a:t>
            </a:r>
            <a:endParaRPr lang="en-US" dirty="0" smtClean="0"/>
          </a:p>
          <a:p>
            <a:r>
              <a:rPr lang="pl-PL" dirty="0" smtClean="0"/>
              <a:t>http://</a:t>
            </a:r>
            <a:r>
              <a:rPr lang="pl-PL" dirty="0" err="1" smtClean="0"/>
              <a:t>i.i.com.com</a:t>
            </a:r>
            <a:r>
              <a:rPr lang="pl-PL" dirty="0" smtClean="0"/>
              <a:t>/cnwk.1d/i/</a:t>
            </a:r>
            <a:r>
              <a:rPr lang="pl-PL" dirty="0" err="1" smtClean="0"/>
              <a:t>tim</a:t>
            </a:r>
            <a:r>
              <a:rPr lang="pl-PL" dirty="0" smtClean="0"/>
              <a:t>/2011/08/29/polydactyly-AP110826017714_620x350.jpghttp://</a:t>
            </a:r>
            <a:r>
              <a:rPr lang="pl-PL" dirty="0" err="1" smtClean="0"/>
              <a:t>i.i.com.com</a:t>
            </a:r>
            <a:r>
              <a:rPr lang="pl-PL" dirty="0" smtClean="0"/>
              <a:t>/cnwk.1d/i/</a:t>
            </a:r>
            <a:r>
              <a:rPr lang="pl-PL" dirty="0" err="1" smtClean="0"/>
              <a:t>tim</a:t>
            </a:r>
            <a:r>
              <a:rPr lang="pl-PL" dirty="0" smtClean="0"/>
              <a:t>/2011/08/29/polydactyly-AP110826017714_620x350.jpg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12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http://www.icollect247.com/</a:t>
            </a:r>
            <a:r>
              <a:rPr lang="en-US" dirty="0" err="1" smtClean="0"/>
              <a:t>itempics</a:t>
            </a:r>
            <a:r>
              <a:rPr lang="en-US" dirty="0" smtClean="0"/>
              <a:t>/177_1343588956A.jpg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02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taxdollars.blog.ocregister.com</a:t>
            </a:r>
            <a:r>
              <a:rPr lang="en-US" dirty="0" smtClean="0"/>
              <a:t>/files/2009/05/computer-</a:t>
            </a:r>
            <a:r>
              <a:rPr lang="en-US" dirty="0" err="1" smtClean="0"/>
              <a:t>code.jpghttp</a:t>
            </a:r>
            <a:r>
              <a:rPr lang="en-US" dirty="0" smtClean="0"/>
              <a:t>://</a:t>
            </a:r>
            <a:r>
              <a:rPr lang="en-US" dirty="0" err="1" smtClean="0"/>
              <a:t>www.thenakedscientists.com</a:t>
            </a:r>
            <a:r>
              <a:rPr lang="en-US" dirty="0" smtClean="0"/>
              <a:t>/HTML/uploads/</a:t>
            </a:r>
            <a:r>
              <a:rPr lang="en-US" dirty="0" err="1" smtClean="0"/>
              <a:t>RTEmagicC_REM_CD_GEPRESST.jpg.jpg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www.thenakedscientists.com</a:t>
            </a:r>
            <a:r>
              <a:rPr lang="en-US" dirty="0" smtClean="0"/>
              <a:t>/HTML/content/</a:t>
            </a:r>
            <a:r>
              <a:rPr lang="en-US" dirty="0" err="1" smtClean="0"/>
              <a:t>kitchenscience</a:t>
            </a:r>
            <a:r>
              <a:rPr lang="en-US" dirty="0" smtClean="0"/>
              <a:t>/</a:t>
            </a:r>
            <a:r>
              <a:rPr lang="en-US" dirty="0" err="1" smtClean="0"/>
              <a:t>exp</a:t>
            </a:r>
            <a:r>
              <a:rPr lang="en-US" dirty="0" smtClean="0"/>
              <a:t>/</a:t>
            </a:r>
            <a:r>
              <a:rPr lang="en-US" dirty="0" err="1" smtClean="0"/>
              <a:t>colours</a:t>
            </a:r>
            <a:r>
              <a:rPr lang="en-US" dirty="0" smtClean="0"/>
              <a:t>-in-</a:t>
            </a:r>
            <a:r>
              <a:rPr lang="en-US" dirty="0" err="1" smtClean="0"/>
              <a:t>cds</a:t>
            </a:r>
            <a:r>
              <a:rPr lang="en-US" dirty="0" smtClean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99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ancient</a:t>
            </a:r>
            <a:r>
              <a:rPr lang="en-US" baseline="0" dirty="0" smtClean="0"/>
              <a:t> </a:t>
            </a:r>
            <a:r>
              <a:rPr lang="en-US" dirty="0" smtClean="0"/>
              <a:t>Babylonian’s</a:t>
            </a:r>
            <a:r>
              <a:rPr lang="en-US" baseline="0" dirty="0" smtClean="0"/>
              <a:t> number system was based on the number 60.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24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use 60 as</a:t>
            </a:r>
            <a:r>
              <a:rPr lang="en-US" baseline="0" dirty="0" smtClean="0"/>
              <a:t> your base, you can divide things easily by 2, 3, 4, 5, 6, 10, 12, 15, 20 and 30!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 smtClean="0"/>
              <a:t>://25.media.tumblr.com/tumblr_mdgndtV2Te1rin469o1_400.jpg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41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else</a:t>
            </a:r>
            <a:r>
              <a:rPr lang="en-US" baseline="0" dirty="0" smtClean="0"/>
              <a:t> do we use base 60?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78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urbanext.illinois.edu</a:t>
            </a:r>
            <a:r>
              <a:rPr lang="en-US" dirty="0" smtClean="0"/>
              <a:t>/</a:t>
            </a:r>
            <a:r>
              <a:rPr lang="en-US" dirty="0" err="1" smtClean="0"/>
              <a:t>gardenerscorner</a:t>
            </a:r>
            <a:r>
              <a:rPr lang="en-US" dirty="0" smtClean="0"/>
              <a:t>/images/03_winter_03.jpg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12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www.chelles-creations.com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-content/uploads/2012/02/paper-</a:t>
            </a:r>
            <a:r>
              <a:rPr lang="en-US" dirty="0" err="1" smtClean="0"/>
              <a:t>WEB.jpg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71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http://4.bp.blogspot.com/_XxQVqUVtq2M/SB1HBnYmz3I/AAAAAAAAAV0/__YXXNL6thk/s320/</a:t>
            </a:r>
            <a:r>
              <a:rPr lang="en-US" dirty="0" err="1" smtClean="0"/>
              <a:t>cutting_chickenwire.jpg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65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area of a table? Compare to our answer.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9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teach math when computer algorithms</a:t>
            </a:r>
            <a:r>
              <a:rPr lang="en-US" baseline="0" dirty="0" smtClean="0"/>
              <a:t> can do much of what we ask students to do?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87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Bowling ball pendulum wave at: http://</a:t>
            </a:r>
            <a:r>
              <a:rPr lang="en-US" dirty="0" err="1" smtClean="0"/>
              <a:t>youtu.be</a:t>
            </a:r>
            <a:r>
              <a:rPr lang="en-US" dirty="0" smtClean="0"/>
              <a:t>/</a:t>
            </a:r>
            <a:r>
              <a:rPr lang="en-US" dirty="0" err="1" smtClean="0"/>
              <a:t>RNxqEudZ-hE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34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M&lt;y experience</a:t>
            </a:r>
            <a:r>
              <a:rPr lang="en-US" baseline="0" dirty="0" smtClean="0"/>
              <a:t> of building my house.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3794-D75F-DE44-8202-D0F0DE54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1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CF5E59-2353-AF4E-8184-9D493CFE2D0A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My friends getting ready for lifting the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bents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– cross-sections of timbers – that I had assembled.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F6425F-ADDE-3B4D-9DE9-9F7AB3FAD852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Some of my sketches for how I joined the timbers.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14BC88-8457-114F-8461-744015060486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 had to be careful and make the joinery correct!  These things weighed several tons, and lots of people would have been waiting around while I scratched my head if I had messed up.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20A0C-3EA6-C54E-B038-B4B88009190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Margot, Julia and I in front of the frame of the house.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05E201-2832-2242-85C4-3E031192267B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 frame at night.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79EA2-FB87-9A44-8863-2BFD3C1076D3}" type="datetimeFigureOut">
              <a:rPr lang="en-US" smtClean="0"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4B6C1-7122-1E42-A125-C4713EF2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" Target="slide68.xml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slide" Target="slide68.xml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slide" Target="slide68.xml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slide" Target="slide68.xml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slide" Target="slide68.xml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slide" Target="slide68.xml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slide" Target="slide68.xml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nces.ed.gov/nceskids/createagraph/" TargetMode="External"/><Relationship Id="rId3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goodmanjm/Documents/Workshops/ABS/ABS13%20Math/pendulum_inside.xlsx" TargetMode="External"/><Relationship Id="rId3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RNxqEudZ-hE" TargetMode="Externa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From the Concrete to the Abstract and Back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Jeff Goodman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goodmanjm@appstate.edu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8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677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9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imag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3275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5" descr="housefromcurv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99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50179" name="Picture 5" descr="imag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300" y="152400"/>
            <a:ext cx="9372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housefromcurv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94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image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352800"/>
            <a:ext cx="3200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5" descr="image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26" r="-14903"/>
          <a:stretch>
            <a:fillRect/>
          </a:stretch>
        </p:blipFill>
        <p:spPr bwMode="auto">
          <a:xfrm>
            <a:off x="533400" y="381000"/>
            <a:ext cx="4953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4" name="Line 8"/>
          <p:cNvSpPr>
            <a:spLocks noChangeShapeType="1"/>
          </p:cNvSpPr>
          <p:nvPr/>
        </p:nvSpPr>
        <p:spPr bwMode="auto">
          <a:xfrm>
            <a:off x="3810000" y="2514600"/>
            <a:ext cx="2438400" cy="1905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1204" name="Picture 9" descr="housefromcurv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12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86568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5" descr="housefromcur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3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55298" name="Picture 4" descr="houseatnightwithrob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868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 descr="housefromcur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79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778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68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imag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3200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838200" y="1828800"/>
            <a:ext cx="230187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cs typeface="+mn-cs"/>
              </a:rPr>
              <a:t>What information is necessary to define these shapes?</a:t>
            </a:r>
          </a:p>
        </p:txBody>
      </p:sp>
    </p:spTree>
    <p:extLst>
      <p:ext uri="{BB962C8B-B14F-4D97-AF65-F5344CB8AC3E}">
        <p14:creationId xmlns:p14="http://schemas.microsoft.com/office/powerpoint/2010/main" val="324631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image2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163" y="228600"/>
            <a:ext cx="538321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1752600" y="4648200"/>
            <a:ext cx="6148388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cs typeface="+mn-cs"/>
              </a:rPr>
              <a:t>What</a:t>
            </a:r>
            <a:r>
              <a:rPr lang="ja-JP" altLang="en-US" sz="240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en-US" sz="2400">
                <a:solidFill>
                  <a:srgbClr val="FF0000"/>
                </a:solidFill>
                <a:cs typeface="+mn-cs"/>
              </a:rPr>
              <a:t>s the best way to define these curves?</a:t>
            </a:r>
          </a:p>
        </p:txBody>
      </p:sp>
      <p:grpSp>
        <p:nvGrpSpPr>
          <p:cNvPr id="141322" name="Group 10"/>
          <p:cNvGrpSpPr>
            <a:grpSpLocks/>
          </p:cNvGrpSpPr>
          <p:nvPr/>
        </p:nvGrpSpPr>
        <p:grpSpPr bwMode="auto">
          <a:xfrm>
            <a:off x="3810000" y="2514600"/>
            <a:ext cx="1600200" cy="457200"/>
            <a:chOff x="2400" y="1584"/>
            <a:chExt cx="1008" cy="288"/>
          </a:xfrm>
        </p:grpSpPr>
        <p:sp>
          <p:nvSpPr>
            <p:cNvPr id="141319" name="Line 7"/>
            <p:cNvSpPr>
              <a:spLocks noChangeShapeType="1"/>
            </p:cNvSpPr>
            <p:nvPr/>
          </p:nvSpPr>
          <p:spPr bwMode="auto">
            <a:xfrm flipH="1" flipV="1">
              <a:off x="2400" y="1632"/>
              <a:ext cx="240" cy="2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1320" name="Line 8"/>
            <p:cNvSpPr>
              <a:spLocks noChangeShapeType="1"/>
            </p:cNvSpPr>
            <p:nvPr/>
          </p:nvSpPr>
          <p:spPr bwMode="auto">
            <a:xfrm flipV="1">
              <a:off x="3168" y="1584"/>
              <a:ext cx="240" cy="2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20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image2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538321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Line 5"/>
          <p:cNvSpPr>
            <a:spLocks noChangeShapeType="1"/>
          </p:cNvSpPr>
          <p:nvPr/>
        </p:nvSpPr>
        <p:spPr bwMode="auto">
          <a:xfrm flipH="1" flipV="1">
            <a:off x="3886200" y="2667000"/>
            <a:ext cx="320040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5894" name="Line 6"/>
          <p:cNvSpPr>
            <a:spLocks noChangeShapeType="1"/>
          </p:cNvSpPr>
          <p:nvPr/>
        </p:nvSpPr>
        <p:spPr bwMode="auto">
          <a:xfrm flipH="1" flipV="1">
            <a:off x="4267200" y="2362200"/>
            <a:ext cx="2819400" cy="449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 flipH="1" flipV="1">
            <a:off x="3505200" y="3276600"/>
            <a:ext cx="3581400" cy="3581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 flipH="1" flipV="1">
            <a:off x="4648200" y="2133600"/>
            <a:ext cx="2438400" cy="472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5903" name="Freeform 15"/>
          <p:cNvSpPr>
            <a:spLocks/>
          </p:cNvSpPr>
          <p:nvPr/>
        </p:nvSpPr>
        <p:spPr bwMode="auto">
          <a:xfrm>
            <a:off x="3505200" y="2133600"/>
            <a:ext cx="1219200" cy="1143000"/>
          </a:xfrm>
          <a:custGeom>
            <a:avLst/>
            <a:gdLst>
              <a:gd name="T0" fmla="*/ 0 w 768"/>
              <a:gd name="T1" fmla="*/ 720 h 720"/>
              <a:gd name="T2" fmla="*/ 144 w 768"/>
              <a:gd name="T3" fmla="*/ 432 h 720"/>
              <a:gd name="T4" fmla="*/ 432 w 768"/>
              <a:gd name="T5" fmla="*/ 144 h 720"/>
              <a:gd name="T6" fmla="*/ 624 w 768"/>
              <a:gd name="T7" fmla="*/ 48 h 720"/>
              <a:gd name="T8" fmla="*/ 768 w 768"/>
              <a:gd name="T9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720">
                <a:moveTo>
                  <a:pt x="0" y="720"/>
                </a:moveTo>
                <a:cubicBezTo>
                  <a:pt x="36" y="624"/>
                  <a:pt x="72" y="528"/>
                  <a:pt x="144" y="432"/>
                </a:cubicBezTo>
                <a:cubicBezTo>
                  <a:pt x="216" y="336"/>
                  <a:pt x="352" y="208"/>
                  <a:pt x="432" y="144"/>
                </a:cubicBezTo>
                <a:cubicBezTo>
                  <a:pt x="512" y="80"/>
                  <a:pt x="568" y="72"/>
                  <a:pt x="624" y="48"/>
                </a:cubicBezTo>
                <a:cubicBezTo>
                  <a:pt x="680" y="24"/>
                  <a:pt x="744" y="8"/>
                  <a:pt x="768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48834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Why does math matter?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8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P10126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38290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2819400" y="5791200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What math is behind a set of stairs?</a:t>
            </a:r>
          </a:p>
        </p:txBody>
      </p:sp>
    </p:spTree>
    <p:extLst>
      <p:ext uri="{BB962C8B-B14F-4D97-AF65-F5344CB8AC3E}">
        <p14:creationId xmlns:p14="http://schemas.microsoft.com/office/powerpoint/2010/main" val="261725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 descr="stai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92138"/>
            <a:ext cx="7591425" cy="62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609600" y="1143000"/>
            <a:ext cx="7953375" cy="915988"/>
          </a:xfrm>
          <a:prstGeom prst="rect">
            <a:avLst/>
          </a:prstGeom>
          <a:solidFill>
            <a:srgbClr val="E6EAB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For stairs to be comfortable, they should be proportioned by the formula:</a:t>
            </a:r>
          </a:p>
          <a:p>
            <a:pPr algn="ctr">
              <a:defRPr/>
            </a:pPr>
            <a:endParaRPr lang="en-US" dirty="0">
              <a:solidFill>
                <a:srgbClr val="FF0000"/>
              </a:solidFill>
              <a:cs typeface="+mn-cs"/>
            </a:endParaRP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2 x (riser height) + (tread length) = between 24 and 26 inches</a:t>
            </a:r>
          </a:p>
        </p:txBody>
      </p:sp>
    </p:spTree>
    <p:extLst>
      <p:ext uri="{BB962C8B-B14F-4D97-AF65-F5344CB8AC3E}">
        <p14:creationId xmlns:p14="http://schemas.microsoft.com/office/powerpoint/2010/main" val="119194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90115" name="Picture 4" descr="image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9653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2343" name="Line 7"/>
          <p:cNvSpPr>
            <a:spLocks noChangeShapeType="1"/>
          </p:cNvSpPr>
          <p:nvPr/>
        </p:nvSpPr>
        <p:spPr bwMode="auto">
          <a:xfrm flipH="1">
            <a:off x="2133600" y="4038600"/>
            <a:ext cx="15240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0119" name="Picture 8" descr="P10126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5" name="Line 9"/>
          <p:cNvSpPr>
            <a:spLocks noChangeShapeType="1"/>
          </p:cNvSpPr>
          <p:nvPr/>
        </p:nvSpPr>
        <p:spPr bwMode="auto">
          <a:xfrm>
            <a:off x="5867400" y="4114800"/>
            <a:ext cx="990600" cy="1600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3810000" y="609600"/>
            <a:ext cx="1698625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FF00"/>
                </a:solidFill>
                <a:cs typeface="+mn-cs"/>
              </a:rPr>
              <a:t>RISERS</a:t>
            </a:r>
          </a:p>
        </p:txBody>
      </p:sp>
    </p:spTree>
    <p:extLst>
      <p:ext uri="{BB962C8B-B14F-4D97-AF65-F5344CB8AC3E}">
        <p14:creationId xmlns:p14="http://schemas.microsoft.com/office/powerpoint/2010/main" val="213041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91139" name="Picture 4" descr="image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19653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533400" y="1600200"/>
            <a:ext cx="6965950" cy="366713"/>
          </a:xfrm>
          <a:prstGeom prst="rect">
            <a:avLst/>
          </a:prstGeom>
          <a:solidFill>
            <a:srgbClr val="E6EAB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With 10 more rises on the straightaway, I would have 13 rises total.</a:t>
            </a:r>
          </a:p>
        </p:txBody>
      </p:sp>
      <p:pic>
        <p:nvPicPr>
          <p:cNvPr id="91142" name="Picture 8" descr="P10126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505200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9" name="Line 9"/>
          <p:cNvSpPr>
            <a:spLocks noChangeShapeType="1"/>
          </p:cNvSpPr>
          <p:nvPr/>
        </p:nvSpPr>
        <p:spPr bwMode="auto">
          <a:xfrm>
            <a:off x="4267200" y="1981200"/>
            <a:ext cx="3581400" cy="2895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0410" name="Line 10"/>
          <p:cNvSpPr>
            <a:spLocks noChangeShapeType="1"/>
          </p:cNvSpPr>
          <p:nvPr/>
        </p:nvSpPr>
        <p:spPr bwMode="auto">
          <a:xfrm>
            <a:off x="3886200" y="2057400"/>
            <a:ext cx="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3810000" y="609600"/>
            <a:ext cx="1698625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FF00"/>
                </a:solidFill>
                <a:cs typeface="+mn-cs"/>
              </a:rPr>
              <a:t>RISERS</a:t>
            </a:r>
          </a:p>
        </p:txBody>
      </p:sp>
    </p:spTree>
    <p:extLst>
      <p:ext uri="{BB962C8B-B14F-4D97-AF65-F5344CB8AC3E}">
        <p14:creationId xmlns:p14="http://schemas.microsoft.com/office/powerpoint/2010/main" val="56089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9" name="Picture 9" descr="image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142" y="315888"/>
            <a:ext cx="1905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3184525" y="1563688"/>
            <a:ext cx="2395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cs typeface="+mn-cs"/>
              </a:rPr>
              <a:t>102.75/ 13 = 7.9</a:t>
            </a:r>
          </a:p>
        </p:txBody>
      </p:sp>
      <p:pic>
        <p:nvPicPr>
          <p:cNvPr id="143364" name="Picture 4" descr="image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19250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2" name="Text Box 12"/>
          <p:cNvSpPr txBox="1">
            <a:spLocks noChangeArrowheads="1"/>
          </p:cNvSpPr>
          <p:nvPr/>
        </p:nvSpPr>
        <p:spPr bwMode="auto">
          <a:xfrm>
            <a:off x="3810000" y="152400"/>
            <a:ext cx="1698625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FF00"/>
                </a:solidFill>
                <a:cs typeface="+mn-cs"/>
              </a:rPr>
              <a:t>RISERS</a:t>
            </a:r>
          </a:p>
        </p:txBody>
      </p:sp>
    </p:spTree>
    <p:extLst>
      <p:ext uri="{BB962C8B-B14F-4D97-AF65-F5344CB8AC3E}">
        <p14:creationId xmlns:p14="http://schemas.microsoft.com/office/powerpoint/2010/main" val="7705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93187" name="Picture 4" descr="image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19653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533400" y="1600200"/>
            <a:ext cx="6470650" cy="366713"/>
          </a:xfrm>
          <a:prstGeom prst="rect">
            <a:avLst/>
          </a:prstGeom>
          <a:solidFill>
            <a:srgbClr val="E6EAB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I had 8 feet of floor space to put in 10 stairs on the straight run</a:t>
            </a:r>
          </a:p>
        </p:txBody>
      </p:sp>
      <p:pic>
        <p:nvPicPr>
          <p:cNvPr id="93190" name="Picture 7" descr="P10126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124200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3657600" y="533400"/>
            <a:ext cx="1833563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FF00"/>
                </a:solidFill>
                <a:cs typeface="+mn-cs"/>
              </a:rPr>
              <a:t>TREADS</a:t>
            </a:r>
          </a:p>
        </p:txBody>
      </p:sp>
      <p:sp>
        <p:nvSpPr>
          <p:cNvPr id="231436" name="Line 12"/>
          <p:cNvSpPr>
            <a:spLocks noChangeShapeType="1"/>
          </p:cNvSpPr>
          <p:nvPr/>
        </p:nvSpPr>
        <p:spPr bwMode="auto">
          <a:xfrm>
            <a:off x="6400800" y="2057400"/>
            <a:ext cx="1752600" cy="1981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17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2498725" y="1484313"/>
            <a:ext cx="385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So the tread for each stair would be:</a:t>
            </a: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1828800" y="3048000"/>
            <a:ext cx="11985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8 feet</a:t>
            </a:r>
          </a:p>
        </p:txBody>
      </p:sp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2498725" y="4075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2455" name="Text Box 7"/>
          <p:cNvSpPr txBox="1">
            <a:spLocks noChangeArrowheads="1"/>
          </p:cNvSpPr>
          <p:nvPr/>
        </p:nvSpPr>
        <p:spPr bwMode="auto">
          <a:xfrm>
            <a:off x="1447800" y="3048000"/>
            <a:ext cx="1920875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96 inches</a:t>
            </a:r>
          </a:p>
        </p:txBody>
      </p:sp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3276600" y="3124200"/>
            <a:ext cx="4864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/ 10  = </a:t>
            </a:r>
            <a:r>
              <a:rPr lang="en-US" sz="3200">
                <a:solidFill>
                  <a:srgbClr val="00FFFF"/>
                </a:solidFill>
                <a:cs typeface="+mn-cs"/>
              </a:rPr>
              <a:t>9.6 inches per stair</a:t>
            </a:r>
          </a:p>
        </p:txBody>
      </p:sp>
      <p:pic>
        <p:nvPicPr>
          <p:cNvPr id="232458" name="Picture 10" descr="image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62" name="Text Box 14"/>
          <p:cNvSpPr txBox="1">
            <a:spLocks noChangeArrowheads="1"/>
          </p:cNvSpPr>
          <p:nvPr/>
        </p:nvSpPr>
        <p:spPr bwMode="auto">
          <a:xfrm>
            <a:off x="3657600" y="533400"/>
            <a:ext cx="1833563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FF00"/>
                </a:solidFill>
                <a:cs typeface="+mn-cs"/>
              </a:rPr>
              <a:t>TREADS</a:t>
            </a:r>
          </a:p>
        </p:txBody>
      </p:sp>
    </p:spTree>
    <p:extLst>
      <p:ext uri="{BB962C8B-B14F-4D97-AF65-F5344CB8AC3E}">
        <p14:creationId xmlns:p14="http://schemas.microsoft.com/office/powerpoint/2010/main" val="270316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4" descr="P10126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3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1447800" y="609600"/>
            <a:ext cx="6775450" cy="519113"/>
          </a:xfrm>
          <a:prstGeom prst="rect">
            <a:avLst/>
          </a:prstGeom>
          <a:solidFill>
            <a:srgbClr val="E6EAB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0000"/>
                </a:solidFill>
                <a:cs typeface="+mn-cs"/>
              </a:rPr>
              <a:t>How did I do with the formula for comfort?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685800" y="2209800"/>
            <a:ext cx="7953375" cy="366713"/>
          </a:xfrm>
          <a:prstGeom prst="rect">
            <a:avLst/>
          </a:prstGeom>
          <a:solidFill>
            <a:srgbClr val="E6EAB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2 x (riser height) + (tread length) = between 24 and 26 inches</a:t>
            </a: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3124200" y="3429000"/>
            <a:ext cx="3386138" cy="946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FF00"/>
                </a:solidFill>
                <a:cs typeface="+mn-cs"/>
              </a:rPr>
              <a:t>Risers = 7.9 inches</a:t>
            </a:r>
          </a:p>
          <a:p>
            <a:pPr>
              <a:defRPr/>
            </a:pPr>
            <a:r>
              <a:rPr lang="en-US" sz="2800">
                <a:solidFill>
                  <a:srgbClr val="00FF00"/>
                </a:solidFill>
                <a:cs typeface="+mn-cs"/>
              </a:rPr>
              <a:t>Treads = 9.6 inches</a:t>
            </a:r>
            <a:r>
              <a:rPr lang="en-US">
                <a:cs typeface="+mn-cs"/>
              </a:rPr>
              <a:t> </a:t>
            </a:r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2819400" y="5029200"/>
            <a:ext cx="3951288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FF00"/>
                </a:solidFill>
                <a:cs typeface="+mn-cs"/>
              </a:rPr>
              <a:t>(2 x 7.9) + 9.6 = 25.4</a:t>
            </a:r>
          </a:p>
        </p:txBody>
      </p:sp>
      <p:grpSp>
        <p:nvGrpSpPr>
          <p:cNvPr id="178191" name="Group 15"/>
          <p:cNvGrpSpPr>
            <a:grpSpLocks/>
          </p:cNvGrpSpPr>
          <p:nvPr/>
        </p:nvGrpSpPr>
        <p:grpSpPr bwMode="auto">
          <a:xfrm>
            <a:off x="6956425" y="4724400"/>
            <a:ext cx="739775" cy="685800"/>
            <a:chOff x="4382" y="2976"/>
            <a:chExt cx="466" cy="432"/>
          </a:xfrm>
        </p:grpSpPr>
        <p:sp>
          <p:nvSpPr>
            <p:cNvPr id="178188" name="Line 12"/>
            <p:cNvSpPr>
              <a:spLocks noChangeShapeType="1"/>
            </p:cNvSpPr>
            <p:nvPr/>
          </p:nvSpPr>
          <p:spPr bwMode="auto">
            <a:xfrm>
              <a:off x="4382" y="3264"/>
              <a:ext cx="144" cy="144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89" name="Line 13"/>
            <p:cNvSpPr>
              <a:spLocks noChangeShapeType="1"/>
            </p:cNvSpPr>
            <p:nvPr/>
          </p:nvSpPr>
          <p:spPr bwMode="auto">
            <a:xfrm flipV="1">
              <a:off x="4512" y="2976"/>
              <a:ext cx="336" cy="432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03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3" grpId="0" animBg="1"/>
      <p:bldP spid="178184" grpId="0" animBg="1"/>
      <p:bldP spid="17818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masterb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778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8" descr="housefromcur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66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5" descr="aboveb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1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6" descr="housefromcur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91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21 at 9.35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" y="1790700"/>
            <a:ext cx="8051800" cy="326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4045" y="588493"/>
            <a:ext cx="2632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Solve for X:</a:t>
            </a:r>
          </a:p>
          <a:p>
            <a:r>
              <a:rPr lang="en-US" sz="2800" dirty="0" smtClean="0"/>
              <a:t>X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+81=126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8152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image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54514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5" descr="housefromcur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24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 descr="image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39655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2667000" y="4953000"/>
            <a:ext cx="2362200" cy="838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0776" name="Line 8"/>
          <p:cNvSpPr>
            <a:spLocks noChangeShapeType="1"/>
          </p:cNvSpPr>
          <p:nvPr/>
        </p:nvSpPr>
        <p:spPr bwMode="auto">
          <a:xfrm>
            <a:off x="2971800" y="4038600"/>
            <a:ext cx="60960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0777" name="Line 9"/>
          <p:cNvSpPr>
            <a:spLocks noChangeShapeType="1"/>
          </p:cNvSpPr>
          <p:nvPr/>
        </p:nvSpPr>
        <p:spPr bwMode="auto">
          <a:xfrm flipH="1" flipV="1">
            <a:off x="5105400" y="5334000"/>
            <a:ext cx="11430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84997" name="Picture 10" descr="housefromcur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4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ny_jeff_make_pasta_december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635" y="917693"/>
            <a:ext cx="6193330" cy="4130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89" y="4474087"/>
            <a:ext cx="1851178" cy="1851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138" y="4474087"/>
            <a:ext cx="3288665" cy="200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0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0" y="1866900"/>
            <a:ext cx="2413000" cy="311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9137" y="5328044"/>
            <a:ext cx="13831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120/70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431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13" y="166290"/>
            <a:ext cx="5080000" cy="508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513" y="819286"/>
            <a:ext cx="50673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5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59" y="292246"/>
            <a:ext cx="4656402" cy="4656402"/>
          </a:xfrm>
          <a:prstGeom prst="rect">
            <a:avLst/>
          </a:prstGeom>
        </p:spPr>
      </p:pic>
      <p:pic>
        <p:nvPicPr>
          <p:cNvPr id="3" name="Picture 2" descr="IMG_33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901" y="2789341"/>
            <a:ext cx="5419752" cy="36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48834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 </a:t>
            </a:r>
          </a:p>
          <a:p>
            <a:r>
              <a:rPr lang="en-US" sz="3600" i="1" dirty="0"/>
              <a:t>Where does math come from?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1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99" y="132941"/>
            <a:ext cx="7620000" cy="509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37" y="4746411"/>
            <a:ext cx="3786979" cy="1561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799" y="4571350"/>
            <a:ext cx="2594286" cy="195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76400" y="762000"/>
            <a:ext cx="5251269" cy="5105400"/>
            <a:chOff x="1676400" y="762000"/>
            <a:chExt cx="5251269" cy="5105400"/>
          </a:xfrm>
        </p:grpSpPr>
        <p:pic>
          <p:nvPicPr>
            <p:cNvPr id="3" name="Picture 2" descr="AlbertEinstein.jp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1676400" y="762000"/>
              <a:ext cx="5251269" cy="51054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819400" y="259080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29000" y="220980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05200" y="266700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62400" y="243840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4648200" y="2133600"/>
              <a:ext cx="465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0" y="259080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6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5000" y="2286000"/>
              <a:ext cx="330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7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274320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8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81600" y="3733800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38800" y="320040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9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11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21 at 9.38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400" y="457200"/>
            <a:ext cx="55245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7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40" y="0"/>
            <a:ext cx="4720492" cy="3540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525" y="3653389"/>
            <a:ext cx="5160076" cy="2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5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1890" y="2645404"/>
            <a:ext cx="5888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1   2   3   4   5   6   7   8  9   </a:t>
            </a:r>
            <a:r>
              <a:rPr lang="en-US" sz="3600" dirty="0" err="1" smtClean="0"/>
              <a:t>Λ</a:t>
            </a:r>
            <a:r>
              <a:rPr lang="en-US" sz="3600" dirty="0" smtClean="0"/>
              <a:t>   </a:t>
            </a:r>
            <a:r>
              <a:rPr lang="en-US" sz="3600" dirty="0" err="1" smtClean="0"/>
              <a:t>Ω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973574" y="3737442"/>
            <a:ext cx="30957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Twenty two:   1 </a:t>
            </a:r>
            <a:r>
              <a:rPr lang="en-US" sz="3200" dirty="0" err="1" smtClean="0"/>
              <a:t>Λ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4065206" y="4282853"/>
            <a:ext cx="1303093" cy="1291167"/>
            <a:chOff x="4065206" y="4282853"/>
            <a:chExt cx="1303093" cy="1291167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4687510" y="4282853"/>
              <a:ext cx="680789" cy="785884"/>
            </a:xfrm>
            <a:prstGeom prst="straightConnector1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065206" y="5204688"/>
              <a:ext cx="12550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One twelve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11407" y="4322218"/>
            <a:ext cx="1338784" cy="1436468"/>
            <a:chOff x="5811407" y="4322218"/>
            <a:chExt cx="1338784" cy="1436468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811407" y="4322218"/>
              <a:ext cx="515772" cy="922683"/>
            </a:xfrm>
            <a:prstGeom prst="straightConnector1">
              <a:avLst/>
            </a:prstGeom>
            <a:ln w="76200" cmpd="sng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216109" y="5389354"/>
              <a:ext cx="934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Plus ten</a:t>
              </a:r>
              <a:endParaRPr lang="en-US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20290" y="1348105"/>
            <a:ext cx="885094" cy="1297299"/>
            <a:chOff x="2664340" y="4638018"/>
            <a:chExt cx="885094" cy="1297299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231697" y="5117336"/>
              <a:ext cx="317737" cy="817981"/>
            </a:xfrm>
            <a:prstGeom prst="straightConnector1">
              <a:avLst/>
            </a:prstGeom>
            <a:ln w="76200" cmpd="sng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64340" y="4638018"/>
              <a:ext cx="4981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ten</a:t>
              </a:r>
              <a:endParaRPr lang="en-US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12923" y="1348105"/>
            <a:ext cx="1416342" cy="1370054"/>
            <a:chOff x="4065206" y="4124340"/>
            <a:chExt cx="1416342" cy="1370054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4065206" y="4493672"/>
              <a:ext cx="515772" cy="1000722"/>
            </a:xfrm>
            <a:prstGeom prst="straightConnector1">
              <a:avLst/>
            </a:prstGeom>
            <a:ln w="76200" cmpd="sng">
              <a:solidFill>
                <a:schemeClr val="bg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73815" y="4124340"/>
              <a:ext cx="8077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eleven</a:t>
              </a:r>
              <a:endParaRPr lang="en-US" dirty="0">
                <a:solidFill>
                  <a:srgbClr val="CCFFCC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55813" y="547194"/>
            <a:ext cx="151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Base 12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67799" y="2718159"/>
            <a:ext cx="516246" cy="573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636445" y="2718159"/>
            <a:ext cx="516246" cy="573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326135" y="3748642"/>
            <a:ext cx="743157" cy="534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 animBg="1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85800"/>
            <a:ext cx="762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9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961" y="1033728"/>
            <a:ext cx="38100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282" y="3429000"/>
            <a:ext cx="3810000" cy="28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050" y="3103733"/>
            <a:ext cx="1689100" cy="127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9961" y="4986698"/>
            <a:ext cx="242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Jeff is: 110001 years old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2816" y="42330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919" y="449910"/>
            <a:ext cx="4367101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What’s special about 60?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6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519083" y="1248833"/>
            <a:ext cx="105834" cy="4243917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86667" y="3126029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30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0650" y="3276025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30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8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9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794000" y="2465917"/>
            <a:ext cx="1788583" cy="98425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82583" y="2465917"/>
            <a:ext cx="1619250" cy="98425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82583" y="3450167"/>
            <a:ext cx="0" cy="20320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86667" y="3126029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2260" y="2173529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7151" y="3570817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0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117" y="340783"/>
            <a:ext cx="5943600" cy="59436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519083" y="1248833"/>
            <a:ext cx="105834" cy="4243917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523067" y="3359150"/>
            <a:ext cx="41656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78251" y="2103391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15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4750" y="2321696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15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8917" y="3710805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15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4750" y="3704167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15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9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imag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51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26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4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582583" y="2794000"/>
            <a:ext cx="1905000" cy="656167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4582583" y="3450167"/>
            <a:ext cx="1164167" cy="1566333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429000" y="3450167"/>
            <a:ext cx="1153583" cy="1640416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6417" y="2868083"/>
            <a:ext cx="1926166" cy="582084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82583" y="1809750"/>
            <a:ext cx="0" cy="1640417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86989" y="2416946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1889" y="2291486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6666" y="3450167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2045" y="4178013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6105" y="3426596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5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0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582583" y="2465917"/>
            <a:ext cx="1661584" cy="98425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82583" y="1524000"/>
            <a:ext cx="0" cy="1926167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582583" y="3450167"/>
            <a:ext cx="1661584" cy="9525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582583" y="3450167"/>
            <a:ext cx="0" cy="193675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878667" y="3450167"/>
            <a:ext cx="1703916" cy="1058333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94000" y="2465917"/>
            <a:ext cx="1788583" cy="98425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6989" y="2173529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8973" y="2325929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6666" y="3157779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39389" y="3931903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73" y="3950665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9252" y="3157779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1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1727200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6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1430" y="5754931"/>
            <a:ext cx="445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36°12′41″N 81°40′7″W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4074583" cy="3150834"/>
          </a:xfrm>
          <a:prstGeom prst="rect">
            <a:avLst/>
          </a:prstGeom>
        </p:spPr>
      </p:pic>
      <p:pic>
        <p:nvPicPr>
          <p:cNvPr id="5" name="Picture 4" descr="Screen Shot 2013-05-21 at 6.44.33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833" y="711200"/>
            <a:ext cx="4699000" cy="1221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0" y="2407884"/>
            <a:ext cx="3810000" cy="14859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76370" y="4743723"/>
            <a:ext cx="1786880" cy="1277883"/>
            <a:chOff x="1176370" y="4743723"/>
            <a:chExt cx="1786880" cy="1277883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961733" y="5113055"/>
              <a:ext cx="1001517" cy="908551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176370" y="4743723"/>
              <a:ext cx="9299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degrees</a:t>
              </a:r>
              <a:endParaRPr lang="en-US" dirty="0">
                <a:solidFill>
                  <a:srgbClr val="CCFFCC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02390" y="4121797"/>
            <a:ext cx="947044" cy="1813520"/>
            <a:chOff x="2602390" y="4121797"/>
            <a:chExt cx="947044" cy="181352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3231697" y="4584045"/>
              <a:ext cx="317737" cy="1351272"/>
            </a:xfrm>
            <a:prstGeom prst="straightConnector1">
              <a:avLst/>
            </a:prstGeom>
            <a:ln w="76200" cmpd="sng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602390" y="4121797"/>
              <a:ext cx="9470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minutes</a:t>
              </a:r>
              <a:endParaRPr lang="en-US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1583" y="4306463"/>
            <a:ext cx="1270551" cy="1628854"/>
            <a:chOff x="4201583" y="4306463"/>
            <a:chExt cx="1270551" cy="1628854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201583" y="4758328"/>
              <a:ext cx="599501" cy="1176989"/>
            </a:xfrm>
            <a:prstGeom prst="straightConnector1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530162" y="4306463"/>
              <a:ext cx="9419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seconds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97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48834"/>
            <a:ext cx="609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What are the benefits of returning to concrete relationships as we solve problems?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06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19 at 11.3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"/>
            <a:ext cx="9144000" cy="5707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5740" y="1457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GED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5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023" y="830847"/>
            <a:ext cx="28575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3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13" y="992340"/>
            <a:ext cx="6829401" cy="454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3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48834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What are the benefits of making math abstract?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7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21 at 7.1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6300"/>
            <a:ext cx="9144000" cy="25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48834"/>
            <a:ext cx="609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 </a:t>
            </a:r>
          </a:p>
          <a:p>
            <a:r>
              <a:rPr lang="en-US" sz="3600" i="1" dirty="0"/>
              <a:t>What are the pitfalls of making math abstract?</a:t>
            </a:r>
            <a:r>
              <a:rPr lang="en-US" sz="3600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5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17" y="2111075"/>
            <a:ext cx="2857500" cy="46228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518437" y="163179"/>
            <a:ext cx="4392730" cy="2387404"/>
          </a:xfrm>
          <a:prstGeom prst="wedgeEllipseCallout">
            <a:avLst>
              <a:gd name="adj1" fmla="val -83715"/>
              <a:gd name="adj2" fmla="val 8954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Just remember, if you ever need to wrap a tree with wire and it is sold by the square yard, the amount you’ll need to pay is: </a:t>
            </a:r>
          </a:p>
          <a:p>
            <a:r>
              <a:rPr lang="el-GR" sz="3600" dirty="0" smtClean="0"/>
              <a:t>π</a:t>
            </a:r>
            <a:r>
              <a:rPr lang="en-US" sz="3600" dirty="0" smtClean="0"/>
              <a:t>dh/144*p/9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781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48834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Why return to the real world to check our answers?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2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657" y="2364117"/>
            <a:ext cx="4064000" cy="3327400"/>
          </a:xfrm>
          <a:prstGeom prst="rect">
            <a:avLst/>
          </a:prstGeom>
        </p:spPr>
      </p:pic>
      <p:pic>
        <p:nvPicPr>
          <p:cNvPr id="2" name="Picture 1" descr="Screen Shot 2013-05-21 at 8.40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96" y="1069796"/>
            <a:ext cx="5926499" cy="310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7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7600"/>
            <a:ext cx="6096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48834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The Bowling Ball Pendulum Wave: a real life example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21 at 8.35.19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100" y="1231900"/>
            <a:ext cx="4749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2600"/>
            <a:ext cx="76200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7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image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4836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48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21 at 9.12.40 A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1066800"/>
            <a:ext cx="7353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4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21 at 7.07.36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658483"/>
            <a:ext cx="8001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7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eting r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7" y="174245"/>
            <a:ext cx="9003323" cy="2187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1228" y="3138626"/>
            <a:ext cx="4171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Real World</a:t>
            </a:r>
          </a:p>
          <a:p>
            <a:r>
              <a:rPr lang="en-US" sz="2800" dirty="0" smtClean="0"/>
              <a:t>Physical Representation</a:t>
            </a:r>
          </a:p>
          <a:p>
            <a:r>
              <a:rPr lang="en-US" sz="2800" dirty="0" smtClean="0"/>
              <a:t>Abstraction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707933" y="2953960"/>
            <a:ext cx="2121093" cy="1352499"/>
            <a:chOff x="707933" y="2953960"/>
            <a:chExt cx="2121093" cy="1352499"/>
          </a:xfrm>
        </p:grpSpPr>
        <p:sp>
          <p:nvSpPr>
            <p:cNvPr id="5" name="TextBox 4"/>
            <p:cNvSpPr txBox="1"/>
            <p:nvPr/>
          </p:nvSpPr>
          <p:spPr>
            <a:xfrm>
              <a:off x="707933" y="2953960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Increasingly abstract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>
              <a:off x="1724260" y="3323292"/>
              <a:ext cx="382022" cy="983167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81228" y="5255734"/>
            <a:ext cx="4319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3600" dirty="0" smtClean="0">
                <a:solidFill>
                  <a:srgbClr val="800000"/>
                </a:solidFill>
              </a:rPr>
              <a:t>Test out on real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4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image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7085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94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image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010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60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3237</TotalTime>
  <Words>987</Words>
  <Application>Microsoft Macintosh PowerPoint</Application>
  <PresentationFormat>On-screen Show (4:3)</PresentationFormat>
  <Paragraphs>158</Paragraphs>
  <Slides>72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Black</vt:lpstr>
      <vt:lpstr>From the Concrete to the Abstract and 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Appalachian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Concrete to the Abstract and Back</dc:title>
  <dc:creator>Jeff Goodman</dc:creator>
  <cp:lastModifiedBy>Jeff Goodman</cp:lastModifiedBy>
  <cp:revision>20</cp:revision>
  <dcterms:created xsi:type="dcterms:W3CDTF">2013-05-21T10:34:08Z</dcterms:created>
  <dcterms:modified xsi:type="dcterms:W3CDTF">2013-06-06T14:56:02Z</dcterms:modified>
</cp:coreProperties>
</file>