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3" r:id="rId1"/>
  </p:sldMasterIdLst>
  <p:notesMasterIdLst>
    <p:notesMasterId r:id="rId44"/>
  </p:notesMasterIdLst>
  <p:handoutMasterIdLst>
    <p:handoutMasterId r:id="rId45"/>
  </p:handoutMasterIdLst>
  <p:sldIdLst>
    <p:sldId id="259" r:id="rId2"/>
    <p:sldId id="384" r:id="rId3"/>
    <p:sldId id="383" r:id="rId4"/>
    <p:sldId id="382" r:id="rId5"/>
    <p:sldId id="355" r:id="rId6"/>
    <p:sldId id="356" r:id="rId7"/>
    <p:sldId id="357" r:id="rId8"/>
    <p:sldId id="360" r:id="rId9"/>
    <p:sldId id="359" r:id="rId10"/>
    <p:sldId id="362" r:id="rId11"/>
    <p:sldId id="363" r:id="rId12"/>
    <p:sldId id="361" r:id="rId13"/>
    <p:sldId id="352" r:id="rId14"/>
    <p:sldId id="379" r:id="rId15"/>
    <p:sldId id="318" r:id="rId16"/>
    <p:sldId id="351" r:id="rId17"/>
    <p:sldId id="322" r:id="rId18"/>
    <p:sldId id="328" r:id="rId19"/>
    <p:sldId id="329" r:id="rId20"/>
    <p:sldId id="353" r:id="rId21"/>
    <p:sldId id="330" r:id="rId22"/>
    <p:sldId id="331" r:id="rId23"/>
    <p:sldId id="332" r:id="rId24"/>
    <p:sldId id="354" r:id="rId25"/>
    <p:sldId id="334" r:id="rId26"/>
    <p:sldId id="333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80" r:id="rId40"/>
    <p:sldId id="347" r:id="rId41"/>
    <p:sldId id="369" r:id="rId42"/>
    <p:sldId id="37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17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E07CC-2CC5-9544-BC2F-4F0ED8E9AF3D}" type="datetimeFigureOut">
              <a:rPr lang="en-US" smtClean="0"/>
              <a:t>6/11/18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B5B1C-6879-424F-B707-03D2E287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69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FD637-6BC5-2440-B543-203527602442}" type="datetimeFigureOut">
              <a:rPr lang="en-US" smtClean="0"/>
              <a:t>6/11/18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2B299-B261-424B-8E38-3A00D5C52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0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3E69E0-6A13-432A-A6E5-B598ADD54AD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C0C0C55-1E8B-4915-8A00-678CC01304A2}" type="slidenum">
              <a:rPr lang="en-US" sz="1200">
                <a:cs typeface="Arial" charset="0"/>
              </a:rPr>
              <a:pPr algn="r"/>
              <a:t>11</a:t>
            </a:fld>
            <a:endParaRPr lang="en-US" sz="1200">
              <a:cs typeface="Arial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4463" y="676275"/>
            <a:ext cx="3810000" cy="28575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638550"/>
            <a:ext cx="5781675" cy="5267325"/>
          </a:xfrm>
          <a:noFill/>
          <a:ln/>
        </p:spPr>
        <p:txBody>
          <a:bodyPr/>
          <a:lstStyle/>
          <a:p>
            <a:pPr eaLnBrk="1" hangingPunct="1"/>
            <a:endParaRPr lang="en-US" sz="11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C38F60-183E-47E3-83DF-53AC461ECC2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32C2A97-3EC3-4047-B642-BCCFDD07A67F}" type="slidenum">
              <a:rPr lang="en-US" sz="1200">
                <a:cs typeface="Arial" charset="0"/>
              </a:rPr>
              <a:pPr algn="r"/>
              <a:t>22</a:t>
            </a:fld>
            <a:endParaRPr lang="en-US" sz="1200">
              <a:cs typeface="Arial" charset="0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3C726-61F2-489E-8DF7-92E5EB4E899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5900515-ED26-48FD-B281-57B0941625E8}" type="slidenum">
              <a:rPr lang="en-US" sz="1200">
                <a:cs typeface="Arial" charset="0"/>
              </a:rPr>
              <a:pPr algn="r"/>
              <a:t>23</a:t>
            </a:fld>
            <a:endParaRPr lang="en-US" sz="1200">
              <a:cs typeface="Arial" charset="0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534988"/>
            <a:ext cx="4572000" cy="3429000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48150"/>
            <a:ext cx="5486400" cy="421005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A3F6BA-F70D-469C-A304-42B3B2F7B24F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9DAACA-2CED-45DF-B4EF-254DC9E34B0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864CBE1-EE9A-4076-8587-B12321E8AE70}" type="slidenum">
              <a:rPr lang="en-US" sz="1200">
                <a:cs typeface="Arial" charset="0"/>
              </a:rPr>
              <a:pPr algn="r"/>
              <a:t>25</a:t>
            </a:fld>
            <a:endParaRPr lang="en-US" sz="1200">
              <a:cs typeface="Arial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A3F6BA-F70D-469C-A304-42B3B2F7B24F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C81AAD-EA5C-4493-8FB3-0667ADF6AA1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C3365B3-88DE-474E-84FA-8B27A2B9B952}" type="slidenum">
              <a:rPr lang="en-US" sz="1200">
                <a:cs typeface="Arial" charset="0"/>
              </a:rPr>
              <a:pPr algn="r"/>
              <a:t>27</a:t>
            </a:fld>
            <a:endParaRPr lang="en-US" sz="1200">
              <a:cs typeface="Arial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B3D1B2-2F1C-465D-87F6-D5EC622FFDA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5DCEF42-87C9-47CA-B9B5-0B1BCB966733}" type="slidenum">
              <a:rPr lang="en-US" sz="1200">
                <a:cs typeface="Arial" charset="0"/>
              </a:rPr>
              <a:pPr algn="r"/>
              <a:t>29</a:t>
            </a:fld>
            <a:endParaRPr lang="en-US" sz="1200">
              <a:cs typeface="Arial" charset="0"/>
            </a:endParaRP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4825"/>
            <a:ext cx="5486400" cy="4286250"/>
          </a:xfrm>
          <a:noFill/>
          <a:ln/>
        </p:spPr>
        <p:txBody>
          <a:bodyPr/>
          <a:lstStyle/>
          <a:p>
            <a:pPr eaLnBrk="1" hangingPunct="1"/>
            <a:endParaRPr lang="en-US" sz="11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A3F6BA-F70D-469C-A304-42B3B2F7B24F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04DB62-8390-4335-8670-0D5CFF289B9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04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93034A1-7263-48A5-8351-8B43ABC6587E}" type="slidenum">
              <a:rPr lang="en-US" sz="1200">
                <a:cs typeface="Arial" charset="0"/>
              </a:rPr>
              <a:pPr algn="r"/>
              <a:t>31</a:t>
            </a:fld>
            <a:endParaRPr lang="en-US" sz="1200">
              <a:cs typeface="Arial" charset="0"/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7BACD0-D660-4633-BCE8-7874DF42896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A762D84-0F6A-49EE-BAD9-6FB3294A308A}" type="slidenum">
              <a:rPr lang="en-US" sz="1200">
                <a:cs typeface="Arial" charset="0"/>
              </a:rPr>
              <a:pPr algn="r"/>
              <a:t>32</a:t>
            </a:fld>
            <a:endParaRPr lang="en-US" sz="1200">
              <a:cs typeface="Arial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602FD2-8E36-4154-8E30-9C3E51A304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81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86027A9-DE2E-430C-93D0-164239806BF3}" type="slidenum">
              <a:rPr lang="en-US" sz="1200">
                <a:cs typeface="Arial" charset="0"/>
              </a:rPr>
              <a:pPr algn="r"/>
              <a:t>12</a:t>
            </a:fld>
            <a:endParaRPr lang="en-US" sz="1200">
              <a:cs typeface="Arial" charset="0"/>
            </a:endParaRPr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527A4-D369-4FC5-8D10-D673972AAA0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35BB46-8214-4E6A-B60C-ADF5FD5A294C}" type="slidenum">
              <a:rPr lang="en-US" sz="1200">
                <a:cs typeface="Arial" charset="0"/>
              </a:rPr>
              <a:pPr algn="r"/>
              <a:t>33</a:t>
            </a:fld>
            <a:endParaRPr lang="en-US" sz="1200">
              <a:cs typeface="Arial" charset="0"/>
            </a:endParaRPr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534988"/>
            <a:ext cx="4572000" cy="3429000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48150"/>
            <a:ext cx="5486400" cy="4210050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974DEB-83AD-49CC-BF0E-2E7190EBB4B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7817BAF-3A40-4A65-B6CB-538B19D58FC6}" type="slidenum">
              <a:rPr lang="en-US" sz="1200">
                <a:cs typeface="Arial" charset="0"/>
              </a:rPr>
              <a:pPr algn="r"/>
              <a:t>34</a:t>
            </a:fld>
            <a:endParaRPr lang="en-US" sz="1200">
              <a:cs typeface="Arial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534988"/>
            <a:ext cx="4572000" cy="342900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48150"/>
            <a:ext cx="5486400" cy="4210050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D4C830-1410-4CC9-84DB-C6BDB73A0EF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C02EF25-075C-43CD-9A6A-F5F8980AADFE}" type="slidenum">
              <a:rPr lang="en-US" sz="1200">
                <a:cs typeface="Arial" charset="0"/>
              </a:rPr>
              <a:pPr algn="r"/>
              <a:t>35</a:t>
            </a:fld>
            <a:endParaRPr lang="en-US" sz="1200">
              <a:cs typeface="Arial" charset="0"/>
            </a:endParaRPr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534988"/>
            <a:ext cx="4572000" cy="3429000"/>
          </a:xfrm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48150"/>
            <a:ext cx="5486400" cy="4210050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AF880C-C529-4596-9475-7D897933A3D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F41540-42F4-4614-A1D8-3CB7D97E6740}" type="slidenum">
              <a:rPr lang="en-US" sz="1200">
                <a:cs typeface="Arial" charset="0"/>
              </a:rPr>
              <a:pPr algn="r"/>
              <a:t>36</a:t>
            </a:fld>
            <a:endParaRPr lang="en-US" sz="1200">
              <a:cs typeface="Arial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534988"/>
            <a:ext cx="4572000" cy="342900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48150"/>
            <a:ext cx="5486400" cy="421005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FC0BFB-6B75-4F47-A852-315043639D9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65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60DC99F-78D1-4164-B068-AA1E0070AC10}" type="slidenum">
              <a:rPr lang="en-US" sz="1200">
                <a:cs typeface="Arial" charset="0"/>
              </a:rPr>
              <a:pPr algn="r"/>
              <a:t>37</a:t>
            </a:fld>
            <a:endParaRPr lang="en-US" sz="1200">
              <a:cs typeface="Arial" charset="0"/>
            </a:endParaRP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534988"/>
            <a:ext cx="4572000" cy="3429000"/>
          </a:xfrm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48150"/>
            <a:ext cx="5486400" cy="421005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F46258-66C7-4BB0-80BA-9CA2A2A23C9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EFF2291-622C-4FC9-AE26-DBE3576F275F}" type="slidenum">
              <a:rPr lang="en-US" sz="1200">
                <a:cs typeface="Arial" charset="0"/>
              </a:rPr>
              <a:pPr algn="r"/>
              <a:t>38</a:t>
            </a:fld>
            <a:endParaRPr lang="en-US" sz="1200">
              <a:cs typeface="Arial" charset="0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534988"/>
            <a:ext cx="4572000" cy="3429000"/>
          </a:xfrm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48150"/>
            <a:ext cx="5486400" cy="421005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2BB27D-F3A7-4F28-9C3C-729B1E538D8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86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7A7942F-04E1-4743-86A5-31175D6ADA80}" type="slidenum">
              <a:rPr lang="en-US" sz="1200">
                <a:cs typeface="Arial" charset="0"/>
              </a:rPr>
              <a:pPr algn="r"/>
              <a:t>40</a:t>
            </a:fld>
            <a:endParaRPr lang="en-US" sz="1200">
              <a:cs typeface="Arial" charset="0"/>
            </a:endParaRP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534988"/>
            <a:ext cx="4572000" cy="3429000"/>
          </a:xfrm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48150"/>
            <a:ext cx="5486400" cy="421005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A3F6BA-F70D-469C-A304-42B3B2F7B24F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A3F6BA-F70D-469C-A304-42B3B2F7B24F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1525C6-A36F-4F1C-B5F7-67A96055BD7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C34B0E-E69E-4C28-A0C8-727A5EC89F7E}" type="slidenum">
              <a:rPr lang="en-US" sz="1200">
                <a:cs typeface="Arial" charset="0"/>
              </a:rPr>
              <a:pPr algn="r"/>
              <a:t>14</a:t>
            </a:fld>
            <a:endParaRPr lang="en-US" sz="1200">
              <a:cs typeface="Arial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42FF1E-AB86-492A-A049-07E5A7D37B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55397A1-E5F4-4222-90EA-F0CDD0DE1EA3}" type="slidenum">
              <a:rPr lang="en-US" sz="1200">
                <a:cs typeface="Arial" charset="0"/>
              </a:rPr>
              <a:pPr algn="r"/>
              <a:t>15</a:t>
            </a:fld>
            <a:endParaRPr lang="en-US" sz="1200">
              <a:cs typeface="Arial" charset="0"/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534988"/>
            <a:ext cx="4572000" cy="3429000"/>
          </a:xfrm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48150"/>
            <a:ext cx="5486400" cy="421005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5386D-2A4F-4724-B0F3-187CC30B708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C342F-B92E-457C-9FF5-628EE24E19FE}" type="slidenum">
              <a:rPr lang="en-US" sz="1200">
                <a:cs typeface="Arial" charset="0"/>
              </a:rPr>
              <a:pPr algn="r"/>
              <a:t>17</a:t>
            </a:fld>
            <a:endParaRPr lang="en-US" sz="1200">
              <a:cs typeface="Arial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534988"/>
            <a:ext cx="4572000" cy="3429000"/>
          </a:xfrm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48150"/>
            <a:ext cx="5486400" cy="421005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FF672-2B7E-4362-97A5-D4124E3D721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2EC169A-E08C-4E39-94A9-17FA1693A03A}" type="slidenum">
              <a:rPr lang="en-US" sz="1200">
                <a:cs typeface="Arial" charset="0"/>
              </a:rPr>
              <a:pPr algn="r"/>
              <a:t>18</a:t>
            </a:fld>
            <a:endParaRPr lang="en-US" sz="1200">
              <a:cs typeface="Arial" charset="0"/>
            </a:endParaRPr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A3F6BA-F70D-469C-A304-42B3B2F7B24F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2B299-B261-424B-8E38-3A00D5C523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22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3126F1-8A44-48EE-973F-E23478542FA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997A3FE-1DD8-44D0-A426-0146632C121C}" type="slidenum">
              <a:rPr lang="en-US" sz="1200">
                <a:cs typeface="Arial" charset="0"/>
              </a:rPr>
              <a:pPr algn="r"/>
              <a:t>21</a:t>
            </a:fld>
            <a:endParaRPr lang="en-US" sz="1200">
              <a:cs typeface="Arial" charset="0"/>
            </a:endParaRPr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D460-DD34-D042-9241-45E08E6BC6E3}" type="datetimeFigureOut">
              <a:rPr lang="en-US" smtClean="0"/>
              <a:t>6/11/18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D460-DD34-D042-9241-45E08E6BC6E3}" type="datetimeFigureOut">
              <a:rPr lang="en-US" smtClean="0"/>
              <a:t>6/11/18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0D1B-5EB7-6B43-8A86-9D54CEDC4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D460-DD34-D042-9241-45E08E6BC6E3}" type="datetimeFigureOut">
              <a:rPr lang="en-US" smtClean="0"/>
              <a:t>6/11/18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0D1B-5EB7-6B43-8A86-9D54CEDC4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D460-DD34-D042-9241-45E08E6BC6E3}" type="datetimeFigureOut">
              <a:rPr lang="en-US" smtClean="0"/>
              <a:t>6/11/18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0D1B-5EB7-6B43-8A86-9D54CEDC4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D460-DD34-D042-9241-45E08E6BC6E3}" type="datetimeFigureOut">
              <a:rPr lang="en-US" smtClean="0"/>
              <a:t>6/11/18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0D1B-5EB7-6B43-8A86-9D54CEDC4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D460-DD34-D042-9241-45E08E6BC6E3}" type="datetimeFigureOut">
              <a:rPr lang="en-US" smtClean="0"/>
              <a:t>6/11/18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0D1B-5EB7-6B43-8A86-9D54CEDC4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D460-DD34-D042-9241-45E08E6BC6E3}" type="datetimeFigureOut">
              <a:rPr lang="en-US" smtClean="0"/>
              <a:t>6/11/18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0D1B-5EB7-6B43-8A86-9D54CEDC4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D460-DD34-D042-9241-45E08E6BC6E3}" type="datetimeFigureOut">
              <a:rPr lang="en-US" smtClean="0"/>
              <a:t>6/11/18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0D1B-5EB7-6B43-8A86-9D54CEDC4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D460-DD34-D042-9241-45E08E6BC6E3}" type="datetimeFigureOut">
              <a:rPr lang="en-US" smtClean="0"/>
              <a:t>6/11/18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0D1B-5EB7-6B43-8A86-9D54CEDC4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D460-DD34-D042-9241-45E08E6BC6E3}" type="datetimeFigureOut">
              <a:rPr lang="en-US" smtClean="0"/>
              <a:t>6/11/18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0D1B-5EB7-6B43-8A86-9D54CEDC455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D460-DD34-D042-9241-45E08E6BC6E3}" type="datetimeFigureOut">
              <a:rPr lang="en-US" smtClean="0"/>
              <a:t>6/11/18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90D1B-5EB7-6B43-8A86-9D54CEDC455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4390D1B-5EB7-6B43-8A86-9D54CEDC455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D8AD460-DD34-D042-9241-45E08E6BC6E3}" type="datetimeFigureOut">
              <a:rPr lang="en-US" smtClean="0"/>
              <a:t>6/11/18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Program%20Files/TurningPoint/2003/Questions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hyperlink" Target="../../../../../../Program%20Files/TurningPoint/2003/Questions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hyperlink" Target="../../../../../../Program%20Files/TurningPoint/2003/Questions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hyperlink" Target="../../../../../../Program%20Files/TurningPoint/2003/Questions.htm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vemcevoy.weebly.com/imsangers2018.html" TargetMode="External"/><Relationship Id="rId2" Type="http://schemas.openxmlformats.org/officeDocument/2006/relationships/hyperlink" Target="mailto:mcevoydm@appstate.ed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hyperlink" Target="../../../../../../Program%20Files/TurningPoint/2003/Questions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hyperlink" Target="../../../../../../Program%20Files/TurningPoint/2003/Questions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Program%20Files/TurningPoint/2003/Questions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hyperlink" Target="../../../../../../Program%20Files/TurningPoint/2003/Questions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hyperlink" Target="../../../../../../Program%20Files/TurningPoint/2003/Questions.html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hyperlink" Target="../../../../../../Program%20Files/TurningPoint/2003/Questions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hyperlink" Target="../../../../../../Program%20Files/TurningPoint/2003/Questions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hyperlink" Target="../../../../../../Program%20Files/TurningPoint/2003/Questions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Program%20Files/TurningPoint/2003/Questions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Program%20Files/TurningPoint/2003/Questions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Program%20Files/TurningPoint/2003/Questions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Program%20Files/TurningPoint/2003/Questions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Program%20Files/TurningPoint/2003/Questions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Program%20Files/TurningPoint/2003/Questions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Program%20Files/TurningPoint/2003/Questions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tlas.media.mit.edu/en/profile/country/usa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19018"/>
            <a:ext cx="7543800" cy="2593975"/>
          </a:xfrm>
        </p:spPr>
        <p:txBody>
          <a:bodyPr/>
          <a:lstStyle/>
          <a:p>
            <a:r>
              <a:rPr lang="en-US" sz="4400" dirty="0">
                <a:latin typeface="Adobe Caslon Pro"/>
                <a:cs typeface="Adobe Caslon Pro"/>
              </a:rPr>
              <a:t>International Monetary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567072"/>
            <a:ext cx="8284341" cy="1027098"/>
          </a:xfrm>
        </p:spPr>
        <p:txBody>
          <a:bodyPr>
            <a:noAutofit/>
          </a:bodyPr>
          <a:lstStyle/>
          <a:p>
            <a:r>
              <a:rPr lang="en-US" sz="2400" dirty="0"/>
              <a:t>Topic: Interdependence and Gains from Trade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59" y="371472"/>
            <a:ext cx="7511941" cy="381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75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5B9360-ECD6-0B44-9332-0907622DA3F3}"/>
              </a:ext>
            </a:extLst>
          </p:cNvPr>
          <p:cNvSpPr txBox="1"/>
          <p:nvPr/>
        </p:nvSpPr>
        <p:spPr>
          <a:xfrm>
            <a:off x="902525" y="1294410"/>
            <a:ext cx="6994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Opportunity Cost:</a:t>
            </a:r>
          </a:p>
          <a:p>
            <a:endParaRPr lang="en-US" sz="2000" dirty="0"/>
          </a:p>
          <a:p>
            <a:r>
              <a:rPr lang="en-US" sz="2000" i="1" dirty="0"/>
              <a:t>The value of what you give up when you make a choice. </a:t>
            </a:r>
          </a:p>
        </p:txBody>
      </p:sp>
    </p:spTree>
    <p:extLst>
      <p:ext uri="{BB962C8B-B14F-4D97-AF65-F5344CB8AC3E}">
        <p14:creationId xmlns:p14="http://schemas.microsoft.com/office/powerpoint/2010/main" val="381547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Two Country Example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u="sng" dirty="0"/>
              <a:t>Two countries</a:t>
            </a:r>
            <a:r>
              <a:rPr lang="en-US" dirty="0"/>
              <a:t>:  the United States and France</a:t>
            </a:r>
          </a:p>
          <a:p>
            <a:pPr eaLnBrk="1" hangingPunct="1">
              <a:spcBef>
                <a:spcPct val="50000"/>
              </a:spcBef>
            </a:pPr>
            <a:r>
              <a:rPr lang="en-US" u="sng" dirty="0"/>
              <a:t>Two goods</a:t>
            </a:r>
            <a:r>
              <a:rPr lang="en-US" dirty="0"/>
              <a:t>:  computers and wine</a:t>
            </a:r>
          </a:p>
          <a:p>
            <a:pPr eaLnBrk="1" hangingPunct="1">
              <a:spcBef>
                <a:spcPct val="50000"/>
              </a:spcBef>
            </a:pPr>
            <a:r>
              <a:rPr lang="en-US" u="sng" dirty="0"/>
              <a:t>One resource</a:t>
            </a:r>
            <a:r>
              <a:rPr lang="en-US" dirty="0"/>
              <a:t>:  labor, measured in hours </a:t>
            </a:r>
          </a:p>
          <a:p>
            <a:pPr eaLnBrk="1" hangingPunct="1">
              <a:spcBef>
                <a:spcPct val="50000"/>
              </a:spcBef>
            </a:pPr>
            <a:endParaRPr lang="en-US" dirty="0"/>
          </a:p>
          <a:p>
            <a:pPr eaLnBrk="1" hangingPunct="1">
              <a:spcBef>
                <a:spcPct val="50000"/>
              </a:spcBef>
            </a:pPr>
            <a:r>
              <a:rPr lang="en-US" dirty="0"/>
              <a:t>We will look at how much of both goods </a:t>
            </a:r>
            <a:br>
              <a:rPr lang="en-US" dirty="0"/>
            </a:br>
            <a:r>
              <a:rPr lang="en-US" dirty="0"/>
              <a:t>each country produces and consumes</a:t>
            </a:r>
          </a:p>
          <a:p>
            <a:pPr eaLnBrk="1" hangingPunct="1">
              <a:spcBef>
                <a:spcPct val="50000"/>
              </a:spcBef>
            </a:pPr>
            <a:endParaRPr lang="en-US" dirty="0"/>
          </a:p>
          <a:p>
            <a:pPr lvl="1" eaLnBrk="1" hangingPunct="1">
              <a:spcBef>
                <a:spcPct val="25000"/>
              </a:spcBef>
              <a:buClr>
                <a:srgbClr val="996633"/>
              </a:buClr>
            </a:pPr>
            <a:r>
              <a:rPr lang="en-US" sz="2800" i="1" dirty="0"/>
              <a:t>if the country chooses to be self-sufficient</a:t>
            </a:r>
          </a:p>
          <a:p>
            <a:pPr lvl="1" eaLnBrk="1" hangingPunct="1">
              <a:spcBef>
                <a:spcPct val="25000"/>
              </a:spcBef>
              <a:buClr>
                <a:srgbClr val="996633"/>
              </a:buClr>
            </a:pPr>
            <a:r>
              <a:rPr lang="en-US" sz="2800" i="1" dirty="0"/>
              <a:t>if it trades with the other country</a:t>
            </a:r>
          </a:p>
        </p:txBody>
      </p:sp>
      <p:sp>
        <p:nvSpPr>
          <p:cNvPr id="11270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95043216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Two Country Example: Production Possibilities in France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5000"/>
              </a:spcBef>
            </a:pPr>
            <a:r>
              <a:rPr lang="en-US" dirty="0"/>
              <a:t>France has 50,000 hours of labor </a:t>
            </a:r>
            <a:br>
              <a:rPr lang="en-US" dirty="0"/>
            </a:br>
            <a:r>
              <a:rPr lang="en-US" dirty="0"/>
              <a:t>available for production, per month. </a:t>
            </a:r>
          </a:p>
          <a:p>
            <a:pPr eaLnBrk="1" hangingPunct="1">
              <a:spcBef>
                <a:spcPct val="55000"/>
              </a:spcBef>
            </a:pPr>
            <a:endParaRPr lang="en-US" dirty="0"/>
          </a:p>
          <a:p>
            <a:pPr eaLnBrk="1" hangingPunct="1">
              <a:spcBef>
                <a:spcPct val="55000"/>
              </a:spcBef>
            </a:pPr>
            <a:r>
              <a:rPr lang="en-US" dirty="0"/>
              <a:t>Producing one computer </a:t>
            </a:r>
            <a:br>
              <a:rPr lang="en-US" dirty="0"/>
            </a:br>
            <a:r>
              <a:rPr lang="en-US" dirty="0"/>
              <a:t>requires 100 hours of labor. </a:t>
            </a:r>
          </a:p>
          <a:p>
            <a:pPr eaLnBrk="1" hangingPunct="1">
              <a:spcBef>
                <a:spcPct val="55000"/>
              </a:spcBef>
            </a:pPr>
            <a:endParaRPr lang="en-US" dirty="0"/>
          </a:p>
          <a:p>
            <a:pPr eaLnBrk="1" hangingPunct="1">
              <a:spcBef>
                <a:spcPct val="55000"/>
              </a:spcBef>
            </a:pPr>
            <a:r>
              <a:rPr lang="en-US" dirty="0"/>
              <a:t>Producing one barrel of wine</a:t>
            </a:r>
            <a:br>
              <a:rPr lang="en-US" dirty="0"/>
            </a:br>
            <a:r>
              <a:rPr lang="en-US" dirty="0"/>
              <a:t>requires 10 hours of labor.  </a:t>
            </a:r>
          </a:p>
        </p:txBody>
      </p:sp>
      <p:sp>
        <p:nvSpPr>
          <p:cNvPr id="12294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5730554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latin typeface="Adobe Caslon Pro"/>
                <a:cs typeface="Adobe Caslon Pro"/>
              </a:rPr>
              <a:t>Productions Possibilities in France</a:t>
            </a:r>
            <a:endParaRPr lang="en-US" sz="2400" dirty="0">
              <a:latin typeface="Adobe Caslon Pro"/>
              <a:cs typeface="Adobe Casl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dobe Caslon Pro"/>
                <a:cs typeface="Adobe Caslon Pro"/>
              </a:rPr>
              <a:t>Two goods can be produced in the economy (computers and wheat)</a:t>
            </a:r>
          </a:p>
          <a:p>
            <a:r>
              <a:rPr lang="en-US" dirty="0">
                <a:latin typeface="Adobe Caslon Pro"/>
                <a:cs typeface="Adobe Caslon Pro"/>
              </a:rPr>
              <a:t>It takes 100 hours to make a computer</a:t>
            </a:r>
          </a:p>
          <a:p>
            <a:r>
              <a:rPr lang="en-US" dirty="0">
                <a:latin typeface="Adobe Caslon Pro"/>
                <a:cs typeface="Adobe Caslon Pro"/>
              </a:rPr>
              <a:t>It takes 10 hours to make a unit (barrel) of wine</a:t>
            </a:r>
          </a:p>
          <a:p>
            <a:r>
              <a:rPr lang="en-US" dirty="0">
                <a:latin typeface="Adobe Caslon Pro"/>
                <a:cs typeface="Adobe Caslon Pro"/>
              </a:rPr>
              <a:t>There are 50,000 labor hours available.</a:t>
            </a:r>
          </a:p>
          <a:p>
            <a:endParaRPr lang="en-US" dirty="0">
              <a:latin typeface="Adobe Caslon Pro"/>
              <a:cs typeface="Adobe Caslon Pro"/>
            </a:endParaRPr>
          </a:p>
          <a:p>
            <a:r>
              <a:rPr lang="en-US" b="1" dirty="0">
                <a:latin typeface="Adobe Caslon Pro"/>
                <a:cs typeface="Adobe Caslon Pro"/>
              </a:rPr>
              <a:t>What is the opportunity cost when increasing production from 100 computers to 200 computers?</a:t>
            </a:r>
          </a:p>
          <a:p>
            <a:endParaRPr lang="en-US" b="1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2090310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2263" y="742950"/>
            <a:ext cx="7429504" cy="5329238"/>
            <a:chOff x="203" y="468"/>
            <a:chExt cx="4680" cy="3357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03" y="972"/>
              <a:ext cx="3474" cy="2853"/>
              <a:chOff x="212" y="1350"/>
              <a:chExt cx="3474" cy="2853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868" y="1350"/>
                <a:ext cx="2818" cy="2480"/>
                <a:chOff x="2416" y="1770"/>
                <a:chExt cx="610" cy="548"/>
              </a:xfrm>
            </p:grpSpPr>
            <p:sp>
              <p:nvSpPr>
                <p:cNvPr id="13362" name="Line 5"/>
                <p:cNvSpPr>
                  <a:spLocks noChangeShapeType="1"/>
                </p:cNvSpPr>
                <p:nvPr/>
              </p:nvSpPr>
              <p:spPr bwMode="auto">
                <a:xfrm>
                  <a:off x="2416" y="1770"/>
                  <a:ext cx="0" cy="5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63" name="Line 6"/>
                <p:cNvSpPr>
                  <a:spLocks noChangeShapeType="1"/>
                </p:cNvSpPr>
                <p:nvPr/>
              </p:nvSpPr>
              <p:spPr bwMode="auto">
                <a:xfrm>
                  <a:off x="2416" y="2318"/>
                  <a:ext cx="61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214" y="1834"/>
                <a:ext cx="654" cy="288"/>
                <a:chOff x="212" y="1834"/>
                <a:chExt cx="654" cy="288"/>
              </a:xfrm>
            </p:grpSpPr>
            <p:sp>
              <p:nvSpPr>
                <p:cNvPr id="1336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800" y="1992"/>
                  <a:ext cx="6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6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12" y="1834"/>
                  <a:ext cx="60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4,000</a:t>
                  </a:r>
                </a:p>
              </p:txBody>
            </p:sp>
          </p:grpSp>
          <p:grpSp>
            <p:nvGrpSpPr>
              <p:cNvPr id="6" name="Group 10"/>
              <p:cNvGrpSpPr>
                <a:grpSpLocks/>
              </p:cNvGrpSpPr>
              <p:nvPr/>
            </p:nvGrpSpPr>
            <p:grpSpPr bwMode="auto">
              <a:xfrm>
                <a:off x="1144" y="3828"/>
                <a:ext cx="464" cy="374"/>
                <a:chOff x="1142" y="3830"/>
                <a:chExt cx="464" cy="374"/>
              </a:xfrm>
            </p:grpSpPr>
            <p:sp>
              <p:nvSpPr>
                <p:cNvPr id="13358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370" y="3830"/>
                  <a:ext cx="0" cy="6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5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142" y="3916"/>
                  <a:ext cx="46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100</a:t>
                  </a:r>
                </a:p>
              </p:txBody>
            </p:sp>
          </p:grpSp>
          <p:grpSp>
            <p:nvGrpSpPr>
              <p:cNvPr id="7" name="Group 13"/>
              <p:cNvGrpSpPr>
                <a:grpSpLocks/>
              </p:cNvGrpSpPr>
              <p:nvPr/>
            </p:nvGrpSpPr>
            <p:grpSpPr bwMode="auto">
              <a:xfrm>
                <a:off x="212" y="1374"/>
                <a:ext cx="654" cy="288"/>
                <a:chOff x="212" y="1834"/>
                <a:chExt cx="654" cy="288"/>
              </a:xfrm>
            </p:grpSpPr>
            <p:sp>
              <p:nvSpPr>
                <p:cNvPr id="1335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800" y="1992"/>
                  <a:ext cx="6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5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12" y="1834"/>
                  <a:ext cx="60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5,000</a:t>
                  </a:r>
                </a:p>
              </p:txBody>
            </p:sp>
          </p:grpSp>
          <p:grpSp>
            <p:nvGrpSpPr>
              <p:cNvPr id="8" name="Group 16"/>
              <p:cNvGrpSpPr>
                <a:grpSpLocks/>
              </p:cNvGrpSpPr>
              <p:nvPr/>
            </p:nvGrpSpPr>
            <p:grpSpPr bwMode="auto">
              <a:xfrm>
                <a:off x="214" y="2756"/>
                <a:ext cx="654" cy="288"/>
                <a:chOff x="212" y="1834"/>
                <a:chExt cx="654" cy="288"/>
              </a:xfrm>
            </p:grpSpPr>
            <p:sp>
              <p:nvSpPr>
                <p:cNvPr id="13354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800" y="1992"/>
                  <a:ext cx="6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5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12" y="1834"/>
                  <a:ext cx="60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2,000</a:t>
                  </a:r>
                </a:p>
              </p:txBody>
            </p:sp>
          </p:grpSp>
          <p:grpSp>
            <p:nvGrpSpPr>
              <p:cNvPr id="9" name="Group 19"/>
              <p:cNvGrpSpPr>
                <a:grpSpLocks/>
              </p:cNvGrpSpPr>
              <p:nvPr/>
            </p:nvGrpSpPr>
            <p:grpSpPr bwMode="auto">
              <a:xfrm>
                <a:off x="214" y="3216"/>
                <a:ext cx="654" cy="288"/>
                <a:chOff x="212" y="1834"/>
                <a:chExt cx="654" cy="288"/>
              </a:xfrm>
            </p:grpSpPr>
            <p:sp>
              <p:nvSpPr>
                <p:cNvPr id="13352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800" y="1992"/>
                  <a:ext cx="6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5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12" y="1834"/>
                  <a:ext cx="60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 dirty="0">
                      <a:cs typeface="Arial" charset="0"/>
                    </a:rPr>
                    <a:t>1,000</a:t>
                  </a:r>
                </a:p>
              </p:txBody>
            </p:sp>
          </p:grpSp>
          <p:grpSp>
            <p:nvGrpSpPr>
              <p:cNvPr id="10" name="Group 22"/>
              <p:cNvGrpSpPr>
                <a:grpSpLocks/>
              </p:cNvGrpSpPr>
              <p:nvPr/>
            </p:nvGrpSpPr>
            <p:grpSpPr bwMode="auto">
              <a:xfrm>
                <a:off x="212" y="2292"/>
                <a:ext cx="654" cy="288"/>
                <a:chOff x="212" y="1834"/>
                <a:chExt cx="654" cy="288"/>
              </a:xfrm>
            </p:grpSpPr>
            <p:sp>
              <p:nvSpPr>
                <p:cNvPr id="13350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800" y="1992"/>
                  <a:ext cx="6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5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12" y="1834"/>
                  <a:ext cx="60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3,000</a:t>
                  </a:r>
                </a:p>
              </p:txBody>
            </p:sp>
          </p:grpSp>
          <p:grpSp>
            <p:nvGrpSpPr>
              <p:cNvPr id="11" name="Group 25"/>
              <p:cNvGrpSpPr>
                <a:grpSpLocks/>
              </p:cNvGrpSpPr>
              <p:nvPr/>
            </p:nvGrpSpPr>
            <p:grpSpPr bwMode="auto">
              <a:xfrm>
                <a:off x="3188" y="3828"/>
                <a:ext cx="464" cy="374"/>
                <a:chOff x="1142" y="3830"/>
                <a:chExt cx="464" cy="374"/>
              </a:xfrm>
            </p:grpSpPr>
            <p:sp>
              <p:nvSpPr>
                <p:cNvPr id="13348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370" y="3830"/>
                  <a:ext cx="0" cy="6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142" y="3916"/>
                  <a:ext cx="46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500</a:t>
                  </a:r>
                </a:p>
              </p:txBody>
            </p:sp>
          </p:grpSp>
          <p:grpSp>
            <p:nvGrpSpPr>
              <p:cNvPr id="12" name="Group 28"/>
              <p:cNvGrpSpPr>
                <a:grpSpLocks/>
              </p:cNvGrpSpPr>
              <p:nvPr/>
            </p:nvGrpSpPr>
            <p:grpSpPr bwMode="auto">
              <a:xfrm>
                <a:off x="1659" y="3828"/>
                <a:ext cx="464" cy="374"/>
                <a:chOff x="1142" y="3830"/>
                <a:chExt cx="464" cy="374"/>
              </a:xfrm>
            </p:grpSpPr>
            <p:sp>
              <p:nvSpPr>
                <p:cNvPr id="13346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370" y="3830"/>
                  <a:ext cx="0" cy="6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7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142" y="3916"/>
                  <a:ext cx="46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200</a:t>
                  </a: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2164" y="3829"/>
                <a:ext cx="464" cy="374"/>
                <a:chOff x="1142" y="3830"/>
                <a:chExt cx="464" cy="374"/>
              </a:xfrm>
            </p:grpSpPr>
            <p:sp>
              <p:nvSpPr>
                <p:cNvPr id="13344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1370" y="3830"/>
                  <a:ext cx="0" cy="6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5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1142" y="3916"/>
                  <a:ext cx="46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300</a:t>
                  </a:r>
                </a:p>
              </p:txBody>
            </p:sp>
          </p:grpSp>
          <p:grpSp>
            <p:nvGrpSpPr>
              <p:cNvPr id="14" name="Group 34"/>
              <p:cNvGrpSpPr>
                <a:grpSpLocks/>
              </p:cNvGrpSpPr>
              <p:nvPr/>
            </p:nvGrpSpPr>
            <p:grpSpPr bwMode="auto">
              <a:xfrm>
                <a:off x="2673" y="3829"/>
                <a:ext cx="464" cy="374"/>
                <a:chOff x="1142" y="3830"/>
                <a:chExt cx="464" cy="374"/>
              </a:xfrm>
            </p:grpSpPr>
            <p:sp>
              <p:nvSpPr>
                <p:cNvPr id="13342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1370" y="3830"/>
                  <a:ext cx="0" cy="6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3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142" y="3916"/>
                  <a:ext cx="46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400</a:t>
                  </a:r>
                </a:p>
              </p:txBody>
            </p:sp>
          </p:grpSp>
          <p:sp>
            <p:nvSpPr>
              <p:cNvPr id="13341" name="Text Box 37"/>
              <p:cNvSpPr txBox="1">
                <a:spLocks noChangeArrowheads="1"/>
              </p:cNvSpPr>
              <p:nvPr/>
            </p:nvSpPr>
            <p:spPr bwMode="auto">
              <a:xfrm>
                <a:off x="621" y="3798"/>
                <a:ext cx="26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0</a:t>
                </a:r>
              </a:p>
            </p:txBody>
          </p:sp>
        </p:grpSp>
        <p:sp>
          <p:nvSpPr>
            <p:cNvPr id="13328" name="Text Box 38"/>
            <p:cNvSpPr txBox="1">
              <a:spLocks noChangeArrowheads="1"/>
            </p:cNvSpPr>
            <p:nvPr/>
          </p:nvSpPr>
          <p:spPr bwMode="auto">
            <a:xfrm>
              <a:off x="3676" y="3311"/>
              <a:ext cx="12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cs typeface="Arial" charset="0"/>
                </a:rPr>
                <a:t>Computers</a:t>
              </a:r>
            </a:p>
          </p:txBody>
        </p:sp>
        <p:sp>
          <p:nvSpPr>
            <p:cNvPr id="13329" name="Text Box 39"/>
            <p:cNvSpPr txBox="1">
              <a:spLocks noChangeArrowheads="1"/>
            </p:cNvSpPr>
            <p:nvPr/>
          </p:nvSpPr>
          <p:spPr bwMode="auto">
            <a:xfrm>
              <a:off x="305" y="468"/>
              <a:ext cx="70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cs typeface="Arial" charset="0"/>
                </a:rPr>
                <a:t>Wine (</a:t>
              </a:r>
              <a:r>
                <a:rPr lang="en-US" sz="2400" b="1" dirty="0" err="1">
                  <a:cs typeface="Arial" charset="0"/>
                </a:rPr>
                <a:t>brls</a:t>
              </a:r>
              <a:r>
                <a:rPr lang="en-US" sz="2400" b="1" dirty="0">
                  <a:cs typeface="Arial" charset="0"/>
                </a:rPr>
                <a:t>)</a:t>
              </a:r>
            </a:p>
          </p:txBody>
        </p:sp>
      </p:grpSp>
      <p:sp>
        <p:nvSpPr>
          <p:cNvPr id="13317" name="Rectangle 40"/>
          <p:cNvSpPr>
            <a:spLocks noGrp="1" noChangeArrowheads="1"/>
          </p:cNvSpPr>
          <p:nvPr>
            <p:ph type="title" idx="4294967295"/>
          </p:nvPr>
        </p:nvSpPr>
        <p:spPr>
          <a:xfrm>
            <a:off x="707320" y="-1552"/>
            <a:ext cx="82296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/>
              <a:t>Production Possibilities Frontier (PPF)</a:t>
            </a:r>
          </a:p>
        </p:txBody>
      </p:sp>
      <p:sp>
        <p:nvSpPr>
          <p:cNvPr id="13321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  <p:sp>
        <p:nvSpPr>
          <p:cNvPr id="42" name="Line 41">
            <a:extLst>
              <a:ext uri="{FF2B5EF4-FFF2-40B4-BE49-F238E27FC236}">
                <a16:creationId xmlns:a16="http://schemas.microsoft.com/office/drawing/2014/main" id="{03BC608F-5D6E-024A-91BA-84F33414C2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5725" y="1828800"/>
            <a:ext cx="4056063" cy="3649663"/>
          </a:xfrm>
          <a:prstGeom prst="line">
            <a:avLst/>
          </a:prstGeom>
          <a:noFill/>
          <a:ln w="50800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884032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The Shape of the PPF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382000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/>
              <a:t>The PPF could be a straight line or curved</a:t>
            </a:r>
          </a:p>
          <a:p>
            <a:pPr eaLnBrk="1" hangingPunct="1"/>
            <a:endParaRPr lang="en-US" sz="2000" dirty="0"/>
          </a:p>
          <a:p>
            <a:pPr eaLnBrk="1" hangingPunct="1">
              <a:spcBef>
                <a:spcPct val="35000"/>
              </a:spcBef>
            </a:pPr>
            <a:r>
              <a:rPr lang="en-US" sz="2000" dirty="0"/>
              <a:t>Shape depends on what happens to opportunity cost </a:t>
            </a:r>
            <a:br>
              <a:rPr lang="en-US" sz="2000" dirty="0"/>
            </a:br>
            <a:r>
              <a:rPr lang="en-US" sz="2000" dirty="0"/>
              <a:t>as economy shifts resources from one industry </a:t>
            </a:r>
            <a:br>
              <a:rPr lang="en-US" sz="2000" dirty="0"/>
            </a:br>
            <a:r>
              <a:rPr lang="en-US" sz="2000" dirty="0"/>
              <a:t>to the other.</a:t>
            </a:r>
          </a:p>
          <a:p>
            <a:pPr eaLnBrk="1" hangingPunct="1">
              <a:spcBef>
                <a:spcPct val="35000"/>
              </a:spcBef>
            </a:pPr>
            <a:endParaRPr lang="en-US" sz="2000" dirty="0"/>
          </a:p>
          <a:p>
            <a:pPr lvl="1" eaLnBrk="1" hangingPunct="1">
              <a:lnSpc>
                <a:spcPct val="105000"/>
              </a:lnSpc>
              <a:spcBef>
                <a:spcPct val="25000"/>
              </a:spcBef>
            </a:pPr>
            <a:r>
              <a:rPr lang="en-US" dirty="0"/>
              <a:t>If opportunity cost remains constant, </a:t>
            </a:r>
            <a:br>
              <a:rPr lang="en-US" dirty="0"/>
            </a:br>
            <a:r>
              <a:rPr lang="en-US" dirty="0"/>
              <a:t>PPF is a straight line.  </a:t>
            </a:r>
          </a:p>
          <a:p>
            <a:pPr lvl="1" eaLnBrk="1" hangingPunct="1">
              <a:lnSpc>
                <a:spcPct val="105000"/>
              </a:lnSpc>
              <a:spcBef>
                <a:spcPct val="25000"/>
              </a:spcBef>
            </a:pPr>
            <a:endParaRPr lang="en-US" dirty="0"/>
          </a:p>
          <a:p>
            <a:pPr lvl="1" eaLnBrk="1" hangingPunct="1">
              <a:lnSpc>
                <a:spcPct val="105000"/>
              </a:lnSpc>
              <a:spcBef>
                <a:spcPct val="25000"/>
              </a:spcBef>
            </a:pPr>
            <a:r>
              <a:rPr lang="en-US" dirty="0"/>
              <a:t>If opportunity cost of a good rises as the economy produces more of the good, PPF is curved</a:t>
            </a:r>
          </a:p>
        </p:txBody>
      </p:sp>
    </p:spTree>
    <p:extLst>
      <p:ext uri="{BB962C8B-B14F-4D97-AF65-F5344CB8AC3E}">
        <p14:creationId xmlns:p14="http://schemas.microsoft.com/office/powerpoint/2010/main" val="976658098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pPr eaLnBrk="1" hangingPunct="1"/>
            <a:r>
              <a:rPr lang="en-US" sz="3400" dirty="0"/>
              <a:t>Why the PPF Might Be Curved</a:t>
            </a:r>
          </a:p>
        </p:txBody>
      </p:sp>
    </p:spTree>
    <p:extLst>
      <p:ext uri="{BB962C8B-B14F-4D97-AF65-F5344CB8AC3E}">
        <p14:creationId xmlns:p14="http://schemas.microsoft.com/office/powerpoint/2010/main" val="2502473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PPF:  A Summary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PPF shows all combinations of two goods that an economy can possibly produce, given its resources and technology. </a:t>
            </a:r>
          </a:p>
          <a:p>
            <a:endParaRPr lang="en-US" dirty="0"/>
          </a:p>
          <a:p>
            <a:r>
              <a:rPr lang="en-US" dirty="0"/>
              <a:t>The PPF illustrates the concepts of </a:t>
            </a:r>
            <a:r>
              <a:rPr lang="en-US" b="1" dirty="0"/>
              <a:t>scarcity, tradeoffs, opportunity cost and efficiency.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209743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2511" y="1215070"/>
            <a:ext cx="7472368" cy="5329238"/>
            <a:chOff x="203" y="468"/>
            <a:chExt cx="4707" cy="3357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03" y="972"/>
              <a:ext cx="3474" cy="2853"/>
              <a:chOff x="212" y="1350"/>
              <a:chExt cx="3474" cy="2853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868" y="1350"/>
                <a:ext cx="2818" cy="2480"/>
                <a:chOff x="2416" y="1770"/>
                <a:chExt cx="610" cy="548"/>
              </a:xfrm>
            </p:grpSpPr>
            <p:sp>
              <p:nvSpPr>
                <p:cNvPr id="14388" name="Line 5"/>
                <p:cNvSpPr>
                  <a:spLocks noChangeShapeType="1"/>
                </p:cNvSpPr>
                <p:nvPr/>
              </p:nvSpPr>
              <p:spPr bwMode="auto">
                <a:xfrm>
                  <a:off x="2416" y="1770"/>
                  <a:ext cx="0" cy="5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9" name="Line 6"/>
                <p:cNvSpPr>
                  <a:spLocks noChangeShapeType="1"/>
                </p:cNvSpPr>
                <p:nvPr/>
              </p:nvSpPr>
              <p:spPr bwMode="auto">
                <a:xfrm>
                  <a:off x="2416" y="2318"/>
                  <a:ext cx="61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214" y="1834"/>
                <a:ext cx="654" cy="288"/>
                <a:chOff x="212" y="1834"/>
                <a:chExt cx="654" cy="288"/>
              </a:xfrm>
            </p:grpSpPr>
            <p:sp>
              <p:nvSpPr>
                <p:cNvPr id="14386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800" y="1992"/>
                  <a:ext cx="6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12" y="1834"/>
                  <a:ext cx="60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4,000</a:t>
                  </a:r>
                </a:p>
              </p:txBody>
            </p:sp>
          </p:grpSp>
          <p:grpSp>
            <p:nvGrpSpPr>
              <p:cNvPr id="6" name="Group 10"/>
              <p:cNvGrpSpPr>
                <a:grpSpLocks/>
              </p:cNvGrpSpPr>
              <p:nvPr/>
            </p:nvGrpSpPr>
            <p:grpSpPr bwMode="auto">
              <a:xfrm>
                <a:off x="1144" y="3828"/>
                <a:ext cx="464" cy="374"/>
                <a:chOff x="1142" y="3830"/>
                <a:chExt cx="464" cy="374"/>
              </a:xfrm>
            </p:grpSpPr>
            <p:sp>
              <p:nvSpPr>
                <p:cNvPr id="14384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370" y="3830"/>
                  <a:ext cx="0" cy="6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5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142" y="3916"/>
                  <a:ext cx="46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100</a:t>
                  </a:r>
                </a:p>
              </p:txBody>
            </p:sp>
          </p:grpSp>
          <p:grpSp>
            <p:nvGrpSpPr>
              <p:cNvPr id="7" name="Group 13"/>
              <p:cNvGrpSpPr>
                <a:grpSpLocks/>
              </p:cNvGrpSpPr>
              <p:nvPr/>
            </p:nvGrpSpPr>
            <p:grpSpPr bwMode="auto">
              <a:xfrm>
                <a:off x="212" y="1374"/>
                <a:ext cx="654" cy="288"/>
                <a:chOff x="212" y="1834"/>
                <a:chExt cx="654" cy="288"/>
              </a:xfrm>
            </p:grpSpPr>
            <p:sp>
              <p:nvSpPr>
                <p:cNvPr id="14382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800" y="1992"/>
                  <a:ext cx="6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12" y="1834"/>
                  <a:ext cx="60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5,000</a:t>
                  </a:r>
                </a:p>
              </p:txBody>
            </p:sp>
          </p:grpSp>
          <p:grpSp>
            <p:nvGrpSpPr>
              <p:cNvPr id="8" name="Group 16"/>
              <p:cNvGrpSpPr>
                <a:grpSpLocks/>
              </p:cNvGrpSpPr>
              <p:nvPr/>
            </p:nvGrpSpPr>
            <p:grpSpPr bwMode="auto">
              <a:xfrm>
                <a:off x="214" y="2756"/>
                <a:ext cx="654" cy="288"/>
                <a:chOff x="212" y="1834"/>
                <a:chExt cx="654" cy="288"/>
              </a:xfrm>
            </p:grpSpPr>
            <p:sp>
              <p:nvSpPr>
                <p:cNvPr id="14380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800" y="1992"/>
                  <a:ext cx="6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12" y="1834"/>
                  <a:ext cx="60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2,000</a:t>
                  </a:r>
                </a:p>
              </p:txBody>
            </p:sp>
          </p:grpSp>
          <p:grpSp>
            <p:nvGrpSpPr>
              <p:cNvPr id="9" name="Group 19"/>
              <p:cNvGrpSpPr>
                <a:grpSpLocks/>
              </p:cNvGrpSpPr>
              <p:nvPr/>
            </p:nvGrpSpPr>
            <p:grpSpPr bwMode="auto">
              <a:xfrm>
                <a:off x="214" y="3216"/>
                <a:ext cx="654" cy="288"/>
                <a:chOff x="212" y="1834"/>
                <a:chExt cx="654" cy="288"/>
              </a:xfrm>
            </p:grpSpPr>
            <p:sp>
              <p:nvSpPr>
                <p:cNvPr id="14378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800" y="1992"/>
                  <a:ext cx="6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12" y="1834"/>
                  <a:ext cx="60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1,000</a:t>
                  </a:r>
                </a:p>
              </p:txBody>
            </p:sp>
          </p:grpSp>
          <p:grpSp>
            <p:nvGrpSpPr>
              <p:cNvPr id="10" name="Group 22"/>
              <p:cNvGrpSpPr>
                <a:grpSpLocks/>
              </p:cNvGrpSpPr>
              <p:nvPr/>
            </p:nvGrpSpPr>
            <p:grpSpPr bwMode="auto">
              <a:xfrm>
                <a:off x="212" y="2292"/>
                <a:ext cx="654" cy="288"/>
                <a:chOff x="212" y="1834"/>
                <a:chExt cx="654" cy="288"/>
              </a:xfrm>
            </p:grpSpPr>
            <p:sp>
              <p:nvSpPr>
                <p:cNvPr id="14376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800" y="1992"/>
                  <a:ext cx="6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12" y="1834"/>
                  <a:ext cx="60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3,000</a:t>
                  </a:r>
                </a:p>
              </p:txBody>
            </p:sp>
          </p:grpSp>
          <p:grpSp>
            <p:nvGrpSpPr>
              <p:cNvPr id="11" name="Group 25"/>
              <p:cNvGrpSpPr>
                <a:grpSpLocks/>
              </p:cNvGrpSpPr>
              <p:nvPr/>
            </p:nvGrpSpPr>
            <p:grpSpPr bwMode="auto">
              <a:xfrm>
                <a:off x="3188" y="3828"/>
                <a:ext cx="464" cy="374"/>
                <a:chOff x="1142" y="3830"/>
                <a:chExt cx="464" cy="374"/>
              </a:xfrm>
            </p:grpSpPr>
            <p:sp>
              <p:nvSpPr>
                <p:cNvPr id="14374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370" y="3830"/>
                  <a:ext cx="0" cy="6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5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142" y="3916"/>
                  <a:ext cx="46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500</a:t>
                  </a:r>
                </a:p>
              </p:txBody>
            </p:sp>
          </p:grpSp>
          <p:grpSp>
            <p:nvGrpSpPr>
              <p:cNvPr id="12" name="Group 28"/>
              <p:cNvGrpSpPr>
                <a:grpSpLocks/>
              </p:cNvGrpSpPr>
              <p:nvPr/>
            </p:nvGrpSpPr>
            <p:grpSpPr bwMode="auto">
              <a:xfrm>
                <a:off x="1659" y="3828"/>
                <a:ext cx="464" cy="374"/>
                <a:chOff x="1142" y="3830"/>
                <a:chExt cx="464" cy="374"/>
              </a:xfrm>
            </p:grpSpPr>
            <p:sp>
              <p:nvSpPr>
                <p:cNvPr id="14372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370" y="3830"/>
                  <a:ext cx="0" cy="6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142" y="3916"/>
                  <a:ext cx="46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200</a:t>
                  </a: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2164" y="3829"/>
                <a:ext cx="464" cy="374"/>
                <a:chOff x="1142" y="3830"/>
                <a:chExt cx="464" cy="374"/>
              </a:xfrm>
            </p:grpSpPr>
            <p:sp>
              <p:nvSpPr>
                <p:cNvPr id="14370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1370" y="3830"/>
                  <a:ext cx="0" cy="6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1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1142" y="3916"/>
                  <a:ext cx="46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300</a:t>
                  </a:r>
                </a:p>
              </p:txBody>
            </p:sp>
          </p:grpSp>
          <p:grpSp>
            <p:nvGrpSpPr>
              <p:cNvPr id="14" name="Group 34"/>
              <p:cNvGrpSpPr>
                <a:grpSpLocks/>
              </p:cNvGrpSpPr>
              <p:nvPr/>
            </p:nvGrpSpPr>
            <p:grpSpPr bwMode="auto">
              <a:xfrm>
                <a:off x="2673" y="3829"/>
                <a:ext cx="464" cy="374"/>
                <a:chOff x="1142" y="3830"/>
                <a:chExt cx="464" cy="374"/>
              </a:xfrm>
            </p:grpSpPr>
            <p:sp>
              <p:nvSpPr>
                <p:cNvPr id="14368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1370" y="3830"/>
                  <a:ext cx="0" cy="6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142" y="3916"/>
                  <a:ext cx="46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400</a:t>
                  </a:r>
                </a:p>
              </p:txBody>
            </p:sp>
          </p:grpSp>
          <p:sp>
            <p:nvSpPr>
              <p:cNvPr id="14367" name="Text Box 37"/>
              <p:cNvSpPr txBox="1">
                <a:spLocks noChangeArrowheads="1"/>
              </p:cNvSpPr>
              <p:nvPr/>
            </p:nvSpPr>
            <p:spPr bwMode="auto">
              <a:xfrm>
                <a:off x="621" y="3798"/>
                <a:ext cx="26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0</a:t>
                </a:r>
              </a:p>
            </p:txBody>
          </p:sp>
        </p:grpSp>
        <p:sp>
          <p:nvSpPr>
            <p:cNvPr id="14354" name="Text Box 38"/>
            <p:cNvSpPr txBox="1">
              <a:spLocks noChangeArrowheads="1"/>
            </p:cNvSpPr>
            <p:nvPr/>
          </p:nvSpPr>
          <p:spPr bwMode="auto">
            <a:xfrm>
              <a:off x="3703" y="3311"/>
              <a:ext cx="12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cs typeface="Arial" charset="0"/>
                </a:rPr>
                <a:t>Computers</a:t>
              </a:r>
            </a:p>
          </p:txBody>
        </p:sp>
        <p:sp>
          <p:nvSpPr>
            <p:cNvPr id="14355" name="Text Box 39"/>
            <p:cNvSpPr txBox="1">
              <a:spLocks noChangeArrowheads="1"/>
            </p:cNvSpPr>
            <p:nvPr/>
          </p:nvSpPr>
          <p:spPr bwMode="auto">
            <a:xfrm>
              <a:off x="305" y="468"/>
              <a:ext cx="70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cs typeface="Arial" charset="0"/>
                </a:rPr>
                <a:t>Wine (</a:t>
              </a:r>
              <a:r>
                <a:rPr lang="en-US" sz="2400" b="1" dirty="0" err="1">
                  <a:cs typeface="Arial" charset="0"/>
                </a:rPr>
                <a:t>brls</a:t>
              </a:r>
              <a:r>
                <a:rPr lang="en-US" sz="2400" b="1" dirty="0">
                  <a:cs typeface="Arial" charset="0"/>
                </a:rPr>
                <a:t>)</a:t>
              </a:r>
            </a:p>
          </p:txBody>
        </p:sp>
      </p:grpSp>
      <p:sp>
        <p:nvSpPr>
          <p:cNvPr id="14341" name="Rectangle 40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/>
              <a:t>France Without Trade: Half time on each</a:t>
            </a:r>
          </a:p>
        </p:txBody>
      </p:sp>
      <p:sp>
        <p:nvSpPr>
          <p:cNvPr id="14346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43800" y="6324600"/>
            <a:ext cx="1143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6EF793-6576-47D7-8D74-034072F16359}" type="slidenum">
              <a:rPr lang="en-US" sz="1700" i="0" smtClean="0">
                <a:solidFill>
                  <a:srgbClr val="B2B2B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pPr algn="r"/>
              <a:t>18</a:t>
            </a:fld>
            <a:endParaRPr lang="en-US" sz="1700" i="0" dirty="0">
              <a:solidFill>
                <a:srgbClr val="B2B2B2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963758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813714" cy="5105400"/>
          </a:xfrm>
        </p:spPr>
        <p:txBody>
          <a:bodyPr>
            <a:normAutofit/>
          </a:bodyPr>
          <a:lstStyle/>
          <a:p>
            <a:pPr lvl="1">
              <a:spcBef>
                <a:spcPts val="600"/>
              </a:spcBef>
              <a:buClr>
                <a:srgbClr val="CC0000"/>
              </a:buClr>
            </a:pPr>
            <a:r>
              <a:rPr lang="en-US" sz="2400" dirty="0"/>
              <a:t>US has 30,000 hours of labor available for production, per month.</a:t>
            </a:r>
          </a:p>
          <a:p>
            <a:pPr lvl="1">
              <a:spcBef>
                <a:spcPts val="600"/>
              </a:spcBef>
              <a:buClr>
                <a:srgbClr val="CC0000"/>
              </a:buClr>
            </a:pPr>
            <a:endParaRPr lang="en-US" sz="2400" dirty="0"/>
          </a:p>
          <a:p>
            <a:pPr lvl="1">
              <a:spcBef>
                <a:spcPts val="600"/>
              </a:spcBef>
              <a:buClr>
                <a:srgbClr val="CC0000"/>
              </a:buClr>
            </a:pPr>
            <a:r>
              <a:rPr lang="en-US" sz="2400" dirty="0"/>
              <a:t>Producing one computer requires 125 hours of labor. </a:t>
            </a:r>
          </a:p>
          <a:p>
            <a:pPr marL="411480" lvl="1" indent="0">
              <a:spcBef>
                <a:spcPts val="600"/>
              </a:spcBef>
              <a:buClr>
                <a:srgbClr val="CC0000"/>
              </a:buClr>
              <a:buNone/>
            </a:pPr>
            <a:r>
              <a:rPr lang="en-US" sz="2400" dirty="0"/>
              <a:t> </a:t>
            </a:r>
          </a:p>
          <a:p>
            <a:pPr lvl="1">
              <a:spcBef>
                <a:spcPts val="600"/>
              </a:spcBef>
              <a:buClr>
                <a:srgbClr val="CC0000"/>
              </a:buClr>
            </a:pPr>
            <a:r>
              <a:rPr lang="en-US" sz="2400" dirty="0"/>
              <a:t>Producing one barrel of wine requires 25 hours of labor.</a:t>
            </a:r>
          </a:p>
          <a:p>
            <a:pPr marL="0" indent="0">
              <a:buClr>
                <a:srgbClr val="CC0000"/>
              </a:buClr>
              <a:buNone/>
            </a:pPr>
            <a:endParaRPr lang="en-US" dirty="0"/>
          </a:p>
          <a:p>
            <a:pPr marL="0" indent="0">
              <a:buClr>
                <a:srgbClr val="CC0000"/>
              </a:buClr>
              <a:buNone/>
            </a:pPr>
            <a:endParaRPr lang="en-US" dirty="0"/>
          </a:p>
          <a:p>
            <a:pPr marL="0" indent="0">
              <a:buClr>
                <a:srgbClr val="CC0000"/>
              </a:buClr>
              <a:buNone/>
            </a:pPr>
            <a:endParaRPr lang="en-US" dirty="0"/>
          </a:p>
          <a:p>
            <a:pPr marL="0" indent="0">
              <a:buClr>
                <a:srgbClr val="CC0000"/>
              </a:buClr>
              <a:buNone/>
            </a:pPr>
            <a:r>
              <a:rPr lang="en-US" dirty="0"/>
              <a:t>Question: </a:t>
            </a:r>
            <a:r>
              <a:rPr lang="en-US" b="1" i="1" dirty="0"/>
              <a:t>which country produces computers using fewer labor 	    hours?</a:t>
            </a:r>
          </a:p>
          <a:p>
            <a:pPr marL="0" indent="0">
              <a:buClr>
                <a:srgbClr val="CC0000"/>
              </a:buClr>
              <a:buNone/>
            </a:pPr>
            <a:r>
              <a:rPr lang="en-US" dirty="0"/>
              <a:t>                  for </a:t>
            </a:r>
            <a:r>
              <a:rPr lang="en-US" b="1" i="1" dirty="0"/>
              <a:t>wine?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United States production possibilities</a:t>
            </a:r>
          </a:p>
        </p:txBody>
      </p:sp>
    </p:spTree>
    <p:extLst>
      <p:ext uri="{BB962C8B-B14F-4D97-AF65-F5344CB8AC3E}">
        <p14:creationId xmlns:p14="http://schemas.microsoft.com/office/powerpoint/2010/main" val="242208784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283039" cy="4800600"/>
          </a:xfrm>
        </p:spPr>
        <p:txBody>
          <a:bodyPr>
            <a:normAutofit/>
          </a:bodyPr>
          <a:lstStyle/>
          <a:p>
            <a:r>
              <a:rPr lang="en-US" dirty="0"/>
              <a:t>Dr. Dave McEvoy</a:t>
            </a:r>
          </a:p>
          <a:p>
            <a:r>
              <a:rPr lang="en-US" dirty="0"/>
              <a:t>Associate Professor of Economics</a:t>
            </a:r>
          </a:p>
          <a:p>
            <a:r>
              <a:rPr lang="en-US" dirty="0"/>
              <a:t>Appalachian State University, NC 28608</a:t>
            </a:r>
          </a:p>
          <a:p>
            <a:endParaRPr lang="en-US" dirty="0"/>
          </a:p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mcevoydm@appstate.edu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Course Website: </a:t>
            </a:r>
            <a:r>
              <a:rPr lang="en-US" b="1" dirty="0" err="1">
                <a:hlinkClick r:id="rId3"/>
              </a:rPr>
              <a:t>davemcevoy.weebly.com</a:t>
            </a:r>
            <a:r>
              <a:rPr lang="en-US" b="1" dirty="0">
                <a:hlinkClick r:id="rId3"/>
              </a:rPr>
              <a:t>/imsangers2018.html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856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062" y="405632"/>
            <a:ext cx="7620000" cy="5621014"/>
          </a:xfrm>
        </p:spPr>
        <p:txBody>
          <a:bodyPr>
            <a:normAutofit/>
          </a:bodyPr>
          <a:lstStyle/>
          <a:p>
            <a:r>
              <a:rPr lang="en-US" dirty="0"/>
              <a:t>United States has 30,000 hours of labor available for production, per month.</a:t>
            </a:r>
          </a:p>
          <a:p>
            <a:endParaRPr lang="en-US" dirty="0"/>
          </a:p>
          <a:p>
            <a:r>
              <a:rPr lang="en-US" dirty="0"/>
              <a:t>Producing one computer requires 125 hours of labor. </a:t>
            </a:r>
          </a:p>
          <a:p>
            <a:endParaRPr lang="en-US" dirty="0"/>
          </a:p>
          <a:p>
            <a:r>
              <a:rPr lang="en-US" dirty="0"/>
              <a:t>Producing one barrel of wine requires 25 hours of labor.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i="1" dirty="0">
                <a:latin typeface="Adobe Caslon Pro"/>
                <a:cs typeface="Adobe Caslon Pro"/>
              </a:rPr>
              <a:t>If the US spends all of its time making computers, how many computers can it make?</a:t>
            </a:r>
          </a:p>
          <a:p>
            <a:endParaRPr lang="en-US" b="1" i="1" dirty="0">
              <a:latin typeface="Adobe Caslon Pro"/>
              <a:cs typeface="Adobe Caslon Pro"/>
            </a:endParaRPr>
          </a:p>
          <a:p>
            <a:r>
              <a:rPr lang="en-US" b="1" i="1" dirty="0">
                <a:latin typeface="Adobe Caslon Pro"/>
                <a:cs typeface="Adobe Caslon Pro"/>
              </a:rPr>
              <a:t>Answer: 240</a:t>
            </a:r>
          </a:p>
          <a:p>
            <a:endParaRPr lang="en-US" b="1" dirty="0">
              <a:latin typeface="Adobe Caslon Pro"/>
              <a:cs typeface="Adobe Caslon Pro"/>
            </a:endParaRPr>
          </a:p>
          <a:p>
            <a:endParaRPr lang="en-US" b="1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3332666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8925" y="1531938"/>
            <a:ext cx="7348538" cy="4759325"/>
            <a:chOff x="559" y="955"/>
            <a:chExt cx="4629" cy="2998"/>
          </a:xfrm>
        </p:grpSpPr>
        <p:sp>
          <p:nvSpPr>
            <p:cNvPr id="16399" name="Text Box 3"/>
            <p:cNvSpPr txBox="1">
              <a:spLocks noChangeArrowheads="1"/>
            </p:cNvSpPr>
            <p:nvPr/>
          </p:nvSpPr>
          <p:spPr bwMode="auto">
            <a:xfrm>
              <a:off x="3981" y="3420"/>
              <a:ext cx="12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cs typeface="Arial" charset="0"/>
                </a:rPr>
                <a:t>Computers</a:t>
              </a:r>
            </a:p>
          </p:txBody>
        </p:sp>
        <p:sp>
          <p:nvSpPr>
            <p:cNvPr id="16400" name="Text Box 4"/>
            <p:cNvSpPr txBox="1">
              <a:spLocks noChangeArrowheads="1"/>
            </p:cNvSpPr>
            <p:nvPr/>
          </p:nvSpPr>
          <p:spPr bwMode="auto">
            <a:xfrm>
              <a:off x="633" y="955"/>
              <a:ext cx="70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cs typeface="Arial" charset="0"/>
                </a:rPr>
                <a:t>Wine (</a:t>
              </a:r>
              <a:r>
                <a:rPr lang="en-US" sz="2400" b="1" dirty="0" err="1">
                  <a:cs typeface="Arial" charset="0"/>
                </a:rPr>
                <a:t>brls</a:t>
              </a:r>
              <a:r>
                <a:rPr lang="en-US" sz="2400" b="1" dirty="0">
                  <a:cs typeface="Arial" charset="0"/>
                </a:rPr>
                <a:t>)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59" y="1379"/>
              <a:ext cx="3521" cy="2574"/>
              <a:chOff x="559" y="1379"/>
              <a:chExt cx="3521" cy="2574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1259" y="1379"/>
                <a:ext cx="2780" cy="2170"/>
                <a:chOff x="2416" y="1770"/>
                <a:chExt cx="610" cy="548"/>
              </a:xfrm>
            </p:grpSpPr>
            <p:sp>
              <p:nvSpPr>
                <p:cNvPr id="16419" name="Line 7"/>
                <p:cNvSpPr>
                  <a:spLocks noChangeShapeType="1"/>
                </p:cNvSpPr>
                <p:nvPr/>
              </p:nvSpPr>
              <p:spPr bwMode="auto">
                <a:xfrm>
                  <a:off x="2416" y="1770"/>
                  <a:ext cx="0" cy="5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0" name="Line 8"/>
                <p:cNvSpPr>
                  <a:spLocks noChangeShapeType="1"/>
                </p:cNvSpPr>
                <p:nvPr/>
              </p:nvSpPr>
              <p:spPr bwMode="auto">
                <a:xfrm>
                  <a:off x="2416" y="2318"/>
                  <a:ext cx="61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9"/>
              <p:cNvGrpSpPr>
                <a:grpSpLocks/>
              </p:cNvGrpSpPr>
              <p:nvPr/>
            </p:nvGrpSpPr>
            <p:grpSpPr bwMode="auto">
              <a:xfrm>
                <a:off x="559" y="1659"/>
                <a:ext cx="700" cy="288"/>
                <a:chOff x="559" y="1659"/>
                <a:chExt cx="700" cy="288"/>
              </a:xfrm>
            </p:grpSpPr>
            <p:sp>
              <p:nvSpPr>
                <p:cNvPr id="1641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153" y="1819"/>
                  <a:ext cx="10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1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59" y="1659"/>
                  <a:ext cx="60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2,000</a:t>
                  </a:r>
                </a:p>
              </p:txBody>
            </p:sp>
          </p:grpSp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559" y="2528"/>
                <a:ext cx="700" cy="288"/>
                <a:chOff x="559" y="2528"/>
                <a:chExt cx="700" cy="288"/>
              </a:xfrm>
            </p:grpSpPr>
            <p:sp>
              <p:nvSpPr>
                <p:cNvPr id="16415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153" y="2688"/>
                  <a:ext cx="10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1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59" y="2528"/>
                  <a:ext cx="60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1,000</a:t>
                  </a:r>
                </a:p>
              </p:txBody>
            </p:sp>
          </p:grpSp>
          <p:grpSp>
            <p:nvGrpSpPr>
              <p:cNvPr id="7" name="Group 15"/>
              <p:cNvGrpSpPr>
                <a:grpSpLocks/>
              </p:cNvGrpSpPr>
              <p:nvPr/>
            </p:nvGrpSpPr>
            <p:grpSpPr bwMode="auto">
              <a:xfrm>
                <a:off x="2527" y="3549"/>
                <a:ext cx="743" cy="402"/>
                <a:chOff x="2527" y="3549"/>
                <a:chExt cx="743" cy="402"/>
              </a:xfrm>
            </p:grpSpPr>
            <p:sp>
              <p:nvSpPr>
                <p:cNvPr id="16413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892" y="3549"/>
                  <a:ext cx="0" cy="10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1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527" y="3663"/>
                  <a:ext cx="74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200</a:t>
                  </a:r>
                </a:p>
              </p:txBody>
            </p:sp>
          </p:grpSp>
          <p:sp>
            <p:nvSpPr>
              <p:cNvPr id="16406" name="Text Box 18"/>
              <p:cNvSpPr txBox="1">
                <a:spLocks noChangeArrowheads="1"/>
              </p:cNvSpPr>
              <p:nvPr/>
            </p:nvSpPr>
            <p:spPr bwMode="auto">
              <a:xfrm>
                <a:off x="863" y="3489"/>
                <a:ext cx="427" cy="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0</a:t>
                </a:r>
              </a:p>
            </p:txBody>
          </p: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1702" y="3546"/>
                <a:ext cx="743" cy="405"/>
                <a:chOff x="1702" y="3546"/>
                <a:chExt cx="743" cy="405"/>
              </a:xfrm>
            </p:grpSpPr>
            <p:sp>
              <p:nvSpPr>
                <p:cNvPr id="1641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702" y="3663"/>
                  <a:ext cx="74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100</a:t>
                  </a:r>
                </a:p>
              </p:txBody>
            </p:sp>
            <p:sp>
              <p:nvSpPr>
                <p:cNvPr id="16412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2067" y="3546"/>
                  <a:ext cx="0" cy="10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22"/>
              <p:cNvGrpSpPr>
                <a:grpSpLocks/>
              </p:cNvGrpSpPr>
              <p:nvPr/>
            </p:nvGrpSpPr>
            <p:grpSpPr bwMode="auto">
              <a:xfrm>
                <a:off x="3336" y="3546"/>
                <a:ext cx="744" cy="407"/>
                <a:chOff x="3336" y="3546"/>
                <a:chExt cx="744" cy="407"/>
              </a:xfrm>
            </p:grpSpPr>
            <p:sp>
              <p:nvSpPr>
                <p:cNvPr id="1640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36" y="3665"/>
                  <a:ext cx="74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300</a:t>
                  </a:r>
                </a:p>
              </p:txBody>
            </p:sp>
            <p:sp>
              <p:nvSpPr>
                <p:cNvPr id="16410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3702" y="3546"/>
                  <a:ext cx="0" cy="10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6389" name="Rectangle 2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/>
              <a:t>The PPF for the United States</a:t>
            </a:r>
          </a:p>
        </p:txBody>
      </p:sp>
      <p:sp>
        <p:nvSpPr>
          <p:cNvPr id="16390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43800" y="6324600"/>
            <a:ext cx="1143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6EF793-6576-47D7-8D74-034072F16359}" type="slidenum">
              <a:rPr lang="en-US" sz="1700" i="0" smtClean="0">
                <a:solidFill>
                  <a:srgbClr val="B2B2B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pPr algn="r"/>
              <a:t>21</a:t>
            </a:fld>
            <a:endParaRPr lang="en-US" sz="1700" i="0" dirty="0">
              <a:solidFill>
                <a:srgbClr val="B2B2B2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3B4A8A-89DC-4A40-8219-3311D57AF0DE}"/>
              </a:ext>
            </a:extLst>
          </p:cNvPr>
          <p:cNvGrpSpPr>
            <a:grpSpLocks/>
          </p:cNvGrpSpPr>
          <p:nvPr/>
        </p:nvGrpSpPr>
        <p:grpSpPr bwMode="auto">
          <a:xfrm>
            <a:off x="1319213" y="3830638"/>
            <a:ext cx="3327400" cy="1884362"/>
            <a:chOff x="831" y="2413"/>
            <a:chExt cx="2096" cy="1187"/>
          </a:xfrm>
        </p:grpSpPr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1C0B903A-85AD-2348-A9A4-C2655D7C4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6" y="2453"/>
              <a:ext cx="2030" cy="1105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3837469-C404-5E43-A46D-A0A4D51D3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" y="2413"/>
              <a:ext cx="89" cy="87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F40AEAF-A303-BE44-9A0B-CF2D5CD41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" y="3513"/>
              <a:ext cx="89" cy="87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8706520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/>
              <a:t>U.S. Without Trade: Half time on each</a:t>
            </a:r>
          </a:p>
        </p:txBody>
      </p:sp>
      <p:sp>
        <p:nvSpPr>
          <p:cNvPr id="17413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8925" y="1531938"/>
            <a:ext cx="7348538" cy="4759325"/>
            <a:chOff x="559" y="955"/>
            <a:chExt cx="4629" cy="2998"/>
          </a:xfrm>
        </p:grpSpPr>
        <p:sp>
          <p:nvSpPr>
            <p:cNvPr id="17425" name="Text Box 5"/>
            <p:cNvSpPr txBox="1">
              <a:spLocks noChangeArrowheads="1"/>
            </p:cNvSpPr>
            <p:nvPr/>
          </p:nvSpPr>
          <p:spPr bwMode="auto">
            <a:xfrm>
              <a:off x="3981" y="3420"/>
              <a:ext cx="12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cs typeface="Arial" charset="0"/>
                </a:rPr>
                <a:t>Computers</a:t>
              </a:r>
            </a:p>
          </p:txBody>
        </p:sp>
        <p:sp>
          <p:nvSpPr>
            <p:cNvPr id="17426" name="Text Box 6"/>
            <p:cNvSpPr txBox="1">
              <a:spLocks noChangeArrowheads="1"/>
            </p:cNvSpPr>
            <p:nvPr/>
          </p:nvSpPr>
          <p:spPr bwMode="auto">
            <a:xfrm>
              <a:off x="633" y="955"/>
              <a:ext cx="70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cs typeface="Arial" charset="0"/>
                </a:rPr>
                <a:t>Wine (</a:t>
              </a:r>
              <a:r>
                <a:rPr lang="en-US" sz="2400" b="1" dirty="0" err="1">
                  <a:cs typeface="Arial" charset="0"/>
                </a:rPr>
                <a:t>brls</a:t>
              </a:r>
              <a:r>
                <a:rPr lang="en-US" sz="2400" b="1" dirty="0">
                  <a:cs typeface="Arial" charset="0"/>
                </a:rPr>
                <a:t>)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559" y="1379"/>
              <a:ext cx="3521" cy="2574"/>
              <a:chOff x="559" y="1379"/>
              <a:chExt cx="3521" cy="2574"/>
            </a:xfrm>
          </p:grpSpPr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1259" y="1379"/>
                <a:ext cx="2780" cy="2170"/>
                <a:chOff x="2416" y="1770"/>
                <a:chExt cx="610" cy="548"/>
              </a:xfrm>
            </p:grpSpPr>
            <p:sp>
              <p:nvSpPr>
                <p:cNvPr id="17445" name="Line 9"/>
                <p:cNvSpPr>
                  <a:spLocks noChangeShapeType="1"/>
                </p:cNvSpPr>
                <p:nvPr/>
              </p:nvSpPr>
              <p:spPr bwMode="auto">
                <a:xfrm>
                  <a:off x="2416" y="1770"/>
                  <a:ext cx="0" cy="5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46" name="Line 10"/>
                <p:cNvSpPr>
                  <a:spLocks noChangeShapeType="1"/>
                </p:cNvSpPr>
                <p:nvPr/>
              </p:nvSpPr>
              <p:spPr bwMode="auto">
                <a:xfrm>
                  <a:off x="2416" y="2318"/>
                  <a:ext cx="61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559" y="1659"/>
                <a:ext cx="700" cy="288"/>
                <a:chOff x="559" y="1659"/>
                <a:chExt cx="700" cy="288"/>
              </a:xfrm>
            </p:grpSpPr>
            <p:sp>
              <p:nvSpPr>
                <p:cNvPr id="17443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153" y="1819"/>
                  <a:ext cx="10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4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59" y="1659"/>
                  <a:ext cx="60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2,000</a:t>
                  </a:r>
                </a:p>
              </p:txBody>
            </p:sp>
          </p:grpSp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559" y="2528"/>
                <a:ext cx="700" cy="288"/>
                <a:chOff x="559" y="2528"/>
                <a:chExt cx="700" cy="288"/>
              </a:xfrm>
            </p:grpSpPr>
            <p:sp>
              <p:nvSpPr>
                <p:cNvPr id="17441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153" y="2688"/>
                  <a:ext cx="10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4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559" y="2528"/>
                  <a:ext cx="60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1,000</a:t>
                  </a:r>
                </a:p>
              </p:txBody>
            </p: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2527" y="3549"/>
                <a:ext cx="743" cy="402"/>
                <a:chOff x="2527" y="3549"/>
                <a:chExt cx="743" cy="402"/>
              </a:xfrm>
            </p:grpSpPr>
            <p:sp>
              <p:nvSpPr>
                <p:cNvPr id="17439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2892" y="3549"/>
                  <a:ext cx="0" cy="10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40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527" y="3663"/>
                  <a:ext cx="74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200</a:t>
                  </a:r>
                </a:p>
              </p:txBody>
            </p:sp>
          </p:grpSp>
          <p:sp>
            <p:nvSpPr>
              <p:cNvPr id="17432" name="Text Box 20"/>
              <p:cNvSpPr txBox="1">
                <a:spLocks noChangeArrowheads="1"/>
              </p:cNvSpPr>
              <p:nvPr/>
            </p:nvSpPr>
            <p:spPr bwMode="auto">
              <a:xfrm>
                <a:off x="863" y="3489"/>
                <a:ext cx="427" cy="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0</a:t>
                </a:r>
              </a:p>
            </p:txBody>
          </p:sp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1702" y="3546"/>
                <a:ext cx="743" cy="405"/>
                <a:chOff x="1702" y="3546"/>
                <a:chExt cx="743" cy="405"/>
              </a:xfrm>
            </p:grpSpPr>
            <p:sp>
              <p:nvSpPr>
                <p:cNvPr id="17437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702" y="3663"/>
                  <a:ext cx="74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100</a:t>
                  </a:r>
                </a:p>
              </p:txBody>
            </p:sp>
            <p:sp>
              <p:nvSpPr>
                <p:cNvPr id="17438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067" y="3546"/>
                  <a:ext cx="0" cy="10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24"/>
              <p:cNvGrpSpPr>
                <a:grpSpLocks/>
              </p:cNvGrpSpPr>
              <p:nvPr/>
            </p:nvGrpSpPr>
            <p:grpSpPr bwMode="auto">
              <a:xfrm>
                <a:off x="3336" y="3546"/>
                <a:ext cx="744" cy="407"/>
                <a:chOff x="3336" y="3546"/>
                <a:chExt cx="744" cy="407"/>
              </a:xfrm>
            </p:grpSpPr>
            <p:sp>
              <p:nvSpPr>
                <p:cNvPr id="17435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336" y="3665"/>
                  <a:ext cx="74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300</a:t>
                  </a:r>
                </a:p>
              </p:txBody>
            </p:sp>
            <p:sp>
              <p:nvSpPr>
                <p:cNvPr id="17436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3702" y="3546"/>
                  <a:ext cx="0" cy="10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70498429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Consumption With and Without Trade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b="1" i="1" dirty="0"/>
              <a:t>Baseline situation </a:t>
            </a:r>
            <a:r>
              <a:rPr lang="en-US" sz="2400" dirty="0"/>
              <a:t>without trade:</a:t>
            </a:r>
          </a:p>
          <a:p>
            <a:pPr lvl="1" eaLnBrk="1" hangingPunct="1">
              <a:buClr>
                <a:srgbClr val="996633"/>
              </a:buClr>
            </a:pPr>
            <a:r>
              <a:rPr lang="en-US" sz="2400" dirty="0"/>
              <a:t>France consumers get 250 computers </a:t>
            </a:r>
            <a:br>
              <a:rPr lang="en-US" sz="2400" dirty="0"/>
            </a:br>
            <a:r>
              <a:rPr lang="en-US" sz="2400" dirty="0"/>
              <a:t>and 2500 barrels of wine.</a:t>
            </a:r>
          </a:p>
          <a:p>
            <a:pPr lvl="1" eaLnBrk="1" hangingPunct="1">
              <a:buClr>
                <a:srgbClr val="996633"/>
              </a:buClr>
            </a:pPr>
            <a:r>
              <a:rPr lang="en-US" sz="2400" dirty="0"/>
              <a:t>United States consumers get 120 computers</a:t>
            </a:r>
            <a:br>
              <a:rPr lang="en-US" sz="2400" dirty="0"/>
            </a:br>
            <a:r>
              <a:rPr lang="en-US" sz="2400" dirty="0"/>
              <a:t>and 600 barrels of wine.</a:t>
            </a:r>
          </a:p>
          <a:p>
            <a:pPr lvl="1" eaLnBrk="1" hangingPunct="1">
              <a:buClr>
                <a:srgbClr val="996633"/>
              </a:buClr>
            </a:pPr>
            <a:endParaRPr lang="en-US" sz="2400" dirty="0"/>
          </a:p>
          <a:p>
            <a:pPr eaLnBrk="1" hangingPunct="1"/>
            <a:r>
              <a:rPr lang="en-US" sz="2400" b="1" i="1" dirty="0"/>
              <a:t>Key point</a:t>
            </a:r>
            <a:r>
              <a:rPr lang="en-US" sz="2400" dirty="0"/>
              <a:t>: for trade to be beneficial for both countries, consumption levels for both goods must be weakly </a:t>
            </a:r>
            <a:r>
              <a:rPr lang="en-US" sz="2400" u="sng" dirty="0"/>
              <a:t>higher than the baseline </a:t>
            </a:r>
            <a:r>
              <a:rPr lang="en-US" sz="2400" dirty="0"/>
              <a:t>after trading.</a:t>
            </a:r>
          </a:p>
        </p:txBody>
      </p:sp>
      <p:sp>
        <p:nvSpPr>
          <p:cNvPr id="18438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00000504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620000" cy="2785830"/>
          </a:xfrm>
        </p:spPr>
        <p:txBody>
          <a:bodyPr>
            <a:normAutofit/>
          </a:bodyPr>
          <a:lstStyle/>
          <a:p>
            <a:pPr marL="0" indent="0">
              <a:buSzPct val="115000"/>
              <a:buNone/>
            </a:pPr>
            <a:r>
              <a:rPr lang="en-US" sz="2400" dirty="0"/>
              <a:t>Suppose France produces 3400 barrels of wine.  </a:t>
            </a:r>
            <a:r>
              <a:rPr lang="en-US" sz="2400" b="1" i="1" dirty="0"/>
              <a:t>How many computers would France be able to produce with its remaining labor?  </a:t>
            </a:r>
          </a:p>
          <a:p>
            <a:pPr marL="0" indent="0">
              <a:buSzPct val="115000"/>
              <a:buNone/>
            </a:pPr>
            <a:endParaRPr lang="en-US" sz="2400" b="1" i="1" dirty="0"/>
          </a:p>
          <a:p>
            <a:pPr marL="0" indent="0">
              <a:buSzPct val="115000"/>
              <a:buNone/>
            </a:pPr>
            <a:endParaRPr lang="en-US" sz="2400" b="1" i="1" dirty="0"/>
          </a:p>
          <a:p>
            <a:pPr marL="0" indent="0">
              <a:buSzPct val="115000"/>
              <a:buNone/>
            </a:pPr>
            <a:r>
              <a:rPr lang="en-US" sz="2400" b="1" i="1" dirty="0"/>
              <a:t>Answer: 160</a:t>
            </a:r>
          </a:p>
          <a:p>
            <a:pPr marL="463550" indent="-463550">
              <a:buSzPct val="115000"/>
              <a:buFont typeface="+mj-lt"/>
              <a:buAutoNum type="alphaLcPeriod"/>
            </a:pPr>
            <a:endParaRPr lang="en-US" sz="2400" dirty="0"/>
          </a:p>
          <a:p>
            <a:pPr marL="463550" indent="-463550">
              <a:buSzPct val="115000"/>
              <a:buFont typeface="+mj-lt"/>
              <a:buAutoNum type="alphaLcPeriod"/>
            </a:pPr>
            <a:endParaRPr lang="en-US" sz="2400" dirty="0"/>
          </a:p>
          <a:p>
            <a:pPr marL="114300" indent="0">
              <a:buClrTx/>
              <a:buNone/>
            </a:pPr>
            <a:endParaRPr lang="en-US" sz="2400" b="1" dirty="0">
              <a:latin typeface="Adobe Caslon Pro"/>
              <a:cs typeface="Adobe Caslon Pro"/>
            </a:endParaRPr>
          </a:p>
          <a:p>
            <a:pPr marL="457200" indent="-457200">
              <a:buSzPct val="115000"/>
              <a:buFont typeface="+mj-lt"/>
              <a:buAutoNum type="alphaUcPeriod"/>
            </a:pPr>
            <a:endParaRPr lang="en-US" sz="2400" dirty="0"/>
          </a:p>
          <a:p>
            <a:pPr marL="457200" indent="-457200">
              <a:buSzPct val="115000"/>
              <a:buFont typeface="+mj-lt"/>
              <a:buAutoNum type="alphaUcPeriod"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Specialization</a:t>
            </a:r>
          </a:p>
        </p:txBody>
      </p:sp>
    </p:spTree>
    <p:extLst>
      <p:ext uri="{BB962C8B-B14F-4D97-AF65-F5344CB8AC3E}">
        <p14:creationId xmlns:p14="http://schemas.microsoft.com/office/powerpoint/2010/main" val="247597216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2263" y="1543050"/>
            <a:ext cx="5514975" cy="4529138"/>
            <a:chOff x="212" y="1350"/>
            <a:chExt cx="3474" cy="285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868" y="1350"/>
              <a:ext cx="2818" cy="2480"/>
              <a:chOff x="2416" y="1770"/>
              <a:chExt cx="610" cy="548"/>
            </a:xfrm>
          </p:grpSpPr>
          <p:sp>
            <p:nvSpPr>
              <p:cNvPr id="20532" name="Line 4"/>
              <p:cNvSpPr>
                <a:spLocks noChangeShapeType="1"/>
              </p:cNvSpPr>
              <p:nvPr/>
            </p:nvSpPr>
            <p:spPr bwMode="auto">
              <a:xfrm>
                <a:off x="2416" y="1770"/>
                <a:ext cx="0" cy="5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3" name="Line 5"/>
              <p:cNvSpPr>
                <a:spLocks noChangeShapeType="1"/>
              </p:cNvSpPr>
              <p:nvPr/>
            </p:nvSpPr>
            <p:spPr bwMode="auto">
              <a:xfrm>
                <a:off x="2416" y="2318"/>
                <a:ext cx="61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14" y="1834"/>
              <a:ext cx="654" cy="288"/>
              <a:chOff x="212" y="1834"/>
              <a:chExt cx="654" cy="288"/>
            </a:xfrm>
          </p:grpSpPr>
          <p:sp>
            <p:nvSpPr>
              <p:cNvPr id="20530" name="Line 7"/>
              <p:cNvSpPr>
                <a:spLocks noChangeShapeType="1"/>
              </p:cNvSpPr>
              <p:nvPr/>
            </p:nvSpPr>
            <p:spPr bwMode="auto">
              <a:xfrm flipH="1">
                <a:off x="800" y="1992"/>
                <a:ext cx="6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" name="Text Box 8"/>
              <p:cNvSpPr txBox="1">
                <a:spLocks noChangeArrowheads="1"/>
              </p:cNvSpPr>
              <p:nvPr/>
            </p:nvSpPr>
            <p:spPr bwMode="auto">
              <a:xfrm>
                <a:off x="212" y="1834"/>
                <a:ext cx="60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4,000</a:t>
                </a:r>
              </a:p>
            </p:txBody>
          </p: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144" y="3828"/>
              <a:ext cx="464" cy="374"/>
              <a:chOff x="1142" y="3830"/>
              <a:chExt cx="464" cy="374"/>
            </a:xfrm>
          </p:grpSpPr>
          <p:sp>
            <p:nvSpPr>
              <p:cNvPr id="20528" name="Line 10"/>
              <p:cNvSpPr>
                <a:spLocks noChangeShapeType="1"/>
              </p:cNvSpPr>
              <p:nvPr/>
            </p:nvSpPr>
            <p:spPr bwMode="auto">
              <a:xfrm flipV="1">
                <a:off x="1370" y="3830"/>
                <a:ext cx="0" cy="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9" name="Text Box 11"/>
              <p:cNvSpPr txBox="1">
                <a:spLocks noChangeArrowheads="1"/>
              </p:cNvSpPr>
              <p:nvPr/>
            </p:nvSpPr>
            <p:spPr bwMode="auto">
              <a:xfrm>
                <a:off x="1142" y="3916"/>
                <a:ext cx="46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100</a:t>
                </a:r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212" y="1374"/>
              <a:ext cx="654" cy="288"/>
              <a:chOff x="212" y="1834"/>
              <a:chExt cx="654" cy="288"/>
            </a:xfrm>
          </p:grpSpPr>
          <p:sp>
            <p:nvSpPr>
              <p:cNvPr id="20526" name="Line 13"/>
              <p:cNvSpPr>
                <a:spLocks noChangeShapeType="1"/>
              </p:cNvSpPr>
              <p:nvPr/>
            </p:nvSpPr>
            <p:spPr bwMode="auto">
              <a:xfrm flipH="1">
                <a:off x="800" y="1992"/>
                <a:ext cx="6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7" name="Text Box 14"/>
              <p:cNvSpPr txBox="1">
                <a:spLocks noChangeArrowheads="1"/>
              </p:cNvSpPr>
              <p:nvPr/>
            </p:nvSpPr>
            <p:spPr bwMode="auto">
              <a:xfrm>
                <a:off x="212" y="1834"/>
                <a:ext cx="60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5,000</a:t>
                </a:r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14" y="2756"/>
              <a:ext cx="654" cy="288"/>
              <a:chOff x="212" y="1834"/>
              <a:chExt cx="654" cy="288"/>
            </a:xfrm>
          </p:grpSpPr>
          <p:sp>
            <p:nvSpPr>
              <p:cNvPr id="20524" name="Line 16"/>
              <p:cNvSpPr>
                <a:spLocks noChangeShapeType="1"/>
              </p:cNvSpPr>
              <p:nvPr/>
            </p:nvSpPr>
            <p:spPr bwMode="auto">
              <a:xfrm flipH="1">
                <a:off x="800" y="1992"/>
                <a:ext cx="6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5" name="Text Box 17"/>
              <p:cNvSpPr txBox="1">
                <a:spLocks noChangeArrowheads="1"/>
              </p:cNvSpPr>
              <p:nvPr/>
            </p:nvSpPr>
            <p:spPr bwMode="auto">
              <a:xfrm>
                <a:off x="212" y="1834"/>
                <a:ext cx="60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2,000</a:t>
                </a:r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214" y="3216"/>
              <a:ext cx="654" cy="288"/>
              <a:chOff x="212" y="1834"/>
              <a:chExt cx="654" cy="288"/>
            </a:xfrm>
          </p:grpSpPr>
          <p:sp>
            <p:nvSpPr>
              <p:cNvPr id="20522" name="Line 19"/>
              <p:cNvSpPr>
                <a:spLocks noChangeShapeType="1"/>
              </p:cNvSpPr>
              <p:nvPr/>
            </p:nvSpPr>
            <p:spPr bwMode="auto">
              <a:xfrm flipH="1">
                <a:off x="800" y="1992"/>
                <a:ext cx="6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3" name="Text Box 20"/>
              <p:cNvSpPr txBox="1">
                <a:spLocks noChangeArrowheads="1"/>
              </p:cNvSpPr>
              <p:nvPr/>
            </p:nvSpPr>
            <p:spPr bwMode="auto">
              <a:xfrm>
                <a:off x="212" y="1834"/>
                <a:ext cx="60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1,000</a:t>
                </a:r>
              </a:p>
            </p:txBody>
          </p:sp>
        </p:grpSp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212" y="2292"/>
              <a:ext cx="654" cy="288"/>
              <a:chOff x="212" y="1834"/>
              <a:chExt cx="654" cy="288"/>
            </a:xfrm>
          </p:grpSpPr>
          <p:sp>
            <p:nvSpPr>
              <p:cNvPr id="20520" name="Line 22"/>
              <p:cNvSpPr>
                <a:spLocks noChangeShapeType="1"/>
              </p:cNvSpPr>
              <p:nvPr/>
            </p:nvSpPr>
            <p:spPr bwMode="auto">
              <a:xfrm flipH="1">
                <a:off x="800" y="1992"/>
                <a:ext cx="6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1" name="Text Box 23"/>
              <p:cNvSpPr txBox="1">
                <a:spLocks noChangeArrowheads="1"/>
              </p:cNvSpPr>
              <p:nvPr/>
            </p:nvSpPr>
            <p:spPr bwMode="auto">
              <a:xfrm>
                <a:off x="212" y="1834"/>
                <a:ext cx="60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3,000</a:t>
                </a:r>
              </a:p>
            </p:txBody>
          </p:sp>
        </p:grpSp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3188" y="3828"/>
              <a:ext cx="464" cy="374"/>
              <a:chOff x="1142" y="3830"/>
              <a:chExt cx="464" cy="374"/>
            </a:xfrm>
          </p:grpSpPr>
          <p:sp>
            <p:nvSpPr>
              <p:cNvPr id="20518" name="Line 25"/>
              <p:cNvSpPr>
                <a:spLocks noChangeShapeType="1"/>
              </p:cNvSpPr>
              <p:nvPr/>
            </p:nvSpPr>
            <p:spPr bwMode="auto">
              <a:xfrm flipV="1">
                <a:off x="1370" y="3830"/>
                <a:ext cx="0" cy="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9" name="Text Box 26"/>
              <p:cNvSpPr txBox="1">
                <a:spLocks noChangeArrowheads="1"/>
              </p:cNvSpPr>
              <p:nvPr/>
            </p:nvSpPr>
            <p:spPr bwMode="auto">
              <a:xfrm>
                <a:off x="1142" y="3916"/>
                <a:ext cx="46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500</a:t>
                </a:r>
              </a:p>
            </p:txBody>
          </p:sp>
        </p:grpSp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1659" y="3828"/>
              <a:ext cx="464" cy="374"/>
              <a:chOff x="1142" y="3830"/>
              <a:chExt cx="464" cy="374"/>
            </a:xfrm>
          </p:grpSpPr>
          <p:sp>
            <p:nvSpPr>
              <p:cNvPr id="20516" name="Line 28"/>
              <p:cNvSpPr>
                <a:spLocks noChangeShapeType="1"/>
              </p:cNvSpPr>
              <p:nvPr/>
            </p:nvSpPr>
            <p:spPr bwMode="auto">
              <a:xfrm flipV="1">
                <a:off x="1370" y="3830"/>
                <a:ext cx="0" cy="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Text Box 29"/>
              <p:cNvSpPr txBox="1">
                <a:spLocks noChangeArrowheads="1"/>
              </p:cNvSpPr>
              <p:nvPr/>
            </p:nvSpPr>
            <p:spPr bwMode="auto">
              <a:xfrm>
                <a:off x="1142" y="3916"/>
                <a:ext cx="46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200</a:t>
                </a:r>
              </a:p>
            </p:txBody>
          </p:sp>
        </p:grpSp>
        <p:grpSp>
          <p:nvGrpSpPr>
            <p:cNvPr id="12" name="Group 30"/>
            <p:cNvGrpSpPr>
              <a:grpSpLocks/>
            </p:cNvGrpSpPr>
            <p:nvPr/>
          </p:nvGrpSpPr>
          <p:grpSpPr bwMode="auto">
            <a:xfrm>
              <a:off x="2164" y="3829"/>
              <a:ext cx="464" cy="374"/>
              <a:chOff x="1142" y="3830"/>
              <a:chExt cx="464" cy="374"/>
            </a:xfrm>
          </p:grpSpPr>
          <p:sp>
            <p:nvSpPr>
              <p:cNvPr id="20514" name="Line 31"/>
              <p:cNvSpPr>
                <a:spLocks noChangeShapeType="1"/>
              </p:cNvSpPr>
              <p:nvPr/>
            </p:nvSpPr>
            <p:spPr bwMode="auto">
              <a:xfrm flipV="1">
                <a:off x="1370" y="3830"/>
                <a:ext cx="0" cy="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5" name="Text Box 32"/>
              <p:cNvSpPr txBox="1">
                <a:spLocks noChangeArrowheads="1"/>
              </p:cNvSpPr>
              <p:nvPr/>
            </p:nvSpPr>
            <p:spPr bwMode="auto">
              <a:xfrm>
                <a:off x="1142" y="3916"/>
                <a:ext cx="46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300</a:t>
                </a:r>
              </a:p>
            </p:txBody>
          </p: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2673" y="3829"/>
              <a:ext cx="464" cy="374"/>
              <a:chOff x="1142" y="3830"/>
              <a:chExt cx="464" cy="374"/>
            </a:xfrm>
          </p:grpSpPr>
          <p:sp>
            <p:nvSpPr>
              <p:cNvPr id="20512" name="Line 34"/>
              <p:cNvSpPr>
                <a:spLocks noChangeShapeType="1"/>
              </p:cNvSpPr>
              <p:nvPr/>
            </p:nvSpPr>
            <p:spPr bwMode="auto">
              <a:xfrm flipV="1">
                <a:off x="1370" y="3830"/>
                <a:ext cx="0" cy="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3" name="Text Box 35"/>
              <p:cNvSpPr txBox="1">
                <a:spLocks noChangeArrowheads="1"/>
              </p:cNvSpPr>
              <p:nvPr/>
            </p:nvSpPr>
            <p:spPr bwMode="auto">
              <a:xfrm>
                <a:off x="1142" y="3916"/>
                <a:ext cx="46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400</a:t>
                </a:r>
              </a:p>
            </p:txBody>
          </p:sp>
        </p:grpSp>
        <p:sp>
          <p:nvSpPr>
            <p:cNvPr id="20511" name="Text Box 36"/>
            <p:cNvSpPr txBox="1">
              <a:spLocks noChangeArrowheads="1"/>
            </p:cNvSpPr>
            <p:nvPr/>
          </p:nvSpPr>
          <p:spPr bwMode="auto">
            <a:xfrm>
              <a:off x="621" y="3798"/>
              <a:ext cx="2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cs typeface="Arial" charset="0"/>
                </a:rPr>
                <a:t>0</a:t>
              </a:r>
            </a:p>
          </p:txBody>
        </p:sp>
      </p:grpSp>
      <p:grpSp>
        <p:nvGrpSpPr>
          <p:cNvPr id="14" name="Group 37"/>
          <p:cNvGrpSpPr>
            <a:grpSpLocks/>
          </p:cNvGrpSpPr>
          <p:nvPr/>
        </p:nvGrpSpPr>
        <p:grpSpPr bwMode="auto">
          <a:xfrm>
            <a:off x="484188" y="742950"/>
            <a:ext cx="7153275" cy="4970463"/>
            <a:chOff x="305" y="468"/>
            <a:chExt cx="4506" cy="3131"/>
          </a:xfrm>
        </p:grpSpPr>
        <p:sp>
          <p:nvSpPr>
            <p:cNvPr id="20498" name="Text Box 38"/>
            <p:cNvSpPr txBox="1">
              <a:spLocks noChangeArrowheads="1"/>
            </p:cNvSpPr>
            <p:nvPr/>
          </p:nvSpPr>
          <p:spPr bwMode="auto">
            <a:xfrm>
              <a:off x="3604" y="3311"/>
              <a:ext cx="12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cs typeface="Arial" charset="0"/>
                </a:rPr>
                <a:t>Computers</a:t>
              </a:r>
            </a:p>
          </p:txBody>
        </p:sp>
        <p:sp>
          <p:nvSpPr>
            <p:cNvPr id="20499" name="Text Box 39"/>
            <p:cNvSpPr txBox="1">
              <a:spLocks noChangeArrowheads="1"/>
            </p:cNvSpPr>
            <p:nvPr/>
          </p:nvSpPr>
          <p:spPr bwMode="auto">
            <a:xfrm>
              <a:off x="305" y="468"/>
              <a:ext cx="70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cs typeface="Arial" charset="0"/>
                </a:rPr>
                <a:t>Wine (</a:t>
              </a:r>
              <a:r>
                <a:rPr lang="en-US" sz="2400" b="1" dirty="0" err="1">
                  <a:cs typeface="Arial" charset="0"/>
                </a:rPr>
                <a:t>brls</a:t>
              </a:r>
              <a:r>
                <a:rPr lang="en-US" sz="2400" b="1" dirty="0">
                  <a:cs typeface="Arial" charset="0"/>
                </a:rPr>
                <a:t>)</a:t>
              </a:r>
            </a:p>
          </p:txBody>
        </p:sp>
      </p:grpSp>
      <p:sp>
        <p:nvSpPr>
          <p:cNvPr id="20486" name="Rectangle 40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/>
              <a:t>France Specialized Production</a:t>
            </a:r>
          </a:p>
        </p:txBody>
      </p:sp>
      <p:sp>
        <p:nvSpPr>
          <p:cNvPr id="20491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43800" y="6324600"/>
            <a:ext cx="1143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56EF793-6576-47D7-8D74-034072F16359}" type="slidenum">
              <a:rPr lang="en-US" sz="1700" i="0" smtClean="0">
                <a:solidFill>
                  <a:srgbClr val="B2B2B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pPr algn="r"/>
              <a:t>25</a:t>
            </a:fld>
            <a:endParaRPr lang="en-US" sz="1700" i="0" dirty="0">
              <a:solidFill>
                <a:srgbClr val="B2B2B2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7450875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620000" cy="2574149"/>
          </a:xfrm>
        </p:spPr>
        <p:txBody>
          <a:bodyPr>
            <a:normAutofit/>
          </a:bodyPr>
          <a:lstStyle/>
          <a:p>
            <a:pPr marL="0" indent="0">
              <a:buSzPct val="115000"/>
              <a:buNone/>
            </a:pPr>
            <a:endParaRPr lang="en-US" sz="2400" dirty="0"/>
          </a:p>
          <a:p>
            <a:pPr marL="0" indent="0">
              <a:buSzPct val="115000"/>
              <a:buNone/>
            </a:pPr>
            <a:r>
              <a:rPr lang="en-US" sz="2400" dirty="0"/>
              <a:t>Suppose the US produces 240 computers.  </a:t>
            </a:r>
            <a:br>
              <a:rPr lang="en-US" sz="2400" dirty="0"/>
            </a:br>
            <a:r>
              <a:rPr lang="en-US" sz="2400" b="1" dirty="0"/>
              <a:t>How many barrels of wine would the US be able to produce with its remaining labor? </a:t>
            </a:r>
          </a:p>
          <a:p>
            <a:pPr marL="0" indent="0">
              <a:buSzPct val="115000"/>
              <a:buNone/>
            </a:pPr>
            <a:endParaRPr lang="en-US" sz="2400" dirty="0"/>
          </a:p>
          <a:p>
            <a:pPr marL="0" indent="0">
              <a:buSzPct val="115000"/>
              <a:buNone/>
            </a:pPr>
            <a:endParaRPr lang="en-US" sz="2400" dirty="0"/>
          </a:p>
          <a:p>
            <a:pPr marL="114300" indent="0">
              <a:buNone/>
            </a:pPr>
            <a:endParaRPr lang="en-US" sz="2400" b="1" dirty="0">
              <a:latin typeface="Adobe Caslon Pro"/>
              <a:cs typeface="Adobe Caslon Pro"/>
            </a:endParaRPr>
          </a:p>
          <a:p>
            <a:pPr marL="463550" indent="-463550">
              <a:buSzPct val="115000"/>
              <a:buAutoNum type="arabicPeriod" startAt="2"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Specialization</a:t>
            </a:r>
          </a:p>
        </p:txBody>
      </p:sp>
    </p:spTree>
    <p:extLst>
      <p:ext uri="{BB962C8B-B14F-4D97-AF65-F5344CB8AC3E}">
        <p14:creationId xmlns:p14="http://schemas.microsoft.com/office/powerpoint/2010/main" val="122761521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/>
              <a:t>United States Specialized Production</a:t>
            </a:r>
          </a:p>
        </p:txBody>
      </p:sp>
      <p:sp>
        <p:nvSpPr>
          <p:cNvPr id="21510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88925" y="1531938"/>
            <a:ext cx="7348538" cy="4759325"/>
            <a:chOff x="559" y="955"/>
            <a:chExt cx="4629" cy="2998"/>
          </a:xfrm>
        </p:grpSpPr>
        <p:sp>
          <p:nvSpPr>
            <p:cNvPr id="21518" name="Text Box 6"/>
            <p:cNvSpPr txBox="1">
              <a:spLocks noChangeArrowheads="1"/>
            </p:cNvSpPr>
            <p:nvPr/>
          </p:nvSpPr>
          <p:spPr bwMode="auto">
            <a:xfrm>
              <a:off x="3981" y="3420"/>
              <a:ext cx="12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cs typeface="Arial" charset="0"/>
                </a:rPr>
                <a:t>Computers</a:t>
              </a:r>
            </a:p>
          </p:txBody>
        </p:sp>
        <p:sp>
          <p:nvSpPr>
            <p:cNvPr id="21519" name="Text Box 7"/>
            <p:cNvSpPr txBox="1">
              <a:spLocks noChangeArrowheads="1"/>
            </p:cNvSpPr>
            <p:nvPr/>
          </p:nvSpPr>
          <p:spPr bwMode="auto">
            <a:xfrm>
              <a:off x="633" y="955"/>
              <a:ext cx="70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cs typeface="Arial" charset="0"/>
                </a:rPr>
                <a:t>Wine (</a:t>
              </a:r>
              <a:r>
                <a:rPr lang="en-US" sz="2400" b="1" dirty="0" err="1">
                  <a:cs typeface="Arial" charset="0"/>
                </a:rPr>
                <a:t>brls</a:t>
              </a:r>
              <a:r>
                <a:rPr lang="en-US" sz="2400" b="1" dirty="0">
                  <a:cs typeface="Arial" charset="0"/>
                </a:rPr>
                <a:t>)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559" y="1379"/>
              <a:ext cx="3521" cy="2574"/>
              <a:chOff x="559" y="1379"/>
              <a:chExt cx="3521" cy="2574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1259" y="1379"/>
                <a:ext cx="2780" cy="2170"/>
                <a:chOff x="2416" y="1770"/>
                <a:chExt cx="610" cy="548"/>
              </a:xfrm>
            </p:grpSpPr>
            <p:sp>
              <p:nvSpPr>
                <p:cNvPr id="21538" name="Line 10"/>
                <p:cNvSpPr>
                  <a:spLocks noChangeShapeType="1"/>
                </p:cNvSpPr>
                <p:nvPr/>
              </p:nvSpPr>
              <p:spPr bwMode="auto">
                <a:xfrm>
                  <a:off x="2416" y="1770"/>
                  <a:ext cx="0" cy="5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39" name="Line 11"/>
                <p:cNvSpPr>
                  <a:spLocks noChangeShapeType="1"/>
                </p:cNvSpPr>
                <p:nvPr/>
              </p:nvSpPr>
              <p:spPr bwMode="auto">
                <a:xfrm>
                  <a:off x="2416" y="2318"/>
                  <a:ext cx="61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559" y="1659"/>
                <a:ext cx="700" cy="288"/>
                <a:chOff x="559" y="1659"/>
                <a:chExt cx="700" cy="288"/>
              </a:xfrm>
            </p:grpSpPr>
            <p:sp>
              <p:nvSpPr>
                <p:cNvPr id="21536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153" y="1819"/>
                  <a:ext cx="10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3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59" y="1659"/>
                  <a:ext cx="60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2,000</a:t>
                  </a:r>
                </a:p>
              </p:txBody>
            </p:sp>
          </p:grpSp>
          <p:grpSp>
            <p:nvGrpSpPr>
              <p:cNvPr id="6" name="Group 15"/>
              <p:cNvGrpSpPr>
                <a:grpSpLocks/>
              </p:cNvGrpSpPr>
              <p:nvPr/>
            </p:nvGrpSpPr>
            <p:grpSpPr bwMode="auto">
              <a:xfrm>
                <a:off x="559" y="2528"/>
                <a:ext cx="700" cy="288"/>
                <a:chOff x="559" y="2528"/>
                <a:chExt cx="700" cy="288"/>
              </a:xfrm>
            </p:grpSpPr>
            <p:sp>
              <p:nvSpPr>
                <p:cNvPr id="21534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153" y="2688"/>
                  <a:ext cx="10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35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559" y="2528"/>
                  <a:ext cx="60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1,000</a:t>
                  </a:r>
                </a:p>
              </p:txBody>
            </p:sp>
          </p:grpSp>
          <p:grpSp>
            <p:nvGrpSpPr>
              <p:cNvPr id="7" name="Group 18"/>
              <p:cNvGrpSpPr>
                <a:grpSpLocks/>
              </p:cNvGrpSpPr>
              <p:nvPr/>
            </p:nvGrpSpPr>
            <p:grpSpPr bwMode="auto">
              <a:xfrm>
                <a:off x="2527" y="3549"/>
                <a:ext cx="743" cy="402"/>
                <a:chOff x="2527" y="3549"/>
                <a:chExt cx="743" cy="402"/>
              </a:xfrm>
            </p:grpSpPr>
            <p:sp>
              <p:nvSpPr>
                <p:cNvPr id="21532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2892" y="3549"/>
                  <a:ext cx="0" cy="10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3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527" y="3663"/>
                  <a:ext cx="74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200</a:t>
                  </a:r>
                </a:p>
              </p:txBody>
            </p:sp>
          </p:grpSp>
          <p:sp>
            <p:nvSpPr>
              <p:cNvPr id="21525" name="Text Box 21"/>
              <p:cNvSpPr txBox="1">
                <a:spLocks noChangeArrowheads="1"/>
              </p:cNvSpPr>
              <p:nvPr/>
            </p:nvSpPr>
            <p:spPr bwMode="auto">
              <a:xfrm>
                <a:off x="863" y="3489"/>
                <a:ext cx="427" cy="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0</a:t>
                </a:r>
              </a:p>
            </p:txBody>
          </p:sp>
          <p:grpSp>
            <p:nvGrpSpPr>
              <p:cNvPr id="8" name="Group 22"/>
              <p:cNvGrpSpPr>
                <a:grpSpLocks/>
              </p:cNvGrpSpPr>
              <p:nvPr/>
            </p:nvGrpSpPr>
            <p:grpSpPr bwMode="auto">
              <a:xfrm>
                <a:off x="1702" y="3546"/>
                <a:ext cx="743" cy="405"/>
                <a:chOff x="1702" y="3546"/>
                <a:chExt cx="743" cy="405"/>
              </a:xfrm>
            </p:grpSpPr>
            <p:sp>
              <p:nvSpPr>
                <p:cNvPr id="21530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702" y="3663"/>
                  <a:ext cx="74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100</a:t>
                  </a:r>
                </a:p>
              </p:txBody>
            </p:sp>
            <p:sp>
              <p:nvSpPr>
                <p:cNvPr id="21531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067" y="3546"/>
                  <a:ext cx="0" cy="10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25"/>
              <p:cNvGrpSpPr>
                <a:grpSpLocks/>
              </p:cNvGrpSpPr>
              <p:nvPr/>
            </p:nvGrpSpPr>
            <p:grpSpPr bwMode="auto">
              <a:xfrm>
                <a:off x="3336" y="3546"/>
                <a:ext cx="744" cy="407"/>
                <a:chOff x="3336" y="3546"/>
                <a:chExt cx="744" cy="407"/>
              </a:xfrm>
            </p:grpSpPr>
            <p:sp>
              <p:nvSpPr>
                <p:cNvPr id="2152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336" y="3665"/>
                  <a:ext cx="74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300</a:t>
                  </a:r>
                </a:p>
              </p:txBody>
            </p:sp>
            <p:sp>
              <p:nvSpPr>
                <p:cNvPr id="21529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3702" y="3546"/>
                  <a:ext cx="0" cy="10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2275121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After Specialized Production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378732"/>
              </p:ext>
            </p:extLst>
          </p:nvPr>
        </p:nvGraphicFramePr>
        <p:xfrm>
          <a:off x="1524000" y="1869332"/>
          <a:ext cx="6096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Specialized</a:t>
                      </a:r>
                      <a:r>
                        <a:rPr lang="en-US" baseline="0" dirty="0"/>
                        <a:t> 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Balance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Computers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-90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+900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76883" y="1228064"/>
            <a:ext cx="41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France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55305"/>
              </p:ext>
            </p:extLst>
          </p:nvPr>
        </p:nvGraphicFramePr>
        <p:xfrm>
          <a:off x="1524000" y="4803240"/>
          <a:ext cx="6096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Specialized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Production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Balance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Computers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-600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76883" y="4161972"/>
            <a:ext cx="41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United States</a:t>
            </a:r>
          </a:p>
        </p:txBody>
      </p:sp>
    </p:spTree>
    <p:extLst>
      <p:ext uri="{BB962C8B-B14F-4D97-AF65-F5344CB8AC3E}">
        <p14:creationId xmlns:p14="http://schemas.microsoft.com/office/powerpoint/2010/main" val="4194721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Exports &amp; Imports</a:t>
            </a:r>
          </a:p>
        </p:txBody>
      </p:sp>
      <p:sp>
        <p:nvSpPr>
          <p:cNvPr id="22533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Exports</a:t>
            </a:r>
            <a:r>
              <a:rPr lang="en-US" dirty="0"/>
              <a:t>:  </a:t>
            </a:r>
            <a:br>
              <a:rPr lang="en-US" dirty="0"/>
            </a:br>
            <a:r>
              <a:rPr lang="en-US" dirty="0"/>
              <a:t>goods produced domestically and sold abroad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b="1" i="1" dirty="0">
                <a:solidFill>
                  <a:srgbClr val="000000"/>
                </a:solidFill>
              </a:rPr>
              <a:t>To export </a:t>
            </a:r>
            <a:r>
              <a:rPr lang="en-US" dirty="0"/>
              <a:t>means to sell domestically produced goods abroad.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b="1" dirty="0">
                <a:solidFill>
                  <a:srgbClr val="000000"/>
                </a:solidFill>
              </a:rPr>
              <a:t>Imports</a:t>
            </a:r>
            <a:r>
              <a:rPr lang="en-US" dirty="0">
                <a:solidFill>
                  <a:srgbClr val="000000"/>
                </a:solidFill>
              </a:rPr>
              <a:t>:  </a:t>
            </a:r>
            <a:br>
              <a:rPr lang="en-US" dirty="0"/>
            </a:br>
            <a:r>
              <a:rPr lang="en-US" dirty="0"/>
              <a:t>goods produced abroad and sold domestically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b="1" i="1" dirty="0">
                <a:solidFill>
                  <a:srgbClr val="000000"/>
                </a:solidFill>
              </a:rPr>
              <a:t>To import </a:t>
            </a:r>
            <a:r>
              <a:rPr lang="en-US" dirty="0"/>
              <a:t>means to purchase goods produced in other countries.  </a:t>
            </a:r>
          </a:p>
        </p:txBody>
      </p:sp>
      <p:sp>
        <p:nvSpPr>
          <p:cNvPr id="22534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2352499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8650" indent="-514350">
              <a:buClrTx/>
              <a:buAutoNum type="arabicParenBoth"/>
            </a:pPr>
            <a:r>
              <a:rPr lang="en-US" sz="3200" dirty="0">
                <a:latin typeface="Times New Roman"/>
                <a:cs typeface="Times New Roman"/>
              </a:rPr>
              <a:t>Discuss syllabus</a:t>
            </a:r>
          </a:p>
          <a:p>
            <a:pPr marL="628650" indent="-514350">
              <a:buClrTx/>
              <a:buAutoNum type="arabicParenBoth"/>
            </a:pPr>
            <a:r>
              <a:rPr lang="en-US" sz="3200" dirty="0">
                <a:latin typeface="Times New Roman"/>
                <a:cs typeface="Times New Roman"/>
              </a:rPr>
              <a:t>Introduce groups and presentation assignment</a:t>
            </a:r>
          </a:p>
          <a:p>
            <a:pPr marL="628650" indent="-514350">
              <a:buClrTx/>
              <a:buAutoNum type="arabicParenBoth"/>
            </a:pPr>
            <a:r>
              <a:rPr lang="en-US" sz="3200" dirty="0">
                <a:latin typeface="Times New Roman"/>
                <a:cs typeface="Times New Roman"/>
              </a:rPr>
              <a:t>Interdependence and gains from trade</a:t>
            </a:r>
          </a:p>
        </p:txBody>
      </p:sp>
    </p:spTree>
    <p:extLst>
      <p:ext uri="{BB962C8B-B14F-4D97-AF65-F5344CB8AC3E}">
        <p14:creationId xmlns:p14="http://schemas.microsoft.com/office/powerpoint/2010/main" val="89824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520650" cy="4876800"/>
          </a:xfrm>
        </p:spPr>
        <p:txBody>
          <a:bodyPr>
            <a:normAutofit/>
          </a:bodyPr>
          <a:lstStyle/>
          <a:p>
            <a:pPr marL="0" indent="0">
              <a:buClr>
                <a:srgbClr val="CC0000"/>
              </a:buClr>
              <a:buNone/>
            </a:pPr>
            <a:r>
              <a:rPr lang="en-US" sz="2400" dirty="0"/>
              <a:t>Suppose France exports 700 barrels of wine to the US, and imports 110 computers from the US.</a:t>
            </a:r>
          </a:p>
          <a:p>
            <a:pPr marL="0" indent="0">
              <a:buClr>
                <a:srgbClr val="CC0000"/>
              </a:buClr>
              <a:buNone/>
            </a:pPr>
            <a:endParaRPr lang="en-US" sz="2400" dirty="0"/>
          </a:p>
          <a:p>
            <a:pPr marL="511175" lvl="1" indent="-349250">
              <a:spcBef>
                <a:spcPts val="1400"/>
              </a:spcBef>
              <a:buClr>
                <a:srgbClr val="CC0000"/>
              </a:buClr>
            </a:pPr>
            <a:r>
              <a:rPr lang="en-US" sz="2400" dirty="0"/>
              <a:t>How much of each good is consumed in France?</a:t>
            </a:r>
          </a:p>
          <a:p>
            <a:pPr marL="511175" lvl="1" indent="-349250">
              <a:spcBef>
                <a:spcPts val="1400"/>
              </a:spcBef>
              <a:buClr>
                <a:srgbClr val="CC0000"/>
              </a:buClr>
            </a:pPr>
            <a:endParaRPr lang="en-US" sz="2400" dirty="0"/>
          </a:p>
          <a:p>
            <a:pPr marL="511175" lvl="1" indent="-349250">
              <a:spcBef>
                <a:spcPts val="1400"/>
              </a:spcBef>
              <a:buClr>
                <a:srgbClr val="CC0000"/>
              </a:buClr>
            </a:pPr>
            <a:r>
              <a:rPr lang="en-US" sz="2400" dirty="0"/>
              <a:t>How much of each good is consumed in the U.S.?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Trade Example (specialization)</a:t>
            </a:r>
          </a:p>
        </p:txBody>
      </p:sp>
    </p:spTree>
    <p:extLst>
      <p:ext uri="{BB962C8B-B14F-4D97-AF65-F5344CB8AC3E}">
        <p14:creationId xmlns:p14="http://schemas.microsoft.com/office/powerpoint/2010/main" val="224710864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2263" y="1543050"/>
            <a:ext cx="5514975" cy="4529138"/>
            <a:chOff x="212" y="1350"/>
            <a:chExt cx="3474" cy="285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868" y="1350"/>
              <a:ext cx="2818" cy="2480"/>
              <a:chOff x="2416" y="1770"/>
              <a:chExt cx="610" cy="548"/>
            </a:xfrm>
          </p:grpSpPr>
          <p:sp>
            <p:nvSpPr>
              <p:cNvPr id="24671" name="Line 4"/>
              <p:cNvSpPr>
                <a:spLocks noChangeShapeType="1"/>
              </p:cNvSpPr>
              <p:nvPr/>
            </p:nvSpPr>
            <p:spPr bwMode="auto">
              <a:xfrm>
                <a:off x="2416" y="1770"/>
                <a:ext cx="0" cy="5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2" name="Line 5"/>
              <p:cNvSpPr>
                <a:spLocks noChangeShapeType="1"/>
              </p:cNvSpPr>
              <p:nvPr/>
            </p:nvSpPr>
            <p:spPr bwMode="auto">
              <a:xfrm>
                <a:off x="2416" y="2318"/>
                <a:ext cx="61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14" y="1834"/>
              <a:ext cx="654" cy="288"/>
              <a:chOff x="212" y="1834"/>
              <a:chExt cx="654" cy="288"/>
            </a:xfrm>
          </p:grpSpPr>
          <p:sp>
            <p:nvSpPr>
              <p:cNvPr id="24669" name="Line 7"/>
              <p:cNvSpPr>
                <a:spLocks noChangeShapeType="1"/>
              </p:cNvSpPr>
              <p:nvPr/>
            </p:nvSpPr>
            <p:spPr bwMode="auto">
              <a:xfrm flipH="1">
                <a:off x="800" y="1992"/>
                <a:ext cx="6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0" name="Text Box 8"/>
              <p:cNvSpPr txBox="1">
                <a:spLocks noChangeArrowheads="1"/>
              </p:cNvSpPr>
              <p:nvPr/>
            </p:nvSpPr>
            <p:spPr bwMode="auto">
              <a:xfrm>
                <a:off x="212" y="1834"/>
                <a:ext cx="60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4,000</a:t>
                </a:r>
              </a:p>
            </p:txBody>
          </p: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144" y="3828"/>
              <a:ext cx="464" cy="374"/>
              <a:chOff x="1142" y="3830"/>
              <a:chExt cx="464" cy="374"/>
            </a:xfrm>
          </p:grpSpPr>
          <p:sp>
            <p:nvSpPr>
              <p:cNvPr id="24667" name="Line 10"/>
              <p:cNvSpPr>
                <a:spLocks noChangeShapeType="1"/>
              </p:cNvSpPr>
              <p:nvPr/>
            </p:nvSpPr>
            <p:spPr bwMode="auto">
              <a:xfrm flipV="1">
                <a:off x="1370" y="3830"/>
                <a:ext cx="0" cy="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8" name="Text Box 11"/>
              <p:cNvSpPr txBox="1">
                <a:spLocks noChangeArrowheads="1"/>
              </p:cNvSpPr>
              <p:nvPr/>
            </p:nvSpPr>
            <p:spPr bwMode="auto">
              <a:xfrm>
                <a:off x="1142" y="3916"/>
                <a:ext cx="46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100</a:t>
                </a:r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212" y="1374"/>
              <a:ext cx="654" cy="288"/>
              <a:chOff x="212" y="1834"/>
              <a:chExt cx="654" cy="288"/>
            </a:xfrm>
          </p:grpSpPr>
          <p:sp>
            <p:nvSpPr>
              <p:cNvPr id="24665" name="Line 13"/>
              <p:cNvSpPr>
                <a:spLocks noChangeShapeType="1"/>
              </p:cNvSpPr>
              <p:nvPr/>
            </p:nvSpPr>
            <p:spPr bwMode="auto">
              <a:xfrm flipH="1">
                <a:off x="800" y="1992"/>
                <a:ext cx="6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6" name="Text Box 14"/>
              <p:cNvSpPr txBox="1">
                <a:spLocks noChangeArrowheads="1"/>
              </p:cNvSpPr>
              <p:nvPr/>
            </p:nvSpPr>
            <p:spPr bwMode="auto">
              <a:xfrm>
                <a:off x="212" y="1834"/>
                <a:ext cx="60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5,000</a:t>
                </a:r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14" y="2756"/>
              <a:ext cx="654" cy="288"/>
              <a:chOff x="212" y="1834"/>
              <a:chExt cx="654" cy="288"/>
            </a:xfrm>
          </p:grpSpPr>
          <p:sp>
            <p:nvSpPr>
              <p:cNvPr id="24663" name="Line 16"/>
              <p:cNvSpPr>
                <a:spLocks noChangeShapeType="1"/>
              </p:cNvSpPr>
              <p:nvPr/>
            </p:nvSpPr>
            <p:spPr bwMode="auto">
              <a:xfrm flipH="1">
                <a:off x="800" y="1992"/>
                <a:ext cx="6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4" name="Text Box 17"/>
              <p:cNvSpPr txBox="1">
                <a:spLocks noChangeArrowheads="1"/>
              </p:cNvSpPr>
              <p:nvPr/>
            </p:nvSpPr>
            <p:spPr bwMode="auto">
              <a:xfrm>
                <a:off x="212" y="1834"/>
                <a:ext cx="60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2,000</a:t>
                </a:r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214" y="3216"/>
              <a:ext cx="654" cy="288"/>
              <a:chOff x="212" y="1834"/>
              <a:chExt cx="654" cy="288"/>
            </a:xfrm>
          </p:grpSpPr>
          <p:sp>
            <p:nvSpPr>
              <p:cNvPr id="24661" name="Line 19"/>
              <p:cNvSpPr>
                <a:spLocks noChangeShapeType="1"/>
              </p:cNvSpPr>
              <p:nvPr/>
            </p:nvSpPr>
            <p:spPr bwMode="auto">
              <a:xfrm flipH="1">
                <a:off x="800" y="1992"/>
                <a:ext cx="6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2" name="Text Box 20"/>
              <p:cNvSpPr txBox="1">
                <a:spLocks noChangeArrowheads="1"/>
              </p:cNvSpPr>
              <p:nvPr/>
            </p:nvSpPr>
            <p:spPr bwMode="auto">
              <a:xfrm>
                <a:off x="212" y="1834"/>
                <a:ext cx="60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1,000</a:t>
                </a:r>
              </a:p>
            </p:txBody>
          </p:sp>
        </p:grpSp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212" y="2292"/>
              <a:ext cx="654" cy="288"/>
              <a:chOff x="212" y="1834"/>
              <a:chExt cx="654" cy="288"/>
            </a:xfrm>
          </p:grpSpPr>
          <p:sp>
            <p:nvSpPr>
              <p:cNvPr id="24659" name="Line 22"/>
              <p:cNvSpPr>
                <a:spLocks noChangeShapeType="1"/>
              </p:cNvSpPr>
              <p:nvPr/>
            </p:nvSpPr>
            <p:spPr bwMode="auto">
              <a:xfrm flipH="1">
                <a:off x="800" y="1992"/>
                <a:ext cx="6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0" name="Text Box 23"/>
              <p:cNvSpPr txBox="1">
                <a:spLocks noChangeArrowheads="1"/>
              </p:cNvSpPr>
              <p:nvPr/>
            </p:nvSpPr>
            <p:spPr bwMode="auto">
              <a:xfrm>
                <a:off x="212" y="1834"/>
                <a:ext cx="60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3,000</a:t>
                </a:r>
              </a:p>
            </p:txBody>
          </p:sp>
        </p:grpSp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3188" y="3828"/>
              <a:ext cx="464" cy="374"/>
              <a:chOff x="1142" y="3830"/>
              <a:chExt cx="464" cy="374"/>
            </a:xfrm>
          </p:grpSpPr>
          <p:sp>
            <p:nvSpPr>
              <p:cNvPr id="24657" name="Line 25"/>
              <p:cNvSpPr>
                <a:spLocks noChangeShapeType="1"/>
              </p:cNvSpPr>
              <p:nvPr/>
            </p:nvSpPr>
            <p:spPr bwMode="auto">
              <a:xfrm flipV="1">
                <a:off x="1370" y="3830"/>
                <a:ext cx="0" cy="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8" name="Text Box 26"/>
              <p:cNvSpPr txBox="1">
                <a:spLocks noChangeArrowheads="1"/>
              </p:cNvSpPr>
              <p:nvPr/>
            </p:nvSpPr>
            <p:spPr bwMode="auto">
              <a:xfrm>
                <a:off x="1142" y="3916"/>
                <a:ext cx="46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500</a:t>
                </a:r>
              </a:p>
            </p:txBody>
          </p:sp>
        </p:grpSp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1659" y="3828"/>
              <a:ext cx="464" cy="374"/>
              <a:chOff x="1142" y="3830"/>
              <a:chExt cx="464" cy="374"/>
            </a:xfrm>
          </p:grpSpPr>
          <p:sp>
            <p:nvSpPr>
              <p:cNvPr id="24655" name="Line 28"/>
              <p:cNvSpPr>
                <a:spLocks noChangeShapeType="1"/>
              </p:cNvSpPr>
              <p:nvPr/>
            </p:nvSpPr>
            <p:spPr bwMode="auto">
              <a:xfrm flipV="1">
                <a:off x="1370" y="3830"/>
                <a:ext cx="0" cy="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6" name="Text Box 29"/>
              <p:cNvSpPr txBox="1">
                <a:spLocks noChangeArrowheads="1"/>
              </p:cNvSpPr>
              <p:nvPr/>
            </p:nvSpPr>
            <p:spPr bwMode="auto">
              <a:xfrm>
                <a:off x="1142" y="3916"/>
                <a:ext cx="46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200</a:t>
                </a:r>
              </a:p>
            </p:txBody>
          </p:sp>
        </p:grpSp>
        <p:grpSp>
          <p:nvGrpSpPr>
            <p:cNvPr id="12" name="Group 30"/>
            <p:cNvGrpSpPr>
              <a:grpSpLocks/>
            </p:cNvGrpSpPr>
            <p:nvPr/>
          </p:nvGrpSpPr>
          <p:grpSpPr bwMode="auto">
            <a:xfrm>
              <a:off x="2164" y="3829"/>
              <a:ext cx="464" cy="374"/>
              <a:chOff x="1142" y="3830"/>
              <a:chExt cx="464" cy="374"/>
            </a:xfrm>
          </p:grpSpPr>
          <p:sp>
            <p:nvSpPr>
              <p:cNvPr id="24653" name="Line 31"/>
              <p:cNvSpPr>
                <a:spLocks noChangeShapeType="1"/>
              </p:cNvSpPr>
              <p:nvPr/>
            </p:nvSpPr>
            <p:spPr bwMode="auto">
              <a:xfrm flipV="1">
                <a:off x="1370" y="3830"/>
                <a:ext cx="0" cy="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4" name="Text Box 32"/>
              <p:cNvSpPr txBox="1">
                <a:spLocks noChangeArrowheads="1"/>
              </p:cNvSpPr>
              <p:nvPr/>
            </p:nvSpPr>
            <p:spPr bwMode="auto">
              <a:xfrm>
                <a:off x="1142" y="3916"/>
                <a:ext cx="46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300</a:t>
                </a:r>
              </a:p>
            </p:txBody>
          </p: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2673" y="3829"/>
              <a:ext cx="464" cy="374"/>
              <a:chOff x="1142" y="3830"/>
              <a:chExt cx="464" cy="374"/>
            </a:xfrm>
          </p:grpSpPr>
          <p:sp>
            <p:nvSpPr>
              <p:cNvPr id="24651" name="Line 34"/>
              <p:cNvSpPr>
                <a:spLocks noChangeShapeType="1"/>
              </p:cNvSpPr>
              <p:nvPr/>
            </p:nvSpPr>
            <p:spPr bwMode="auto">
              <a:xfrm flipV="1">
                <a:off x="1370" y="3830"/>
                <a:ext cx="0" cy="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2" name="Text Box 35"/>
              <p:cNvSpPr txBox="1">
                <a:spLocks noChangeArrowheads="1"/>
              </p:cNvSpPr>
              <p:nvPr/>
            </p:nvSpPr>
            <p:spPr bwMode="auto">
              <a:xfrm>
                <a:off x="1142" y="3916"/>
                <a:ext cx="46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400</a:t>
                </a:r>
              </a:p>
            </p:txBody>
          </p:sp>
        </p:grpSp>
        <p:sp>
          <p:nvSpPr>
            <p:cNvPr id="24650" name="Text Box 36"/>
            <p:cNvSpPr txBox="1">
              <a:spLocks noChangeArrowheads="1"/>
            </p:cNvSpPr>
            <p:nvPr/>
          </p:nvSpPr>
          <p:spPr bwMode="auto">
            <a:xfrm>
              <a:off x="621" y="3798"/>
              <a:ext cx="2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cs typeface="Arial" charset="0"/>
                </a:rPr>
                <a:t>0</a:t>
              </a:r>
            </a:p>
          </p:txBody>
        </p:sp>
      </p:grpSp>
      <p:grpSp>
        <p:nvGrpSpPr>
          <p:cNvPr id="14" name="Group 37"/>
          <p:cNvGrpSpPr>
            <a:grpSpLocks/>
          </p:cNvGrpSpPr>
          <p:nvPr/>
        </p:nvGrpSpPr>
        <p:grpSpPr bwMode="auto">
          <a:xfrm>
            <a:off x="484188" y="742950"/>
            <a:ext cx="7153275" cy="4970463"/>
            <a:chOff x="305" y="468"/>
            <a:chExt cx="4506" cy="3131"/>
          </a:xfrm>
        </p:grpSpPr>
        <p:sp>
          <p:nvSpPr>
            <p:cNvPr id="24637" name="Text Box 38"/>
            <p:cNvSpPr txBox="1">
              <a:spLocks noChangeArrowheads="1"/>
            </p:cNvSpPr>
            <p:nvPr/>
          </p:nvSpPr>
          <p:spPr bwMode="auto">
            <a:xfrm>
              <a:off x="3604" y="3311"/>
              <a:ext cx="12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cs typeface="Arial" charset="0"/>
                </a:rPr>
                <a:t>Computers</a:t>
              </a:r>
            </a:p>
          </p:txBody>
        </p:sp>
        <p:sp>
          <p:nvSpPr>
            <p:cNvPr id="24638" name="Text Box 39"/>
            <p:cNvSpPr txBox="1">
              <a:spLocks noChangeArrowheads="1"/>
            </p:cNvSpPr>
            <p:nvPr/>
          </p:nvSpPr>
          <p:spPr bwMode="auto">
            <a:xfrm>
              <a:off x="305" y="468"/>
              <a:ext cx="70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cs typeface="Arial" charset="0"/>
                </a:rPr>
                <a:t>Wine (</a:t>
              </a:r>
              <a:r>
                <a:rPr lang="en-US" sz="2400" b="1" dirty="0" err="1">
                  <a:cs typeface="Arial" charset="0"/>
                </a:rPr>
                <a:t>brls</a:t>
              </a:r>
              <a:r>
                <a:rPr lang="en-US" sz="2400" b="1" dirty="0">
                  <a:cs typeface="Arial" charset="0"/>
                </a:rPr>
                <a:t>)</a:t>
              </a:r>
            </a:p>
          </p:txBody>
        </p:sp>
      </p:grpSp>
      <p:sp>
        <p:nvSpPr>
          <p:cNvPr id="24582" name="Rectangle 40"/>
          <p:cNvSpPr>
            <a:spLocks noGrp="1" noChangeArrowheads="1"/>
          </p:cNvSpPr>
          <p:nvPr>
            <p:ph type="title" idx="4294967295"/>
          </p:nvPr>
        </p:nvSpPr>
        <p:spPr>
          <a:xfrm>
            <a:off x="473075" y="204788"/>
            <a:ext cx="8229600" cy="6492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/>
              <a:t>France Consumption With Trade</a:t>
            </a:r>
          </a:p>
        </p:txBody>
      </p:sp>
      <p:sp>
        <p:nvSpPr>
          <p:cNvPr id="24583" name="Line 41"/>
          <p:cNvSpPr>
            <a:spLocks noChangeShapeType="1"/>
          </p:cNvSpPr>
          <p:nvPr/>
        </p:nvSpPr>
        <p:spPr bwMode="auto">
          <a:xfrm>
            <a:off x="1355725" y="1828800"/>
            <a:ext cx="4056063" cy="3649663"/>
          </a:xfrm>
          <a:prstGeom prst="line">
            <a:avLst/>
          </a:prstGeom>
          <a:noFill/>
          <a:ln w="50800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Oval 42"/>
          <p:cNvSpPr>
            <a:spLocks noChangeArrowheads="1"/>
          </p:cNvSpPr>
          <p:nvPr/>
        </p:nvSpPr>
        <p:spPr bwMode="auto">
          <a:xfrm>
            <a:off x="5338763" y="5411788"/>
            <a:ext cx="141287" cy="138112"/>
          </a:xfrm>
          <a:prstGeom prst="ellipse">
            <a:avLst/>
          </a:prstGeom>
          <a:solidFill>
            <a:srgbClr val="3333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4585" name="Oval 43"/>
          <p:cNvSpPr>
            <a:spLocks noChangeArrowheads="1"/>
          </p:cNvSpPr>
          <p:nvPr/>
        </p:nvSpPr>
        <p:spPr bwMode="auto">
          <a:xfrm>
            <a:off x="1292225" y="1765300"/>
            <a:ext cx="141288" cy="138113"/>
          </a:xfrm>
          <a:prstGeom prst="ellipse">
            <a:avLst/>
          </a:prstGeom>
          <a:solidFill>
            <a:srgbClr val="3333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4586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  <p:sp>
        <p:nvSpPr>
          <p:cNvPr id="24598" name="Line 73"/>
          <p:cNvSpPr>
            <a:spLocks noChangeShapeType="1"/>
          </p:cNvSpPr>
          <p:nvPr/>
        </p:nvSpPr>
        <p:spPr bwMode="auto">
          <a:xfrm>
            <a:off x="8731250" y="993775"/>
            <a:ext cx="0" cy="455613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1" name="Line 76"/>
          <p:cNvSpPr>
            <a:spLocks noChangeShapeType="1"/>
          </p:cNvSpPr>
          <p:nvPr/>
        </p:nvSpPr>
        <p:spPr bwMode="auto">
          <a:xfrm>
            <a:off x="7502525" y="993775"/>
            <a:ext cx="122872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2" name="Line 77"/>
          <p:cNvSpPr>
            <a:spLocks noChangeShapeType="1"/>
          </p:cNvSpPr>
          <p:nvPr/>
        </p:nvSpPr>
        <p:spPr bwMode="auto">
          <a:xfrm>
            <a:off x="8731250" y="1449388"/>
            <a:ext cx="0" cy="455612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4" name="Line 79"/>
          <p:cNvSpPr>
            <a:spLocks noChangeShapeType="1"/>
          </p:cNvSpPr>
          <p:nvPr/>
        </p:nvSpPr>
        <p:spPr bwMode="auto">
          <a:xfrm>
            <a:off x="8731250" y="1905000"/>
            <a:ext cx="0" cy="455613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6" name="Line 81"/>
          <p:cNvSpPr>
            <a:spLocks noChangeShapeType="1"/>
          </p:cNvSpPr>
          <p:nvPr/>
        </p:nvSpPr>
        <p:spPr bwMode="auto">
          <a:xfrm>
            <a:off x="8731250" y="2360613"/>
            <a:ext cx="0" cy="47783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8" name="Line 83"/>
          <p:cNvSpPr>
            <a:spLocks noChangeShapeType="1"/>
          </p:cNvSpPr>
          <p:nvPr/>
        </p:nvSpPr>
        <p:spPr bwMode="auto">
          <a:xfrm>
            <a:off x="8731250" y="2838450"/>
            <a:ext cx="0" cy="82073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0" name="Line 85"/>
          <p:cNvSpPr>
            <a:spLocks noChangeShapeType="1"/>
          </p:cNvSpPr>
          <p:nvPr/>
        </p:nvSpPr>
        <p:spPr bwMode="auto">
          <a:xfrm>
            <a:off x="7502525" y="3659188"/>
            <a:ext cx="122872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9" name="Freeform 118"/>
          <p:cNvSpPr/>
          <p:nvPr/>
        </p:nvSpPr>
        <p:spPr>
          <a:xfrm>
            <a:off x="1785938" y="3375421"/>
            <a:ext cx="1" cy="1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0" y="0"/>
                </a:move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25400" dist="35921" dir="2700002">
                    <a:scrgbClr r="0" g="0" b="0">
                      <a:alpha val="60000"/>
                    </a:scrgbClr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274257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3075" y="236538"/>
            <a:ext cx="8229600" cy="6492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/>
              <a:t>United States Consumption With Trade</a:t>
            </a:r>
          </a:p>
        </p:txBody>
      </p:sp>
      <p:sp>
        <p:nvSpPr>
          <p:cNvPr id="25605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8925" y="1531938"/>
            <a:ext cx="7348538" cy="4759325"/>
            <a:chOff x="559" y="955"/>
            <a:chExt cx="4629" cy="2998"/>
          </a:xfrm>
        </p:grpSpPr>
        <p:sp>
          <p:nvSpPr>
            <p:cNvPr id="25657" name="Text Box 5"/>
            <p:cNvSpPr txBox="1">
              <a:spLocks noChangeArrowheads="1"/>
            </p:cNvSpPr>
            <p:nvPr/>
          </p:nvSpPr>
          <p:spPr bwMode="auto">
            <a:xfrm>
              <a:off x="3981" y="3420"/>
              <a:ext cx="12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cs typeface="Arial" charset="0"/>
                </a:rPr>
                <a:t>Computers</a:t>
              </a:r>
            </a:p>
          </p:txBody>
        </p:sp>
        <p:sp>
          <p:nvSpPr>
            <p:cNvPr id="25658" name="Text Box 6"/>
            <p:cNvSpPr txBox="1">
              <a:spLocks noChangeArrowheads="1"/>
            </p:cNvSpPr>
            <p:nvPr/>
          </p:nvSpPr>
          <p:spPr bwMode="auto">
            <a:xfrm>
              <a:off x="633" y="955"/>
              <a:ext cx="70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cs typeface="Arial" charset="0"/>
                </a:rPr>
                <a:t>Wine (</a:t>
              </a:r>
              <a:r>
                <a:rPr lang="en-US" sz="2400" b="1" dirty="0" err="1">
                  <a:cs typeface="Arial" charset="0"/>
                </a:rPr>
                <a:t>brls</a:t>
              </a:r>
              <a:r>
                <a:rPr lang="en-US" sz="2400" b="1" dirty="0">
                  <a:cs typeface="Arial" charset="0"/>
                </a:rPr>
                <a:t>)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559" y="1379"/>
              <a:ext cx="3521" cy="2574"/>
              <a:chOff x="559" y="1379"/>
              <a:chExt cx="3521" cy="2574"/>
            </a:xfrm>
          </p:grpSpPr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1259" y="1379"/>
                <a:ext cx="2780" cy="2170"/>
                <a:chOff x="2416" y="1770"/>
                <a:chExt cx="610" cy="548"/>
              </a:xfrm>
            </p:grpSpPr>
            <p:sp>
              <p:nvSpPr>
                <p:cNvPr id="25677" name="Line 9"/>
                <p:cNvSpPr>
                  <a:spLocks noChangeShapeType="1"/>
                </p:cNvSpPr>
                <p:nvPr/>
              </p:nvSpPr>
              <p:spPr bwMode="auto">
                <a:xfrm>
                  <a:off x="2416" y="1770"/>
                  <a:ext cx="0" cy="5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78" name="Line 10"/>
                <p:cNvSpPr>
                  <a:spLocks noChangeShapeType="1"/>
                </p:cNvSpPr>
                <p:nvPr/>
              </p:nvSpPr>
              <p:spPr bwMode="auto">
                <a:xfrm>
                  <a:off x="2416" y="2318"/>
                  <a:ext cx="61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559" y="1659"/>
                <a:ext cx="700" cy="288"/>
                <a:chOff x="559" y="1659"/>
                <a:chExt cx="700" cy="288"/>
              </a:xfrm>
            </p:grpSpPr>
            <p:sp>
              <p:nvSpPr>
                <p:cNvPr id="2567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153" y="1819"/>
                  <a:ext cx="10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7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59" y="1659"/>
                  <a:ext cx="60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2,000</a:t>
                  </a:r>
                </a:p>
              </p:txBody>
            </p:sp>
          </p:grpSp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559" y="2528"/>
                <a:ext cx="700" cy="288"/>
                <a:chOff x="559" y="2528"/>
                <a:chExt cx="700" cy="288"/>
              </a:xfrm>
            </p:grpSpPr>
            <p:sp>
              <p:nvSpPr>
                <p:cNvPr id="25673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153" y="2688"/>
                  <a:ext cx="106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7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559" y="2528"/>
                  <a:ext cx="60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1,000</a:t>
                  </a:r>
                </a:p>
              </p:txBody>
            </p: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2527" y="3549"/>
                <a:ext cx="743" cy="402"/>
                <a:chOff x="2527" y="3549"/>
                <a:chExt cx="743" cy="402"/>
              </a:xfrm>
            </p:grpSpPr>
            <p:sp>
              <p:nvSpPr>
                <p:cNvPr id="25671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2892" y="3549"/>
                  <a:ext cx="0" cy="10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7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527" y="3663"/>
                  <a:ext cx="74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200</a:t>
                  </a:r>
                </a:p>
              </p:txBody>
            </p:sp>
          </p:grpSp>
          <p:sp>
            <p:nvSpPr>
              <p:cNvPr id="25664" name="Text Box 20"/>
              <p:cNvSpPr txBox="1">
                <a:spLocks noChangeArrowheads="1"/>
              </p:cNvSpPr>
              <p:nvPr/>
            </p:nvSpPr>
            <p:spPr bwMode="auto">
              <a:xfrm>
                <a:off x="863" y="3489"/>
                <a:ext cx="427" cy="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cs typeface="Arial" charset="0"/>
                  </a:rPr>
                  <a:t>0</a:t>
                </a:r>
              </a:p>
            </p:txBody>
          </p:sp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1702" y="3546"/>
                <a:ext cx="743" cy="405"/>
                <a:chOff x="1702" y="3546"/>
                <a:chExt cx="743" cy="405"/>
              </a:xfrm>
            </p:grpSpPr>
            <p:sp>
              <p:nvSpPr>
                <p:cNvPr id="25669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702" y="3663"/>
                  <a:ext cx="74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100</a:t>
                  </a:r>
                </a:p>
              </p:txBody>
            </p:sp>
            <p:sp>
              <p:nvSpPr>
                <p:cNvPr id="25670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067" y="3546"/>
                  <a:ext cx="0" cy="10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24"/>
              <p:cNvGrpSpPr>
                <a:grpSpLocks/>
              </p:cNvGrpSpPr>
              <p:nvPr/>
            </p:nvGrpSpPr>
            <p:grpSpPr bwMode="auto">
              <a:xfrm>
                <a:off x="3336" y="3546"/>
                <a:ext cx="744" cy="407"/>
                <a:chOff x="3336" y="3546"/>
                <a:chExt cx="744" cy="407"/>
              </a:xfrm>
            </p:grpSpPr>
            <p:sp>
              <p:nvSpPr>
                <p:cNvPr id="2566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336" y="3665"/>
                  <a:ext cx="74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cs typeface="Arial" charset="0"/>
                    </a:rPr>
                    <a:t>300</a:t>
                  </a:r>
                </a:p>
              </p:txBody>
            </p:sp>
            <p:sp>
              <p:nvSpPr>
                <p:cNvPr id="25668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3702" y="3546"/>
                  <a:ext cx="0" cy="10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1319213" y="3830638"/>
            <a:ext cx="3327400" cy="1884362"/>
            <a:chOff x="831" y="2413"/>
            <a:chExt cx="2096" cy="1187"/>
          </a:xfrm>
        </p:grpSpPr>
        <p:sp>
          <p:nvSpPr>
            <p:cNvPr id="25654" name="Line 28"/>
            <p:cNvSpPr>
              <a:spLocks noChangeShapeType="1"/>
            </p:cNvSpPr>
            <p:nvPr/>
          </p:nvSpPr>
          <p:spPr bwMode="auto">
            <a:xfrm>
              <a:off x="876" y="2453"/>
              <a:ext cx="2030" cy="1105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5" name="Oval 29"/>
            <p:cNvSpPr>
              <a:spLocks noChangeArrowheads="1"/>
            </p:cNvSpPr>
            <p:nvPr/>
          </p:nvSpPr>
          <p:spPr bwMode="auto">
            <a:xfrm>
              <a:off x="831" y="2413"/>
              <a:ext cx="89" cy="87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5656" name="Oval 30"/>
            <p:cNvSpPr>
              <a:spLocks noChangeArrowheads="1"/>
            </p:cNvSpPr>
            <p:nvPr/>
          </p:nvSpPr>
          <p:spPr bwMode="auto">
            <a:xfrm>
              <a:off x="2838" y="3513"/>
              <a:ext cx="89" cy="87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</p:grpSp>
      <p:sp>
        <p:nvSpPr>
          <p:cNvPr id="18" name="Freeform 17"/>
          <p:cNvSpPr/>
          <p:nvPr/>
        </p:nvSpPr>
        <p:spPr>
          <a:xfrm>
            <a:off x="3062883" y="5670351"/>
            <a:ext cx="1" cy="1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0" y="0"/>
                </a:move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25400" dist="35921" dir="2700002">
                    <a:scrgbClr r="0" g="0" b="0">
                      <a:alpha val="60000"/>
                    </a:scrgbClr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726243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71" name="Rectangle 59"/>
          <p:cNvSpPr>
            <a:spLocks noChangeArrowheads="1"/>
          </p:cNvSpPr>
          <p:nvPr/>
        </p:nvSpPr>
        <p:spPr bwMode="auto">
          <a:xfrm>
            <a:off x="615950" y="3706813"/>
            <a:ext cx="7904163" cy="257016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6629" name="Rectangle 58"/>
          <p:cNvSpPr>
            <a:spLocks noChangeArrowheads="1"/>
          </p:cNvSpPr>
          <p:nvPr/>
        </p:nvSpPr>
        <p:spPr bwMode="auto">
          <a:xfrm>
            <a:off x="604838" y="1089025"/>
            <a:ext cx="7904162" cy="26177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66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7663" y="268288"/>
            <a:ext cx="8482012" cy="64928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Trade Makes Both Countries Better Off</a:t>
            </a: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600075" y="3152775"/>
            <a:ext cx="7913688" cy="552450"/>
            <a:chOff x="378" y="1986"/>
            <a:chExt cx="4985" cy="348"/>
          </a:xfrm>
        </p:grpSpPr>
        <p:sp>
          <p:nvSpPr>
            <p:cNvPr id="26680" name="Rectangle 4"/>
            <p:cNvSpPr>
              <a:spLocks noChangeArrowheads="1"/>
            </p:cNvSpPr>
            <p:nvPr/>
          </p:nvSpPr>
          <p:spPr bwMode="auto">
            <a:xfrm>
              <a:off x="4231" y="1986"/>
              <a:ext cx="113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 b="1">
                  <a:solidFill>
                    <a:srgbClr val="0000FF"/>
                  </a:solidFill>
                  <a:cs typeface="Arial" charset="0"/>
                </a:rPr>
                <a:t>200</a:t>
              </a:r>
            </a:p>
          </p:txBody>
        </p:sp>
        <p:sp>
          <p:nvSpPr>
            <p:cNvPr id="26681" name="Rectangle 5"/>
            <p:cNvSpPr>
              <a:spLocks noChangeArrowheads="1"/>
            </p:cNvSpPr>
            <p:nvPr/>
          </p:nvSpPr>
          <p:spPr bwMode="auto">
            <a:xfrm>
              <a:off x="2910" y="1986"/>
              <a:ext cx="1321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 dirty="0">
                  <a:cs typeface="Arial" charset="0"/>
                </a:rPr>
                <a:t>2700</a:t>
              </a:r>
            </a:p>
          </p:txBody>
        </p:sp>
        <p:sp>
          <p:nvSpPr>
            <p:cNvPr id="26682" name="Rectangle 6"/>
            <p:cNvSpPr>
              <a:spLocks noChangeArrowheads="1"/>
            </p:cNvSpPr>
            <p:nvPr/>
          </p:nvSpPr>
          <p:spPr bwMode="auto">
            <a:xfrm>
              <a:off x="1534" y="1986"/>
              <a:ext cx="1376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 dirty="0">
                  <a:cs typeface="Arial" charset="0"/>
                </a:rPr>
                <a:t>2500</a:t>
              </a:r>
            </a:p>
          </p:txBody>
        </p:sp>
        <p:sp>
          <p:nvSpPr>
            <p:cNvPr id="26683" name="Rectangle 7"/>
            <p:cNvSpPr>
              <a:spLocks noChangeArrowheads="1"/>
            </p:cNvSpPr>
            <p:nvPr/>
          </p:nvSpPr>
          <p:spPr bwMode="auto">
            <a:xfrm>
              <a:off x="378" y="1986"/>
              <a:ext cx="1156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 dirty="0">
                  <a:cs typeface="Arial" charset="0"/>
                </a:rPr>
                <a:t>wine</a:t>
              </a:r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600075" y="2592388"/>
            <a:ext cx="7913688" cy="560387"/>
            <a:chOff x="378" y="1633"/>
            <a:chExt cx="4985" cy="353"/>
          </a:xfrm>
        </p:grpSpPr>
        <p:sp>
          <p:nvSpPr>
            <p:cNvPr id="26676" name="Rectangle 8"/>
            <p:cNvSpPr>
              <a:spLocks noChangeArrowheads="1"/>
            </p:cNvSpPr>
            <p:nvPr/>
          </p:nvSpPr>
          <p:spPr bwMode="auto">
            <a:xfrm>
              <a:off x="4231" y="1633"/>
              <a:ext cx="1132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 b="1">
                  <a:solidFill>
                    <a:srgbClr val="0000FF"/>
                  </a:solidFill>
                  <a:cs typeface="Arial" charset="0"/>
                </a:rPr>
                <a:t>20</a:t>
              </a:r>
            </a:p>
          </p:txBody>
        </p:sp>
        <p:sp>
          <p:nvSpPr>
            <p:cNvPr id="26677" name="Rectangle 9"/>
            <p:cNvSpPr>
              <a:spLocks noChangeArrowheads="1"/>
            </p:cNvSpPr>
            <p:nvPr/>
          </p:nvSpPr>
          <p:spPr bwMode="auto">
            <a:xfrm>
              <a:off x="2910" y="1633"/>
              <a:ext cx="1321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>
                  <a:cs typeface="Arial" charset="0"/>
                </a:rPr>
                <a:t>270</a:t>
              </a:r>
            </a:p>
          </p:txBody>
        </p:sp>
        <p:sp>
          <p:nvSpPr>
            <p:cNvPr id="26678" name="Rectangle 10"/>
            <p:cNvSpPr>
              <a:spLocks noChangeArrowheads="1"/>
            </p:cNvSpPr>
            <p:nvPr/>
          </p:nvSpPr>
          <p:spPr bwMode="auto">
            <a:xfrm>
              <a:off x="1534" y="1633"/>
              <a:ext cx="1376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>
                  <a:cs typeface="Arial" charset="0"/>
                </a:rPr>
                <a:t>250</a:t>
              </a:r>
            </a:p>
          </p:txBody>
        </p:sp>
        <p:sp>
          <p:nvSpPr>
            <p:cNvPr id="26679" name="Rectangle 11"/>
            <p:cNvSpPr>
              <a:spLocks noChangeArrowheads="1"/>
            </p:cNvSpPr>
            <p:nvPr/>
          </p:nvSpPr>
          <p:spPr bwMode="auto">
            <a:xfrm>
              <a:off x="378" y="1633"/>
              <a:ext cx="1156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>
                  <a:cs typeface="Arial" charset="0"/>
                </a:rPr>
                <a:t>computers</a:t>
              </a:r>
            </a:p>
          </p:txBody>
        </p:sp>
      </p:grpSp>
      <p:sp>
        <p:nvSpPr>
          <p:cNvPr id="26633" name="Rectangle 12"/>
          <p:cNvSpPr>
            <a:spLocks noChangeArrowheads="1"/>
          </p:cNvSpPr>
          <p:nvPr/>
        </p:nvSpPr>
        <p:spPr bwMode="auto">
          <a:xfrm>
            <a:off x="6716713" y="1701800"/>
            <a:ext cx="179705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r>
              <a:rPr lang="en-US" sz="2500">
                <a:cs typeface="Arial" charset="0"/>
              </a:rPr>
              <a:t>gains from trade</a:t>
            </a:r>
          </a:p>
        </p:txBody>
      </p:sp>
      <p:sp>
        <p:nvSpPr>
          <p:cNvPr id="26634" name="Rectangle 13"/>
          <p:cNvSpPr>
            <a:spLocks noChangeArrowheads="1"/>
          </p:cNvSpPr>
          <p:nvPr/>
        </p:nvSpPr>
        <p:spPr bwMode="auto">
          <a:xfrm>
            <a:off x="4619625" y="1701800"/>
            <a:ext cx="2097088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r>
              <a:rPr lang="en-US" sz="2500">
                <a:cs typeface="Arial" charset="0"/>
              </a:rPr>
              <a:t>consumption with trade</a:t>
            </a:r>
          </a:p>
        </p:txBody>
      </p:sp>
      <p:sp>
        <p:nvSpPr>
          <p:cNvPr id="26635" name="Rectangle 14"/>
          <p:cNvSpPr>
            <a:spLocks noChangeArrowheads="1"/>
          </p:cNvSpPr>
          <p:nvPr/>
        </p:nvSpPr>
        <p:spPr bwMode="auto">
          <a:xfrm>
            <a:off x="2435225" y="1701800"/>
            <a:ext cx="218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r>
              <a:rPr lang="en-US" sz="2500">
                <a:cs typeface="Arial" charset="0"/>
              </a:rPr>
              <a:t>consumption without trade</a:t>
            </a:r>
          </a:p>
        </p:txBody>
      </p:sp>
      <p:sp>
        <p:nvSpPr>
          <p:cNvPr id="26636" name="Rectangle 15"/>
          <p:cNvSpPr>
            <a:spLocks noChangeArrowheads="1"/>
          </p:cNvSpPr>
          <p:nvPr/>
        </p:nvSpPr>
        <p:spPr bwMode="auto">
          <a:xfrm>
            <a:off x="600075" y="1701800"/>
            <a:ext cx="183515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endParaRPr lang="en-US" sz="2500">
              <a:cs typeface="Arial" charset="0"/>
            </a:endParaRPr>
          </a:p>
        </p:txBody>
      </p:sp>
      <p:sp>
        <p:nvSpPr>
          <p:cNvPr id="26637" name="Rectangle 16"/>
          <p:cNvSpPr>
            <a:spLocks noChangeArrowheads="1"/>
          </p:cNvSpPr>
          <p:nvPr/>
        </p:nvSpPr>
        <p:spPr bwMode="auto">
          <a:xfrm>
            <a:off x="600075" y="1087438"/>
            <a:ext cx="7913688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r>
              <a:rPr lang="en-US" sz="2800" b="1" dirty="0">
                <a:cs typeface="Arial" charset="0"/>
              </a:rPr>
              <a:t>France</a:t>
            </a:r>
          </a:p>
        </p:txBody>
      </p:sp>
      <p:sp>
        <p:nvSpPr>
          <p:cNvPr id="26638" name="Line 17"/>
          <p:cNvSpPr>
            <a:spLocks noChangeShapeType="1"/>
          </p:cNvSpPr>
          <p:nvPr/>
        </p:nvSpPr>
        <p:spPr bwMode="auto">
          <a:xfrm>
            <a:off x="600075" y="1087438"/>
            <a:ext cx="7913688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9" name="Line 18"/>
          <p:cNvSpPr>
            <a:spLocks noChangeShapeType="1"/>
          </p:cNvSpPr>
          <p:nvPr/>
        </p:nvSpPr>
        <p:spPr bwMode="auto">
          <a:xfrm>
            <a:off x="600075" y="1701800"/>
            <a:ext cx="79136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0" name="Line 19"/>
          <p:cNvSpPr>
            <a:spLocks noChangeShapeType="1"/>
          </p:cNvSpPr>
          <p:nvPr/>
        </p:nvSpPr>
        <p:spPr bwMode="auto">
          <a:xfrm>
            <a:off x="600075" y="2592388"/>
            <a:ext cx="79136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1" name="Line 20"/>
          <p:cNvSpPr>
            <a:spLocks noChangeShapeType="1"/>
          </p:cNvSpPr>
          <p:nvPr/>
        </p:nvSpPr>
        <p:spPr bwMode="auto">
          <a:xfrm>
            <a:off x="600075" y="3152775"/>
            <a:ext cx="79136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2" name="Line 21"/>
          <p:cNvSpPr>
            <a:spLocks noChangeShapeType="1"/>
          </p:cNvSpPr>
          <p:nvPr/>
        </p:nvSpPr>
        <p:spPr bwMode="auto">
          <a:xfrm>
            <a:off x="600075" y="3705225"/>
            <a:ext cx="7913688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3" name="Line 22"/>
          <p:cNvSpPr>
            <a:spLocks noChangeShapeType="1"/>
          </p:cNvSpPr>
          <p:nvPr/>
        </p:nvSpPr>
        <p:spPr bwMode="auto">
          <a:xfrm>
            <a:off x="600075" y="1087438"/>
            <a:ext cx="0" cy="26177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4" name="Line 23"/>
          <p:cNvSpPr>
            <a:spLocks noChangeShapeType="1"/>
          </p:cNvSpPr>
          <p:nvPr/>
        </p:nvSpPr>
        <p:spPr bwMode="auto">
          <a:xfrm>
            <a:off x="8513763" y="1087438"/>
            <a:ext cx="0" cy="26177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5" name="Line 24"/>
          <p:cNvSpPr>
            <a:spLocks noChangeShapeType="1"/>
          </p:cNvSpPr>
          <p:nvPr/>
        </p:nvSpPr>
        <p:spPr bwMode="auto">
          <a:xfrm>
            <a:off x="2435225" y="1701800"/>
            <a:ext cx="0" cy="200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6" name="Line 25"/>
          <p:cNvSpPr>
            <a:spLocks noChangeShapeType="1"/>
          </p:cNvSpPr>
          <p:nvPr/>
        </p:nvSpPr>
        <p:spPr bwMode="auto">
          <a:xfrm>
            <a:off x="4619625" y="1701800"/>
            <a:ext cx="0" cy="200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7" name="Line 26"/>
          <p:cNvSpPr>
            <a:spLocks noChangeShapeType="1"/>
          </p:cNvSpPr>
          <p:nvPr/>
        </p:nvSpPr>
        <p:spPr bwMode="auto">
          <a:xfrm>
            <a:off x="6716713" y="1701800"/>
            <a:ext cx="0" cy="200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604838" y="5738813"/>
            <a:ext cx="7913687" cy="552450"/>
            <a:chOff x="381" y="3615"/>
            <a:chExt cx="4985" cy="348"/>
          </a:xfrm>
        </p:grpSpPr>
        <p:sp>
          <p:nvSpPr>
            <p:cNvPr id="26672" name="Rectangle 28"/>
            <p:cNvSpPr>
              <a:spLocks noChangeArrowheads="1"/>
            </p:cNvSpPr>
            <p:nvPr/>
          </p:nvSpPr>
          <p:spPr bwMode="auto">
            <a:xfrm>
              <a:off x="4234" y="3615"/>
              <a:ext cx="1132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 b="1">
                  <a:solidFill>
                    <a:srgbClr val="0000FF"/>
                  </a:solidFill>
                  <a:cs typeface="Arial" charset="0"/>
                </a:rPr>
                <a:t>100</a:t>
              </a:r>
            </a:p>
          </p:txBody>
        </p:sp>
        <p:sp>
          <p:nvSpPr>
            <p:cNvPr id="26673" name="Rectangle 29"/>
            <p:cNvSpPr>
              <a:spLocks noChangeArrowheads="1"/>
            </p:cNvSpPr>
            <p:nvPr/>
          </p:nvSpPr>
          <p:spPr bwMode="auto">
            <a:xfrm>
              <a:off x="2913" y="3615"/>
              <a:ext cx="1321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>
                  <a:cs typeface="Arial" charset="0"/>
                </a:rPr>
                <a:t>700</a:t>
              </a:r>
            </a:p>
          </p:txBody>
        </p:sp>
        <p:sp>
          <p:nvSpPr>
            <p:cNvPr id="26674" name="Rectangle 30"/>
            <p:cNvSpPr>
              <a:spLocks noChangeArrowheads="1"/>
            </p:cNvSpPr>
            <p:nvPr/>
          </p:nvSpPr>
          <p:spPr bwMode="auto">
            <a:xfrm>
              <a:off x="1537" y="3615"/>
              <a:ext cx="1376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>
                  <a:cs typeface="Arial" charset="0"/>
                </a:rPr>
                <a:t>600</a:t>
              </a:r>
            </a:p>
          </p:txBody>
        </p:sp>
        <p:sp>
          <p:nvSpPr>
            <p:cNvPr id="26675" name="Rectangle 31"/>
            <p:cNvSpPr>
              <a:spLocks noChangeArrowheads="1"/>
            </p:cNvSpPr>
            <p:nvPr/>
          </p:nvSpPr>
          <p:spPr bwMode="auto">
            <a:xfrm>
              <a:off x="381" y="3615"/>
              <a:ext cx="1156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 dirty="0">
                  <a:cs typeface="Arial" charset="0"/>
                </a:rPr>
                <a:t>wine</a:t>
              </a:r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604838" y="5178425"/>
            <a:ext cx="7913687" cy="560388"/>
            <a:chOff x="381" y="3262"/>
            <a:chExt cx="4985" cy="353"/>
          </a:xfrm>
        </p:grpSpPr>
        <p:sp>
          <p:nvSpPr>
            <p:cNvPr id="26668" name="Rectangle 32"/>
            <p:cNvSpPr>
              <a:spLocks noChangeArrowheads="1"/>
            </p:cNvSpPr>
            <p:nvPr/>
          </p:nvSpPr>
          <p:spPr bwMode="auto">
            <a:xfrm>
              <a:off x="4234" y="3262"/>
              <a:ext cx="1132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 b="1">
                  <a:solidFill>
                    <a:srgbClr val="0000FF"/>
                  </a:solidFill>
                  <a:cs typeface="Arial" charset="0"/>
                </a:rPr>
                <a:t>10</a:t>
              </a:r>
            </a:p>
          </p:txBody>
        </p:sp>
        <p:sp>
          <p:nvSpPr>
            <p:cNvPr id="26669" name="Rectangle 33"/>
            <p:cNvSpPr>
              <a:spLocks noChangeArrowheads="1"/>
            </p:cNvSpPr>
            <p:nvPr/>
          </p:nvSpPr>
          <p:spPr bwMode="auto">
            <a:xfrm>
              <a:off x="2913" y="3262"/>
              <a:ext cx="1321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>
                  <a:cs typeface="Arial" charset="0"/>
                </a:rPr>
                <a:t>130</a:t>
              </a:r>
            </a:p>
          </p:txBody>
        </p:sp>
        <p:sp>
          <p:nvSpPr>
            <p:cNvPr id="26670" name="Rectangle 34"/>
            <p:cNvSpPr>
              <a:spLocks noChangeArrowheads="1"/>
            </p:cNvSpPr>
            <p:nvPr/>
          </p:nvSpPr>
          <p:spPr bwMode="auto">
            <a:xfrm>
              <a:off x="1537" y="3262"/>
              <a:ext cx="1376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>
                  <a:cs typeface="Arial" charset="0"/>
                </a:rPr>
                <a:t>120</a:t>
              </a:r>
            </a:p>
          </p:txBody>
        </p:sp>
        <p:sp>
          <p:nvSpPr>
            <p:cNvPr id="26671" name="Rectangle 35"/>
            <p:cNvSpPr>
              <a:spLocks noChangeArrowheads="1"/>
            </p:cNvSpPr>
            <p:nvPr/>
          </p:nvSpPr>
          <p:spPr bwMode="auto">
            <a:xfrm>
              <a:off x="381" y="3262"/>
              <a:ext cx="1156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lnSpc>
                  <a:spcPct val="105000"/>
                </a:lnSpc>
                <a:spcBef>
                  <a:spcPct val="45000"/>
                </a:spcBef>
                <a:buClr>
                  <a:srgbClr val="00B85C"/>
                </a:buClr>
                <a:buSzPct val="120000"/>
                <a:buFont typeface="Wingdings" pitchFamily="2" charset="2"/>
                <a:buNone/>
              </a:pPr>
              <a:r>
                <a:rPr lang="en-US" sz="2500">
                  <a:cs typeface="Arial" charset="0"/>
                </a:rPr>
                <a:t>computers</a:t>
              </a:r>
            </a:p>
          </p:txBody>
        </p:sp>
      </p:grpSp>
      <p:sp>
        <p:nvSpPr>
          <p:cNvPr id="26650" name="Rectangle 39"/>
          <p:cNvSpPr>
            <a:spLocks noChangeArrowheads="1"/>
          </p:cNvSpPr>
          <p:nvPr/>
        </p:nvSpPr>
        <p:spPr bwMode="auto">
          <a:xfrm>
            <a:off x="604838" y="4287838"/>
            <a:ext cx="1835150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endParaRPr lang="en-US" sz="2500">
              <a:cs typeface="Arial" charset="0"/>
            </a:endParaRPr>
          </a:p>
        </p:txBody>
      </p:sp>
      <p:sp>
        <p:nvSpPr>
          <p:cNvPr id="26651" name="Line 41"/>
          <p:cNvSpPr>
            <a:spLocks noChangeShapeType="1"/>
          </p:cNvSpPr>
          <p:nvPr/>
        </p:nvSpPr>
        <p:spPr bwMode="auto">
          <a:xfrm>
            <a:off x="604838" y="3703638"/>
            <a:ext cx="7913687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604838" y="3703638"/>
            <a:ext cx="7913687" cy="2587625"/>
            <a:chOff x="381" y="2333"/>
            <a:chExt cx="4985" cy="1630"/>
          </a:xfrm>
        </p:grpSpPr>
        <p:sp>
          <p:nvSpPr>
            <p:cNvPr id="26654" name="Line 45"/>
            <p:cNvSpPr>
              <a:spLocks noChangeShapeType="1"/>
            </p:cNvSpPr>
            <p:nvPr/>
          </p:nvSpPr>
          <p:spPr bwMode="auto">
            <a:xfrm>
              <a:off x="381" y="3963"/>
              <a:ext cx="4985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4"/>
            <p:cNvGrpSpPr>
              <a:grpSpLocks/>
            </p:cNvGrpSpPr>
            <p:nvPr/>
          </p:nvGrpSpPr>
          <p:grpSpPr bwMode="auto">
            <a:xfrm>
              <a:off x="381" y="2333"/>
              <a:ext cx="4985" cy="1630"/>
              <a:chOff x="381" y="2333"/>
              <a:chExt cx="4985" cy="1630"/>
            </a:xfrm>
          </p:grpSpPr>
          <p:sp>
            <p:nvSpPr>
              <p:cNvPr id="26656" name="Rectangle 36"/>
              <p:cNvSpPr>
                <a:spLocks noChangeArrowheads="1"/>
              </p:cNvSpPr>
              <p:nvPr/>
            </p:nvSpPr>
            <p:spPr bwMode="auto">
              <a:xfrm>
                <a:off x="4234" y="2701"/>
                <a:ext cx="1132" cy="5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 anchorCtr="1"/>
              <a:lstStyle/>
              <a:p>
                <a:pPr algn="ctr">
                  <a:lnSpc>
                    <a:spcPct val="105000"/>
                  </a:lnSpc>
                  <a:spcBef>
                    <a:spcPct val="45000"/>
                  </a:spcBef>
                  <a:buClr>
                    <a:srgbClr val="00B85C"/>
                  </a:buClr>
                  <a:buSzPct val="120000"/>
                  <a:buFont typeface="Wingdings" pitchFamily="2" charset="2"/>
                  <a:buNone/>
                </a:pPr>
                <a:r>
                  <a:rPr lang="en-US" sz="2500">
                    <a:cs typeface="Arial" charset="0"/>
                  </a:rPr>
                  <a:t>gains from trade</a:t>
                </a:r>
              </a:p>
            </p:txBody>
          </p:sp>
          <p:sp>
            <p:nvSpPr>
              <p:cNvPr id="26657" name="Rectangle 37"/>
              <p:cNvSpPr>
                <a:spLocks noChangeArrowheads="1"/>
              </p:cNvSpPr>
              <p:nvPr/>
            </p:nvSpPr>
            <p:spPr bwMode="auto">
              <a:xfrm>
                <a:off x="2913" y="2701"/>
                <a:ext cx="1321" cy="5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 anchorCtr="1"/>
              <a:lstStyle/>
              <a:p>
                <a:pPr algn="ctr">
                  <a:lnSpc>
                    <a:spcPct val="105000"/>
                  </a:lnSpc>
                  <a:spcBef>
                    <a:spcPct val="45000"/>
                  </a:spcBef>
                  <a:buClr>
                    <a:srgbClr val="00B85C"/>
                  </a:buClr>
                  <a:buSzPct val="120000"/>
                  <a:buFont typeface="Wingdings" pitchFamily="2" charset="2"/>
                  <a:buNone/>
                </a:pPr>
                <a:r>
                  <a:rPr lang="en-US" sz="2500">
                    <a:cs typeface="Arial" charset="0"/>
                  </a:rPr>
                  <a:t>consumption with trade</a:t>
                </a:r>
              </a:p>
            </p:txBody>
          </p:sp>
          <p:sp>
            <p:nvSpPr>
              <p:cNvPr id="26658" name="Rectangle 38"/>
              <p:cNvSpPr>
                <a:spLocks noChangeArrowheads="1"/>
              </p:cNvSpPr>
              <p:nvPr/>
            </p:nvSpPr>
            <p:spPr bwMode="auto">
              <a:xfrm>
                <a:off x="1537" y="2701"/>
                <a:ext cx="1376" cy="5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 anchorCtr="1"/>
              <a:lstStyle/>
              <a:p>
                <a:pPr algn="ctr">
                  <a:lnSpc>
                    <a:spcPct val="105000"/>
                  </a:lnSpc>
                  <a:spcBef>
                    <a:spcPct val="45000"/>
                  </a:spcBef>
                  <a:buClr>
                    <a:srgbClr val="00B85C"/>
                  </a:buClr>
                  <a:buSzPct val="120000"/>
                  <a:buFont typeface="Wingdings" pitchFamily="2" charset="2"/>
                  <a:buNone/>
                </a:pPr>
                <a:r>
                  <a:rPr lang="en-US" sz="2500">
                    <a:cs typeface="Arial" charset="0"/>
                  </a:rPr>
                  <a:t>consumption without trade</a:t>
                </a:r>
              </a:p>
            </p:txBody>
          </p:sp>
          <p:sp>
            <p:nvSpPr>
              <p:cNvPr id="26659" name="Rectangle 40"/>
              <p:cNvSpPr>
                <a:spLocks noChangeArrowheads="1"/>
              </p:cNvSpPr>
              <p:nvPr/>
            </p:nvSpPr>
            <p:spPr bwMode="auto">
              <a:xfrm>
                <a:off x="381" y="2333"/>
                <a:ext cx="4985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 anchorCtr="1"/>
              <a:lstStyle/>
              <a:p>
                <a:pPr>
                  <a:lnSpc>
                    <a:spcPct val="105000"/>
                  </a:lnSpc>
                  <a:spcBef>
                    <a:spcPct val="45000"/>
                  </a:spcBef>
                  <a:buClr>
                    <a:srgbClr val="00B85C"/>
                  </a:buClr>
                  <a:buSzPct val="120000"/>
                  <a:buFont typeface="Wingdings" pitchFamily="2" charset="2"/>
                  <a:buNone/>
                </a:pPr>
                <a:r>
                  <a:rPr lang="en-US" sz="2800" b="1" dirty="0">
                    <a:cs typeface="Arial" charset="0"/>
                  </a:rPr>
                  <a:t>United States</a:t>
                </a:r>
              </a:p>
            </p:txBody>
          </p:sp>
          <p:sp>
            <p:nvSpPr>
              <p:cNvPr id="26660" name="Line 42"/>
              <p:cNvSpPr>
                <a:spLocks noChangeShapeType="1"/>
              </p:cNvSpPr>
              <p:nvPr/>
            </p:nvSpPr>
            <p:spPr bwMode="auto">
              <a:xfrm>
                <a:off x="381" y="2701"/>
                <a:ext cx="498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1" name="Line 43"/>
              <p:cNvSpPr>
                <a:spLocks noChangeShapeType="1"/>
              </p:cNvSpPr>
              <p:nvPr/>
            </p:nvSpPr>
            <p:spPr bwMode="auto">
              <a:xfrm>
                <a:off x="381" y="3262"/>
                <a:ext cx="498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2" name="Line 44"/>
              <p:cNvSpPr>
                <a:spLocks noChangeShapeType="1"/>
              </p:cNvSpPr>
              <p:nvPr/>
            </p:nvSpPr>
            <p:spPr bwMode="auto">
              <a:xfrm>
                <a:off x="381" y="3615"/>
                <a:ext cx="498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3" name="Line 46"/>
              <p:cNvSpPr>
                <a:spLocks noChangeShapeType="1"/>
              </p:cNvSpPr>
              <p:nvPr/>
            </p:nvSpPr>
            <p:spPr bwMode="auto">
              <a:xfrm>
                <a:off x="381" y="2333"/>
                <a:ext cx="0" cy="163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4" name="Line 47"/>
              <p:cNvSpPr>
                <a:spLocks noChangeShapeType="1"/>
              </p:cNvSpPr>
              <p:nvPr/>
            </p:nvSpPr>
            <p:spPr bwMode="auto">
              <a:xfrm>
                <a:off x="5366" y="2333"/>
                <a:ext cx="0" cy="163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5" name="Line 48"/>
              <p:cNvSpPr>
                <a:spLocks noChangeShapeType="1"/>
              </p:cNvSpPr>
              <p:nvPr/>
            </p:nvSpPr>
            <p:spPr bwMode="auto">
              <a:xfrm>
                <a:off x="1537" y="2701"/>
                <a:ext cx="0" cy="12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6" name="Line 49"/>
              <p:cNvSpPr>
                <a:spLocks noChangeShapeType="1"/>
              </p:cNvSpPr>
              <p:nvPr/>
            </p:nvSpPr>
            <p:spPr bwMode="auto">
              <a:xfrm>
                <a:off x="2913" y="2701"/>
                <a:ext cx="0" cy="12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7" name="Line 50"/>
              <p:cNvSpPr>
                <a:spLocks noChangeShapeType="1"/>
              </p:cNvSpPr>
              <p:nvPr/>
            </p:nvSpPr>
            <p:spPr bwMode="auto">
              <a:xfrm>
                <a:off x="4234" y="2701"/>
                <a:ext cx="0" cy="12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653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1864038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7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Where Do These Gains Come From?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</a:rPr>
              <a:t>Absolute advantage</a:t>
            </a:r>
            <a:r>
              <a:rPr lang="en-US" dirty="0"/>
              <a:t>:  the ability to produce a good using fewer inputs than another producer  </a:t>
            </a:r>
          </a:p>
          <a:p>
            <a:pPr eaLnBrk="1" hangingPunct="1">
              <a:spcBef>
                <a:spcPct val="50000"/>
              </a:spcBef>
            </a:pPr>
            <a:endParaRPr lang="en-US" dirty="0"/>
          </a:p>
          <a:p>
            <a:pPr eaLnBrk="1" hangingPunct="1">
              <a:spcBef>
                <a:spcPct val="50000"/>
              </a:spcBef>
            </a:pPr>
            <a:r>
              <a:rPr lang="en-US" dirty="0"/>
              <a:t>France has an absolute advantage in wine </a:t>
            </a:r>
          </a:p>
          <a:p>
            <a:pPr lvl="1">
              <a:spcBef>
                <a:spcPct val="50000"/>
              </a:spcBef>
            </a:pPr>
            <a:r>
              <a:rPr lang="en-US" dirty="0"/>
              <a:t>producing a barrel of wine uses 10 labor hours </a:t>
            </a:r>
            <a:br>
              <a:rPr lang="en-US" dirty="0"/>
            </a:br>
            <a:r>
              <a:rPr lang="en-US" dirty="0"/>
              <a:t>in France vs. 25 in the U.S.</a:t>
            </a:r>
          </a:p>
          <a:p>
            <a:pPr eaLnBrk="1" hangingPunct="1">
              <a:spcBef>
                <a:spcPct val="50000"/>
              </a:spcBef>
            </a:pPr>
            <a:endParaRPr lang="en-US" dirty="0"/>
          </a:p>
          <a:p>
            <a:pPr eaLnBrk="1" hangingPunct="1">
              <a:spcBef>
                <a:spcPct val="50000"/>
              </a:spcBef>
            </a:pPr>
            <a:r>
              <a:rPr lang="en-US" dirty="0"/>
              <a:t>If each country has an absolute advantage </a:t>
            </a:r>
            <a:br>
              <a:rPr lang="en-US" dirty="0"/>
            </a:br>
            <a:r>
              <a:rPr lang="en-US" dirty="0"/>
              <a:t>in only one good and specializes in that good, </a:t>
            </a:r>
            <a:br>
              <a:rPr lang="en-US" dirty="0"/>
            </a:br>
            <a:r>
              <a:rPr lang="en-US" dirty="0"/>
              <a:t>then both countries can gain from trade.  </a:t>
            </a:r>
          </a:p>
        </p:txBody>
      </p:sp>
      <p:sp>
        <p:nvSpPr>
          <p:cNvPr id="27654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12522261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Where Do These Gains Come From?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Which country has an absolute advantage in computers? </a:t>
            </a:r>
          </a:p>
          <a:p>
            <a:pPr marL="114300" indent="0" eaLnBrk="1" hangingPunct="1">
              <a:buNone/>
            </a:pPr>
            <a:r>
              <a:rPr lang="en-US" dirty="0"/>
              <a:t> </a:t>
            </a:r>
          </a:p>
          <a:p>
            <a:pPr eaLnBrk="1" hangingPunct="1"/>
            <a:r>
              <a:rPr lang="en-US" dirty="0"/>
              <a:t>Producing one computer requires </a:t>
            </a:r>
            <a:br>
              <a:rPr lang="en-US" dirty="0"/>
            </a:br>
            <a:r>
              <a:rPr lang="en-US" dirty="0"/>
              <a:t>	125 labor hours in the U.S but only 100 in France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France has an absolute advantage in </a:t>
            </a:r>
            <a:r>
              <a:rPr lang="en-US" u="sng" dirty="0"/>
              <a:t>both</a:t>
            </a:r>
            <a:r>
              <a:rPr lang="en-US" dirty="0"/>
              <a:t> goods!</a:t>
            </a:r>
          </a:p>
        </p:txBody>
      </p:sp>
      <p:sp>
        <p:nvSpPr>
          <p:cNvPr id="28678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1112365" y="4970463"/>
            <a:ext cx="6964835" cy="507831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r>
              <a:rPr lang="en-US" sz="2400" b="1" i="1" dirty="0">
                <a:cs typeface="Arial" charset="0"/>
              </a:rPr>
              <a:t>Why do </a:t>
            </a:r>
            <a:r>
              <a:rPr lang="en-US" sz="2400" b="1" i="1" u="sng" dirty="0">
                <a:cs typeface="Arial" charset="0"/>
              </a:rPr>
              <a:t>both</a:t>
            </a:r>
            <a:r>
              <a:rPr lang="en-US" sz="2400" b="1" i="1" dirty="0">
                <a:cs typeface="Arial" charset="0"/>
              </a:rPr>
              <a:t> countries gain from trade?</a:t>
            </a:r>
          </a:p>
        </p:txBody>
      </p:sp>
    </p:spTree>
    <p:extLst>
      <p:ext uri="{BB962C8B-B14F-4D97-AF65-F5344CB8AC3E}">
        <p14:creationId xmlns:p14="http://schemas.microsoft.com/office/powerpoint/2010/main" val="227826224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Two Measures of the Cost of a Good</a:t>
            </a:r>
          </a:p>
        </p:txBody>
      </p:sp>
      <p:sp>
        <p:nvSpPr>
          <p:cNvPr id="96267" name="Rectangle 11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000" dirty="0"/>
              <a:t>Two countries can gain from trade when each specializes in the good it produces at lowest cost. </a:t>
            </a:r>
          </a:p>
          <a:p>
            <a:pPr marL="114300" indent="0" eaLnBrk="1" hangingPunct="1">
              <a:buNone/>
            </a:pPr>
            <a:endParaRPr lang="en-US" sz="2000" dirty="0"/>
          </a:p>
          <a:p>
            <a:pPr eaLnBrk="1" hangingPunct="1"/>
            <a:r>
              <a:rPr lang="en-US" sz="2000" dirty="0"/>
              <a:t>Absolute advantage measures the cost of a good in terms of the inputs required to produce it. </a:t>
            </a:r>
          </a:p>
          <a:p>
            <a:pPr marL="114300" indent="0" eaLnBrk="1" hangingPunct="1">
              <a:buNone/>
            </a:pPr>
            <a:endParaRPr lang="en-US" sz="2000" dirty="0"/>
          </a:p>
          <a:p>
            <a:pPr eaLnBrk="1" hangingPunct="1"/>
            <a:r>
              <a:rPr lang="en-US" sz="2000" dirty="0"/>
              <a:t>Recall:  </a:t>
            </a:r>
            <a:br>
              <a:rPr lang="en-US" sz="2000" dirty="0"/>
            </a:br>
            <a:r>
              <a:rPr lang="en-US" sz="2000" b="1" dirty="0"/>
              <a:t>An important measure of cost is </a:t>
            </a:r>
            <a:r>
              <a:rPr lang="en-US" sz="2000" b="1" i="1" dirty="0"/>
              <a:t>opportunity cost.</a:t>
            </a:r>
            <a:r>
              <a:rPr lang="en-US" sz="2000" b="1" dirty="0"/>
              <a:t> 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In our example, the opportunity cost of a computer is the amount of wine that could be produced using the labor needed to produce one computer. </a:t>
            </a:r>
          </a:p>
        </p:txBody>
      </p:sp>
      <p:sp>
        <p:nvSpPr>
          <p:cNvPr id="29702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02128084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Opportunity Cost and </a:t>
            </a:r>
            <a:br>
              <a:rPr lang="en-US" sz="3200" dirty="0"/>
            </a:br>
            <a:r>
              <a:rPr lang="en-US" sz="3200" dirty="0"/>
              <a:t>Comparative Advantage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164142" y="1697979"/>
            <a:ext cx="8229600" cy="4979581"/>
          </a:xfrm>
        </p:spPr>
        <p:txBody>
          <a:bodyPr/>
          <a:lstStyle/>
          <a:p>
            <a:r>
              <a:rPr lang="en-US" b="1" i="1" dirty="0">
                <a:solidFill>
                  <a:srgbClr val="000000"/>
                </a:solidFill>
              </a:rPr>
              <a:t>Comparative advantage:  </a:t>
            </a:r>
            <a:r>
              <a:rPr lang="en-US" dirty="0"/>
              <a:t>the ability to produce </a:t>
            </a:r>
            <a:br>
              <a:rPr lang="en-US" dirty="0"/>
            </a:br>
            <a:r>
              <a:rPr lang="en-US" dirty="0"/>
              <a:t>a good at a lower opportunity cost than another producer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Which country has the comparative advantage in computers?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answer this, must determine the opportunity cost of a computer in each country.  </a:t>
            </a:r>
          </a:p>
        </p:txBody>
      </p:sp>
      <p:sp>
        <p:nvSpPr>
          <p:cNvPr id="30726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66453192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en-US" sz="3100" dirty="0"/>
              <a:t>Opportunity Cost and </a:t>
            </a:r>
            <a:br>
              <a:rPr lang="en-US" sz="3100" dirty="0"/>
            </a:br>
            <a:r>
              <a:rPr lang="en-US" sz="3100" dirty="0"/>
              <a:t>Comparative Advantage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>
          <a:xfrm>
            <a:off x="164142" y="1654339"/>
            <a:ext cx="8229600" cy="4979581"/>
          </a:xfrm>
        </p:spPr>
        <p:txBody>
          <a:bodyPr/>
          <a:lstStyle/>
          <a:p>
            <a:pPr eaLnBrk="1" hangingPunct="1"/>
            <a:r>
              <a:rPr lang="en-US" dirty="0"/>
              <a:t>The opportunity cost of a computer is</a:t>
            </a:r>
          </a:p>
          <a:p>
            <a:pPr marL="114300" indent="0" eaLnBrk="1" hangingPunct="1">
              <a:buNone/>
            </a:pPr>
            <a:endParaRPr lang="en-US" dirty="0"/>
          </a:p>
          <a:p>
            <a:pPr lvl="1" eaLnBrk="1" hangingPunct="1">
              <a:lnSpc>
                <a:spcPct val="105000"/>
              </a:lnSpc>
              <a:spcBef>
                <a:spcPts val="900"/>
              </a:spcBef>
              <a:buClr>
                <a:srgbClr val="996633"/>
              </a:buClr>
            </a:pPr>
            <a:r>
              <a:rPr lang="en-US" b="1" dirty="0"/>
              <a:t>10 barrels of wine in France</a:t>
            </a:r>
            <a:r>
              <a:rPr lang="en-US" dirty="0"/>
              <a:t>, because producing one computer requires 100 labor hours, </a:t>
            </a:r>
            <a:br>
              <a:rPr lang="en-US" dirty="0"/>
            </a:br>
            <a:r>
              <a:rPr lang="en-US" dirty="0"/>
              <a:t>which instead could produce 10 barrels of wine</a:t>
            </a:r>
          </a:p>
          <a:p>
            <a:pPr lvl="1" eaLnBrk="1" hangingPunct="1">
              <a:lnSpc>
                <a:spcPct val="105000"/>
              </a:lnSpc>
              <a:spcBef>
                <a:spcPts val="900"/>
              </a:spcBef>
              <a:buClr>
                <a:srgbClr val="996633"/>
              </a:buClr>
            </a:pPr>
            <a:r>
              <a:rPr lang="en-US" b="1" dirty="0"/>
              <a:t>5 barrels of wine in the U.S</a:t>
            </a:r>
            <a:r>
              <a:rPr lang="en-US" dirty="0"/>
              <a:t>., because producing one computer requires 125 labor hours, </a:t>
            </a:r>
            <a:br>
              <a:rPr lang="en-US" dirty="0"/>
            </a:br>
            <a:r>
              <a:rPr lang="en-US" dirty="0"/>
              <a:t>which instead could produce 5 barrels of wine. </a:t>
            </a:r>
          </a:p>
          <a:p>
            <a:pPr marL="411480" lvl="1" indent="0" eaLnBrk="1" hangingPunct="1">
              <a:lnSpc>
                <a:spcPct val="105000"/>
              </a:lnSpc>
              <a:spcBef>
                <a:spcPts val="900"/>
              </a:spcBef>
              <a:buClr>
                <a:srgbClr val="996633"/>
              </a:buClr>
              <a:buNone/>
            </a:pPr>
            <a:endParaRPr lang="en-US" dirty="0"/>
          </a:p>
          <a:p>
            <a:pPr eaLnBrk="1" hangingPunct="1">
              <a:spcBef>
                <a:spcPct val="50000"/>
              </a:spcBef>
            </a:pPr>
            <a:r>
              <a:rPr lang="en-US" dirty="0"/>
              <a:t>So, the United States has a comparative advantage in computers.  </a:t>
            </a:r>
            <a:r>
              <a:rPr lang="en-US" i="1" dirty="0">
                <a:solidFill>
                  <a:srgbClr val="675E47"/>
                </a:solidFill>
              </a:rPr>
              <a:t>Lesson:  Absolute advantage is not necessary for comparative advantage!</a:t>
            </a:r>
          </a:p>
        </p:txBody>
      </p:sp>
      <p:sp>
        <p:nvSpPr>
          <p:cNvPr id="31750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87603207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Table of Opportunity Costs</a:t>
            </a:r>
          </a:p>
        </p:txBody>
      </p:sp>
    </p:spTree>
    <p:extLst>
      <p:ext uri="{BB962C8B-B14F-4D97-AF65-F5344CB8AC3E}">
        <p14:creationId xmlns:p14="http://schemas.microsoft.com/office/powerpoint/2010/main" val="4051889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227852"/>
            <a:ext cx="6495439" cy="649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08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Comparative Advantage and Gains from Trade</a:t>
            </a:r>
          </a:p>
        </p:txBody>
      </p:sp>
      <p:sp>
        <p:nvSpPr>
          <p:cNvPr id="3277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620000" cy="3229987"/>
          </a:xfrm>
        </p:spPr>
        <p:txBody>
          <a:bodyPr/>
          <a:lstStyle/>
          <a:p>
            <a:pPr eaLnBrk="1" hangingPunct="1"/>
            <a:r>
              <a:rPr lang="en-US" dirty="0"/>
              <a:t>Gains from trade arise from comparative advantage (differences in opportunity costs).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each country specializes in the good(s) in which it has a comparative advantage, total production in all countries is higher, the world’s “economic pie” is bigger, and all countries can gain from trade. </a:t>
            </a:r>
          </a:p>
          <a:p>
            <a:pPr marL="114300" indent="0" eaLnBrk="1" hangingPunct="1">
              <a:buNone/>
            </a:pPr>
            <a:endParaRPr lang="en-US" dirty="0"/>
          </a:p>
        </p:txBody>
      </p:sp>
      <p:sp>
        <p:nvSpPr>
          <p:cNvPr id="32774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73151380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57200" y="3073012"/>
            <a:ext cx="7760593" cy="3354422"/>
          </a:xfrm>
        </p:spPr>
        <p:txBody>
          <a:bodyPr>
            <a:normAutofit/>
          </a:bodyPr>
          <a:lstStyle/>
          <a:p>
            <a:pPr marL="0" indent="0">
              <a:spcBef>
                <a:spcPct val="5000"/>
              </a:spcBef>
              <a:buNone/>
            </a:pPr>
            <a:r>
              <a:rPr lang="en-US" sz="2000" dirty="0"/>
              <a:t>Argentina and Brazil each have 10 hours of labor per month. 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n-US" sz="2000" dirty="0"/>
              <a:t>In Argentina,</a:t>
            </a:r>
          </a:p>
          <a:p>
            <a:pPr lvl="1">
              <a:spcBef>
                <a:spcPct val="5000"/>
              </a:spcBef>
              <a:buClr>
                <a:srgbClr val="AE1237"/>
              </a:buClr>
            </a:pPr>
            <a:r>
              <a:rPr lang="en-US" dirty="0"/>
              <a:t>producing one kilo of coffee requires 2 hours</a:t>
            </a:r>
          </a:p>
          <a:p>
            <a:pPr lvl="1">
              <a:spcBef>
                <a:spcPct val="5000"/>
              </a:spcBef>
              <a:buClr>
                <a:srgbClr val="AE1237"/>
              </a:buClr>
            </a:pPr>
            <a:r>
              <a:rPr lang="en-US" dirty="0"/>
              <a:t>producing one case of wine requires 4 hours</a:t>
            </a:r>
          </a:p>
          <a:p>
            <a:pPr marL="0" indent="0">
              <a:spcBef>
                <a:spcPct val="20000"/>
              </a:spcBef>
              <a:buNone/>
            </a:pPr>
            <a:endParaRPr lang="en-US" sz="2000" dirty="0"/>
          </a:p>
          <a:p>
            <a:pPr marL="0" indent="0">
              <a:spcBef>
                <a:spcPct val="20000"/>
              </a:spcBef>
              <a:buNone/>
            </a:pPr>
            <a:r>
              <a:rPr lang="en-US" sz="2000" dirty="0"/>
              <a:t>In Brazil,</a:t>
            </a:r>
          </a:p>
          <a:p>
            <a:pPr lvl="1">
              <a:spcBef>
                <a:spcPct val="5000"/>
              </a:spcBef>
              <a:buClr>
                <a:srgbClr val="AE1237"/>
              </a:buClr>
            </a:pPr>
            <a:r>
              <a:rPr lang="en-US" dirty="0"/>
              <a:t>producing one kilo of coffee requires 1 hour</a:t>
            </a:r>
          </a:p>
          <a:p>
            <a:pPr lvl="1">
              <a:spcBef>
                <a:spcPct val="5000"/>
              </a:spcBef>
              <a:buClr>
                <a:srgbClr val="AE1237"/>
              </a:buClr>
            </a:pPr>
            <a:r>
              <a:rPr lang="en-US" dirty="0"/>
              <a:t>producing one case of wine requires 5 hours</a:t>
            </a:r>
          </a:p>
          <a:p>
            <a:pPr marL="411480" lvl="1" indent="0">
              <a:spcBef>
                <a:spcPct val="5000"/>
              </a:spcBef>
              <a:buClr>
                <a:srgbClr val="AE1237"/>
              </a:buCl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8650" cy="1143000"/>
          </a:xfrm>
        </p:spPr>
        <p:txBody>
          <a:bodyPr/>
          <a:lstStyle/>
          <a:p>
            <a:r>
              <a:rPr lang="en-US" sz="2800" b="1" dirty="0"/>
              <a:t>Group Work</a:t>
            </a:r>
            <a:r>
              <a:rPr lang="en-US" sz="2800" dirty="0"/>
              <a:t>: An Example on Absolute Advantage, Comparative Advantage and Gains from Trade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495" y="1577989"/>
            <a:ext cx="7446031" cy="1015663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The next few slides have questions related to the information below. </a:t>
            </a:r>
          </a:p>
          <a:p>
            <a:endParaRPr lang="en-US" sz="2000" dirty="0"/>
          </a:p>
          <a:p>
            <a:r>
              <a:rPr lang="en-US" sz="2000" dirty="0"/>
              <a:t>Work out these problems in your groups and write down the answers</a:t>
            </a:r>
          </a:p>
        </p:txBody>
      </p:sp>
    </p:spTree>
    <p:extLst>
      <p:ext uri="{BB962C8B-B14F-4D97-AF65-F5344CB8AC3E}">
        <p14:creationId xmlns:p14="http://schemas.microsoft.com/office/powerpoint/2010/main" val="3829107827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1372" y="2771105"/>
            <a:ext cx="7939857" cy="3964217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57200" y="350467"/>
            <a:ext cx="7760593" cy="3209631"/>
          </a:xfrm>
        </p:spPr>
        <p:txBody>
          <a:bodyPr>
            <a:normAutofit/>
          </a:bodyPr>
          <a:lstStyle/>
          <a:p>
            <a:pPr marL="0" indent="0">
              <a:spcBef>
                <a:spcPct val="5000"/>
              </a:spcBef>
              <a:buNone/>
            </a:pPr>
            <a:r>
              <a:rPr lang="en-US" sz="1600" dirty="0"/>
              <a:t>Argentina and Brazil each have 10 hours of labor per month. 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n-US" sz="1600" dirty="0"/>
              <a:t>In Argentina,</a:t>
            </a:r>
          </a:p>
          <a:p>
            <a:pPr lvl="1">
              <a:spcBef>
                <a:spcPct val="5000"/>
              </a:spcBef>
              <a:buClr>
                <a:srgbClr val="AE1237"/>
              </a:buClr>
            </a:pPr>
            <a:r>
              <a:rPr lang="en-US" sz="1600" dirty="0"/>
              <a:t>producing one kilo of coffee requires 2 hours</a:t>
            </a:r>
          </a:p>
          <a:p>
            <a:pPr lvl="1">
              <a:spcBef>
                <a:spcPct val="5000"/>
              </a:spcBef>
              <a:buClr>
                <a:srgbClr val="AE1237"/>
              </a:buClr>
            </a:pPr>
            <a:r>
              <a:rPr lang="en-US" sz="1600" dirty="0"/>
              <a:t>producing one case of wine requires 4 hours</a:t>
            </a:r>
          </a:p>
          <a:p>
            <a:pPr marL="0" indent="0">
              <a:spcBef>
                <a:spcPct val="20000"/>
              </a:spcBef>
              <a:buNone/>
            </a:pPr>
            <a:endParaRPr lang="en-US" sz="1600" dirty="0"/>
          </a:p>
          <a:p>
            <a:pPr marL="0" indent="0">
              <a:spcBef>
                <a:spcPct val="20000"/>
              </a:spcBef>
              <a:buNone/>
            </a:pPr>
            <a:r>
              <a:rPr lang="en-US" sz="1600" dirty="0"/>
              <a:t>In Brazil,</a:t>
            </a:r>
          </a:p>
          <a:p>
            <a:pPr lvl="1">
              <a:spcBef>
                <a:spcPct val="5000"/>
              </a:spcBef>
              <a:buClr>
                <a:srgbClr val="AE1237"/>
              </a:buClr>
            </a:pPr>
            <a:r>
              <a:rPr lang="en-US" sz="1600" dirty="0"/>
              <a:t>producing one kilo of coffee requires 1 hour</a:t>
            </a:r>
          </a:p>
          <a:p>
            <a:pPr lvl="1">
              <a:spcBef>
                <a:spcPct val="5000"/>
              </a:spcBef>
              <a:buClr>
                <a:srgbClr val="AE1237"/>
              </a:buClr>
            </a:pPr>
            <a:r>
              <a:rPr lang="en-US" sz="1600" dirty="0"/>
              <a:t>producing one case of wine requires 5 hours</a:t>
            </a:r>
          </a:p>
          <a:p>
            <a:pPr lvl="1">
              <a:spcBef>
                <a:spcPct val="5000"/>
              </a:spcBef>
              <a:buClr>
                <a:srgbClr val="AE1237"/>
              </a:buClr>
            </a:pPr>
            <a:endParaRPr lang="en-US" dirty="0"/>
          </a:p>
          <a:p>
            <a:pPr lvl="1">
              <a:spcBef>
                <a:spcPct val="5000"/>
              </a:spcBef>
              <a:buClr>
                <a:srgbClr val="AE1237"/>
              </a:buClr>
            </a:pPr>
            <a:endParaRPr lang="en-US" dirty="0"/>
          </a:p>
          <a:p>
            <a:pPr marL="411480" lvl="1" indent="0">
              <a:spcBef>
                <a:spcPct val="5000"/>
              </a:spcBef>
              <a:buClr>
                <a:srgbClr val="AE1237"/>
              </a:buClr>
              <a:buNone/>
            </a:pPr>
            <a:endParaRPr lang="en-US" dirty="0"/>
          </a:p>
          <a:p>
            <a:pPr marL="114300" indent="0">
              <a:spcBef>
                <a:spcPct val="5000"/>
              </a:spcBef>
              <a:buClr>
                <a:srgbClr val="AE1237"/>
              </a:buClr>
              <a:buNone/>
            </a:pPr>
            <a:endParaRPr lang="en-US" dirty="0"/>
          </a:p>
          <a:p>
            <a:pPr marL="114300" indent="0">
              <a:spcBef>
                <a:spcPct val="5000"/>
              </a:spcBef>
              <a:buClr>
                <a:srgbClr val="AE1237"/>
              </a:buClr>
              <a:buNone/>
            </a:pPr>
            <a:endParaRPr lang="en-US" dirty="0"/>
          </a:p>
          <a:p>
            <a:pPr marL="411480" lvl="1" indent="0">
              <a:spcBef>
                <a:spcPct val="5000"/>
              </a:spcBef>
              <a:buClr>
                <a:srgbClr val="AE1237"/>
              </a:buClr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3280" y="2867310"/>
            <a:ext cx="7856421" cy="327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457200" defTabSz="914400">
              <a:spcBef>
                <a:spcPct val="5000"/>
              </a:spcBef>
              <a:buClr>
                <a:srgbClr val="AE1237"/>
              </a:buClr>
              <a:buFont typeface="Arial" pitchFamily="34" charset="0"/>
              <a:buAutoNum type="arabicParenBoth"/>
            </a:pPr>
            <a:r>
              <a:rPr lang="en-US" b="1" dirty="0">
                <a:solidFill>
                  <a:prstClr val="black"/>
                </a:solidFill>
                <a:latin typeface="Adobe Caslon Pro"/>
                <a:cs typeface="Adobe Caslon Pro"/>
              </a:rPr>
              <a:t>Graph each country’s Production Possibilities Frontier</a:t>
            </a:r>
          </a:p>
          <a:p>
            <a:pPr marL="571500" lvl="0" indent="-457200" defTabSz="914400">
              <a:spcBef>
                <a:spcPct val="5000"/>
              </a:spcBef>
              <a:buClr>
                <a:srgbClr val="AE1237"/>
              </a:buClr>
              <a:buFont typeface="Arial" pitchFamily="34" charset="0"/>
              <a:buAutoNum type="arabicParenBoth"/>
            </a:pPr>
            <a:endParaRPr lang="en-US" b="1" dirty="0">
              <a:solidFill>
                <a:prstClr val="black"/>
              </a:solidFill>
              <a:latin typeface="Adobe Caslon Pro"/>
              <a:cs typeface="Adobe Caslon Pro"/>
            </a:endParaRPr>
          </a:p>
          <a:p>
            <a:pPr marL="571500" lvl="0" indent="-457200" defTabSz="914400">
              <a:spcBef>
                <a:spcPct val="5000"/>
              </a:spcBef>
              <a:buClr>
                <a:srgbClr val="AE1237"/>
              </a:buClr>
              <a:buFont typeface="Arial" pitchFamily="34" charset="0"/>
              <a:buAutoNum type="arabicParenBoth"/>
            </a:pPr>
            <a:r>
              <a:rPr lang="en-US" b="1" dirty="0">
                <a:solidFill>
                  <a:prstClr val="black"/>
                </a:solidFill>
                <a:latin typeface="Adobe Caslon Pro"/>
                <a:cs typeface="Adobe Caslon Pro"/>
              </a:rPr>
              <a:t>Which country has an absolute advantage in coffee?</a:t>
            </a:r>
          </a:p>
          <a:p>
            <a:pPr marL="571500" lvl="0" indent="-457200" defTabSz="914400">
              <a:spcBef>
                <a:spcPct val="5000"/>
              </a:spcBef>
              <a:buClr>
                <a:srgbClr val="AE1237"/>
              </a:buClr>
              <a:buFont typeface="Arial" pitchFamily="34" charset="0"/>
              <a:buAutoNum type="arabicParenBoth"/>
            </a:pPr>
            <a:endParaRPr lang="en-US" b="1" dirty="0">
              <a:solidFill>
                <a:prstClr val="black"/>
              </a:solidFill>
              <a:latin typeface="Adobe Caslon Pro"/>
              <a:cs typeface="Adobe Caslon Pro"/>
            </a:endParaRPr>
          </a:p>
          <a:p>
            <a:pPr marL="571500" lvl="0" indent="-457200" defTabSz="914400">
              <a:spcBef>
                <a:spcPct val="5000"/>
              </a:spcBef>
              <a:buClr>
                <a:srgbClr val="AE1237"/>
              </a:buClr>
              <a:buFont typeface="Arial" pitchFamily="34" charset="0"/>
              <a:buAutoNum type="arabicParenBoth"/>
            </a:pPr>
            <a:r>
              <a:rPr lang="en-US" b="1" dirty="0">
                <a:solidFill>
                  <a:prstClr val="black"/>
                </a:solidFill>
                <a:latin typeface="Adobe Caslon Pro"/>
                <a:cs typeface="Adobe Caslon Pro"/>
              </a:rPr>
              <a:t>Which country has an absolute advantage in wine?</a:t>
            </a:r>
          </a:p>
          <a:p>
            <a:pPr marL="571500" lvl="0" indent="-457200" defTabSz="914400">
              <a:spcBef>
                <a:spcPct val="5000"/>
              </a:spcBef>
              <a:buClr>
                <a:srgbClr val="AE1237"/>
              </a:buClr>
              <a:buFont typeface="Arial" pitchFamily="34" charset="0"/>
              <a:buAutoNum type="arabicParenBoth"/>
            </a:pPr>
            <a:endParaRPr lang="en-US" b="1" dirty="0">
              <a:solidFill>
                <a:prstClr val="black"/>
              </a:solidFill>
              <a:latin typeface="Adobe Caslon Pro"/>
              <a:cs typeface="Adobe Caslon Pro"/>
            </a:endParaRPr>
          </a:p>
          <a:p>
            <a:pPr marL="571500" lvl="0" indent="-457200" defTabSz="914400">
              <a:spcBef>
                <a:spcPct val="5000"/>
              </a:spcBef>
              <a:buClr>
                <a:srgbClr val="AE1237"/>
              </a:buClr>
              <a:buFont typeface="Arial" pitchFamily="34" charset="0"/>
              <a:buAutoNum type="arabicParenBoth"/>
            </a:pPr>
            <a:r>
              <a:rPr lang="en-US" b="1" dirty="0">
                <a:solidFill>
                  <a:prstClr val="black"/>
                </a:solidFill>
                <a:latin typeface="Adobe Caslon Pro"/>
                <a:cs typeface="Adobe Caslon Pro"/>
              </a:rPr>
              <a:t>What is Brazil’s opportunity cost of producing one case of wine?</a:t>
            </a:r>
          </a:p>
          <a:p>
            <a:pPr marL="571500" lvl="0" indent="-457200" defTabSz="914400">
              <a:spcBef>
                <a:spcPct val="5000"/>
              </a:spcBef>
              <a:buClr>
                <a:srgbClr val="AE1237"/>
              </a:buClr>
              <a:buFont typeface="Arial" pitchFamily="34" charset="0"/>
              <a:buAutoNum type="arabicParenBoth"/>
            </a:pPr>
            <a:endParaRPr lang="en-US" b="1" dirty="0">
              <a:solidFill>
                <a:prstClr val="black"/>
              </a:solidFill>
              <a:latin typeface="Adobe Caslon Pro"/>
              <a:cs typeface="Adobe Caslon Pro"/>
            </a:endParaRPr>
          </a:p>
          <a:p>
            <a:pPr marL="571500" lvl="0" indent="-457200" defTabSz="914400">
              <a:spcBef>
                <a:spcPct val="5000"/>
              </a:spcBef>
              <a:buClr>
                <a:srgbClr val="AE1237"/>
              </a:buClr>
              <a:buFont typeface="Arial" pitchFamily="34" charset="0"/>
              <a:buAutoNum type="arabicParenBoth"/>
            </a:pPr>
            <a:r>
              <a:rPr lang="en-US" b="1" dirty="0">
                <a:solidFill>
                  <a:prstClr val="black"/>
                </a:solidFill>
                <a:latin typeface="Adobe Caslon Pro"/>
                <a:cs typeface="Adobe Caslon Pro"/>
              </a:rPr>
              <a:t>What is Argentina’s opportunity cost of producing one case of wine?</a:t>
            </a:r>
          </a:p>
          <a:p>
            <a:pPr marL="571500" lvl="0" indent="-457200" defTabSz="914400">
              <a:spcBef>
                <a:spcPct val="5000"/>
              </a:spcBef>
              <a:buClr>
                <a:srgbClr val="AE1237"/>
              </a:buClr>
              <a:buFont typeface="Arial" pitchFamily="34" charset="0"/>
              <a:buAutoNum type="arabicParenBoth"/>
            </a:pPr>
            <a:endParaRPr lang="en-US" b="1" dirty="0">
              <a:solidFill>
                <a:prstClr val="black"/>
              </a:solidFill>
              <a:latin typeface="Adobe Caslon Pro"/>
              <a:cs typeface="Adobe Caslon Pro"/>
            </a:endParaRPr>
          </a:p>
          <a:p>
            <a:pPr marL="571500" lvl="0" indent="-457200" defTabSz="914400">
              <a:spcBef>
                <a:spcPct val="5000"/>
              </a:spcBef>
              <a:buClr>
                <a:srgbClr val="AE1237"/>
              </a:buClr>
              <a:buFont typeface="Arial" pitchFamily="34" charset="0"/>
              <a:buAutoNum type="arabicParenBoth"/>
            </a:pPr>
            <a:r>
              <a:rPr lang="en-US" b="1" dirty="0">
                <a:solidFill>
                  <a:prstClr val="black"/>
                </a:solidFill>
                <a:latin typeface="Adobe Caslon Pro"/>
                <a:cs typeface="Adobe Caslon Pro"/>
              </a:rPr>
              <a:t>Which country should specialize in and export wine?</a:t>
            </a:r>
          </a:p>
        </p:txBody>
      </p:sp>
    </p:spTree>
    <p:extLst>
      <p:ext uri="{BB962C8B-B14F-4D97-AF65-F5344CB8AC3E}">
        <p14:creationId xmlns:p14="http://schemas.microsoft.com/office/powerpoint/2010/main" val="321691555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74" y="1714582"/>
            <a:ext cx="4508500" cy="450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346" y="353026"/>
            <a:ext cx="1724746" cy="230992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939067" y="2621674"/>
            <a:ext cx="832980" cy="1146983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7374" y="1884329"/>
            <a:ext cx="1867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Cedar – (e.g., western United States)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65123" y="5759243"/>
            <a:ext cx="2157552" cy="303379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46172" y="5068048"/>
            <a:ext cx="186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Graphite – Sri Lanka; Canada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956913" y="2293966"/>
            <a:ext cx="914911" cy="12016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71824" y="3495566"/>
            <a:ext cx="186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Zinc and Copper – e.g., Chile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960067" y="3381075"/>
            <a:ext cx="1275808" cy="148891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35874" y="4869987"/>
            <a:ext cx="1867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Yellow pigment from castor plant - India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3325" y="382535"/>
            <a:ext cx="186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Nicolas-Jacques Conte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960067" y="1539502"/>
            <a:ext cx="996846" cy="538826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35418" y="1068251"/>
            <a:ext cx="186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Rubber (e.g., D.R. of the Congo)</a:t>
            </a:r>
          </a:p>
        </p:txBody>
      </p:sp>
    </p:spTree>
    <p:extLst>
      <p:ext uri="{BB962C8B-B14F-4D97-AF65-F5344CB8AC3E}">
        <p14:creationId xmlns:p14="http://schemas.microsoft.com/office/powerpoint/2010/main" val="3370583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Why do we trade?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25" y="1847683"/>
            <a:ext cx="7163541" cy="40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6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What to export and what to import?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090" y="1282491"/>
            <a:ext cx="3857058" cy="2417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2838" y="4260433"/>
            <a:ext cx="4164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France – exports (613 B): aircraft, cars, engines, pharmaceuticals, beverages</a:t>
            </a:r>
          </a:p>
          <a:p>
            <a:endParaRPr lang="en-US" dirty="0"/>
          </a:p>
          <a:p>
            <a:r>
              <a:rPr lang="en-US" dirty="0"/>
              <a:t>France – imports (695 B): fuel, parts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685255"/>
            <a:ext cx="297030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– exports (1.4 T): computers and machinery, aircraft, vehicles, fuels</a:t>
            </a:r>
          </a:p>
          <a:p>
            <a:endParaRPr lang="en-US" dirty="0"/>
          </a:p>
          <a:p>
            <a:r>
              <a:rPr lang="en-US" dirty="0"/>
              <a:t>US – imports (2.16 T): cars, fuels, computers, parts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38" y="1731703"/>
            <a:ext cx="3810000" cy="2755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E64659-17DE-0642-8B90-E46C6A14ACC4}"/>
              </a:ext>
            </a:extLst>
          </p:cNvPr>
          <p:cNvSpPr txBox="1"/>
          <p:nvPr/>
        </p:nvSpPr>
        <p:spPr>
          <a:xfrm>
            <a:off x="3621974" y="6210795"/>
            <a:ext cx="539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atlas.media.mit.edu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en</a:t>
            </a:r>
            <a:r>
              <a:rPr lang="en-US" dirty="0">
                <a:hlinkClick r:id="rId4"/>
              </a:rPr>
              <a:t>/profile/country/</a:t>
            </a:r>
            <a:r>
              <a:rPr lang="en-US" dirty="0" err="1">
                <a:hlinkClick r:id="rId4"/>
              </a:rPr>
              <a:t>usa</a:t>
            </a:r>
            <a:r>
              <a:rPr lang="en-US" dirty="0">
                <a:hlinkClick r:id="rId4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65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1" dirty="0"/>
              <a:t>Question</a:t>
            </a:r>
            <a:r>
              <a:rPr lang="en-US" sz="2800" dirty="0"/>
              <a:t>: should Antoine </a:t>
            </a:r>
            <a:r>
              <a:rPr lang="en-US" sz="2800" dirty="0" err="1"/>
              <a:t>Griezmann</a:t>
            </a:r>
            <a:r>
              <a:rPr lang="en-US" sz="2800" dirty="0"/>
              <a:t> cut his own lawn?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223" y="3429000"/>
            <a:ext cx="4445000" cy="307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FDE6C2-22BF-1647-A586-90A0FA1CB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67" y="1929246"/>
            <a:ext cx="3138002" cy="258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5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964" y="285857"/>
            <a:ext cx="7620000" cy="1143000"/>
          </a:xfrm>
        </p:spPr>
        <p:txBody>
          <a:bodyPr/>
          <a:lstStyle/>
          <a:p>
            <a:r>
              <a:rPr lang="en-US" sz="3600" dirty="0"/>
              <a:t>What is the cost of attending university?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57" y="1569901"/>
            <a:ext cx="6718459" cy="448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565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  <p:tag name="VALUES" val=" "/>
  <p:tag name="TITLE" val=""/>
  <p:tag name="CHARTLABELS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LUES" val=" "/>
  <p:tag name="TITLE" val=""/>
  <p:tag name="CHARTLABEL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LUES" val=" "/>
  <p:tag name="TITLE" val=""/>
  <p:tag name="CHARTLABELS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LUES" val=" "/>
  <p:tag name="TITLE" val=""/>
  <p:tag name="CHARTLABELS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LUES" val=" "/>
  <p:tag name="TITLE" val=""/>
  <p:tag name="CHARTLABELS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LUES" val=" "/>
  <p:tag name="TITLE" val=""/>
  <p:tag name="CHARTLABELS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LUES" val=" "/>
  <p:tag name="TITLE" val=""/>
  <p:tag name="CHARTLABELS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LUES" val=" "/>
  <p:tag name="TITLE" val=""/>
  <p:tag name="CHARTLABELS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"/>
  <p:tag name="CHARTLABELS" val=""/>
  <p:tag name="VALUES" val=" 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LUES" val=" "/>
  <p:tag name="TITLE" val=""/>
  <p:tag name="CHARTLABELS" val="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11">
      <a:dk1>
        <a:sysClr val="windowText" lastClr="000000"/>
      </a:dk1>
      <a:lt1>
        <a:srgbClr val="000000"/>
      </a:lt1>
      <a:dk2>
        <a:srgbClr val="000000"/>
      </a:dk2>
      <a:lt2>
        <a:srgbClr val="000000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1734</TotalTime>
  <Words>1325</Words>
  <Application>Microsoft Macintosh PowerPoint</Application>
  <PresentationFormat>On-screen Show (4:3)</PresentationFormat>
  <Paragraphs>413</Paragraphs>
  <Slides>42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Adobe Caslon Pro</vt:lpstr>
      <vt:lpstr>Arial</vt:lpstr>
      <vt:lpstr>Calibri</vt:lpstr>
      <vt:lpstr>Cambria</vt:lpstr>
      <vt:lpstr>Tahoma</vt:lpstr>
      <vt:lpstr>Times New Roman</vt:lpstr>
      <vt:lpstr>Verdana</vt:lpstr>
      <vt:lpstr>Wingdings</vt:lpstr>
      <vt:lpstr>Adjacency</vt:lpstr>
      <vt:lpstr>International Monetary Systems</vt:lpstr>
      <vt:lpstr>Contact Information</vt:lpstr>
      <vt:lpstr>Agenda:</vt:lpstr>
      <vt:lpstr>PowerPoint Presentation</vt:lpstr>
      <vt:lpstr>PowerPoint Presentation</vt:lpstr>
      <vt:lpstr>Why do we trade?</vt:lpstr>
      <vt:lpstr>What to export and what to import?</vt:lpstr>
      <vt:lpstr>Question: should Antoine Griezmann cut his own lawn?</vt:lpstr>
      <vt:lpstr>What is the cost of attending university?</vt:lpstr>
      <vt:lpstr>PowerPoint Presentation</vt:lpstr>
      <vt:lpstr>Two Country Example</vt:lpstr>
      <vt:lpstr>Two Country Example: Production Possibilities in France</vt:lpstr>
      <vt:lpstr>Productions Possibilities in France</vt:lpstr>
      <vt:lpstr>Production Possibilities Frontier (PPF)</vt:lpstr>
      <vt:lpstr>The Shape of the PPF</vt:lpstr>
      <vt:lpstr>Why the PPF Might Be Curved</vt:lpstr>
      <vt:lpstr>The PPF:  A Summary</vt:lpstr>
      <vt:lpstr>France Without Trade: Half time on each</vt:lpstr>
      <vt:lpstr>United States production possibilities</vt:lpstr>
      <vt:lpstr>PowerPoint Presentation</vt:lpstr>
      <vt:lpstr>The PPF for the United States</vt:lpstr>
      <vt:lpstr>U.S. Without Trade: Half time on each</vt:lpstr>
      <vt:lpstr>Consumption With and Without Trade</vt:lpstr>
      <vt:lpstr>Specialization</vt:lpstr>
      <vt:lpstr>France Specialized Production</vt:lpstr>
      <vt:lpstr>Specialization</vt:lpstr>
      <vt:lpstr>United States Specialized Production</vt:lpstr>
      <vt:lpstr>PowerPoint Presentation</vt:lpstr>
      <vt:lpstr>Exports &amp; Imports</vt:lpstr>
      <vt:lpstr>Trade Example (specialization)</vt:lpstr>
      <vt:lpstr>France Consumption With Trade</vt:lpstr>
      <vt:lpstr>United States Consumption With Trade</vt:lpstr>
      <vt:lpstr>Trade Makes Both Countries Better Off</vt:lpstr>
      <vt:lpstr>Where Do These Gains Come From?</vt:lpstr>
      <vt:lpstr>Where Do These Gains Come From?</vt:lpstr>
      <vt:lpstr>Two Measures of the Cost of a Good</vt:lpstr>
      <vt:lpstr>Opportunity Cost and  Comparative Advantage</vt:lpstr>
      <vt:lpstr>Opportunity Cost and  Comparative Advantage</vt:lpstr>
      <vt:lpstr>Table of Opportunity Costs</vt:lpstr>
      <vt:lpstr>Comparative Advantage and Gains from Trade</vt:lpstr>
      <vt:lpstr>Group Work: An Example on Absolute Advantage, Comparative Advantage and Gains from Trade</vt:lpstr>
      <vt:lpstr>PowerPoint Presentation</vt:lpstr>
    </vt:vector>
  </TitlesOfParts>
  <Company>Appalachian State University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Microeconomics</dc:title>
  <dc:creator>McEvoy, David M.</dc:creator>
  <cp:lastModifiedBy>Microsoft Office User</cp:lastModifiedBy>
  <cp:revision>116</cp:revision>
  <cp:lastPrinted>2015-08-27T01:25:14Z</cp:lastPrinted>
  <dcterms:created xsi:type="dcterms:W3CDTF">2013-08-13T14:54:49Z</dcterms:created>
  <dcterms:modified xsi:type="dcterms:W3CDTF">2018-06-11T09:55:22Z</dcterms:modified>
</cp:coreProperties>
</file>