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805" r:id="rId2"/>
    <p:sldMasterId id="2147483907" r:id="rId3"/>
    <p:sldMasterId id="2147484213" r:id="rId4"/>
    <p:sldMasterId id="2147484225" r:id="rId5"/>
    <p:sldMasterId id="2147484237" r:id="rId6"/>
    <p:sldMasterId id="2147484249" r:id="rId7"/>
  </p:sldMasterIdLst>
  <p:notesMasterIdLst>
    <p:notesMasterId r:id="rId86"/>
  </p:notesMasterIdLst>
  <p:handoutMasterIdLst>
    <p:handoutMasterId r:id="rId87"/>
  </p:handoutMasterIdLst>
  <p:sldIdLst>
    <p:sldId id="256" r:id="rId8"/>
    <p:sldId id="432" r:id="rId9"/>
    <p:sldId id="260" r:id="rId10"/>
    <p:sldId id="268" r:id="rId11"/>
    <p:sldId id="443" r:id="rId12"/>
    <p:sldId id="270" r:id="rId13"/>
    <p:sldId id="271" r:id="rId14"/>
    <p:sldId id="259" r:id="rId15"/>
    <p:sldId id="412" r:id="rId16"/>
    <p:sldId id="406" r:id="rId17"/>
    <p:sldId id="407" r:id="rId18"/>
    <p:sldId id="409" r:id="rId19"/>
    <p:sldId id="416" r:id="rId20"/>
    <p:sldId id="417" r:id="rId21"/>
    <p:sldId id="351" r:id="rId22"/>
    <p:sldId id="352" r:id="rId23"/>
    <p:sldId id="353" r:id="rId24"/>
    <p:sldId id="273" r:id="rId25"/>
    <p:sldId id="275" r:id="rId26"/>
    <p:sldId id="436" r:id="rId27"/>
    <p:sldId id="433" r:id="rId28"/>
    <p:sldId id="434" r:id="rId29"/>
    <p:sldId id="435" r:id="rId30"/>
    <p:sldId id="441" r:id="rId31"/>
    <p:sldId id="354" r:id="rId32"/>
    <p:sldId id="355" r:id="rId33"/>
    <p:sldId id="356" r:id="rId34"/>
    <p:sldId id="437" r:id="rId35"/>
    <p:sldId id="445" r:id="rId36"/>
    <p:sldId id="438" r:id="rId37"/>
    <p:sldId id="444" r:id="rId38"/>
    <p:sldId id="357" r:id="rId39"/>
    <p:sldId id="358" r:id="rId40"/>
    <p:sldId id="359" r:id="rId41"/>
    <p:sldId id="363" r:id="rId42"/>
    <p:sldId id="364" r:id="rId43"/>
    <p:sldId id="366" r:id="rId44"/>
    <p:sldId id="367" r:id="rId45"/>
    <p:sldId id="368" r:id="rId46"/>
    <p:sldId id="439" r:id="rId47"/>
    <p:sldId id="423" r:id="rId48"/>
    <p:sldId id="424" r:id="rId49"/>
    <p:sldId id="370" r:id="rId50"/>
    <p:sldId id="371" r:id="rId51"/>
    <p:sldId id="427" r:id="rId52"/>
    <p:sldId id="422" r:id="rId53"/>
    <p:sldId id="428" r:id="rId54"/>
    <p:sldId id="414" r:id="rId55"/>
    <p:sldId id="442" r:id="rId56"/>
    <p:sldId id="373" r:id="rId57"/>
    <p:sldId id="381" r:id="rId58"/>
    <p:sldId id="375" r:id="rId59"/>
    <p:sldId id="376" r:id="rId60"/>
    <p:sldId id="377" r:id="rId61"/>
    <p:sldId id="378" r:id="rId62"/>
    <p:sldId id="379" r:id="rId63"/>
    <p:sldId id="380" r:id="rId64"/>
    <p:sldId id="429" r:id="rId65"/>
    <p:sldId id="382" r:id="rId66"/>
    <p:sldId id="383" r:id="rId67"/>
    <p:sldId id="384" r:id="rId68"/>
    <p:sldId id="440" r:id="rId69"/>
    <p:sldId id="280" r:id="rId70"/>
    <p:sldId id="281" r:id="rId71"/>
    <p:sldId id="283" r:id="rId72"/>
    <p:sldId id="286" r:id="rId73"/>
    <p:sldId id="402" r:id="rId74"/>
    <p:sldId id="410" r:id="rId75"/>
    <p:sldId id="401" r:id="rId76"/>
    <p:sldId id="400" r:id="rId77"/>
    <p:sldId id="385" r:id="rId78"/>
    <p:sldId id="386" r:id="rId79"/>
    <p:sldId id="387" r:id="rId80"/>
    <p:sldId id="388" r:id="rId81"/>
    <p:sldId id="389" r:id="rId82"/>
    <p:sldId id="391" r:id="rId83"/>
    <p:sldId id="390" r:id="rId84"/>
    <p:sldId id="392" r:id="rId85"/>
  </p:sldIdLst>
  <p:sldSz cx="9144000" cy="6858000" type="screen4x3"/>
  <p:notesSz cx="7102475" cy="9388475"/>
  <p:embeddedFontLst>
    <p:embeddedFont>
      <p:font typeface="Bwhebb" panose="02000400000000000000" pitchFamily="2" charset="0"/>
      <p:regular r:id="rId88"/>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89876" autoAdjust="0"/>
  </p:normalViewPr>
  <p:slideViewPr>
    <p:cSldViewPr>
      <p:cViewPr varScale="1">
        <p:scale>
          <a:sx n="76" d="100"/>
          <a:sy n="76" d="100"/>
        </p:scale>
        <p:origin x="115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font" Target="fonts/font1.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168963" name="Rectangle 3"/>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68964"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168965"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9A7742E3-0129-4D8F-AC3B-3E374251A019}" type="slidenum">
              <a:rPr lang="en-US"/>
              <a:pPr>
                <a:defRPr/>
              </a:pPr>
              <a:t>‹#›</a:t>
            </a:fld>
            <a:endParaRPr lang="en-US"/>
          </a:p>
        </p:txBody>
      </p:sp>
    </p:spTree>
    <p:extLst>
      <p:ext uri="{BB962C8B-B14F-4D97-AF65-F5344CB8AC3E}">
        <p14:creationId xmlns:p14="http://schemas.microsoft.com/office/powerpoint/2010/main" val="296983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96259" name="Rectangle 3"/>
          <p:cNvSpPr>
            <a:spLocks noGrp="1" noChangeArrowheads="1"/>
          </p:cNvSpPr>
          <p:nvPr>
            <p:ph type="dt" idx="1"/>
          </p:nvPr>
        </p:nvSpPr>
        <p:spPr bwMode="auto">
          <a:xfrm>
            <a:off x="4022725"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96263"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5CAF7250-8DCB-49F4-A78D-6F2D75869164}" type="slidenum">
              <a:rPr lang="en-US"/>
              <a:pPr>
                <a:defRPr/>
              </a:pPr>
              <a:t>‹#›</a:t>
            </a:fld>
            <a:endParaRPr lang="en-US"/>
          </a:p>
        </p:txBody>
      </p:sp>
    </p:spTree>
    <p:extLst>
      <p:ext uri="{BB962C8B-B14F-4D97-AF65-F5344CB8AC3E}">
        <p14:creationId xmlns:p14="http://schemas.microsoft.com/office/powerpoint/2010/main" val="3501709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7B3F39B1-D063-45C4-81A9-8A1496BA2E45}" type="slidenum">
              <a:rPr lang="en-US" altLang="en-US" sz="1200" smtClean="0"/>
              <a:pPr/>
              <a:t>1</a:t>
            </a:fld>
            <a:endParaRPr lang="en-US" alt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early copies were sloppy.</a:t>
            </a:r>
            <a:r>
              <a:rPr lang="en-US" baseline="0" dirty="0" smtClean="0"/>
              <a:t>  “Theological” modifications do take place, particularly after late 2</a:t>
            </a:r>
            <a:r>
              <a:rPr lang="en-US" baseline="30000" dirty="0" smtClean="0"/>
              <a:t>nd</a:t>
            </a:r>
            <a:r>
              <a:rPr lang="en-US" baseline="0" dirty="0" smtClean="0"/>
              <a:t> century controversies arise, but these are a very small percentage of variants, and they are detectable.  See Metzger AND </a:t>
            </a:r>
            <a:r>
              <a:rPr lang="en-US" baseline="0" dirty="0" err="1" smtClean="0"/>
              <a:t>Ehrman</a:t>
            </a:r>
            <a:r>
              <a:rPr lang="en-US" baseline="0" dirty="0" smtClean="0"/>
              <a:t>, The Text of the NT,  Ch 7.II.6, Ch 8.IV.</a:t>
            </a:r>
            <a:endParaRPr lang="en-US" dirty="0"/>
          </a:p>
        </p:txBody>
      </p:sp>
      <p:sp>
        <p:nvSpPr>
          <p:cNvPr id="4" name="Slide Number Placeholder 3"/>
          <p:cNvSpPr>
            <a:spLocks noGrp="1"/>
          </p:cNvSpPr>
          <p:nvPr>
            <p:ph type="sldNum" sz="quarter" idx="10"/>
          </p:nvPr>
        </p:nvSpPr>
        <p:spPr/>
        <p:txBody>
          <a:bodyPr/>
          <a:lstStyle/>
          <a:p>
            <a:fld id="{DFA3CB19-1EF0-4A39-ABF2-1BB7B7DF6D8C}"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p>
        </p:txBody>
      </p:sp>
      <p:sp>
        <p:nvSpPr>
          <p:cNvPr id="20484" name="Slide Number Placeholder 3"/>
          <p:cNvSpPr>
            <a:spLocks noGrp="1"/>
          </p:cNvSpPr>
          <p:nvPr>
            <p:ph type="sldNum" sz="quarter" idx="5"/>
          </p:nvPr>
        </p:nvSpPr>
        <p:spPr>
          <a:noFill/>
        </p:spPr>
        <p:txBody>
          <a:bodyPr/>
          <a:lstStyle/>
          <a:p>
            <a:fld id="{30E065C8-F12B-4662-8BB2-D12093CD54D5}" type="slidenum">
              <a:rPr lang="en-US" smtClean="0">
                <a:solidFill>
                  <a:prstClr val="black"/>
                </a:solidFill>
              </a:rPr>
              <a:pPr/>
              <a:t>40</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F2F3F3F0-7BD1-4657-A992-D65511CAAA50}" type="slidenum">
              <a:rPr lang="en-US" altLang="en-US" sz="1200" smtClean="0">
                <a:solidFill>
                  <a:srgbClr val="000000"/>
                </a:solidFill>
              </a:rPr>
              <a:pPr/>
              <a:t>41</a:t>
            </a:fld>
            <a:endParaRPr lang="en-US" altLang="en-US" sz="1200" smtClean="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Can you read it?</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686E1EF-92A7-4235-AD0F-6EFDD54F1FDE}" type="slidenum">
              <a:rPr lang="en-US" altLang="en-US" sz="1200" smtClean="0">
                <a:solidFill>
                  <a:srgbClr val="000000"/>
                </a:solidFill>
              </a:rPr>
              <a:pPr/>
              <a:t>42</a:t>
            </a:fld>
            <a:endParaRPr lang="en-US" altLang="en-US" sz="120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D8E4F0CF-9499-49BD-9495-651CF6028FE2}" type="slidenum">
              <a:rPr lang="en-US" altLang="en-US" sz="1200" smtClean="0">
                <a:solidFill>
                  <a:srgbClr val="000000"/>
                </a:solidFill>
              </a:rPr>
              <a:pPr/>
              <a:t>45</a:t>
            </a:fld>
            <a:endParaRPr lang="en-US" altLang="en-US" sz="1200" smtClean="0">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5159C98C-620A-43C3-87D4-395D33FA32A6}" type="slidenum">
              <a:rPr lang="en-US" altLang="en-US" sz="1200" smtClean="0">
                <a:solidFill>
                  <a:srgbClr val="000000"/>
                </a:solidFill>
              </a:rPr>
              <a:pPr/>
              <a:t>46</a:t>
            </a:fld>
            <a:endParaRPr lang="en-US" altLang="en-US" sz="120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5D6A7550-A2FB-4794-88BF-92828074035D}" type="slidenum">
              <a:rPr lang="en-US" altLang="en-US" sz="1200" smtClean="0"/>
              <a:pPr/>
              <a:t>48</a:t>
            </a:fld>
            <a:endParaRPr lang="en-US" alt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65175" indent="-293688" defTabSz="942975">
              <a:defRPr sz="2400">
                <a:solidFill>
                  <a:schemeClr val="tx1"/>
                </a:solidFill>
                <a:latin typeface="Times New Roman" pitchFamily="18" charset="0"/>
              </a:defRPr>
            </a:lvl2pPr>
            <a:lvl3pPr marL="1176338" indent="-234950" defTabSz="942975">
              <a:defRPr sz="2400">
                <a:solidFill>
                  <a:schemeClr val="tx1"/>
                </a:solidFill>
                <a:latin typeface="Times New Roman" pitchFamily="18" charset="0"/>
              </a:defRPr>
            </a:lvl3pPr>
            <a:lvl4pPr marL="1647825" indent="-234950" defTabSz="942975">
              <a:defRPr sz="2400">
                <a:solidFill>
                  <a:schemeClr val="tx1"/>
                </a:solidFill>
                <a:latin typeface="Times New Roman" pitchFamily="18" charset="0"/>
              </a:defRPr>
            </a:lvl4pPr>
            <a:lvl5pPr marL="2119313" indent="-234950" defTabSz="942975">
              <a:defRPr sz="2400">
                <a:solidFill>
                  <a:schemeClr val="tx1"/>
                </a:solidFill>
                <a:latin typeface="Times New Roman" pitchFamily="18" charset="0"/>
              </a:defRPr>
            </a:lvl5pPr>
            <a:lvl6pPr marL="2576513" indent="-234950" defTabSz="942975" eaLnBrk="0" fontAlgn="base" hangingPunct="0">
              <a:spcBef>
                <a:spcPct val="0"/>
              </a:spcBef>
              <a:spcAft>
                <a:spcPct val="0"/>
              </a:spcAft>
              <a:defRPr sz="2400">
                <a:solidFill>
                  <a:schemeClr val="tx1"/>
                </a:solidFill>
                <a:latin typeface="Times New Roman" pitchFamily="18" charset="0"/>
              </a:defRPr>
            </a:lvl6pPr>
            <a:lvl7pPr marL="3033713" indent="-234950" defTabSz="942975" eaLnBrk="0" fontAlgn="base" hangingPunct="0">
              <a:spcBef>
                <a:spcPct val="0"/>
              </a:spcBef>
              <a:spcAft>
                <a:spcPct val="0"/>
              </a:spcAft>
              <a:defRPr sz="2400">
                <a:solidFill>
                  <a:schemeClr val="tx1"/>
                </a:solidFill>
                <a:latin typeface="Times New Roman" pitchFamily="18" charset="0"/>
              </a:defRPr>
            </a:lvl7pPr>
            <a:lvl8pPr marL="3490913" indent="-234950" defTabSz="942975" eaLnBrk="0" fontAlgn="base" hangingPunct="0">
              <a:spcBef>
                <a:spcPct val="0"/>
              </a:spcBef>
              <a:spcAft>
                <a:spcPct val="0"/>
              </a:spcAft>
              <a:defRPr sz="2400">
                <a:solidFill>
                  <a:schemeClr val="tx1"/>
                </a:solidFill>
                <a:latin typeface="Times New Roman" pitchFamily="18" charset="0"/>
              </a:defRPr>
            </a:lvl8pPr>
            <a:lvl9pPr marL="3948113" indent="-234950" defTabSz="942975" eaLnBrk="0" fontAlgn="base" hangingPunct="0">
              <a:spcBef>
                <a:spcPct val="0"/>
              </a:spcBef>
              <a:spcAft>
                <a:spcPct val="0"/>
              </a:spcAft>
              <a:defRPr sz="2400">
                <a:solidFill>
                  <a:schemeClr val="tx1"/>
                </a:solidFill>
                <a:latin typeface="Times New Roman" pitchFamily="18" charset="0"/>
              </a:defRPr>
            </a:lvl9pPr>
          </a:lstStyle>
          <a:p>
            <a:fld id="{7AC24DEB-36A9-4BB6-93E8-397FB652FFEC}" type="slidenum">
              <a:rPr lang="en-US" altLang="en-US" sz="1200" smtClean="0">
                <a:solidFill>
                  <a:srgbClr val="000000"/>
                </a:solidFill>
              </a:rPr>
              <a:pPr/>
              <a:t>58</a:t>
            </a:fld>
            <a:endParaRPr lang="en-US" altLang="en-US" sz="1200" smtClean="0">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a:t>
            </a:r>
            <a:r>
              <a:rPr lang="en-US" baseline="0" dirty="0" smtClean="0"/>
              <a:t> talk about divine accommodation and incarnation.  Christians and Christmas.</a:t>
            </a:r>
            <a:endParaRPr lang="en-US" dirty="0"/>
          </a:p>
        </p:txBody>
      </p:sp>
      <p:sp>
        <p:nvSpPr>
          <p:cNvPr id="4" name="Slide Number Placeholder 3"/>
          <p:cNvSpPr>
            <a:spLocks noGrp="1"/>
          </p:cNvSpPr>
          <p:nvPr>
            <p:ph type="sldNum" sz="quarter" idx="10"/>
          </p:nvPr>
        </p:nvSpPr>
        <p:spPr/>
        <p:txBody>
          <a:bodyPr/>
          <a:lstStyle/>
          <a:p>
            <a:pPr>
              <a:defRPr/>
            </a:pPr>
            <a:fld id="{5CAF7250-8DCB-49F4-A78D-6F2D75869164}" type="slidenum">
              <a:rPr lang="en-US" smtClean="0"/>
              <a:pPr>
                <a:defRPr/>
              </a:pPr>
              <a:t>62</a:t>
            </a:fld>
            <a:endParaRPr lang="en-US"/>
          </a:p>
        </p:txBody>
      </p:sp>
    </p:spTree>
    <p:extLst>
      <p:ext uri="{BB962C8B-B14F-4D97-AF65-F5344CB8AC3E}">
        <p14:creationId xmlns:p14="http://schemas.microsoft.com/office/powerpoint/2010/main" val="67416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40D59AF9-E059-4013-A7E9-DFDF20EA4E33}" type="slidenum">
              <a:rPr lang="en-US" altLang="en-US" sz="1200" smtClean="0"/>
              <a:pPr/>
              <a:t>70</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22627275-8715-4A57-A852-8C7FD71F47D1}" type="slidenum">
              <a:rPr lang="en-US" altLang="en-US" sz="1200" smtClean="0"/>
              <a:pPr/>
              <a:t>6</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F9E1E7DF-9E6C-4991-B8D7-6B650BACA20B}" type="slidenum">
              <a:rPr lang="en-US" altLang="en-US" sz="1200" smtClean="0"/>
              <a:pPr/>
              <a:t>71</a:t>
            </a:fld>
            <a:endParaRPr lang="en-US" alt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Add this material on ANE here?</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slide will probably bring up issues re:</a:t>
            </a:r>
            <a:r>
              <a:rPr lang="en-US" altLang="en-US" baseline="0" dirty="0" smtClean="0"/>
              <a:t> the textbook.  The </a:t>
            </a:r>
            <a:r>
              <a:rPr lang="en-US" altLang="en-US" dirty="0" smtClean="0"/>
              <a:t>text tends to emphasize reconstruction of the history of the OT and of Israel.  This information may be helpful, but the community of faith will focus on the final form and how it communicates the divine Word</a:t>
            </a:r>
            <a:r>
              <a:rPr lang="en-US" altLang="en-US" baseline="0" dirty="0" smtClean="0"/>
              <a:t> as </a:t>
            </a:r>
            <a:r>
              <a:rPr lang="en-US" altLang="en-US" baseline="0" dirty="0" err="1" smtClean="0"/>
              <a:t>Freitheim</a:t>
            </a:r>
            <a:r>
              <a:rPr lang="en-US" altLang="en-US" baseline="0" dirty="0" smtClean="0"/>
              <a:t> argues.</a:t>
            </a:r>
            <a:endParaRPr lang="en-US" altLang="en-US"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1059F2A-CF64-4D7C-B116-6C918CEF1FD4}" type="slidenum">
              <a:rPr lang="en-US" altLang="en-US" sz="1200" smtClean="0"/>
              <a:pPr/>
              <a:t>11</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Even Luther and Calvin, who wanted the Bible in the vernacular and to be available to all people, thought that interpretation should be in community.</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8896E184-15D3-49E3-B2DC-45E895F4CE5C}" type="slidenum">
              <a:rPr lang="en-US" altLang="en-US" sz="1200" smtClean="0"/>
              <a:pPr/>
              <a:t>13</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problem that we, too, easily bring in modern assumptions (e.g. nature of literary composition) and pop-cultural Christianity that is not very biblical.  Fundamentalism: Might mention BB Warfield as one of the fathers of inerrancy, and James Orr et al on evolution.</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A077997-FE61-4563-A978-73A2304B482C}" type="slidenum">
              <a:rPr lang="en-US" altLang="en-US" sz="1200" smtClean="0"/>
              <a:pPr/>
              <a:t>14</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See my dated reflections on Seitz and my thoughts under folder Isaiah stuff: Isaiah thoughts on unity and authority.doc</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AF8D84B-D0C1-49C5-B3EC-2535A76262FF}" type="slidenum">
              <a:rPr lang="en-US" altLang="en-US" sz="1200" smtClean="0">
                <a:solidFill>
                  <a:srgbClr val="000000"/>
                </a:solidFill>
              </a:rPr>
              <a:pPr/>
              <a:t>22</a:t>
            </a:fld>
            <a:endParaRPr lang="en-US" altLang="en-US" sz="12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Result: Scholars try to reconstruct the history of the text and may or may not be correct.  Whatever the history of composition might be, I trust the final product.</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2734813-8DD5-4E0F-9E79-B8EF375D9FB9}" type="slidenum">
              <a:rPr lang="en-US" altLang="en-US" sz="1200" smtClean="0"/>
              <a:pPr/>
              <a:t>23</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Cover “Key Concept.”  Discuss confusion between doctrine of inspired and authoritative Scripture and modern assumptions about the process of composition.  Perhaps skip the rest, since Anderson goes into such detail.</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F23F4A0A-C660-493E-B582-88D046936940}" type="slidenum">
              <a:rPr lang="en-US" altLang="en-US" sz="1200" smtClean="0"/>
              <a:pPr/>
              <a:t>25</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EEC9E1B-C70D-4394-A20F-1EA0FAC18DC1}" type="slidenum">
              <a:rPr lang="en-US" smtClean="0">
                <a:solidFill>
                  <a:prstClr val="black"/>
                </a:solidFill>
              </a:rPr>
              <a:pPr/>
              <a:t>28</a:t>
            </a:fld>
            <a:endParaRPr lang="en-US" smtClean="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46997" y="4459526"/>
            <a:ext cx="5208482" cy="4224814"/>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ACEC41B4-97B0-4EA1-8326-EBABE5769AF6}" type="slidenum">
              <a:rPr lang="en-US"/>
              <a:pPr>
                <a:defRPr/>
              </a:pPr>
              <a:t>‹#›</a:t>
            </a:fld>
            <a:endParaRPr lang="en-US"/>
          </a:p>
        </p:txBody>
      </p:sp>
    </p:spTree>
    <p:extLst>
      <p:ext uri="{BB962C8B-B14F-4D97-AF65-F5344CB8AC3E}">
        <p14:creationId xmlns:p14="http://schemas.microsoft.com/office/powerpoint/2010/main" val="2193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24604-551F-4AFF-BDB1-FF6958D50D9D}" type="slidenum">
              <a:rPr lang="en-US"/>
              <a:pPr>
                <a:defRPr/>
              </a:pPr>
              <a:t>‹#›</a:t>
            </a:fld>
            <a:endParaRPr lang="en-US"/>
          </a:p>
        </p:txBody>
      </p:sp>
    </p:spTree>
    <p:extLst>
      <p:ext uri="{BB962C8B-B14F-4D97-AF65-F5344CB8AC3E}">
        <p14:creationId xmlns:p14="http://schemas.microsoft.com/office/powerpoint/2010/main" val="18824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60AAC-2DCA-4772-9A25-05511296D5EB}" type="slidenum">
              <a:rPr lang="en-US"/>
              <a:pPr>
                <a:defRPr/>
              </a:pPr>
              <a:t>‹#›</a:t>
            </a:fld>
            <a:endParaRPr lang="en-US"/>
          </a:p>
        </p:txBody>
      </p:sp>
    </p:spTree>
    <p:extLst>
      <p:ext uri="{BB962C8B-B14F-4D97-AF65-F5344CB8AC3E}">
        <p14:creationId xmlns:p14="http://schemas.microsoft.com/office/powerpoint/2010/main" val="142440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5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cs typeface="+mn-cs"/>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cs typeface="+mn-cs"/>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cs typeface="+mn-cs"/>
              </a:defRPr>
            </a:lvl1pPr>
          </a:lstStyle>
          <a:p>
            <a:pPr>
              <a:defRPr/>
            </a:pPr>
            <a:fld id="{3C999948-8D27-44E3-8300-0DC7FEEF9AE5}" type="slidenum">
              <a:rPr lang="en-US"/>
              <a:pPr>
                <a:defRPr/>
              </a:pPr>
              <a:t>‹#›</a:t>
            </a:fld>
            <a:endParaRPr lang="en-US"/>
          </a:p>
        </p:txBody>
      </p:sp>
    </p:spTree>
    <p:extLst>
      <p:ext uri="{BB962C8B-B14F-4D97-AF65-F5344CB8AC3E}">
        <p14:creationId xmlns:p14="http://schemas.microsoft.com/office/powerpoint/2010/main" val="428435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7086D234-8452-4326-A049-392723911ED5}" type="slidenum">
              <a:rPr lang="en-US"/>
              <a:pPr>
                <a:defRPr/>
              </a:pPr>
              <a:t>‹#›</a:t>
            </a:fld>
            <a:endParaRPr lang="en-US"/>
          </a:p>
        </p:txBody>
      </p:sp>
    </p:spTree>
    <p:extLst>
      <p:ext uri="{BB962C8B-B14F-4D97-AF65-F5344CB8AC3E}">
        <p14:creationId xmlns:p14="http://schemas.microsoft.com/office/powerpoint/2010/main" val="67240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5B60AD47-96E3-431B-9D6D-6700BA9C5DDC}" type="slidenum">
              <a:rPr lang="en-US"/>
              <a:pPr>
                <a:defRPr/>
              </a:pPr>
              <a:t>‹#›</a:t>
            </a:fld>
            <a:endParaRPr lang="en-US"/>
          </a:p>
        </p:txBody>
      </p:sp>
    </p:spTree>
    <p:extLst>
      <p:ext uri="{BB962C8B-B14F-4D97-AF65-F5344CB8AC3E}">
        <p14:creationId xmlns:p14="http://schemas.microsoft.com/office/powerpoint/2010/main" val="25534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1980C75F-83EC-4251-B9CE-A4FC5C54464D}" type="slidenum">
              <a:rPr lang="en-US"/>
              <a:pPr>
                <a:defRPr/>
              </a:pPr>
              <a:t>‹#›</a:t>
            </a:fld>
            <a:endParaRPr lang="en-US"/>
          </a:p>
        </p:txBody>
      </p:sp>
    </p:spTree>
    <p:extLst>
      <p:ext uri="{BB962C8B-B14F-4D97-AF65-F5344CB8AC3E}">
        <p14:creationId xmlns:p14="http://schemas.microsoft.com/office/powerpoint/2010/main" val="285154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96305466-C936-494A-B467-08E5D67761E1}" type="slidenum">
              <a:rPr lang="en-US"/>
              <a:pPr>
                <a:defRPr/>
              </a:pPr>
              <a:t>‹#›</a:t>
            </a:fld>
            <a:endParaRPr lang="en-US"/>
          </a:p>
        </p:txBody>
      </p:sp>
    </p:spTree>
    <p:extLst>
      <p:ext uri="{BB962C8B-B14F-4D97-AF65-F5344CB8AC3E}">
        <p14:creationId xmlns:p14="http://schemas.microsoft.com/office/powerpoint/2010/main" val="310370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83B73F8F-564F-43B3-A91D-65AFA5B40CA7}" type="slidenum">
              <a:rPr lang="en-US"/>
              <a:pPr>
                <a:defRPr/>
              </a:pPr>
              <a:t>‹#›</a:t>
            </a:fld>
            <a:endParaRPr lang="en-US"/>
          </a:p>
        </p:txBody>
      </p:sp>
    </p:spTree>
    <p:extLst>
      <p:ext uri="{BB962C8B-B14F-4D97-AF65-F5344CB8AC3E}">
        <p14:creationId xmlns:p14="http://schemas.microsoft.com/office/powerpoint/2010/main" val="3888162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0E773A29-3E6F-4BAD-B5C6-079A9BC2D17A}" type="slidenum">
              <a:rPr lang="en-US"/>
              <a:pPr>
                <a:defRPr/>
              </a:pPr>
              <a:t>‹#›</a:t>
            </a:fld>
            <a:endParaRPr lang="en-US"/>
          </a:p>
        </p:txBody>
      </p:sp>
    </p:spTree>
    <p:extLst>
      <p:ext uri="{BB962C8B-B14F-4D97-AF65-F5344CB8AC3E}">
        <p14:creationId xmlns:p14="http://schemas.microsoft.com/office/powerpoint/2010/main" val="30319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0C8B82A9-12FC-4553-B9D2-03131739F2F2}" type="slidenum">
              <a:rPr lang="en-US"/>
              <a:pPr>
                <a:defRPr/>
              </a:pPr>
              <a:t>‹#›</a:t>
            </a:fld>
            <a:endParaRPr lang="en-US"/>
          </a:p>
        </p:txBody>
      </p:sp>
    </p:spTree>
    <p:extLst>
      <p:ext uri="{BB962C8B-B14F-4D97-AF65-F5344CB8AC3E}">
        <p14:creationId xmlns:p14="http://schemas.microsoft.com/office/powerpoint/2010/main" val="187943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5CC61-65A8-4C2D-901A-B14DB98EE70A}" type="slidenum">
              <a:rPr lang="en-US"/>
              <a:pPr>
                <a:defRPr/>
              </a:pPr>
              <a:t>‹#›</a:t>
            </a:fld>
            <a:endParaRPr lang="en-US"/>
          </a:p>
        </p:txBody>
      </p:sp>
    </p:spTree>
    <p:extLst>
      <p:ext uri="{BB962C8B-B14F-4D97-AF65-F5344CB8AC3E}">
        <p14:creationId xmlns:p14="http://schemas.microsoft.com/office/powerpoint/2010/main" val="11565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3EAEEDD6-A3C7-4F17-8FA2-6EA4AB2EB60A}" type="slidenum">
              <a:rPr lang="en-US"/>
              <a:pPr>
                <a:defRPr/>
              </a:pPr>
              <a:t>‹#›</a:t>
            </a:fld>
            <a:endParaRPr lang="en-US"/>
          </a:p>
        </p:txBody>
      </p:sp>
    </p:spTree>
    <p:extLst>
      <p:ext uri="{BB962C8B-B14F-4D97-AF65-F5344CB8AC3E}">
        <p14:creationId xmlns:p14="http://schemas.microsoft.com/office/powerpoint/2010/main" val="105769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DF00BDF0-AB11-4FB8-93BF-603A231F7152}" type="slidenum">
              <a:rPr lang="en-US"/>
              <a:pPr>
                <a:defRPr/>
              </a:pPr>
              <a:t>‹#›</a:t>
            </a:fld>
            <a:endParaRPr lang="en-US"/>
          </a:p>
        </p:txBody>
      </p:sp>
    </p:spTree>
    <p:extLst>
      <p:ext uri="{BB962C8B-B14F-4D97-AF65-F5344CB8AC3E}">
        <p14:creationId xmlns:p14="http://schemas.microsoft.com/office/powerpoint/2010/main" val="131317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BE7C44E-9234-4B42-B282-591D4761BF0D}" type="slidenum">
              <a:rPr lang="en-US"/>
              <a:pPr>
                <a:defRPr/>
              </a:pPr>
              <a:t>‹#›</a:t>
            </a:fld>
            <a:endParaRPr lang="en-US"/>
          </a:p>
        </p:txBody>
      </p:sp>
    </p:spTree>
    <p:extLst>
      <p:ext uri="{BB962C8B-B14F-4D97-AF65-F5344CB8AC3E}">
        <p14:creationId xmlns:p14="http://schemas.microsoft.com/office/powerpoint/2010/main" val="2326951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560286192 w 4128"/>
              <a:gd name="T1" fmla="*/ 205697824 h 479"/>
              <a:gd name="T2" fmla="*/ 2147483647 w 4128"/>
              <a:gd name="T3" fmla="*/ 205697824 h 479"/>
              <a:gd name="T4" fmla="*/ 2147483647 w 4128"/>
              <a:gd name="T5" fmla="*/ 441221624 h 479"/>
              <a:gd name="T6" fmla="*/ 0 w 4128"/>
              <a:gd name="T7" fmla="*/ 453563757 h 479"/>
              <a:gd name="T8" fmla="*/ 560286192 w 4128"/>
              <a:gd name="T9" fmla="*/ 205697824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247AD5B-E07C-41F4-A377-A374C9DFAF71}" type="slidenum">
              <a:rPr lang="en-US"/>
              <a:pPr>
                <a:defRPr/>
              </a:pPr>
              <a:t>‹#›</a:t>
            </a:fld>
            <a:endParaRPr lang="en-US"/>
          </a:p>
        </p:txBody>
      </p:sp>
    </p:spTree>
    <p:extLst>
      <p:ext uri="{BB962C8B-B14F-4D97-AF65-F5344CB8AC3E}">
        <p14:creationId xmlns:p14="http://schemas.microsoft.com/office/powerpoint/2010/main" val="2761798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833591-EBE2-485B-97E0-B82D955AD899}" type="slidenum">
              <a:rPr lang="en-US"/>
              <a:pPr>
                <a:defRPr/>
              </a:pPr>
              <a:t>‹#›</a:t>
            </a:fld>
            <a:endParaRPr lang="en-US"/>
          </a:p>
        </p:txBody>
      </p:sp>
    </p:spTree>
    <p:extLst>
      <p:ext uri="{BB962C8B-B14F-4D97-AF65-F5344CB8AC3E}">
        <p14:creationId xmlns:p14="http://schemas.microsoft.com/office/powerpoint/2010/main" val="2856691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818182-E389-4C08-9E69-16C39C1ADCA5}" type="slidenum">
              <a:rPr lang="en-US"/>
              <a:pPr>
                <a:defRPr/>
              </a:pPr>
              <a:t>‹#›</a:t>
            </a:fld>
            <a:endParaRPr lang="en-US"/>
          </a:p>
        </p:txBody>
      </p:sp>
    </p:spTree>
    <p:extLst>
      <p:ext uri="{BB962C8B-B14F-4D97-AF65-F5344CB8AC3E}">
        <p14:creationId xmlns:p14="http://schemas.microsoft.com/office/powerpoint/2010/main" val="3484029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78C7ED-31D6-4E6F-A0FA-DA3CFA6DCDDA}" type="slidenum">
              <a:rPr lang="en-US"/>
              <a:pPr>
                <a:defRPr/>
              </a:pPr>
              <a:t>‹#›</a:t>
            </a:fld>
            <a:endParaRPr lang="en-US"/>
          </a:p>
        </p:txBody>
      </p:sp>
    </p:spTree>
    <p:extLst>
      <p:ext uri="{BB962C8B-B14F-4D97-AF65-F5344CB8AC3E}">
        <p14:creationId xmlns:p14="http://schemas.microsoft.com/office/powerpoint/2010/main" val="1280709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91E71-181B-4550-9C4E-800ED11D584A}" type="slidenum">
              <a:rPr lang="en-US"/>
              <a:pPr>
                <a:defRPr/>
              </a:pPr>
              <a:t>‹#›</a:t>
            </a:fld>
            <a:endParaRPr lang="en-US"/>
          </a:p>
        </p:txBody>
      </p:sp>
    </p:spTree>
    <p:extLst>
      <p:ext uri="{BB962C8B-B14F-4D97-AF65-F5344CB8AC3E}">
        <p14:creationId xmlns:p14="http://schemas.microsoft.com/office/powerpoint/2010/main" val="3302609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315409-1515-418D-A140-A555EA51A956}" type="slidenum">
              <a:rPr lang="en-US"/>
              <a:pPr>
                <a:defRPr/>
              </a:pPr>
              <a:t>‹#›</a:t>
            </a:fld>
            <a:endParaRPr lang="en-US"/>
          </a:p>
        </p:txBody>
      </p:sp>
    </p:spTree>
    <p:extLst>
      <p:ext uri="{BB962C8B-B14F-4D97-AF65-F5344CB8AC3E}">
        <p14:creationId xmlns:p14="http://schemas.microsoft.com/office/powerpoint/2010/main" val="1763477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605BA8-A50C-47EA-9799-06AD2CF01AC5}" type="slidenum">
              <a:rPr lang="en-US"/>
              <a:pPr>
                <a:defRPr/>
              </a:pPr>
              <a:t>‹#›</a:t>
            </a:fld>
            <a:endParaRPr lang="en-US"/>
          </a:p>
        </p:txBody>
      </p:sp>
    </p:spTree>
    <p:extLst>
      <p:ext uri="{BB962C8B-B14F-4D97-AF65-F5344CB8AC3E}">
        <p14:creationId xmlns:p14="http://schemas.microsoft.com/office/powerpoint/2010/main" val="109952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1F4C08-B16C-4084-9107-6D9541F6063D}" type="slidenum">
              <a:rPr lang="en-US"/>
              <a:pPr>
                <a:defRPr/>
              </a:pPr>
              <a:t>‹#›</a:t>
            </a:fld>
            <a:endParaRPr lang="en-US"/>
          </a:p>
        </p:txBody>
      </p:sp>
    </p:spTree>
    <p:extLst>
      <p:ext uri="{BB962C8B-B14F-4D97-AF65-F5344CB8AC3E}">
        <p14:creationId xmlns:p14="http://schemas.microsoft.com/office/powerpoint/2010/main" val="1157621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7E396-2704-4BE8-9A92-6E4BAA1C3840}" type="slidenum">
              <a:rPr lang="en-US"/>
              <a:pPr>
                <a:defRPr/>
              </a:pPr>
              <a:t>‹#›</a:t>
            </a:fld>
            <a:endParaRPr lang="en-US"/>
          </a:p>
        </p:txBody>
      </p:sp>
    </p:spTree>
    <p:extLst>
      <p:ext uri="{BB962C8B-B14F-4D97-AF65-F5344CB8AC3E}">
        <p14:creationId xmlns:p14="http://schemas.microsoft.com/office/powerpoint/2010/main" val="545838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C5107-4761-4A06-A41D-5449F0DFF93E}" type="slidenum">
              <a:rPr lang="en-US"/>
              <a:pPr>
                <a:defRPr/>
              </a:pPr>
              <a:t>‹#›</a:t>
            </a:fld>
            <a:endParaRPr lang="en-US"/>
          </a:p>
        </p:txBody>
      </p:sp>
    </p:spTree>
    <p:extLst>
      <p:ext uri="{BB962C8B-B14F-4D97-AF65-F5344CB8AC3E}">
        <p14:creationId xmlns:p14="http://schemas.microsoft.com/office/powerpoint/2010/main" val="1603573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6A18D-C75E-429D-B7E2-29D195EFA966}" type="slidenum">
              <a:rPr lang="en-US"/>
              <a:pPr>
                <a:defRPr/>
              </a:pPr>
              <a:t>‹#›</a:t>
            </a:fld>
            <a:endParaRPr lang="en-US"/>
          </a:p>
        </p:txBody>
      </p:sp>
    </p:spTree>
    <p:extLst>
      <p:ext uri="{BB962C8B-B14F-4D97-AF65-F5344CB8AC3E}">
        <p14:creationId xmlns:p14="http://schemas.microsoft.com/office/powerpoint/2010/main" val="1776396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E2DEC-19A8-4931-95E0-CA96A6AFECB3}" type="slidenum">
              <a:rPr lang="en-US"/>
              <a:pPr>
                <a:defRPr/>
              </a:pPr>
              <a:t>‹#›</a:t>
            </a:fld>
            <a:endParaRPr lang="en-US"/>
          </a:p>
        </p:txBody>
      </p:sp>
    </p:spTree>
    <p:extLst>
      <p:ext uri="{BB962C8B-B14F-4D97-AF65-F5344CB8AC3E}">
        <p14:creationId xmlns:p14="http://schemas.microsoft.com/office/powerpoint/2010/main" val="1248094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solidFill>
                <a:srgbClr val="333333"/>
              </a:solidFill>
              <a:cs typeface="Arial" charset="0"/>
            </a:endParaRPr>
          </a:p>
        </p:txBody>
      </p:sp>
      <p:sp>
        <p:nvSpPr>
          <p:cNvPr id="2355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3D2B67C-D3A1-4AEB-B92C-2B319CAB038D}" type="slidenum">
              <a:rPr lang="en-US"/>
              <a:pPr>
                <a:defRPr/>
              </a:pPr>
              <a:t>‹#›</a:t>
            </a:fld>
            <a:endParaRPr lang="en-US"/>
          </a:p>
        </p:txBody>
      </p:sp>
    </p:spTree>
    <p:extLst>
      <p:ext uri="{BB962C8B-B14F-4D97-AF65-F5344CB8AC3E}">
        <p14:creationId xmlns:p14="http://schemas.microsoft.com/office/powerpoint/2010/main" val="3262184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35DC9-824D-40B3-A52E-B213F84BF4F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62810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8ED461-CCCA-485A-BCB9-D287BB693AF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33582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C04B2-A3B8-4271-BABC-509B6E1D61F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164414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F3251C-B6A6-4C2B-B06D-7BD9B1EC3ED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19023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8B8200-F3D9-42BC-A4F8-F10EECE8A57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94507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EE0454-E19F-4337-AD43-26DD08D7A4A2}" type="slidenum">
              <a:rPr lang="en-US"/>
              <a:pPr>
                <a:defRPr/>
              </a:pPr>
              <a:t>‹#›</a:t>
            </a:fld>
            <a:endParaRPr lang="en-US"/>
          </a:p>
        </p:txBody>
      </p:sp>
    </p:spTree>
    <p:extLst>
      <p:ext uri="{BB962C8B-B14F-4D97-AF65-F5344CB8AC3E}">
        <p14:creationId xmlns:p14="http://schemas.microsoft.com/office/powerpoint/2010/main" val="1244904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1633DA-3546-4710-B923-A2CF54291EC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06297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641C19-69F1-47E0-81E2-A574EBFB32D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24999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E560DC-4638-4DE1-AAEC-93FC5CE6B5D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36956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1AA6C-F15A-4104-A1AD-C1E6C600200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341517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24394D-D3C2-4072-871E-14F41A6F583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662702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2150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fld id="{DCB8AC6A-9984-4C19-96C3-99AFBD513BB9}" type="datetimeFigureOut">
              <a:rPr lang="en-US" smtClean="0"/>
              <a:pPr/>
              <a:t>5/18/2020</a:t>
            </a:fld>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366051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1636443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1584291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2511327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189754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0AD55-6FE7-40E3-A03A-E1EEE6BF894A}" type="slidenum">
              <a:rPr lang="en-US"/>
              <a:pPr>
                <a:defRPr/>
              </a:pPr>
              <a:t>‹#›</a:t>
            </a:fld>
            <a:endParaRPr lang="en-US"/>
          </a:p>
        </p:txBody>
      </p:sp>
    </p:spTree>
    <p:extLst>
      <p:ext uri="{BB962C8B-B14F-4D97-AF65-F5344CB8AC3E}">
        <p14:creationId xmlns:p14="http://schemas.microsoft.com/office/powerpoint/2010/main" val="2605917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1068907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2386825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3644760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1643025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3369380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solidFill>
                  <a:srgbClr val="578963"/>
                </a:solidFill>
              </a:rPr>
              <a:pPr/>
              <a:t>5/18/2020</a:t>
            </a:fld>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solidFill>
                  <a:srgbClr val="578963"/>
                </a:solidFill>
              </a:rPr>
              <a:pPr/>
              <a:t>‹#›</a:t>
            </a:fld>
            <a:endParaRPr lang="en-US">
              <a:solidFill>
                <a:srgbClr val="578963"/>
              </a:solidFill>
            </a:endParaRPr>
          </a:p>
        </p:txBody>
      </p:sp>
    </p:spTree>
    <p:extLst>
      <p:ext uri="{BB962C8B-B14F-4D97-AF65-F5344CB8AC3E}">
        <p14:creationId xmlns:p14="http://schemas.microsoft.com/office/powerpoint/2010/main" val="2985757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solidFill>
                <a:srgbClr val="333333"/>
              </a:solidFill>
              <a:cs typeface="Arial" charset="0"/>
            </a:endParaRPr>
          </a:p>
        </p:txBody>
      </p:sp>
      <p:sp>
        <p:nvSpPr>
          <p:cNvPr id="2355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3D2B67C-D3A1-4AEB-B92C-2B319CAB038D}" type="slidenum">
              <a:rPr lang="en-US"/>
              <a:pPr>
                <a:defRPr/>
              </a:pPr>
              <a:t>‹#›</a:t>
            </a:fld>
            <a:endParaRPr lang="en-US"/>
          </a:p>
        </p:txBody>
      </p:sp>
    </p:spTree>
    <p:extLst>
      <p:ext uri="{BB962C8B-B14F-4D97-AF65-F5344CB8AC3E}">
        <p14:creationId xmlns:p14="http://schemas.microsoft.com/office/powerpoint/2010/main" val="3691189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35DC9-824D-40B3-A52E-B213F84BF4F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150269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8ED461-CCCA-485A-BCB9-D287BB693AF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9038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C04B2-A3B8-4271-BABC-509B6E1D61F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1603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8964F4-F7C8-4881-8AD9-14046AA29936}" type="slidenum">
              <a:rPr lang="en-US"/>
              <a:pPr>
                <a:defRPr/>
              </a:pPr>
              <a:t>‹#›</a:t>
            </a:fld>
            <a:endParaRPr lang="en-US"/>
          </a:p>
        </p:txBody>
      </p:sp>
    </p:spTree>
    <p:extLst>
      <p:ext uri="{BB962C8B-B14F-4D97-AF65-F5344CB8AC3E}">
        <p14:creationId xmlns:p14="http://schemas.microsoft.com/office/powerpoint/2010/main" val="2176060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F3251C-B6A6-4C2B-B06D-7BD9B1EC3ED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905617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8B8200-F3D9-42BC-A4F8-F10EECE8A57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473491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1633DA-3546-4710-B923-A2CF54291EC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0265276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641C19-69F1-47E0-81E2-A574EBFB32D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442771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E560DC-4638-4DE1-AAEC-93FC5CE6B5D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52270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1AA6C-F15A-4104-A1AD-C1E6C600200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801217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24394D-D3C2-4072-871E-14F41A6F583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23334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2150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fld id="{DCB8AC6A-9984-4C19-96C3-99AFBD513BB9}" type="datetimeFigureOut">
              <a:rPr lang="en-US" smtClean="0"/>
              <a:pPr/>
              <a:t>5/18/2020</a:t>
            </a:fld>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933955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3690248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9836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21BB86-7596-4235-961B-A57CFD7E50EC}" type="slidenum">
              <a:rPr lang="en-US"/>
              <a:pPr>
                <a:defRPr/>
              </a:pPr>
              <a:t>‹#›</a:t>
            </a:fld>
            <a:endParaRPr lang="en-US"/>
          </a:p>
        </p:txBody>
      </p:sp>
    </p:spTree>
    <p:extLst>
      <p:ext uri="{BB962C8B-B14F-4D97-AF65-F5344CB8AC3E}">
        <p14:creationId xmlns:p14="http://schemas.microsoft.com/office/powerpoint/2010/main" val="206736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1713501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3447000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2807488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4166117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19382169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632331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257572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B8AC6A-9984-4C19-96C3-99AFBD513BB9}" type="datetimeFigureOut">
              <a:rPr lang="en-US" smtClean="0"/>
              <a:pPr/>
              <a:t>5/18/2020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33158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2A19A-7DD8-4673-943F-5F575F5C296F}" type="slidenum">
              <a:rPr lang="en-US"/>
              <a:pPr>
                <a:defRPr/>
              </a:pPr>
              <a:t>‹#›</a:t>
            </a:fld>
            <a:endParaRPr lang="en-US"/>
          </a:p>
        </p:txBody>
      </p:sp>
    </p:spTree>
    <p:extLst>
      <p:ext uri="{BB962C8B-B14F-4D97-AF65-F5344CB8AC3E}">
        <p14:creationId xmlns:p14="http://schemas.microsoft.com/office/powerpoint/2010/main" val="419456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1AD750-C279-4122-AC2D-10FB5FEF4E2A}" type="slidenum">
              <a:rPr lang="en-US"/>
              <a:pPr>
                <a:defRPr/>
              </a:pPr>
              <a:t>‹#›</a:t>
            </a:fld>
            <a:endParaRPr lang="en-US"/>
          </a:p>
        </p:txBody>
      </p:sp>
    </p:spTree>
    <p:extLst>
      <p:ext uri="{BB962C8B-B14F-4D97-AF65-F5344CB8AC3E}">
        <p14:creationId xmlns:p14="http://schemas.microsoft.com/office/powerpoint/2010/main" val="312064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8173EB3-295C-46E9-BF1E-DEC00345F1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cs typeface="Arial" charset="0"/>
              </a:defRPr>
            </a:lvl1pPr>
          </a:lstStyle>
          <a:p>
            <a:pPr>
              <a:defRPr/>
            </a:pPr>
            <a:endParaRPr lang="en-US"/>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cs typeface="Arial" charset="0"/>
              </a:defRPr>
            </a:lvl1pPr>
          </a:lstStyle>
          <a:p>
            <a:pPr>
              <a:defRPr/>
            </a:pPr>
            <a:endParaRPr lang="en-US"/>
          </a:p>
        </p:txBody>
      </p:sp>
      <p:sp>
        <p:nvSpPr>
          <p:cNvPr id="22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cs typeface="Arial" charset="0"/>
              </a:defRPr>
            </a:lvl1pPr>
          </a:lstStyle>
          <a:p>
            <a:pPr>
              <a:defRPr/>
            </a:pPr>
            <a:fld id="{231D63AD-AD6B-42DB-9806-E62B901B2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9E141F13-B045-475A-AC1B-36B1E053D9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2"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cs typeface="Arial" charset="0"/>
            </a:endParaRPr>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cs typeface="Arial" charset="0"/>
            </a:endParaRPr>
          </a:p>
        </p:txBody>
      </p:sp>
      <p:sp>
        <p:nvSpPr>
          <p:cNvPr id="22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F344AF75-0A44-4C75-8203-1A9BBB8701AA}" type="slidenum">
              <a:rPr lang="en-US">
                <a:solidFill>
                  <a:srgbClr val="578963"/>
                </a:solidFill>
                <a:cs typeface="Arial" charset="0"/>
              </a:rPr>
              <a:pPr>
                <a:defRPr/>
              </a:pPr>
              <a:t>‹#›</a:t>
            </a:fld>
            <a:endParaRPr lang="en-US">
              <a:solidFill>
                <a:srgbClr val="578963"/>
              </a:solidFill>
              <a:cs typeface="Arial" charset="0"/>
            </a:endParaRPr>
          </a:p>
        </p:txBody>
      </p:sp>
    </p:spTree>
    <p:extLst>
      <p:ext uri="{BB962C8B-B14F-4D97-AF65-F5344CB8AC3E}">
        <p14:creationId xmlns:p14="http://schemas.microsoft.com/office/powerpoint/2010/main" val="2671028597"/>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eaLnBrk="1" fontAlgn="auto" hangingPunct="1">
              <a:spcAft>
                <a:spcPts val="0"/>
              </a:spcAft>
            </a:pPr>
            <a:fld id="{DCB8AC6A-9984-4C19-96C3-99AFBD513BB9}" type="datetimeFigureOut">
              <a:rPr lang="en-US" smtClean="0">
                <a:solidFill>
                  <a:srgbClr val="578963"/>
                </a:solidFill>
                <a:latin typeface="Times New Roman"/>
                <a:cs typeface="Arial" charset="0"/>
              </a:rPr>
              <a:pPr eaLnBrk="1" fontAlgn="auto" hangingPunct="1">
                <a:spcAft>
                  <a:spcPts val="0"/>
                </a:spcAft>
              </a:pPr>
              <a:t>5/18/2020</a:t>
            </a:fld>
            <a:endParaRPr lang="en-US">
              <a:solidFill>
                <a:srgbClr val="578963"/>
              </a:solidFill>
              <a:latin typeface="Times New Roman"/>
              <a:cs typeface="Arial" charset="0"/>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eaLnBrk="1" fontAlgn="auto" hangingPunct="1">
              <a:spcAft>
                <a:spcPts val="0"/>
              </a:spcAft>
            </a:pPr>
            <a:endParaRPr lang="en-US">
              <a:solidFill>
                <a:srgbClr val="578963"/>
              </a:solidFill>
              <a:latin typeface="Times New Roman"/>
              <a:cs typeface="Arial" charset="0"/>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eaLnBrk="1" fontAlgn="auto" hangingPunct="1">
              <a:spcAft>
                <a:spcPts val="0"/>
              </a:spcAft>
            </a:pPr>
            <a:fld id="{11628FD2-4CE5-4C03-953B-554604576722}" type="slidenum">
              <a:rPr lang="en-US" smtClean="0">
                <a:solidFill>
                  <a:srgbClr val="578963"/>
                </a:solidFill>
                <a:latin typeface="Times New Roman"/>
                <a:cs typeface="Arial" charset="0"/>
              </a:rPr>
              <a:pPr eaLnBrk="1" fontAlgn="auto" hangingPunct="1">
                <a:spcAft>
                  <a:spcPts val="0"/>
                </a:spcAft>
              </a:pPr>
              <a:t>‹#›</a:t>
            </a:fld>
            <a:endParaRPr lang="en-US">
              <a:solidFill>
                <a:srgbClr val="578963"/>
              </a:solidFill>
              <a:latin typeface="Times New Roman"/>
              <a:cs typeface="Arial" charset="0"/>
            </a:endParaRPr>
          </a:p>
        </p:txBody>
      </p:sp>
    </p:spTree>
    <p:extLst>
      <p:ext uri="{BB962C8B-B14F-4D97-AF65-F5344CB8AC3E}">
        <p14:creationId xmlns:p14="http://schemas.microsoft.com/office/powerpoint/2010/main" val="374954684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cs typeface="Arial" charset="0"/>
            </a:endParaRPr>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cs typeface="Arial" charset="0"/>
            </a:endParaRPr>
          </a:p>
        </p:txBody>
      </p:sp>
      <p:sp>
        <p:nvSpPr>
          <p:cNvPr id="22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F344AF75-0A44-4C75-8203-1A9BBB8701AA}" type="slidenum">
              <a:rPr lang="en-US">
                <a:solidFill>
                  <a:srgbClr val="578963"/>
                </a:solidFill>
                <a:cs typeface="Arial" charset="0"/>
              </a:rPr>
              <a:pPr>
                <a:defRPr/>
              </a:pPr>
              <a:t>‹#›</a:t>
            </a:fld>
            <a:endParaRPr lang="en-US">
              <a:solidFill>
                <a:srgbClr val="578963"/>
              </a:solidFill>
              <a:cs typeface="Arial" charset="0"/>
            </a:endParaRPr>
          </a:p>
        </p:txBody>
      </p:sp>
    </p:spTree>
    <p:extLst>
      <p:ext uri="{BB962C8B-B14F-4D97-AF65-F5344CB8AC3E}">
        <p14:creationId xmlns:p14="http://schemas.microsoft.com/office/powerpoint/2010/main" val="2908474930"/>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fld id="{DCB8AC6A-9984-4C19-96C3-99AFBD513BB9}" type="datetimeFigureOut">
              <a:rPr lang="en-US" smtClean="0"/>
              <a:pPr/>
              <a:t>5/18/2020</a:t>
            </a:fld>
            <a:endParaRPr lang="en-US"/>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endParaRPr lang="en-US"/>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11628FD2-4CE5-4C03-953B-554604576722}" type="slidenum">
              <a:rPr lang="en-US" smtClean="0"/>
              <a:pPr/>
              <a:t>‹#›</a:t>
            </a:fld>
            <a:endParaRPr lang="en-US"/>
          </a:p>
        </p:txBody>
      </p:sp>
    </p:spTree>
    <p:extLst>
      <p:ext uri="{BB962C8B-B14F-4D97-AF65-F5344CB8AC3E}">
        <p14:creationId xmlns:p14="http://schemas.microsoft.com/office/powerpoint/2010/main" val="272543525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ppstate.edu/~dukerk/" TargetMode="Externa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0.xml"/><Relationship Id="rId1" Type="http://schemas.openxmlformats.org/officeDocument/2006/relationships/themeOverride" Target="../theme/themeOverride1.x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3.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www.ibiblio.org/expo/deadsea.scrolls.exhibit/full-images/psalm-b.gi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8.w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0.jpeg"/><Relationship Id="rId5" Type="http://schemas.openxmlformats.org/officeDocument/2006/relationships/image" Target="../media/image12.wmf"/><Relationship Id="rId4" Type="http://schemas.openxmlformats.org/officeDocument/2006/relationships/oleObject" Target="../embeddings/oleObject6.bin"/></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file:///D:\Pictures\New%20Testament\Places\Herodium.jpg" TargetMode="External"/><Relationship Id="rId7" Type="http://schemas.openxmlformats.org/officeDocument/2006/relationships/image" Target="../media/image46.jpeg"/><Relationship Id="rId2" Type="http://schemas.openxmlformats.org/officeDocument/2006/relationships/image" Target="file:///D:\Pictures\New%20Testament\Places\Capernaum%20ruins.jpg" TargetMode="Externa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file:///D:\Pictures\New%20Testament\Places\Tell%20of%20Colossae.jpg" TargetMode="External"/><Relationship Id="rId4" Type="http://schemas.openxmlformats.org/officeDocument/2006/relationships/hyperlink" Target="../../Pictures/New%20Testament/Greece/Tell%20of%20Colossae.jpg"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24.jpeg"/></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41987"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4198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09600" y="381000"/>
            <a:ext cx="79248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571500" indent="-571500" algn="ctr">
              <a:spcBef>
                <a:spcPct val="0"/>
              </a:spcBef>
              <a:buClrTx/>
              <a:buFontTx/>
              <a:buAutoNum type="romanUcPeriod"/>
              <a:defRPr/>
            </a:pPr>
            <a:r>
              <a:rPr kumimoji="0" lang="en-US" altLang="en-US" sz="2800" b="1" dirty="0" smtClean="0"/>
              <a:t>Matters of Old Testament Scholarship/Study</a:t>
            </a:r>
          </a:p>
          <a:p>
            <a:pPr marL="571500" indent="-571500" algn="ctr">
              <a:spcBef>
                <a:spcPct val="0"/>
              </a:spcBef>
              <a:buClrTx/>
              <a:buFontTx/>
              <a:buAutoNum type="romanUcPeriod"/>
              <a:defRPr/>
            </a:pPr>
            <a:endParaRPr kumimoji="0" lang="en-US" altLang="en-US" sz="2800" b="1" dirty="0" smtClean="0"/>
          </a:p>
          <a:p>
            <a:pPr marL="571500" indent="-571500" algn="ctr">
              <a:spcBef>
                <a:spcPct val="0"/>
              </a:spcBef>
              <a:buClrTx/>
              <a:buFontTx/>
              <a:buAutoNum type="romanUcPeriod"/>
              <a:defRPr/>
            </a:pPr>
            <a:endParaRPr kumimoji="0" lang="en-US" altLang="en-US" sz="2800" b="1" dirty="0" smtClean="0"/>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solidFill>
                  <a:schemeClr val="accent1"/>
                </a:solidFill>
              </a:rPr>
              <a:t>Reflect on the significance of the Old Testament (OT).</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t>The </a:t>
            </a:r>
            <a:r>
              <a:rPr kumimoji="0" lang="en-US" altLang="en-US" sz="2400" b="1" dirty="0" smtClean="0">
                <a:solidFill>
                  <a:srgbClr val="C00000"/>
                </a:solidFill>
              </a:rPr>
              <a:t>OT was the Bible of early Christians</a:t>
            </a:r>
            <a:r>
              <a:rPr kumimoji="0" lang="en-US" altLang="en-US" sz="2400" b="1" dirty="0" smtClean="0"/>
              <a:t> prior to circulation of New Testament (over 300 years until officially canonized). </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solidFill>
                  <a:schemeClr val="accent1"/>
                </a:solidFill>
              </a:rPr>
              <a:t>Discuss:</a:t>
            </a:r>
            <a:r>
              <a:rPr kumimoji="0" lang="en-US" altLang="en-US" sz="2400" b="1" dirty="0" smtClean="0"/>
              <a:t> </a:t>
            </a:r>
          </a:p>
          <a:p>
            <a:pPr>
              <a:spcBef>
                <a:spcPct val="0"/>
              </a:spcBef>
              <a:buClrTx/>
              <a:buFont typeface="+mj-lt"/>
              <a:buAutoNum type="arabicPeriod"/>
              <a:defRPr/>
            </a:pPr>
            <a:r>
              <a:rPr kumimoji="0" lang="en-US" altLang="en-US" sz="2400" b="1" dirty="0" smtClean="0"/>
              <a:t>The importance your knowledge of the OT currently holds for you in your Christian faith, and </a:t>
            </a:r>
          </a:p>
          <a:p>
            <a:pPr>
              <a:spcBef>
                <a:spcPct val="0"/>
              </a:spcBef>
              <a:buClrTx/>
              <a:buFont typeface="+mj-lt"/>
              <a:buAutoNum type="arabicPeriod"/>
              <a:defRPr/>
            </a:pPr>
            <a:r>
              <a:rPr kumimoji="0" lang="en-US" altLang="en-US" sz="2400" b="1" dirty="0" smtClean="0"/>
              <a:t>The role you think it should play in Christian life.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304800" y="381000"/>
            <a:ext cx="8458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smtClean="0">
                <a:solidFill>
                  <a:schemeClr val="accent1"/>
                </a:solidFill>
              </a:rPr>
              <a:t>Describe </a:t>
            </a:r>
            <a:r>
              <a:rPr kumimoji="0" lang="en-US" altLang="en-US" sz="2800" b="1" dirty="0">
                <a:solidFill>
                  <a:schemeClr val="accent1"/>
                </a:solidFill>
              </a:rPr>
              <a:t>and evaluate different approaches to the OT.  </a:t>
            </a:r>
          </a:p>
          <a:p>
            <a:pPr>
              <a:spcBef>
                <a:spcPct val="0"/>
              </a:spcBef>
              <a:buClrTx/>
              <a:buFontTx/>
              <a:buNone/>
            </a:pPr>
            <a:endParaRPr kumimoji="0" lang="en-US" altLang="en-US" sz="2400" b="1" dirty="0"/>
          </a:p>
          <a:p>
            <a:pPr>
              <a:spcBef>
                <a:spcPct val="0"/>
              </a:spcBef>
              <a:buClrTx/>
              <a:buFont typeface="Monotype Sorts" pitchFamily="2" charset="2"/>
              <a:buNone/>
            </a:pPr>
            <a:r>
              <a:rPr kumimoji="0" lang="en-US" altLang="en-US" sz="2400" b="1" dirty="0">
                <a:solidFill>
                  <a:schemeClr val="accent1"/>
                </a:solidFill>
              </a:rPr>
              <a:t>Discuss:</a:t>
            </a:r>
            <a:r>
              <a:rPr kumimoji="0" lang="en-US" altLang="en-US" sz="2400" b="1" dirty="0"/>
              <a:t> </a:t>
            </a:r>
            <a:endParaRPr kumimoji="0" lang="en-US" altLang="en-US" sz="2400" b="1" dirty="0" smtClean="0"/>
          </a:p>
          <a:p>
            <a:pPr>
              <a:spcBef>
                <a:spcPct val="0"/>
              </a:spcBef>
              <a:buClrTx/>
              <a:buFont typeface="Monotype Sorts" pitchFamily="2" charset="2"/>
              <a:buNone/>
            </a:pPr>
            <a:endParaRPr kumimoji="0" lang="en-US" altLang="en-US" sz="2400" b="1" dirty="0"/>
          </a:p>
          <a:p>
            <a:pPr>
              <a:spcBef>
                <a:spcPct val="0"/>
              </a:spcBef>
              <a:buClrTx/>
              <a:buFontTx/>
              <a:buNone/>
            </a:pPr>
            <a:r>
              <a:rPr kumimoji="0" lang="en-US" altLang="en-US" sz="2400" b="1" dirty="0"/>
              <a:t>Is there a correct way to approach reading the Bible?  Are some ways better than others?</a:t>
            </a:r>
          </a:p>
          <a:p>
            <a:pPr>
              <a:spcBef>
                <a:spcPct val="0"/>
              </a:spcBef>
              <a:buClrTx/>
              <a:buFontTx/>
              <a:buAutoNum type="alphaUcPeriod"/>
            </a:pPr>
            <a:endParaRPr kumimoji="0" lang="en-US" altLang="en-US" sz="2400" b="1" dirty="0"/>
          </a:p>
          <a:p>
            <a:pPr>
              <a:spcBef>
                <a:spcPct val="0"/>
              </a:spcBef>
              <a:buClrTx/>
              <a:buFontTx/>
              <a:buNone/>
            </a:pPr>
            <a:r>
              <a:rPr kumimoji="0" lang="en-US" altLang="en-US" sz="2400" b="1" dirty="0" smtClean="0"/>
              <a:t>What </a:t>
            </a:r>
            <a:r>
              <a:rPr kumimoji="0" lang="en-US" altLang="en-US" sz="2400" b="1" dirty="0"/>
              <a:t>do you think of a “scholarly” approach to the Bible?  </a:t>
            </a:r>
            <a:r>
              <a:rPr kumimoji="0" lang="en-US" altLang="en-US" sz="2400" b="1" dirty="0" smtClean="0">
                <a:solidFill>
                  <a:schemeClr val="accent1"/>
                </a:solidFill>
              </a:rPr>
              <a:t>Think </a:t>
            </a:r>
            <a:r>
              <a:rPr kumimoji="0" lang="en-US" altLang="en-US" sz="2400" b="1" dirty="0">
                <a:solidFill>
                  <a:schemeClr val="accent1"/>
                </a:solidFill>
              </a:rPr>
              <a:t>about: </a:t>
            </a:r>
            <a:endParaRPr kumimoji="0" lang="en-US" altLang="en-US" sz="2400" b="1" dirty="0" smtClean="0">
              <a:solidFill>
                <a:schemeClr val="accent1"/>
              </a:solidFill>
            </a:endParaRPr>
          </a:p>
          <a:p>
            <a:pPr lvl="1">
              <a:spcBef>
                <a:spcPct val="0"/>
              </a:spcBef>
              <a:buClrTx/>
              <a:buFont typeface="+mj-lt"/>
              <a:buAutoNum type="arabicPeriod"/>
            </a:pPr>
            <a:r>
              <a:rPr kumimoji="0" lang="en-US" altLang="en-US" sz="2400" b="1" dirty="0" smtClean="0"/>
              <a:t>How </a:t>
            </a:r>
            <a:r>
              <a:rPr kumimoji="0" lang="en-US" altLang="en-US" sz="2400" b="1" dirty="0"/>
              <a:t>might some students of the OT see the scholarly approach as inadequate?  </a:t>
            </a:r>
            <a:endParaRPr kumimoji="0" lang="en-US" altLang="en-US" sz="2400" b="1" dirty="0" smtClean="0"/>
          </a:p>
          <a:p>
            <a:pPr lvl="1">
              <a:spcBef>
                <a:spcPct val="0"/>
              </a:spcBef>
              <a:buClrTx/>
              <a:buFont typeface="+mj-lt"/>
              <a:buAutoNum type="arabicPeriod"/>
            </a:pPr>
            <a:r>
              <a:rPr kumimoji="0" lang="en-US" altLang="en-US" sz="2400" b="1" dirty="0" smtClean="0"/>
              <a:t>Is </a:t>
            </a:r>
            <a:r>
              <a:rPr kumimoji="0" lang="en-US" altLang="en-US" sz="2400" b="1" dirty="0"/>
              <a:t>a scholarly approach destructive to faith?  </a:t>
            </a:r>
            <a:r>
              <a:rPr kumimoji="0" lang="en-US" altLang="en-US" sz="2400" b="1" dirty="0" smtClean="0"/>
              <a:t>Could </a:t>
            </a:r>
            <a:r>
              <a:rPr kumimoji="0" lang="en-US" altLang="en-US" sz="2400" b="1" dirty="0"/>
              <a:t>it </a:t>
            </a:r>
            <a:r>
              <a:rPr kumimoji="0" lang="en-US" altLang="en-US" sz="2400" b="1" dirty="0" smtClean="0"/>
              <a:t>be complementary?  </a:t>
            </a:r>
          </a:p>
          <a:p>
            <a:pPr lvl="1">
              <a:spcBef>
                <a:spcPct val="0"/>
              </a:spcBef>
              <a:buClrTx/>
              <a:buFont typeface="+mj-lt"/>
              <a:buAutoNum type="arabicPeriod"/>
            </a:pPr>
            <a:r>
              <a:rPr kumimoji="0" lang="en-US" altLang="en-US" sz="2400" b="1" dirty="0" smtClean="0"/>
              <a:t>What did you like/not like about </a:t>
            </a:r>
            <a:r>
              <a:rPr kumimoji="0" lang="en-US" altLang="en-US" sz="2400" b="1" dirty="0" err="1" smtClean="0"/>
              <a:t>Fretheim</a:t>
            </a:r>
            <a:r>
              <a:rPr kumimoji="0" lang="en-US" altLang="en-US" sz="2400" b="1" dirty="0" smtClean="0"/>
              <a:t>?</a:t>
            </a:r>
          </a:p>
          <a:p>
            <a:pPr lvl="1">
              <a:spcBef>
                <a:spcPct val="0"/>
              </a:spcBef>
              <a:buClrTx/>
              <a:buFont typeface="+mj-lt"/>
              <a:buAutoNum type="arabicPeriod"/>
            </a:pPr>
            <a:r>
              <a:rPr kumimoji="0" lang="en-US" altLang="en-US" sz="2400" b="1" dirty="0" smtClean="0"/>
              <a:t>What did you like/not like about Collins?</a:t>
            </a:r>
            <a:endParaRPr kumimoji="0" lang="en-US"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t>Approaches: Scholarly vs. Community of Faith</a:t>
            </a:r>
          </a:p>
        </p:txBody>
      </p:sp>
      <p:sp>
        <p:nvSpPr>
          <p:cNvPr id="173059" name="Text Box 3"/>
          <p:cNvSpPr txBox="1">
            <a:spLocks noChangeArrowheads="1"/>
          </p:cNvSpPr>
          <p:nvPr/>
        </p:nvSpPr>
        <p:spPr bwMode="auto">
          <a:xfrm>
            <a:off x="0" y="762000"/>
            <a:ext cx="899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a) Scholarly focus is on what text </a:t>
            </a:r>
            <a:r>
              <a:rPr kumimoji="0" lang="en-US" altLang="en-US" sz="2400" b="1" dirty="0">
                <a:solidFill>
                  <a:schemeClr val="hlink"/>
                </a:solidFill>
              </a:rPr>
              <a:t>meant</a:t>
            </a:r>
            <a:r>
              <a:rPr kumimoji="0" lang="en-US" altLang="en-US" sz="2400" b="1" dirty="0"/>
              <a:t> (historical), but </a:t>
            </a:r>
            <a:br>
              <a:rPr kumimoji="0" lang="en-US" altLang="en-US" sz="2400" b="1" dirty="0"/>
            </a:br>
            <a:r>
              <a:rPr kumimoji="0" lang="en-US" altLang="en-US" sz="2400" b="1" dirty="0"/>
              <a:t>    community of faith focuses on what text </a:t>
            </a:r>
            <a:r>
              <a:rPr kumimoji="0" lang="en-US" altLang="en-US" sz="2400" b="1" dirty="0">
                <a:solidFill>
                  <a:schemeClr val="hlink"/>
                </a:solidFill>
              </a:rPr>
              <a:t>means</a:t>
            </a:r>
            <a:r>
              <a:rPr kumimoji="0" lang="en-US" altLang="en-US" sz="2400" b="1" dirty="0"/>
              <a:t> (contemporary). </a:t>
            </a:r>
          </a:p>
          <a:p>
            <a:pPr>
              <a:spcBef>
                <a:spcPct val="0"/>
              </a:spcBef>
              <a:buClrTx/>
              <a:buFontTx/>
              <a:buNone/>
            </a:pPr>
            <a:endParaRPr kumimoji="0" lang="en-US" altLang="en-US" sz="2400" b="1" dirty="0"/>
          </a:p>
          <a:p>
            <a:pPr>
              <a:spcBef>
                <a:spcPct val="0"/>
              </a:spcBef>
              <a:buClrTx/>
              <a:buFontTx/>
              <a:buNone/>
            </a:pPr>
            <a:r>
              <a:rPr kumimoji="0" lang="en-US" altLang="en-US" sz="2400" b="1" dirty="0"/>
              <a:t>b) Scholarly approach ("objectively") is not how texts were meant </a:t>
            </a:r>
            <a:br>
              <a:rPr kumimoji="0" lang="en-US" altLang="en-US" sz="2400" b="1" dirty="0"/>
            </a:br>
            <a:r>
              <a:rPr kumimoji="0" lang="en-US" altLang="en-US" sz="2400" b="1" dirty="0"/>
              <a:t>     to be read.  To be read by those with a vested interest who </a:t>
            </a:r>
            <a:br>
              <a:rPr kumimoji="0" lang="en-US" altLang="en-US" sz="2400" b="1" dirty="0"/>
            </a:br>
            <a:r>
              <a:rPr kumimoji="0" lang="en-US" altLang="en-US" sz="2400" b="1" dirty="0"/>
              <a:t>     "submit" to the Word of God.</a:t>
            </a:r>
          </a:p>
          <a:p>
            <a:pPr>
              <a:spcBef>
                <a:spcPct val="0"/>
              </a:spcBef>
              <a:buClrTx/>
              <a:buFontTx/>
              <a:buNone/>
            </a:pPr>
            <a:endParaRPr kumimoji="0" lang="en-US" altLang="en-US" sz="2400" b="1" dirty="0"/>
          </a:p>
          <a:p>
            <a:pPr>
              <a:spcBef>
                <a:spcPct val="0"/>
              </a:spcBef>
              <a:buClrTx/>
              <a:buFontTx/>
              <a:buNone/>
            </a:pPr>
            <a:r>
              <a:rPr kumimoji="0" lang="en-US" altLang="en-US" sz="2400" b="1" dirty="0"/>
              <a:t>c) Scholarly approach might be unsatisfying for faith community, </a:t>
            </a:r>
            <a:br>
              <a:rPr kumimoji="0" lang="en-US" altLang="en-US" sz="2400" b="1" dirty="0"/>
            </a:br>
            <a:r>
              <a:rPr kumimoji="0" lang="en-US" altLang="en-US" sz="2400" b="1" dirty="0"/>
              <a:t>    but might provide foundation. </a:t>
            </a:r>
            <a:endParaRPr kumimoji="0" lang="en-US" altLang="en-US" sz="2400" dirty="0"/>
          </a:p>
        </p:txBody>
      </p:sp>
      <p:pic>
        <p:nvPicPr>
          <p:cNvPr id="53252" name="Picture 4"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343400"/>
            <a:ext cx="2520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j00894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1050" y="4038600"/>
            <a:ext cx="2070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4343400" y="518160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3600"/>
              <a:t>VS.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0813"/>
            <a:ext cx="8229600" cy="6386364"/>
          </a:xfrm>
          <a:prstGeom prst="rect">
            <a:avLst/>
          </a:prstGeom>
          <a:noFill/>
        </p:spPr>
        <p:txBody>
          <a:bodyPr wrap="square">
            <a:spAutoFit/>
          </a:bodyPr>
          <a:lstStyle/>
          <a:p>
            <a:pPr algn="ctr">
              <a:defRPr/>
            </a:pPr>
            <a:r>
              <a:rPr lang="en-US" sz="2800" b="1" dirty="0"/>
              <a:t>Duke:  </a:t>
            </a:r>
            <a:r>
              <a:rPr lang="en-US" sz="2800" b="1" dirty="0">
                <a:solidFill>
                  <a:schemeClr val="accent1"/>
                </a:solidFill>
              </a:rPr>
              <a:t>Need for Scholarly Study of the OT</a:t>
            </a:r>
          </a:p>
          <a:p>
            <a:pPr marL="342900" indent="-342900">
              <a:spcBef>
                <a:spcPts val="1200"/>
              </a:spcBef>
              <a:buFont typeface="Arial" panose="020B0604020202020204" pitchFamily="34" charset="0"/>
              <a:buChar char="•"/>
              <a:defRPr/>
            </a:pPr>
            <a:r>
              <a:rPr lang="en-US" b="1" dirty="0"/>
              <a:t>God </a:t>
            </a:r>
            <a:r>
              <a:rPr lang="en-US" b="1" dirty="0" smtClean="0">
                <a:solidFill>
                  <a:schemeClr val="accent1"/>
                </a:solidFill>
              </a:rPr>
              <a:t>may</a:t>
            </a:r>
            <a:r>
              <a:rPr lang="en-US" b="1" dirty="0" smtClean="0"/>
              <a:t> </a:t>
            </a:r>
            <a:r>
              <a:rPr lang="en-US" b="1" dirty="0"/>
              <a:t>speak to a </a:t>
            </a:r>
            <a:r>
              <a:rPr lang="en-US" b="1" dirty="0" smtClean="0"/>
              <a:t>person through </a:t>
            </a:r>
            <a:r>
              <a:rPr lang="en-US" b="1" dirty="0"/>
              <a:t>a text out of context,</a:t>
            </a:r>
          </a:p>
          <a:p>
            <a:pPr marL="800100" lvl="1" indent="-342900">
              <a:spcBef>
                <a:spcPts val="600"/>
              </a:spcBef>
              <a:buFont typeface="Arial" panose="020B0604020202020204" pitchFamily="34" charset="0"/>
              <a:buChar char="•"/>
              <a:defRPr/>
            </a:pPr>
            <a:r>
              <a:rPr lang="en-US" b="1" dirty="0">
                <a:solidFill>
                  <a:srgbClr val="C00000"/>
                </a:solidFill>
              </a:rPr>
              <a:t>BUT</a:t>
            </a:r>
            <a:r>
              <a:rPr lang="en-US" b="1" dirty="0"/>
              <a:t> </a:t>
            </a:r>
            <a:r>
              <a:rPr lang="en-US" b="1" dirty="0" smtClean="0"/>
              <a:t> </a:t>
            </a:r>
            <a:r>
              <a:rPr lang="en-US" b="1" dirty="0" smtClean="0">
                <a:solidFill>
                  <a:schemeClr val="accent1"/>
                </a:solidFill>
              </a:rPr>
              <a:t>we should use caution</a:t>
            </a:r>
            <a:r>
              <a:rPr lang="en-US" b="1" dirty="0" smtClean="0"/>
              <a:t> </a:t>
            </a:r>
            <a:r>
              <a:rPr lang="en-US" b="1" dirty="0"/>
              <a:t>before applying such readings to the lives of others as “biblical teaching.”</a:t>
            </a:r>
          </a:p>
          <a:p>
            <a:pPr marL="800100" lvl="1" indent="-342900">
              <a:spcBef>
                <a:spcPts val="600"/>
              </a:spcBef>
              <a:buFont typeface="Arial" panose="020B0604020202020204" pitchFamily="34" charset="0"/>
              <a:buChar char="•"/>
              <a:defRPr/>
            </a:pPr>
            <a:r>
              <a:rPr lang="en-US" b="1" dirty="0">
                <a:solidFill>
                  <a:srgbClr val="C00000"/>
                </a:solidFill>
              </a:rPr>
              <a:t>Privatized readings</a:t>
            </a:r>
            <a:r>
              <a:rPr lang="en-US" b="1" dirty="0"/>
              <a:t> are product of </a:t>
            </a:r>
            <a:r>
              <a:rPr lang="en-US" b="1" dirty="0" smtClean="0"/>
              <a:t> Enlightenment </a:t>
            </a:r>
            <a:r>
              <a:rPr lang="en-US" b="1" dirty="0"/>
              <a:t>(</a:t>
            </a:r>
            <a:r>
              <a:rPr lang="en-US" b="1" dirty="0" smtClean="0"/>
              <a:t>18</a:t>
            </a:r>
            <a:r>
              <a:rPr lang="en-US" b="1" baseline="30000" dirty="0" smtClean="0"/>
              <a:t>th</a:t>
            </a:r>
            <a:r>
              <a:rPr lang="en-US" b="1" dirty="0" smtClean="0"/>
              <a:t> </a:t>
            </a:r>
            <a:r>
              <a:rPr lang="en-US" b="1" dirty="0"/>
              <a:t>cent.) </a:t>
            </a:r>
            <a:r>
              <a:rPr lang="en-US" b="1" dirty="0">
                <a:solidFill>
                  <a:schemeClr val="accent1"/>
                </a:solidFill>
              </a:rPr>
              <a:t>NOT standard practice of the Church</a:t>
            </a:r>
            <a:r>
              <a:rPr lang="en-US" b="1" dirty="0"/>
              <a:t>.</a:t>
            </a:r>
          </a:p>
          <a:p>
            <a:pPr marL="342900" indent="-342900">
              <a:spcBef>
                <a:spcPts val="1200"/>
              </a:spcBef>
              <a:buFont typeface="Arial" panose="020B0604020202020204" pitchFamily="34" charset="0"/>
              <a:buChar char="•"/>
              <a:defRPr/>
            </a:pPr>
            <a:r>
              <a:rPr lang="en-US" b="1" dirty="0"/>
              <a:t>Allegorical/symbolic </a:t>
            </a:r>
            <a:r>
              <a:rPr lang="en-US" b="1" dirty="0" smtClean="0"/>
              <a:t>readings </a:t>
            </a:r>
            <a:r>
              <a:rPr lang="en-US" b="1" dirty="0"/>
              <a:t>of OT dominated </a:t>
            </a:r>
            <a:r>
              <a:rPr lang="en-US" b="1" dirty="0" smtClean="0"/>
              <a:t>in life </a:t>
            </a:r>
            <a:r>
              <a:rPr lang="en-US" b="1" dirty="0"/>
              <a:t>of Church until Enlightenment.</a:t>
            </a:r>
          </a:p>
          <a:p>
            <a:pPr marL="800100" lvl="1" indent="-342900">
              <a:spcBef>
                <a:spcPts val="600"/>
              </a:spcBef>
              <a:buFont typeface="Arial" panose="020B0604020202020204" pitchFamily="34" charset="0"/>
              <a:buChar char="•"/>
              <a:defRPr/>
            </a:pPr>
            <a:r>
              <a:rPr lang="en-US" b="1" dirty="0"/>
              <a:t>Arose from need to apply the OT (particularly narratives) to the community of faith. </a:t>
            </a:r>
          </a:p>
          <a:p>
            <a:pPr lvl="3">
              <a:spcBef>
                <a:spcPts val="600"/>
              </a:spcBef>
              <a:defRPr/>
            </a:pPr>
            <a:r>
              <a:rPr lang="en-US" b="1" dirty="0"/>
              <a:t>[Modernity “forgot” that narratives communicate meaning </a:t>
            </a:r>
            <a:r>
              <a:rPr lang="en-US" b="1" dirty="0">
                <a:solidFill>
                  <a:srgbClr val="C00000"/>
                </a:solidFill>
              </a:rPr>
              <a:t>mimetically</a:t>
            </a:r>
            <a:r>
              <a:rPr lang="en-US" b="1" dirty="0"/>
              <a:t>.]</a:t>
            </a:r>
          </a:p>
          <a:p>
            <a:pPr marL="800100" lvl="1" indent="-342900">
              <a:spcBef>
                <a:spcPts val="600"/>
              </a:spcBef>
              <a:buFont typeface="Arial" panose="020B0604020202020204" pitchFamily="34" charset="0"/>
              <a:buChar char="•"/>
              <a:defRPr/>
            </a:pPr>
            <a:r>
              <a:rPr lang="en-US" b="1" dirty="0"/>
              <a:t>Controls: 1) supported by </a:t>
            </a:r>
            <a:r>
              <a:rPr lang="en-US" b="1" dirty="0">
                <a:solidFill>
                  <a:srgbClr val="C00000"/>
                </a:solidFill>
              </a:rPr>
              <a:t>clear teaching</a:t>
            </a:r>
            <a:r>
              <a:rPr lang="en-US" b="1" dirty="0"/>
              <a:t> elsewhere in Bible, and 2) </a:t>
            </a:r>
            <a:r>
              <a:rPr lang="en-US" b="1" dirty="0">
                <a:solidFill>
                  <a:schemeClr val="accent1"/>
                </a:solidFill>
              </a:rPr>
              <a:t>promoted love of God and neighbor</a:t>
            </a:r>
            <a:r>
              <a:rPr lang="en-US" b="1" dirty="0"/>
              <a:t>.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77200" cy="6248400"/>
          </a:xfrm>
          <a:prstGeom prst="rect">
            <a:avLst/>
          </a:prstGeom>
          <a:noFill/>
        </p:spPr>
        <p:txBody>
          <a:bodyPr>
            <a:spAutoFit/>
          </a:bodyPr>
          <a:lstStyle/>
          <a:p>
            <a:pPr algn="ctr">
              <a:spcBef>
                <a:spcPts val="1200"/>
              </a:spcBef>
              <a:defRPr/>
            </a:pPr>
            <a:r>
              <a:rPr lang="en-US" sz="2800" b="1" dirty="0">
                <a:solidFill>
                  <a:schemeClr val="accent1"/>
                </a:solidFill>
              </a:rPr>
              <a:t>Need for Scholarly Study of the OT (cont.)</a:t>
            </a:r>
            <a:endParaRPr lang="en-US" b="1" dirty="0"/>
          </a:p>
          <a:p>
            <a:pPr marL="342900" indent="-342900">
              <a:spcBef>
                <a:spcPts val="1200"/>
              </a:spcBef>
              <a:buFont typeface="Arial" panose="020B0604020202020204" pitchFamily="34" charset="0"/>
              <a:buChar char="•"/>
              <a:defRPr/>
            </a:pPr>
            <a:r>
              <a:rPr lang="en-US" b="1" dirty="0"/>
              <a:t>Reliance on “clear teaching” for application brings in need for tools of biblical scholarship (“criticism”).</a:t>
            </a:r>
          </a:p>
          <a:p>
            <a:pPr marL="342900" indent="-342900">
              <a:spcBef>
                <a:spcPts val="1200"/>
              </a:spcBef>
              <a:buFont typeface="Arial" panose="020B0604020202020204" pitchFamily="34" charset="0"/>
              <a:buChar char="•"/>
              <a:defRPr/>
            </a:pPr>
            <a:r>
              <a:rPr lang="en-US" b="1" dirty="0">
                <a:solidFill>
                  <a:srgbClr val="C00000"/>
                </a:solidFill>
              </a:rPr>
              <a:t>Linguistic and historical-critical tools are neutral</a:t>
            </a:r>
            <a:endParaRPr lang="en-US" b="1" dirty="0"/>
          </a:p>
          <a:p>
            <a:pPr marL="800100" lvl="1" indent="-342900">
              <a:spcBef>
                <a:spcPts val="1200"/>
              </a:spcBef>
              <a:buFont typeface="Arial" panose="020B0604020202020204" pitchFamily="34" charset="0"/>
              <a:buChar char="•"/>
              <a:defRPr/>
            </a:pPr>
            <a:r>
              <a:rPr lang="en-US" b="1" dirty="0">
                <a:solidFill>
                  <a:srgbClr val="C00000"/>
                </a:solidFill>
              </a:rPr>
              <a:t>BUT</a:t>
            </a:r>
            <a:r>
              <a:rPr lang="en-US" b="1" dirty="0"/>
              <a:t> they are sometimes employed with presuppositions that are not neutral (e.g. </a:t>
            </a:r>
            <a:r>
              <a:rPr lang="en-US" b="1" dirty="0" smtClean="0"/>
              <a:t>Rationalism</a:t>
            </a:r>
            <a:r>
              <a:rPr lang="en-US" b="1" dirty="0"/>
              <a:t>, </a:t>
            </a:r>
            <a:r>
              <a:rPr lang="en-US" b="1" dirty="0" smtClean="0"/>
              <a:t>Empiricism</a:t>
            </a:r>
            <a:r>
              <a:rPr lang="en-US" b="1" dirty="0"/>
              <a:t>, </a:t>
            </a:r>
            <a:r>
              <a:rPr lang="en-US" b="1" dirty="0" smtClean="0"/>
              <a:t>Naturalism</a:t>
            </a:r>
            <a:r>
              <a:rPr lang="en-US" b="1" dirty="0"/>
              <a:t>).</a:t>
            </a:r>
          </a:p>
          <a:p>
            <a:pPr marL="800100" lvl="1" indent="-342900">
              <a:spcBef>
                <a:spcPts val="1200"/>
              </a:spcBef>
              <a:buFont typeface="Arial" panose="020B0604020202020204" pitchFamily="34" charset="0"/>
              <a:buChar char="•"/>
              <a:defRPr/>
            </a:pPr>
            <a:r>
              <a:rPr lang="en-US" b="1" dirty="0"/>
              <a:t>Fundamentalism was a reaction against classical late 19</a:t>
            </a:r>
            <a:r>
              <a:rPr lang="en-US" b="1" baseline="30000" dirty="0"/>
              <a:t>th</a:t>
            </a:r>
            <a:r>
              <a:rPr lang="en-US" b="1" dirty="0"/>
              <a:t> century Christian liberalism.  </a:t>
            </a:r>
          </a:p>
          <a:p>
            <a:pPr marL="1257300" lvl="2" indent="-342900">
              <a:spcBef>
                <a:spcPts val="1200"/>
              </a:spcBef>
              <a:buFont typeface="Arial" panose="020B0604020202020204" pitchFamily="34" charset="0"/>
              <a:buChar char="•"/>
              <a:defRPr/>
            </a:pPr>
            <a:r>
              <a:rPr lang="en-US" b="1" dirty="0"/>
              <a:t>Contemporary “fundamentalism” is virtually unaware of the original Fundamental essays.</a:t>
            </a:r>
          </a:p>
          <a:p>
            <a:pPr>
              <a:spcBef>
                <a:spcPts val="1200"/>
              </a:spcBef>
              <a:defRPr/>
            </a:pPr>
            <a:r>
              <a:rPr lang="en-US" b="1" dirty="0">
                <a:solidFill>
                  <a:srgbClr val="C00000"/>
                </a:solidFill>
              </a:rPr>
              <a:t>Therefore:</a:t>
            </a:r>
            <a:r>
              <a:rPr lang="en-US" b="1" dirty="0"/>
              <a:t> </a:t>
            </a:r>
            <a:r>
              <a:rPr lang="en-US" b="1" dirty="0">
                <a:solidFill>
                  <a:schemeClr val="accent1"/>
                </a:solidFill>
              </a:rPr>
              <a:t>The goal of sound biblical scholarship is </a:t>
            </a:r>
            <a:r>
              <a:rPr lang="en-US" b="1" dirty="0" smtClean="0">
                <a:solidFill>
                  <a:srgbClr val="C00000"/>
                </a:solidFill>
              </a:rPr>
              <a:t>first</a:t>
            </a:r>
            <a:r>
              <a:rPr lang="en-US" b="1" dirty="0" smtClean="0">
                <a:solidFill>
                  <a:schemeClr val="accent1"/>
                </a:solidFill>
              </a:rPr>
              <a:t> to try to understand </a:t>
            </a:r>
            <a:r>
              <a:rPr lang="en-US" b="1" dirty="0">
                <a:solidFill>
                  <a:schemeClr val="accent1"/>
                </a:solidFill>
              </a:rPr>
              <a:t>what the biblical texts would have communicated and taught the original, ancient audiences.</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Description of OT (1 of 2)</a:t>
            </a:r>
            <a:endParaRPr kumimoji="0" lang="en-US" altLang="en-US" sz="2400" b="1"/>
          </a:p>
        </p:txBody>
      </p:sp>
      <p:sp>
        <p:nvSpPr>
          <p:cNvPr id="107523" name="Text Box 3"/>
          <p:cNvSpPr txBox="1">
            <a:spLocks noChangeArrowheads="1"/>
          </p:cNvSpPr>
          <p:nvPr/>
        </p:nvSpPr>
        <p:spPr bwMode="auto">
          <a:xfrm>
            <a:off x="0" y="8382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A. Collection of writings from 1st millennium BC/BCE by Jews.</a:t>
            </a:r>
          </a:p>
          <a:p>
            <a:pPr>
              <a:spcBef>
                <a:spcPct val="0"/>
              </a:spcBef>
              <a:buClrTx/>
              <a:buFontTx/>
              <a:buNone/>
            </a:pPr>
            <a:r>
              <a:rPr kumimoji="0" lang="en-US" altLang="en-US" sz="2400" b="1"/>
              <a:t>   1. 24 "books" (Hebrew), 39 (Protestant)</a:t>
            </a:r>
          </a:p>
          <a:p>
            <a:pPr>
              <a:spcBef>
                <a:spcPct val="0"/>
              </a:spcBef>
              <a:buClrTx/>
              <a:buFontTx/>
              <a:buNone/>
            </a:pPr>
            <a:r>
              <a:rPr kumimoji="0" lang="en-US" altLang="en-US" sz="2400" b="1"/>
              <a:t>   2. 2nd millennium? - 200 BCE?</a:t>
            </a:r>
          </a:p>
          <a:p>
            <a:pPr>
              <a:spcBef>
                <a:spcPct val="0"/>
              </a:spcBef>
              <a:buClrTx/>
              <a:buFontTx/>
              <a:buNone/>
            </a:pPr>
            <a:r>
              <a:rPr kumimoji="0" lang="en-US" altLang="en-US" sz="2400" b="1"/>
              <a:t>   3. Hebrew, some Aramaic</a:t>
            </a:r>
          </a:p>
          <a:p>
            <a:pPr>
              <a:spcBef>
                <a:spcPct val="0"/>
              </a:spcBef>
              <a:buClrTx/>
              <a:buFontTx/>
              <a:buNone/>
            </a:pPr>
            <a:r>
              <a:rPr kumimoji="0" lang="en-US" altLang="en-US" sz="2400" b="1"/>
              <a:t>   4. authoritative, defining view of world and way of life </a:t>
            </a:r>
          </a:p>
          <a:p>
            <a:pPr>
              <a:spcBef>
                <a:spcPct val="0"/>
              </a:spcBef>
              <a:buClrTx/>
              <a:buFontTx/>
              <a:buNone/>
            </a:pPr>
            <a:endParaRPr kumimoji="0" lang="en-US" altLang="en-US" sz="2400" b="1"/>
          </a:p>
          <a:p>
            <a:pPr>
              <a:spcBef>
                <a:spcPct val="0"/>
              </a:spcBef>
              <a:buClrTx/>
              <a:buFontTx/>
              <a:buNone/>
            </a:pPr>
            <a:r>
              <a:rPr kumimoji="0" lang="en-US" altLang="en-US" sz="2400" b="1"/>
              <a:t>B. </a:t>
            </a:r>
            <a:r>
              <a:rPr kumimoji="0" lang="en-US" altLang="en-US" sz="2400" b="1">
                <a:solidFill>
                  <a:schemeClr val="accent1"/>
                </a:solidFill>
              </a:rPr>
              <a:t>Genres (types of literature)</a:t>
            </a:r>
            <a:r>
              <a:rPr kumimoji="0" lang="en-US" altLang="en-US" sz="2400" b="1"/>
              <a:t>, variety: </a:t>
            </a:r>
          </a:p>
          <a:p>
            <a:pPr>
              <a:spcBef>
                <a:spcPct val="0"/>
              </a:spcBef>
              <a:buClrTx/>
              <a:buFontTx/>
              <a:buNone/>
            </a:pPr>
            <a:r>
              <a:rPr kumimoji="0" lang="en-US" altLang="en-US" sz="2400" b="1"/>
              <a:t>     laws, prophetic oracles, historical, narrative, </a:t>
            </a:r>
            <a:br>
              <a:rPr kumimoji="0" lang="en-US" altLang="en-US" sz="2400" b="1"/>
            </a:br>
            <a:r>
              <a:rPr kumimoji="0" lang="en-US" altLang="en-US" sz="2400" b="1"/>
              <a:t>     hymnic, wisdom, apocalyptic, etc. </a:t>
            </a:r>
          </a:p>
          <a:p>
            <a:pPr>
              <a:spcBef>
                <a:spcPct val="0"/>
              </a:spcBef>
              <a:buClrTx/>
              <a:buFontTx/>
              <a:buNone/>
            </a:pPr>
            <a:endParaRPr kumimoji="0" lang="en-US" altLang="en-US" sz="2400" b="1"/>
          </a:p>
          <a:p>
            <a:pPr>
              <a:spcBef>
                <a:spcPct val="0"/>
              </a:spcBef>
              <a:buClrTx/>
              <a:buFontTx/>
              <a:buNone/>
            </a:pPr>
            <a:r>
              <a:rPr kumimoji="0" lang="en-US" altLang="en-US" sz="2400" b="1"/>
              <a:t>C. Scope (historical): </a:t>
            </a:r>
          </a:p>
          <a:p>
            <a:pPr>
              <a:spcBef>
                <a:spcPct val="0"/>
              </a:spcBef>
              <a:buClrTx/>
              <a:buFontTx/>
              <a:buNone/>
            </a:pPr>
            <a:r>
              <a:rPr kumimoji="0" lang="en-US" altLang="en-US" sz="2400" b="1"/>
              <a:t>     [creation] Abraham (1800? BCE) </a:t>
            </a:r>
            <a:br>
              <a:rPr kumimoji="0" lang="en-US" altLang="en-US" sz="2400" b="1"/>
            </a:br>
            <a:r>
              <a:rPr kumimoji="0" lang="en-US" altLang="en-US" sz="2400" b="1"/>
              <a:t>     to Ezra (400? BCE) </a:t>
            </a:r>
          </a:p>
          <a:p>
            <a:pPr>
              <a:spcBef>
                <a:spcPct val="0"/>
              </a:spcBef>
              <a:buClrTx/>
              <a:buFontTx/>
              <a:buNone/>
            </a:pPr>
            <a:endParaRPr kumimoji="0" lang="en-US" altLang="en-US" sz="2400" b="1"/>
          </a:p>
          <a:p>
            <a:pPr>
              <a:spcBef>
                <a:spcPct val="50000"/>
              </a:spcBef>
              <a:buClrTx/>
              <a:buFontTx/>
              <a:buNone/>
            </a:pPr>
            <a:endParaRPr kumimoji="0" lang="en-US" altLang="en-US" sz="2400"/>
          </a:p>
        </p:txBody>
      </p:sp>
      <p:pic>
        <p:nvPicPr>
          <p:cNvPr id="56324" name="Picture 4" descr="Zinjirli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432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267200" y="6172200"/>
            <a:ext cx="182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a:latin typeface="Arial" charset="0"/>
              </a:rPr>
              <a:t>Figure from Late Hittite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752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75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838200"/>
            <a:ext cx="8534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D. Product w/several dimensions:</a:t>
            </a:r>
          </a:p>
          <a:p>
            <a:pPr>
              <a:spcBef>
                <a:spcPct val="0"/>
              </a:spcBef>
              <a:buClrTx/>
              <a:buFontTx/>
              <a:buNone/>
            </a:pPr>
            <a:r>
              <a:rPr kumimoji="0" lang="en-US" altLang="en-US" sz="2400" b="1" dirty="0"/>
              <a:t>   1. </a:t>
            </a:r>
            <a:r>
              <a:rPr kumimoji="0" lang="en-US" altLang="en-US" sz="2400" b="1" dirty="0">
                <a:solidFill>
                  <a:schemeClr val="accent1"/>
                </a:solidFill>
              </a:rPr>
              <a:t>human</a:t>
            </a:r>
            <a:r>
              <a:rPr kumimoji="0" lang="en-US" altLang="en-US" sz="2400" b="1" dirty="0"/>
              <a:t>: </a:t>
            </a:r>
          </a:p>
          <a:p>
            <a:pPr>
              <a:spcBef>
                <a:spcPct val="0"/>
              </a:spcBef>
              <a:buClrTx/>
              <a:buFontTx/>
              <a:buNone/>
            </a:pPr>
            <a:r>
              <a:rPr kumimoji="0" lang="en-US" altLang="en-US" sz="2400" b="1" dirty="0"/>
              <a:t>       product of human experience, </a:t>
            </a:r>
            <a:br>
              <a:rPr kumimoji="0" lang="en-US" altLang="en-US" sz="2400" b="1" dirty="0"/>
            </a:br>
            <a:r>
              <a:rPr kumimoji="0" lang="en-US" altLang="en-US" sz="2400" b="1" dirty="0"/>
              <a:t>       reflections, styles of writing </a:t>
            </a:r>
          </a:p>
          <a:p>
            <a:pPr>
              <a:spcBef>
                <a:spcPct val="0"/>
              </a:spcBef>
              <a:buClrTx/>
              <a:buFontTx/>
              <a:buNone/>
            </a:pPr>
            <a:r>
              <a:rPr kumimoji="0" lang="en-US" altLang="en-US" sz="2400" b="1" dirty="0"/>
              <a:t>   2. </a:t>
            </a:r>
            <a:r>
              <a:rPr kumimoji="0" lang="en-US" altLang="en-US" sz="2400" b="1" dirty="0">
                <a:solidFill>
                  <a:schemeClr val="accent1"/>
                </a:solidFill>
              </a:rPr>
              <a:t>historical</a:t>
            </a:r>
            <a:r>
              <a:rPr kumimoji="0" lang="en-US" altLang="en-US" sz="2400" b="1" dirty="0"/>
              <a:t>:</a:t>
            </a:r>
          </a:p>
          <a:p>
            <a:pPr>
              <a:spcBef>
                <a:spcPct val="0"/>
              </a:spcBef>
              <a:buClrTx/>
              <a:buFontTx/>
              <a:buNone/>
            </a:pPr>
            <a:r>
              <a:rPr kumimoji="0" lang="en-US" altLang="en-US" sz="2400" b="1" dirty="0"/>
              <a:t>      a) product of specific time, culture</a:t>
            </a:r>
          </a:p>
          <a:p>
            <a:pPr>
              <a:spcBef>
                <a:spcPct val="0"/>
              </a:spcBef>
              <a:buClrTx/>
              <a:buFontTx/>
              <a:buNone/>
            </a:pPr>
            <a:r>
              <a:rPr kumimoji="0" lang="en-US" altLang="en-US" sz="2400" b="1" dirty="0"/>
              <a:t>      b) product of </a:t>
            </a:r>
            <a:r>
              <a:rPr kumimoji="0" lang="en-US" altLang="en-US" sz="2400" b="1" dirty="0">
                <a:solidFill>
                  <a:srgbClr val="C00000"/>
                </a:solidFill>
              </a:rPr>
              <a:t>historical memory</a:t>
            </a:r>
            <a:r>
              <a:rPr kumimoji="0" lang="en-US" altLang="en-US" sz="2400" b="1" dirty="0"/>
              <a:t> </a:t>
            </a:r>
          </a:p>
          <a:p>
            <a:pPr>
              <a:spcBef>
                <a:spcPct val="0"/>
              </a:spcBef>
              <a:buClrTx/>
              <a:buFontTx/>
              <a:buNone/>
            </a:pPr>
            <a:r>
              <a:rPr kumimoji="0" lang="en-US" altLang="en-US" sz="2400" b="1" dirty="0"/>
              <a:t>   3. </a:t>
            </a:r>
            <a:r>
              <a:rPr kumimoji="0" lang="en-US" altLang="en-US" sz="2400" b="1" dirty="0">
                <a:solidFill>
                  <a:schemeClr val="accent1"/>
                </a:solidFill>
              </a:rPr>
              <a:t>literary</a:t>
            </a:r>
            <a:r>
              <a:rPr kumimoji="0" lang="en-US" altLang="en-US" sz="2400" b="1" dirty="0"/>
              <a:t>: </a:t>
            </a:r>
          </a:p>
          <a:p>
            <a:pPr>
              <a:spcBef>
                <a:spcPct val="0"/>
              </a:spcBef>
              <a:buClrTx/>
              <a:buFontTx/>
              <a:buNone/>
            </a:pPr>
            <a:r>
              <a:rPr kumimoji="0" lang="en-US" altLang="en-US" sz="2400" b="1" dirty="0"/>
              <a:t>       product of literary genres and conventions</a:t>
            </a:r>
          </a:p>
          <a:p>
            <a:pPr>
              <a:spcBef>
                <a:spcPct val="0"/>
              </a:spcBef>
              <a:buClrTx/>
              <a:buFontTx/>
              <a:buNone/>
            </a:pPr>
            <a:r>
              <a:rPr kumimoji="0" lang="en-US" altLang="en-US" sz="2400" b="1" dirty="0"/>
              <a:t>   4. </a:t>
            </a:r>
            <a:r>
              <a:rPr kumimoji="0" lang="en-US" altLang="en-US" sz="2400" b="1" dirty="0">
                <a:solidFill>
                  <a:schemeClr val="accent1"/>
                </a:solidFill>
              </a:rPr>
              <a:t>religious</a:t>
            </a:r>
            <a:r>
              <a:rPr kumimoji="0" lang="en-US" altLang="en-US" sz="2400" b="1" dirty="0"/>
              <a:t>: </a:t>
            </a:r>
          </a:p>
          <a:p>
            <a:pPr>
              <a:spcBef>
                <a:spcPct val="0"/>
              </a:spcBef>
              <a:buClrTx/>
              <a:buFontTx/>
              <a:buNone/>
            </a:pPr>
            <a:r>
              <a:rPr kumimoji="0" lang="en-US" altLang="en-US" sz="2400" b="1" dirty="0"/>
              <a:t>       product of religious experience and </a:t>
            </a:r>
            <a:br>
              <a:rPr kumimoji="0" lang="en-US" altLang="en-US" sz="2400" b="1" dirty="0"/>
            </a:br>
            <a:r>
              <a:rPr kumimoji="0" lang="en-US" altLang="en-US" sz="2400" b="1" dirty="0"/>
              <a:t>       understanding of reality</a:t>
            </a:r>
          </a:p>
          <a:p>
            <a:pPr>
              <a:spcBef>
                <a:spcPct val="0"/>
              </a:spcBef>
              <a:buClrTx/>
              <a:buFontTx/>
              <a:buNone/>
            </a:pPr>
            <a:r>
              <a:rPr kumimoji="0" lang="en-US" altLang="en-US" sz="2400" b="1" dirty="0"/>
              <a:t>   5. </a:t>
            </a:r>
            <a:r>
              <a:rPr kumimoji="0" lang="en-US" altLang="en-US" sz="2400" b="1" dirty="0">
                <a:solidFill>
                  <a:schemeClr val="accent1"/>
                </a:solidFill>
              </a:rPr>
              <a:t>Divine</a:t>
            </a:r>
            <a:r>
              <a:rPr kumimoji="0" lang="en-US" altLang="en-US" sz="2400" b="1" dirty="0"/>
              <a:t>: </a:t>
            </a:r>
            <a:r>
              <a:rPr kumimoji="0" lang="en-US" altLang="en-US" sz="2400" b="1" dirty="0" smtClean="0"/>
              <a:t>inspired for God’s intention</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solidFill>
                  <a:srgbClr val="C00000"/>
                </a:solidFill>
              </a:rPr>
              <a:t>These dimensions are inextricably intertwined!</a:t>
            </a:r>
            <a:endParaRPr kumimoji="0" lang="en-US" altLang="en-US" sz="2400" dirty="0">
              <a:solidFill>
                <a:srgbClr val="C00000"/>
              </a:solidFill>
            </a:endParaRPr>
          </a:p>
        </p:txBody>
      </p:sp>
      <p:sp>
        <p:nvSpPr>
          <p:cNvPr id="57347" name="Text Box 3"/>
          <p:cNvSpPr txBox="1">
            <a:spLocks noChangeArrowheads="1"/>
          </p:cNvSpPr>
          <p:nvPr/>
        </p:nvSpPr>
        <p:spPr bwMode="auto">
          <a:xfrm>
            <a:off x="2362200" y="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Description of OT (2 of 2)</a:t>
            </a:r>
          </a:p>
        </p:txBody>
      </p:sp>
      <p:pic>
        <p:nvPicPr>
          <p:cNvPr id="57348" name="Picture 4" descr="BethShanStand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533400"/>
            <a:ext cx="25717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6934200" y="4953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incense altar from Beth Shan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854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54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854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8546">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08546">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085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600200" y="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“Approaching OT on  its own terms”</a:t>
            </a:r>
          </a:p>
        </p:txBody>
      </p:sp>
      <p:sp>
        <p:nvSpPr>
          <p:cNvPr id="109571" name="Text Box 3"/>
          <p:cNvSpPr txBox="1">
            <a:spLocks noChangeArrowheads="1"/>
          </p:cNvSpPr>
          <p:nvPr/>
        </p:nvSpPr>
        <p:spPr bwMode="auto">
          <a:xfrm>
            <a:off x="582034" y="685800"/>
            <a:ext cx="7391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1.	Recognize these intertwined dimensions and not 	read as just inspired for the 21st-cent. reader.  	</a:t>
            </a:r>
            <a:r>
              <a:rPr kumimoji="0" lang="en-US" altLang="en-US" sz="2400" b="1" dirty="0" smtClean="0"/>
              <a:t>(Inspired </a:t>
            </a:r>
            <a:r>
              <a:rPr kumimoji="0" lang="en-US" altLang="en-US" sz="2400" b="1" dirty="0">
                <a:solidFill>
                  <a:schemeClr val="accent1"/>
                </a:solidFill>
              </a:rPr>
              <a:t>FOR</a:t>
            </a:r>
            <a:r>
              <a:rPr kumimoji="0" lang="en-US" altLang="en-US" sz="2400" b="1" dirty="0"/>
              <a:t> us, but </a:t>
            </a:r>
            <a:r>
              <a:rPr kumimoji="0" lang="en-US" altLang="en-US" sz="2400" b="1" dirty="0" smtClean="0">
                <a:solidFill>
                  <a:srgbClr val="C00000"/>
                </a:solidFill>
              </a:rPr>
              <a:t>NOT</a:t>
            </a:r>
            <a:r>
              <a:rPr kumimoji="0" lang="en-US" altLang="en-US" sz="2400" b="1" dirty="0" smtClean="0"/>
              <a:t> written </a:t>
            </a:r>
            <a:r>
              <a:rPr kumimoji="0" lang="en-US" altLang="en-US" sz="2400" b="1" dirty="0" smtClean="0">
                <a:solidFill>
                  <a:schemeClr val="accent1"/>
                </a:solidFill>
              </a:rPr>
              <a:t>TO</a:t>
            </a:r>
            <a:r>
              <a:rPr kumimoji="0" lang="en-US" altLang="en-US" sz="2400" b="1" dirty="0" smtClean="0"/>
              <a:t> </a:t>
            </a:r>
            <a:r>
              <a:rPr kumimoji="0" lang="en-US" altLang="en-US" sz="2400" b="1" dirty="0"/>
              <a:t>us.)</a:t>
            </a:r>
          </a:p>
          <a:p>
            <a:pPr>
              <a:spcBef>
                <a:spcPct val="50000"/>
              </a:spcBef>
              <a:buClrTx/>
              <a:buFontTx/>
              <a:buNone/>
            </a:pPr>
            <a:r>
              <a:rPr kumimoji="0" lang="en-US" altLang="en-US" sz="2400" b="1" dirty="0"/>
              <a:t>2.	Put aside own questions, issues, perspectives 	and try to see questions, issues, and perspective 	of OT writings and original audience.</a:t>
            </a:r>
          </a:p>
        </p:txBody>
      </p:sp>
      <p:pic>
        <p:nvPicPr>
          <p:cNvPr id="58372" name="Picture 4" descr="Hittite_hieroglyp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3416300"/>
            <a:ext cx="325855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2362200" y="6324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a:latin typeface="Arial" charset="0"/>
              </a:rPr>
              <a:t>Hittite hieroglyphics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685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b="1"/>
              <a:t>Oral Stage:       Documents:             </a:t>
            </a:r>
            <a:r>
              <a:rPr kumimoji="0" lang="en-US" altLang="en-US" sz="2000" b="1">
                <a:solidFill>
                  <a:schemeClr val="hlink"/>
                </a:solidFill>
              </a:rPr>
              <a:t>Author/                   </a:t>
            </a:r>
          </a:p>
          <a:p>
            <a:pPr>
              <a:spcBef>
                <a:spcPct val="0"/>
              </a:spcBef>
              <a:buClrTx/>
              <a:buFontTx/>
              <a:buNone/>
            </a:pPr>
            <a:r>
              <a:rPr kumimoji="0" lang="en-US" altLang="en-US" sz="2000" b="1"/>
              <a:t>Community       Authors	 </a:t>
            </a:r>
            <a:r>
              <a:rPr kumimoji="0" lang="en-US" altLang="en-US" sz="2000" b="1">
                <a:solidFill>
                  <a:schemeClr val="hlink"/>
                </a:solidFill>
              </a:rPr>
              <a:t>                Editor                Text	           Audience</a:t>
            </a:r>
            <a:endParaRPr kumimoji="0" lang="en-US" altLang="en-US" sz="2400"/>
          </a:p>
          <a:p>
            <a:pPr>
              <a:spcBef>
                <a:spcPct val="0"/>
              </a:spcBef>
              <a:buClrTx/>
              <a:buFontTx/>
              <a:buNone/>
            </a:pPr>
            <a:r>
              <a:rPr kumimoji="0" lang="en-US" altLang="en-US" sz="2400" b="1"/>
              <a:t>……..……...……………..</a:t>
            </a:r>
          </a:p>
        </p:txBody>
      </p:sp>
      <p:sp>
        <p:nvSpPr>
          <p:cNvPr id="59395" name="Line 3"/>
          <p:cNvSpPr>
            <a:spLocks noChangeShapeType="1"/>
          </p:cNvSpPr>
          <p:nvPr/>
        </p:nvSpPr>
        <p:spPr bwMode="auto">
          <a:xfrm>
            <a:off x="3352800" y="1600200"/>
            <a:ext cx="4800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4" name="Line 4"/>
          <p:cNvSpPr>
            <a:spLocks noChangeShapeType="1"/>
          </p:cNvSpPr>
          <p:nvPr/>
        </p:nvSpPr>
        <p:spPr bwMode="auto">
          <a:xfrm flipV="1">
            <a:off x="2438400" y="1676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5"/>
          <p:cNvSpPr>
            <a:spLocks noChangeShapeType="1"/>
          </p:cNvSpPr>
          <p:nvPr/>
        </p:nvSpPr>
        <p:spPr bwMode="auto">
          <a:xfrm flipV="1">
            <a:off x="6019800" y="167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6"/>
          <p:cNvSpPr>
            <a:spLocks noChangeShapeType="1"/>
          </p:cNvSpPr>
          <p:nvPr/>
        </p:nvSpPr>
        <p:spPr bwMode="auto">
          <a:xfrm flipV="1">
            <a:off x="7391400" y="160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9" name="Line 7"/>
          <p:cNvSpPr>
            <a:spLocks noChangeShapeType="1"/>
          </p:cNvSpPr>
          <p:nvPr/>
        </p:nvSpPr>
        <p:spPr bwMode="auto">
          <a:xfrm>
            <a:off x="1524000" y="762000"/>
            <a:ext cx="0"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0" name="Line 8"/>
          <p:cNvSpPr>
            <a:spLocks noChangeShapeType="1"/>
          </p:cNvSpPr>
          <p:nvPr/>
        </p:nvSpPr>
        <p:spPr bwMode="auto">
          <a:xfrm>
            <a:off x="3352800" y="838200"/>
            <a:ext cx="0" cy="129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1" name="Text Box 9"/>
          <p:cNvSpPr txBox="1">
            <a:spLocks noChangeArrowheads="1"/>
          </p:cNvSpPr>
          <p:nvPr/>
        </p:nvSpPr>
        <p:spPr bwMode="auto">
          <a:xfrm>
            <a:off x="4267200" y="449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p>
        </p:txBody>
      </p:sp>
      <p:sp>
        <p:nvSpPr>
          <p:cNvPr id="25610" name="Text Box 10"/>
          <p:cNvSpPr txBox="1">
            <a:spLocks noChangeArrowheads="1"/>
          </p:cNvSpPr>
          <p:nvPr/>
        </p:nvSpPr>
        <p:spPr bwMode="auto">
          <a:xfrm>
            <a:off x="0" y="1897063"/>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Form Criticism</a:t>
            </a:r>
            <a:endParaRPr kumimoji="0" lang="en-US" altLang="en-US" sz="2400"/>
          </a:p>
        </p:txBody>
      </p:sp>
      <p:sp>
        <p:nvSpPr>
          <p:cNvPr id="25611" name="Text Box 11"/>
          <p:cNvSpPr txBox="1">
            <a:spLocks noChangeArrowheads="1"/>
          </p:cNvSpPr>
          <p:nvPr/>
        </p:nvSpPr>
        <p:spPr bwMode="auto">
          <a:xfrm>
            <a:off x="1457325" y="1858963"/>
            <a:ext cx="1819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Source Criticism</a:t>
            </a:r>
          </a:p>
        </p:txBody>
      </p:sp>
      <p:sp>
        <p:nvSpPr>
          <p:cNvPr id="25612" name="Text Box 12"/>
          <p:cNvSpPr txBox="1">
            <a:spLocks noChangeArrowheads="1"/>
          </p:cNvSpPr>
          <p:nvPr/>
        </p:nvSpPr>
        <p:spPr bwMode="auto">
          <a:xfrm>
            <a:off x="3352800" y="1905000"/>
            <a:ext cx="1839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Redaction Criticism</a:t>
            </a:r>
          </a:p>
        </p:txBody>
      </p:sp>
      <p:sp>
        <p:nvSpPr>
          <p:cNvPr id="25613" name="Line 13"/>
          <p:cNvSpPr>
            <a:spLocks noChangeShapeType="1"/>
          </p:cNvSpPr>
          <p:nvPr/>
        </p:nvSpPr>
        <p:spPr bwMode="auto">
          <a:xfrm flipV="1">
            <a:off x="4343400" y="1676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4"/>
          <p:cNvSpPr>
            <a:spLocks noChangeShapeType="1"/>
          </p:cNvSpPr>
          <p:nvPr/>
        </p:nvSpPr>
        <p:spPr bwMode="auto">
          <a:xfrm flipV="1">
            <a:off x="685800" y="1676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5" name="Text Box 15"/>
          <p:cNvSpPr txBox="1">
            <a:spLocks noChangeArrowheads="1"/>
          </p:cNvSpPr>
          <p:nvPr/>
        </p:nvSpPr>
        <p:spPr bwMode="auto">
          <a:xfrm>
            <a:off x="5105400" y="1752600"/>
            <a:ext cx="1828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Text Criticism </a:t>
            </a:r>
          </a:p>
          <a:p>
            <a:pPr algn="ctr">
              <a:spcBef>
                <a:spcPct val="50000"/>
              </a:spcBef>
              <a:buClrTx/>
              <a:buFontTx/>
              <a:buNone/>
            </a:pPr>
            <a:r>
              <a:rPr kumimoji="0" lang="en-US" altLang="en-US" sz="2000"/>
              <a:t>Literary Criticism (narrow)</a:t>
            </a:r>
          </a:p>
          <a:p>
            <a:pPr algn="ctr">
              <a:spcBef>
                <a:spcPct val="50000"/>
              </a:spcBef>
              <a:buClrTx/>
              <a:buFontTx/>
              <a:buNone/>
            </a:pPr>
            <a:r>
              <a:rPr kumimoji="0" lang="en-US" altLang="en-US" sz="2000"/>
              <a:t>Historical Reconstruction</a:t>
            </a:r>
          </a:p>
        </p:txBody>
      </p:sp>
      <p:sp>
        <p:nvSpPr>
          <p:cNvPr id="25616" name="Text Box 16"/>
          <p:cNvSpPr txBox="1">
            <a:spLocks noChangeArrowheads="1"/>
          </p:cNvSpPr>
          <p:nvPr/>
        </p:nvSpPr>
        <p:spPr bwMode="auto">
          <a:xfrm>
            <a:off x="6819900" y="1828800"/>
            <a:ext cx="2324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Reader-response Criticism</a:t>
            </a:r>
          </a:p>
        </p:txBody>
      </p:sp>
      <p:sp>
        <p:nvSpPr>
          <p:cNvPr id="59409" name="Text Box 17"/>
          <p:cNvSpPr txBox="1">
            <a:spLocks noChangeArrowheads="1"/>
          </p:cNvSpPr>
          <p:nvPr/>
        </p:nvSpPr>
        <p:spPr bwMode="auto">
          <a:xfrm>
            <a:off x="685800" y="-1588"/>
            <a:ext cx="777240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COMPONENTS OF THE BIBLICAL TEXTS (CP, p.7) </a:t>
            </a:r>
          </a:p>
        </p:txBody>
      </p:sp>
      <p:sp>
        <p:nvSpPr>
          <p:cNvPr id="25618" name="Line 18"/>
          <p:cNvSpPr>
            <a:spLocks noChangeShapeType="1"/>
          </p:cNvSpPr>
          <p:nvPr/>
        </p:nvSpPr>
        <p:spPr bwMode="auto">
          <a:xfrm>
            <a:off x="228600" y="2743200"/>
            <a:ext cx="0" cy="1219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9" name="Line 19"/>
          <p:cNvSpPr>
            <a:spLocks noChangeShapeType="1"/>
          </p:cNvSpPr>
          <p:nvPr/>
        </p:nvSpPr>
        <p:spPr bwMode="auto">
          <a:xfrm>
            <a:off x="4343400" y="28194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20"/>
          <p:cNvSpPr>
            <a:spLocks noChangeShapeType="1"/>
          </p:cNvSpPr>
          <p:nvPr/>
        </p:nvSpPr>
        <p:spPr bwMode="auto">
          <a:xfrm>
            <a:off x="228600" y="39624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1"/>
          <p:cNvSpPr>
            <a:spLocks noChangeShapeType="1"/>
          </p:cNvSpPr>
          <p:nvPr/>
        </p:nvSpPr>
        <p:spPr bwMode="auto">
          <a:xfrm flipH="1" flipV="1">
            <a:off x="3200400" y="39624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Text Box 22"/>
          <p:cNvSpPr txBox="1">
            <a:spLocks noChangeArrowheads="1"/>
          </p:cNvSpPr>
          <p:nvPr/>
        </p:nvSpPr>
        <p:spPr bwMode="auto">
          <a:xfrm>
            <a:off x="990600" y="3733800"/>
            <a:ext cx="212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History of the Text</a:t>
            </a:r>
          </a:p>
        </p:txBody>
      </p:sp>
      <p:sp>
        <p:nvSpPr>
          <p:cNvPr id="25623" name="AutoShape 23"/>
          <p:cNvSpPr>
            <a:spLocks/>
          </p:cNvSpPr>
          <p:nvPr/>
        </p:nvSpPr>
        <p:spPr bwMode="auto">
          <a:xfrm rot="-5400000">
            <a:off x="3562350" y="933450"/>
            <a:ext cx="1714500" cy="8229600"/>
          </a:xfrm>
          <a:prstGeom prst="leftBrace">
            <a:avLst>
              <a:gd name="adj1" fmla="val 40000"/>
              <a:gd name="adj2" fmla="val 514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25624" name="Text Box 24"/>
          <p:cNvSpPr txBox="1">
            <a:spLocks noChangeArrowheads="1"/>
          </p:cNvSpPr>
          <p:nvPr/>
        </p:nvSpPr>
        <p:spPr bwMode="auto">
          <a:xfrm>
            <a:off x="3228975" y="6148388"/>
            <a:ext cx="285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a:t>Literary Criticism (broad)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additive="base">
                                        <p:cTn id="7" dur="500" fill="hold"/>
                                        <p:tgtEl>
                                          <p:spTgt spid="25610"/>
                                        </p:tgtEl>
                                        <p:attrNameLst>
                                          <p:attrName>ppt_x</p:attrName>
                                        </p:attrNameLst>
                                      </p:cBhvr>
                                      <p:tavLst>
                                        <p:tav tm="0">
                                          <p:val>
                                            <p:strVal val="0-#ppt_w/2"/>
                                          </p:val>
                                        </p:tav>
                                        <p:tav tm="100000">
                                          <p:val>
                                            <p:strVal val="#ppt_x"/>
                                          </p:val>
                                        </p:tav>
                                      </p:tavLst>
                                    </p:anim>
                                    <p:anim calcmode="lin" valueType="num">
                                      <p:cBhvr additive="base">
                                        <p:cTn id="8" dur="500" fill="hold"/>
                                        <p:tgtEl>
                                          <p:spTgt spid="256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56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5611"/>
                                        </p:tgtEl>
                                        <p:attrNameLst>
                                          <p:attrName>style.visibility</p:attrName>
                                        </p:attrNameLst>
                                      </p:cBhvr>
                                      <p:to>
                                        <p:strVal val="visible"/>
                                      </p:to>
                                    </p:set>
                                    <p:anim calcmode="lin" valueType="num">
                                      <p:cBhvr additive="base">
                                        <p:cTn id="16" dur="500" fill="hold"/>
                                        <p:tgtEl>
                                          <p:spTgt spid="25611"/>
                                        </p:tgtEl>
                                        <p:attrNameLst>
                                          <p:attrName>ppt_x</p:attrName>
                                        </p:attrNameLst>
                                      </p:cBhvr>
                                      <p:tavLst>
                                        <p:tav tm="0">
                                          <p:val>
                                            <p:strVal val="0-#ppt_w/2"/>
                                          </p:val>
                                        </p:tav>
                                        <p:tav tm="100000">
                                          <p:val>
                                            <p:strVal val="#ppt_x"/>
                                          </p:val>
                                        </p:tav>
                                      </p:tavLst>
                                    </p:anim>
                                    <p:anim calcmode="lin" valueType="num">
                                      <p:cBhvr additive="base">
                                        <p:cTn id="17" dur="500" fill="hold"/>
                                        <p:tgtEl>
                                          <p:spTgt spid="25611"/>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56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12"/>
                                        </p:tgtEl>
                                        <p:attrNameLst>
                                          <p:attrName>style.visibility</p:attrName>
                                        </p:attrNameLst>
                                      </p:cBhvr>
                                      <p:to>
                                        <p:strVal val="visible"/>
                                      </p:to>
                                    </p:set>
                                    <p:anim calcmode="lin" valueType="num">
                                      <p:cBhvr additive="base">
                                        <p:cTn id="25" dur="500" fill="hold"/>
                                        <p:tgtEl>
                                          <p:spTgt spid="25612"/>
                                        </p:tgtEl>
                                        <p:attrNameLst>
                                          <p:attrName>ppt_x</p:attrName>
                                        </p:attrNameLst>
                                      </p:cBhvr>
                                      <p:tavLst>
                                        <p:tav tm="0">
                                          <p:val>
                                            <p:strVal val="0-#ppt_w/2"/>
                                          </p:val>
                                        </p:tav>
                                        <p:tav tm="100000">
                                          <p:val>
                                            <p:strVal val="#ppt_x"/>
                                          </p:val>
                                        </p:tav>
                                      </p:tavLst>
                                    </p:anim>
                                    <p:anim calcmode="lin" valueType="num">
                                      <p:cBhvr additive="base">
                                        <p:cTn id="26" dur="500" fill="hold"/>
                                        <p:tgtEl>
                                          <p:spTgt spid="256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56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5615"/>
                                        </p:tgtEl>
                                        <p:attrNameLst>
                                          <p:attrName>style.visibility</p:attrName>
                                        </p:attrNameLst>
                                      </p:cBhvr>
                                      <p:to>
                                        <p:strVal val="visible"/>
                                      </p:to>
                                    </p:set>
                                    <p:anim calcmode="lin" valueType="num">
                                      <p:cBhvr additive="base">
                                        <p:cTn id="34" dur="500" fill="hold"/>
                                        <p:tgtEl>
                                          <p:spTgt spid="25615"/>
                                        </p:tgtEl>
                                        <p:attrNameLst>
                                          <p:attrName>ppt_x</p:attrName>
                                        </p:attrNameLst>
                                      </p:cBhvr>
                                      <p:tavLst>
                                        <p:tav tm="0">
                                          <p:val>
                                            <p:strVal val="0-#ppt_w/2"/>
                                          </p:val>
                                        </p:tav>
                                        <p:tav tm="100000">
                                          <p:val>
                                            <p:strVal val="#ppt_x"/>
                                          </p:val>
                                        </p:tav>
                                      </p:tavLst>
                                    </p:anim>
                                    <p:anim calcmode="lin" valueType="num">
                                      <p:cBhvr additive="base">
                                        <p:cTn id="35" dur="500" fill="hold"/>
                                        <p:tgtEl>
                                          <p:spTgt spid="25615"/>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256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16"/>
                                        </p:tgtEl>
                                        <p:attrNameLst>
                                          <p:attrName>style.visibility</p:attrName>
                                        </p:attrNameLst>
                                      </p:cBhvr>
                                      <p:to>
                                        <p:strVal val="visible"/>
                                      </p:to>
                                    </p:set>
                                    <p:anim calcmode="lin" valueType="num">
                                      <p:cBhvr additive="base">
                                        <p:cTn id="43" dur="500" fill="hold"/>
                                        <p:tgtEl>
                                          <p:spTgt spid="25616"/>
                                        </p:tgtEl>
                                        <p:attrNameLst>
                                          <p:attrName>ppt_x</p:attrName>
                                        </p:attrNameLst>
                                      </p:cBhvr>
                                      <p:tavLst>
                                        <p:tav tm="0">
                                          <p:val>
                                            <p:strVal val="0-#ppt_w/2"/>
                                          </p:val>
                                        </p:tav>
                                        <p:tav tm="100000">
                                          <p:val>
                                            <p:strVal val="#ppt_x"/>
                                          </p:val>
                                        </p:tav>
                                      </p:tavLst>
                                    </p:anim>
                                    <p:anim calcmode="lin" valueType="num">
                                      <p:cBhvr additive="base">
                                        <p:cTn id="44" dur="500" fill="hold"/>
                                        <p:tgtEl>
                                          <p:spTgt spid="25616"/>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2560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5622"/>
                                        </p:tgtEl>
                                        <p:attrNameLst>
                                          <p:attrName>style.visibility</p:attrName>
                                        </p:attrNameLst>
                                      </p:cBhvr>
                                      <p:to>
                                        <p:strVal val="visible"/>
                                      </p:to>
                                    </p:set>
                                    <p:anim calcmode="lin" valueType="num">
                                      <p:cBhvr additive="base">
                                        <p:cTn id="52" dur="500" fill="hold"/>
                                        <p:tgtEl>
                                          <p:spTgt spid="25622"/>
                                        </p:tgtEl>
                                        <p:attrNameLst>
                                          <p:attrName>ppt_x</p:attrName>
                                        </p:attrNameLst>
                                      </p:cBhvr>
                                      <p:tavLst>
                                        <p:tav tm="0">
                                          <p:val>
                                            <p:strVal val="0-#ppt_w/2"/>
                                          </p:val>
                                        </p:tav>
                                        <p:tav tm="100000">
                                          <p:val>
                                            <p:strVal val="#ppt_x"/>
                                          </p:val>
                                        </p:tav>
                                      </p:tavLst>
                                    </p:anim>
                                    <p:anim calcmode="lin" valueType="num">
                                      <p:cBhvr additive="base">
                                        <p:cTn id="53" dur="500" fill="hold"/>
                                        <p:tgtEl>
                                          <p:spTgt spid="2562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25618"/>
                                        </p:tgtEl>
                                        <p:attrNameLst>
                                          <p:attrName>style.visibility</p:attrName>
                                        </p:attrNameLst>
                                      </p:cBhvr>
                                      <p:to>
                                        <p:strVal val="visible"/>
                                      </p:to>
                                    </p:set>
                                  </p:childTnLst>
                                </p:cTn>
                              </p:par>
                            </p:childTnLst>
                          </p:cTn>
                        </p:par>
                        <p:par>
                          <p:cTn id="57" fill="hold" nodeType="afterGroup">
                            <p:stCondLst>
                              <p:cond delay="1000"/>
                            </p:stCondLst>
                            <p:childTnLst>
                              <p:par>
                                <p:cTn id="58" presetID="1" presetClass="entr" presetSubtype="0" fill="hold" grpId="0" nodeType="afterEffect">
                                  <p:stCondLst>
                                    <p:cond delay="0"/>
                                  </p:stCondLst>
                                  <p:childTnLst>
                                    <p:set>
                                      <p:cBhvr>
                                        <p:cTn id="59" dur="1" fill="hold">
                                          <p:stCondLst>
                                            <p:cond delay="499"/>
                                          </p:stCondLst>
                                        </p:cTn>
                                        <p:tgtEl>
                                          <p:spTgt spid="25619"/>
                                        </p:tgtEl>
                                        <p:attrNameLst>
                                          <p:attrName>style.visibility</p:attrName>
                                        </p:attrNameLst>
                                      </p:cBhvr>
                                      <p:to>
                                        <p:strVal val="visible"/>
                                      </p:to>
                                    </p:set>
                                  </p:childTnLst>
                                </p:cTn>
                              </p:par>
                            </p:childTnLst>
                          </p:cTn>
                        </p:par>
                        <p:par>
                          <p:cTn id="60" fill="hold" nodeType="afterGroup">
                            <p:stCondLst>
                              <p:cond delay="1500"/>
                            </p:stCondLst>
                            <p:childTnLst>
                              <p:par>
                                <p:cTn id="61" presetID="1" presetClass="entr" presetSubtype="0" fill="hold" grpId="0" nodeType="afterEffect">
                                  <p:stCondLst>
                                    <p:cond delay="0"/>
                                  </p:stCondLst>
                                  <p:childTnLst>
                                    <p:set>
                                      <p:cBhvr>
                                        <p:cTn id="62" dur="1" fill="hold">
                                          <p:stCondLst>
                                            <p:cond delay="499"/>
                                          </p:stCondLst>
                                        </p:cTn>
                                        <p:tgtEl>
                                          <p:spTgt spid="25620"/>
                                        </p:tgtEl>
                                        <p:attrNameLst>
                                          <p:attrName>style.visibility</p:attrName>
                                        </p:attrNameLst>
                                      </p:cBhvr>
                                      <p:to>
                                        <p:strVal val="visible"/>
                                      </p:to>
                                    </p:set>
                                  </p:childTnLst>
                                </p:cTn>
                              </p:par>
                            </p:childTnLst>
                          </p:cTn>
                        </p:par>
                        <p:par>
                          <p:cTn id="63" fill="hold" nodeType="afterGroup">
                            <p:stCondLst>
                              <p:cond delay="2000"/>
                            </p:stCondLst>
                            <p:childTnLst>
                              <p:par>
                                <p:cTn id="64" presetID="1" presetClass="entr" presetSubtype="0" fill="hold" grpId="0" nodeType="afterEffect">
                                  <p:stCondLst>
                                    <p:cond delay="0"/>
                                  </p:stCondLst>
                                  <p:childTnLst>
                                    <p:set>
                                      <p:cBhvr>
                                        <p:cTn id="65" dur="1" fill="hold">
                                          <p:stCondLst>
                                            <p:cond delay="499"/>
                                          </p:stCondLst>
                                        </p:cTn>
                                        <p:tgtEl>
                                          <p:spTgt spid="25621"/>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25624"/>
                                        </p:tgtEl>
                                        <p:attrNameLst>
                                          <p:attrName>style.visibility</p:attrName>
                                        </p:attrNameLst>
                                      </p:cBhvr>
                                      <p:to>
                                        <p:strVal val="visible"/>
                                      </p:to>
                                    </p:set>
                                    <p:anim calcmode="lin" valueType="num">
                                      <p:cBhvr additive="base">
                                        <p:cTn id="70" dur="500" fill="hold"/>
                                        <p:tgtEl>
                                          <p:spTgt spid="25624"/>
                                        </p:tgtEl>
                                        <p:attrNameLst>
                                          <p:attrName>ppt_x</p:attrName>
                                        </p:attrNameLst>
                                      </p:cBhvr>
                                      <p:tavLst>
                                        <p:tav tm="0">
                                          <p:val>
                                            <p:strVal val="0-#ppt_w/2"/>
                                          </p:val>
                                        </p:tav>
                                        <p:tav tm="100000">
                                          <p:val>
                                            <p:strVal val="#ppt_x"/>
                                          </p:val>
                                        </p:tav>
                                      </p:tavLst>
                                    </p:anim>
                                    <p:anim calcmode="lin" valueType="num">
                                      <p:cBhvr additive="base">
                                        <p:cTn id="71" dur="500" fill="hold"/>
                                        <p:tgtEl>
                                          <p:spTgt spid="25624"/>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500"/>
                            </p:stCondLst>
                            <p:childTnLst>
                              <p:par>
                                <p:cTn id="73" presetID="1" presetClass="entr" presetSubtype="0" fill="hold" grpId="0" nodeType="afterEffect">
                                  <p:stCondLst>
                                    <p:cond delay="0"/>
                                  </p:stCondLst>
                                  <p:childTnLst>
                                    <p:set>
                                      <p:cBhvr>
                                        <p:cTn id="74" dur="1" fill="hold">
                                          <p:stCondLst>
                                            <p:cond delay="499"/>
                                          </p:stCondLst>
                                        </p:cTn>
                                        <p:tgtEl>
                                          <p:spTgt spid="25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P spid="25610" grpId="0" autoUpdateAnimBg="0"/>
      <p:bldP spid="25611" grpId="0" autoUpdateAnimBg="0"/>
      <p:bldP spid="25612" grpId="0" autoUpdateAnimBg="0"/>
      <p:bldP spid="25613" grpId="0" animBg="1"/>
      <p:bldP spid="25614" grpId="0" animBg="1"/>
      <p:bldP spid="25615" grpId="0" autoUpdateAnimBg="0"/>
      <p:bldP spid="25616" grpId="0" autoUpdateAnimBg="0"/>
      <p:bldP spid="25618" grpId="0" animBg="1"/>
      <p:bldP spid="25619" grpId="0" animBg="1"/>
      <p:bldP spid="25620" grpId="0" animBg="1"/>
      <p:bldP spid="25621" grpId="0" animBg="1"/>
      <p:bldP spid="25622" grpId="0" autoUpdateAnimBg="0"/>
      <p:bldP spid="25623" grpId="0" animBg="1"/>
      <p:bldP spid="2562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Sample questions that can be asked about the Bible</a:t>
            </a:r>
            <a:endParaRPr kumimoji="0" lang="en-US" altLang="en-US" sz="2400" b="1"/>
          </a:p>
        </p:txBody>
      </p:sp>
      <p:sp>
        <p:nvSpPr>
          <p:cNvPr id="27651" name="Text Box 3"/>
          <p:cNvSpPr txBox="1">
            <a:spLocks noChangeArrowheads="1"/>
          </p:cNvSpPr>
          <p:nvPr/>
        </p:nvSpPr>
        <p:spPr bwMode="auto">
          <a:xfrm>
            <a:off x="0" y="838200"/>
            <a:ext cx="89725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 How can this text be used to reconstruct the history of the …?</a:t>
            </a:r>
            <a:br>
              <a:rPr kumimoji="0" lang="en-US" altLang="en-US" sz="2400" b="1"/>
            </a:br>
            <a:r>
              <a:rPr kumimoji="0" lang="en-US" altLang="en-US" sz="2400" b="1"/>
              <a:t>     (</a:t>
            </a:r>
            <a:r>
              <a:rPr kumimoji="0" lang="en-US" altLang="en-US" sz="2400" b="1">
                <a:solidFill>
                  <a:schemeClr val="accent1"/>
                </a:solidFill>
              </a:rPr>
              <a:t>historical criticism</a:t>
            </a:r>
            <a:r>
              <a:rPr kumimoji="0" lang="en-US" altLang="en-US" sz="2400" b="1"/>
              <a:t>)</a:t>
            </a:r>
          </a:p>
          <a:p>
            <a:pPr>
              <a:spcBef>
                <a:spcPct val="0"/>
              </a:spcBef>
              <a:buClrTx/>
              <a:buFontTx/>
              <a:buNone/>
            </a:pPr>
            <a:r>
              <a:rPr kumimoji="0" lang="en-US" altLang="en-US" sz="2400" b="1"/>
              <a:t>2) What does the audience bring to the reading of a text that </a:t>
            </a:r>
            <a:br>
              <a:rPr kumimoji="0" lang="en-US" altLang="en-US" sz="2400" b="1"/>
            </a:br>
            <a:r>
              <a:rPr kumimoji="0" lang="en-US" altLang="en-US" sz="2400" b="1"/>
              <a:t>     influences their conclusions about what it means?</a:t>
            </a:r>
            <a:br>
              <a:rPr kumimoji="0" lang="en-US" altLang="en-US" sz="2400" b="1"/>
            </a:br>
            <a:r>
              <a:rPr kumimoji="0" lang="en-US" altLang="en-US" sz="2400" b="1"/>
              <a:t>     (</a:t>
            </a:r>
            <a:r>
              <a:rPr kumimoji="0" lang="en-US" altLang="en-US" sz="2400" b="1">
                <a:solidFill>
                  <a:schemeClr val="accent1"/>
                </a:solidFill>
              </a:rPr>
              <a:t>reader-response criticism</a:t>
            </a:r>
            <a:r>
              <a:rPr kumimoji="0" lang="en-US" altLang="en-US" sz="2400" b="1"/>
              <a:t>)</a:t>
            </a:r>
          </a:p>
          <a:p>
            <a:pPr>
              <a:spcBef>
                <a:spcPct val="0"/>
              </a:spcBef>
              <a:buClrTx/>
              <a:buFontTx/>
              <a:buNone/>
            </a:pPr>
            <a:r>
              <a:rPr kumimoji="0" lang="en-US" altLang="en-US" sz="2400" b="1"/>
              <a:t>3) What was the psychological makeup of the author?</a:t>
            </a:r>
            <a:br>
              <a:rPr kumimoji="0" lang="en-US" altLang="en-US" sz="2400" b="1"/>
            </a:br>
            <a:r>
              <a:rPr kumimoji="0" lang="en-US" altLang="en-US" sz="2400" b="1"/>
              <a:t>     (</a:t>
            </a:r>
            <a:r>
              <a:rPr kumimoji="0" lang="en-US" altLang="en-US" sz="2400" b="1">
                <a:solidFill>
                  <a:schemeClr val="accent1"/>
                </a:solidFill>
              </a:rPr>
              <a:t>psychological criticism</a:t>
            </a:r>
            <a:r>
              <a:rPr kumimoji="0" lang="en-US" altLang="en-US" sz="2400" b="1"/>
              <a:t>)</a:t>
            </a:r>
          </a:p>
          <a:p>
            <a:pPr>
              <a:spcBef>
                <a:spcPct val="0"/>
              </a:spcBef>
              <a:buClrTx/>
              <a:buFontTx/>
              <a:buNone/>
            </a:pPr>
            <a:r>
              <a:rPr kumimoji="0" lang="en-US" altLang="en-US" sz="2400" b="1"/>
              <a:t>4) What impact did the original author wish to have on the original</a:t>
            </a:r>
            <a:br>
              <a:rPr kumimoji="0" lang="en-US" altLang="en-US" sz="2400" b="1"/>
            </a:br>
            <a:r>
              <a:rPr kumimoji="0" lang="en-US" altLang="en-US" sz="2400" b="1"/>
              <a:t>     audience?  (</a:t>
            </a:r>
            <a:r>
              <a:rPr kumimoji="0" lang="en-US" altLang="en-US" sz="2400" b="1">
                <a:solidFill>
                  <a:schemeClr val="accent1"/>
                </a:solidFill>
              </a:rPr>
              <a:t>literary criticism</a:t>
            </a:r>
            <a:r>
              <a:rPr kumimoji="0" lang="en-US" altLang="en-US" sz="2400" b="1"/>
              <a:t>)</a:t>
            </a:r>
          </a:p>
          <a:p>
            <a:pPr>
              <a:spcBef>
                <a:spcPct val="0"/>
              </a:spcBef>
              <a:buClrTx/>
              <a:buFontTx/>
              <a:buNone/>
            </a:pPr>
            <a:r>
              <a:rPr kumimoji="0" lang="en-US" altLang="en-US" sz="2400" b="1"/>
              <a:t>5) Did the author/editor use documentary source to help compose</a:t>
            </a:r>
            <a:br>
              <a:rPr kumimoji="0" lang="en-US" altLang="en-US" sz="2400" b="1"/>
            </a:br>
            <a:r>
              <a:rPr kumimoji="0" lang="en-US" altLang="en-US" sz="2400" b="1"/>
              <a:t>     the final text? (</a:t>
            </a:r>
            <a:r>
              <a:rPr kumimoji="0" lang="en-US" altLang="en-US" sz="2400" b="1">
                <a:solidFill>
                  <a:schemeClr val="accent1"/>
                </a:solidFill>
              </a:rPr>
              <a:t>source criticism</a:t>
            </a:r>
            <a:r>
              <a:rPr kumimoji="0" lang="en-US" altLang="en-US" sz="2400" b="1"/>
              <a:t>)</a:t>
            </a:r>
          </a:p>
          <a:p>
            <a:pPr>
              <a:spcBef>
                <a:spcPct val="0"/>
              </a:spcBef>
              <a:buClrTx/>
              <a:buFontTx/>
              <a:buNone/>
            </a:pPr>
            <a:r>
              <a:rPr kumimoji="0" lang="en-US" altLang="en-US" sz="2400" b="1"/>
              <a:t>6) How did the author/editor use the sources to shape the final text?</a:t>
            </a:r>
            <a:br>
              <a:rPr kumimoji="0" lang="en-US" altLang="en-US" sz="2400" b="1"/>
            </a:br>
            <a:r>
              <a:rPr kumimoji="0" lang="en-US" altLang="en-US" sz="2400" b="1"/>
              <a:t>     [</a:t>
            </a:r>
            <a:r>
              <a:rPr kumimoji="0" lang="en-US" altLang="en-US" sz="2400" b="1">
                <a:solidFill>
                  <a:schemeClr val="accent1"/>
                </a:solidFill>
              </a:rPr>
              <a:t>redaction</a:t>
            </a:r>
            <a:r>
              <a:rPr kumimoji="0" lang="en-US" altLang="en-US" sz="2400" b="1"/>
              <a:t> (=to edit) </a:t>
            </a:r>
            <a:r>
              <a:rPr kumimoji="0" lang="en-US" altLang="en-US" sz="2400" b="1">
                <a:solidFill>
                  <a:schemeClr val="accent1"/>
                </a:solidFill>
              </a:rPr>
              <a:t>criticism</a:t>
            </a:r>
            <a:r>
              <a:rPr kumimoji="0" lang="en-US" altLang="en-US" sz="2400" b="1"/>
              <a:t>]</a:t>
            </a:r>
          </a:p>
          <a:p>
            <a:pPr>
              <a:spcBef>
                <a:spcPct val="0"/>
              </a:spcBef>
              <a:buClrTx/>
              <a:buFontTx/>
              <a:buNone/>
            </a:pPr>
            <a:r>
              <a:rPr kumimoji="0" lang="en-US" altLang="en-US" sz="2400" b="1"/>
              <a:t>7) Was the text, or sections of it, given form by use in an oral</a:t>
            </a:r>
            <a:br>
              <a:rPr kumimoji="0" lang="en-US" altLang="en-US" sz="2400" b="1"/>
            </a:br>
            <a:r>
              <a:rPr kumimoji="0" lang="en-US" altLang="en-US" sz="2400" b="1"/>
              <a:t>     setting?  (</a:t>
            </a:r>
            <a:r>
              <a:rPr kumimoji="0" lang="en-US" altLang="en-US" sz="2400" b="1">
                <a:solidFill>
                  <a:schemeClr val="accent1"/>
                </a:solidFill>
              </a:rPr>
              <a:t>form criticism</a:t>
            </a:r>
            <a:r>
              <a:rPr kumimoji="0" lang="en-US" altLang="en-US" sz="2400" b="1"/>
              <a:t>)</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152400" y="304800"/>
            <a:ext cx="4876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333333"/>
                </a:solidFill>
              </a:rPr>
              <a:t>Rodney Duke</a:t>
            </a: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Professor at </a:t>
            </a:r>
          </a:p>
          <a:p>
            <a:pPr>
              <a:spcBef>
                <a:spcPct val="0"/>
              </a:spcBef>
              <a:buClrTx/>
              <a:buFontTx/>
              <a:buNone/>
            </a:pPr>
            <a:r>
              <a:rPr kumimoji="0" lang="en-US" altLang="en-US" sz="2400" b="1" dirty="0">
                <a:solidFill>
                  <a:srgbClr val="333333"/>
                </a:solidFill>
              </a:rPr>
              <a:t>Appalachian State </a:t>
            </a:r>
          </a:p>
          <a:p>
            <a:pPr>
              <a:spcBef>
                <a:spcPct val="0"/>
              </a:spcBef>
              <a:buClrTx/>
              <a:buFontTx/>
              <a:buNone/>
            </a:pPr>
            <a:r>
              <a:rPr kumimoji="0" lang="en-US" altLang="en-US" sz="2400" b="1" dirty="0">
                <a:solidFill>
                  <a:srgbClr val="333333"/>
                </a:solidFill>
              </a:rPr>
              <a:t>University</a:t>
            </a:r>
          </a:p>
          <a:p>
            <a:pPr>
              <a:spcBef>
                <a:spcPct val="0"/>
              </a:spcBef>
              <a:buClrTx/>
              <a:buFontTx/>
              <a:buNone/>
            </a:pPr>
            <a:r>
              <a:rPr kumimoji="0" lang="en-US" altLang="en-US" sz="2400" b="1" dirty="0">
                <a:solidFill>
                  <a:srgbClr val="333333"/>
                </a:solidFill>
              </a:rPr>
              <a:t>Boone, NC</a:t>
            </a:r>
          </a:p>
          <a:p>
            <a:pPr>
              <a:spcBef>
                <a:spcPct val="0"/>
              </a:spcBef>
              <a:buClrTx/>
              <a:buFontTx/>
              <a:buNone/>
            </a:pPr>
            <a:endParaRPr kumimoji="0" lang="en-US" altLang="en-US" sz="2400" dirty="0">
              <a:solidFill>
                <a:srgbClr val="333333"/>
              </a:solidFill>
            </a:endParaRPr>
          </a:p>
          <a:p>
            <a:pPr>
              <a:spcBef>
                <a:spcPct val="0"/>
              </a:spcBef>
              <a:buClrTx/>
              <a:buFontTx/>
              <a:buNone/>
            </a:pPr>
            <a:r>
              <a:rPr kumimoji="0" lang="en-US" altLang="en-US" sz="2400" dirty="0">
                <a:solidFill>
                  <a:srgbClr val="333333"/>
                </a:solidFill>
              </a:rPr>
              <a:t>Web: </a:t>
            </a:r>
            <a:r>
              <a:rPr kumimoji="0" lang="en-US" altLang="en-US" sz="2400" dirty="0">
                <a:solidFill>
                  <a:srgbClr val="333333"/>
                </a:solidFill>
                <a:hlinkClick r:id="rId2"/>
              </a:rPr>
              <a:t>http</a:t>
            </a:r>
            <a:r>
              <a:rPr kumimoji="0" lang="en-US" altLang="en-US" sz="2400">
                <a:solidFill>
                  <a:srgbClr val="333333"/>
                </a:solidFill>
                <a:hlinkClick r:id="rId2"/>
              </a:rPr>
              <a:t>://</a:t>
            </a:r>
            <a:r>
              <a:rPr kumimoji="0" lang="en-US" altLang="en-US" sz="2400" smtClean="0">
                <a:solidFill>
                  <a:srgbClr val="333333"/>
                </a:solidFill>
                <a:hlinkClick r:id="rId2"/>
              </a:rPr>
              <a:t>www.appstate.edu</a:t>
            </a:r>
            <a:r>
              <a:rPr kumimoji="0" lang="en-US" altLang="en-US" sz="2400" dirty="0">
                <a:solidFill>
                  <a:srgbClr val="333333"/>
                </a:solidFill>
                <a:hlinkClick r:id="rId2"/>
              </a:rPr>
              <a:t>/~dukerk/</a:t>
            </a:r>
            <a:endParaRPr kumimoji="0" lang="en-US" altLang="en-US" sz="2400" dirty="0">
              <a:solidFill>
                <a:srgbClr val="333333"/>
              </a:solidFill>
            </a:endParaRPr>
          </a:p>
          <a:p>
            <a:pPr>
              <a:spcBef>
                <a:spcPct val="0"/>
              </a:spcBef>
              <a:buClrTx/>
              <a:buFontTx/>
              <a:buNone/>
            </a:pPr>
            <a:endParaRPr kumimoji="0" lang="en-US" altLang="en-US" sz="2400" dirty="0">
              <a:solidFill>
                <a:srgbClr val="333333"/>
              </a:solidFill>
            </a:endParaRPr>
          </a:p>
          <a:p>
            <a:pPr>
              <a:spcBef>
                <a:spcPct val="0"/>
              </a:spcBef>
              <a:buClrTx/>
              <a:buFontTx/>
              <a:buNone/>
            </a:pPr>
            <a:r>
              <a:rPr kumimoji="0" lang="en-US" altLang="en-US" sz="2400" b="1" dirty="0" smtClean="0">
                <a:solidFill>
                  <a:srgbClr val="333333"/>
                </a:solidFill>
              </a:rPr>
              <a:t>‘Conservative’ </a:t>
            </a:r>
            <a:r>
              <a:rPr kumimoji="0" lang="en-US" altLang="en-US" sz="2400" b="1" dirty="0">
                <a:solidFill>
                  <a:srgbClr val="333333"/>
                </a:solidFill>
              </a:rPr>
              <a:t>or </a:t>
            </a:r>
            <a:r>
              <a:rPr kumimoji="0" lang="en-US" altLang="en-US" sz="2400" b="1" dirty="0" smtClean="0">
                <a:solidFill>
                  <a:srgbClr val="333333"/>
                </a:solidFill>
              </a:rPr>
              <a:t>‘Liberal’?</a:t>
            </a:r>
          </a:p>
          <a:p>
            <a:pPr>
              <a:spcBef>
                <a:spcPct val="0"/>
              </a:spcBef>
              <a:buClrTx/>
              <a:buFontTx/>
              <a:buNone/>
            </a:pPr>
            <a:r>
              <a:rPr kumimoji="0" lang="en-US" altLang="en-US" sz="2400" b="1" dirty="0" smtClean="0">
                <a:solidFill>
                  <a:srgbClr val="333333"/>
                </a:solidFill>
              </a:rPr>
              <a:t>(evaluate each issue separately)</a:t>
            </a:r>
          </a:p>
          <a:p>
            <a:pPr>
              <a:spcBef>
                <a:spcPct val="0"/>
              </a:spcBef>
              <a:buClrTx/>
              <a:buFontTx/>
              <a:buNone/>
            </a:pPr>
            <a:endParaRPr kumimoji="0" lang="en-US" altLang="en-US" sz="2400" b="1" dirty="0" smtClean="0">
              <a:solidFill>
                <a:srgbClr val="333333"/>
              </a:solidFill>
            </a:endParaRPr>
          </a:p>
          <a:p>
            <a:pPr>
              <a:spcBef>
                <a:spcPct val="0"/>
              </a:spcBef>
              <a:buClrTx/>
              <a:buFontTx/>
              <a:buNone/>
            </a:pPr>
            <a:r>
              <a:rPr kumimoji="0" lang="en-US" altLang="en-US" sz="2400" b="1" dirty="0" smtClean="0">
                <a:solidFill>
                  <a:srgbClr val="333333"/>
                </a:solidFill>
              </a:rPr>
              <a:t>Need to know:  </a:t>
            </a: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1) Extremely fallible</a:t>
            </a:r>
          </a:p>
          <a:p>
            <a:pPr>
              <a:spcBef>
                <a:spcPct val="0"/>
              </a:spcBef>
              <a:buClrTx/>
              <a:buFontTx/>
              <a:buNone/>
            </a:pPr>
            <a:r>
              <a:rPr kumimoji="0" lang="en-US" altLang="en-US" sz="2400" b="1" dirty="0">
                <a:solidFill>
                  <a:srgbClr val="333333"/>
                </a:solidFill>
              </a:rPr>
              <a:t>2) Love Jesus!</a:t>
            </a:r>
          </a:p>
        </p:txBody>
      </p:sp>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866439"/>
            <a:ext cx="5894388" cy="18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481" y="1828800"/>
            <a:ext cx="241890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95835"/>
            <a:ext cx="3398904" cy="28010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533400" y="381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II. Formation of  Biblical Literature: Introductory Matters</a:t>
            </a:r>
            <a:endParaRPr kumimoji="0" lang="en-US" altLang="en-US" sz="2400"/>
          </a:p>
        </p:txBody>
      </p:sp>
      <p:sp>
        <p:nvSpPr>
          <p:cNvPr id="63491" name="TextBox 2"/>
          <p:cNvSpPr txBox="1">
            <a:spLocks noChangeArrowheads="1"/>
          </p:cNvSpPr>
          <p:nvPr/>
        </p:nvSpPr>
        <p:spPr bwMode="auto">
          <a:xfrm>
            <a:off x="609600" y="3429000"/>
            <a:ext cx="8077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Key Concepts: </a:t>
            </a:r>
          </a:p>
          <a:p>
            <a:pPr>
              <a:spcBef>
                <a:spcPct val="0"/>
              </a:spcBef>
              <a:buClrTx/>
              <a:buFontTx/>
              <a:buNone/>
            </a:pPr>
            <a:r>
              <a:rPr kumimoji="0" lang="en-US" altLang="en-US" sz="2400" b="1" dirty="0">
                <a:solidFill>
                  <a:schemeClr val="accent1"/>
                </a:solidFill>
              </a:rPr>
              <a:t>The community of faith recognizes the divine authority of Scripture.</a:t>
            </a:r>
          </a:p>
          <a:p>
            <a:pPr>
              <a:spcBef>
                <a:spcPct val="0"/>
              </a:spcBef>
              <a:buClrTx/>
              <a:buFontTx/>
              <a:buNone/>
            </a:pPr>
            <a:r>
              <a:rPr kumimoji="0" lang="en-US" altLang="en-US" sz="2400" b="1" dirty="0">
                <a:solidFill>
                  <a:schemeClr val="accent1"/>
                </a:solidFill>
              </a:rPr>
              <a:t>Divine inspiration has guided the canonical PROCESS, the formation of the biblical books, from beginning stage to final form. </a:t>
            </a:r>
            <a:r>
              <a:rPr kumimoji="0" lang="en-US" altLang="en-US" sz="2400" b="1" dirty="0"/>
              <a:t> </a:t>
            </a:r>
            <a:r>
              <a:rPr kumimoji="0" lang="en-US" altLang="en-US" sz="2400" b="1" dirty="0" smtClean="0"/>
              <a:t> [We do not need to identify each author.]</a:t>
            </a:r>
            <a:endParaRPr kumimoji="0" lang="en-US" altLang="en-US" sz="2400" b="1" dirty="0">
              <a:solidFill>
                <a:srgbClr val="C00000"/>
              </a:solidFill>
            </a:endParaRPr>
          </a:p>
          <a:p>
            <a:pPr>
              <a:spcBef>
                <a:spcPct val="0"/>
              </a:spcBef>
              <a:buClrTx/>
              <a:buFontTx/>
              <a:buNone/>
            </a:pPr>
            <a:r>
              <a:rPr kumimoji="0" lang="en-US" altLang="en-US" sz="2400" b="1" dirty="0"/>
              <a:t>Key Caution:</a:t>
            </a:r>
            <a:r>
              <a:rPr kumimoji="0" lang="en-US" altLang="en-US" sz="2400" b="1" dirty="0">
                <a:solidFill>
                  <a:srgbClr val="C00000"/>
                </a:solidFill>
              </a:rPr>
              <a:t>  We need to avoid projecting modern expectations and concepts of composition onto the Bible.</a:t>
            </a:r>
            <a:endParaRPr kumimoji="0" lang="en-US" altLang="en-US" sz="2400" dirty="0"/>
          </a:p>
        </p:txBody>
      </p:sp>
      <p:sp>
        <p:nvSpPr>
          <p:cNvPr id="61444" name="TextBox 1"/>
          <p:cNvSpPr txBox="1">
            <a:spLocks noChangeArrowheads="1"/>
          </p:cNvSpPr>
          <p:nvPr/>
        </p:nvSpPr>
        <p:spPr bwMode="auto">
          <a:xfrm>
            <a:off x="609600" y="1143000"/>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Guiding Questions:</a:t>
            </a:r>
          </a:p>
          <a:p>
            <a:pPr>
              <a:spcBef>
                <a:spcPct val="0"/>
              </a:spcBef>
              <a:buClrTx/>
              <a:buFontTx/>
              <a:buNone/>
            </a:pPr>
            <a:r>
              <a:rPr kumimoji="0" lang="en-US" altLang="en-US" sz="2400" b="1" dirty="0">
                <a:solidFill>
                  <a:schemeClr val="accent1"/>
                </a:solidFill>
              </a:rPr>
              <a:t>Why do YOU believe the Bible is authoritative and inspired?</a:t>
            </a:r>
          </a:p>
          <a:p>
            <a:pPr>
              <a:spcBef>
                <a:spcPct val="0"/>
              </a:spcBef>
              <a:buClrTx/>
              <a:buFontTx/>
              <a:buNone/>
            </a:pPr>
            <a:endParaRPr kumimoji="0" lang="en-US" altLang="en-US" sz="2400" b="1" dirty="0">
              <a:solidFill>
                <a:schemeClr val="accent1"/>
              </a:solidFill>
            </a:endParaRPr>
          </a:p>
          <a:p>
            <a:pPr>
              <a:spcBef>
                <a:spcPct val="0"/>
              </a:spcBef>
              <a:buClrTx/>
              <a:buFontTx/>
              <a:buNone/>
            </a:pPr>
            <a:r>
              <a:rPr kumimoji="0" lang="en-US" altLang="en-US" sz="2400" b="1" dirty="0">
                <a:solidFill>
                  <a:schemeClr val="accent1"/>
                </a:solidFill>
              </a:rPr>
              <a:t>For what purposes does the Bible state it is authoritative?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229600" cy="6494463"/>
          </a:xfrm>
          <a:prstGeom prst="rect">
            <a:avLst/>
          </a:prstGeom>
          <a:noFill/>
        </p:spPr>
        <p:txBody>
          <a:bodyPr>
            <a:spAutoFit/>
          </a:bodyPr>
          <a:lstStyle/>
          <a:p>
            <a:pPr algn="ctr">
              <a:defRPr/>
            </a:pPr>
            <a:r>
              <a:rPr lang="en-US" sz="2800" b="1" dirty="0">
                <a:solidFill>
                  <a:srgbClr val="333333"/>
                </a:solidFill>
              </a:rPr>
              <a:t>Shifts in Locus of Authority, and Issue of Unity</a:t>
            </a:r>
          </a:p>
          <a:p>
            <a:pPr>
              <a:defRPr/>
            </a:pPr>
            <a:endParaRPr lang="en-US" sz="2800" b="1" dirty="0">
              <a:solidFill>
                <a:srgbClr val="333333"/>
              </a:solidFill>
            </a:endParaRPr>
          </a:p>
          <a:p>
            <a:pPr>
              <a:defRPr/>
            </a:pPr>
            <a:r>
              <a:rPr lang="en-US" b="1" dirty="0">
                <a:solidFill>
                  <a:srgbClr val="3333CC"/>
                </a:solidFill>
              </a:rPr>
              <a:t>Duke thesis</a:t>
            </a:r>
            <a:r>
              <a:rPr lang="en-US" b="1" dirty="0">
                <a:solidFill>
                  <a:srgbClr val="333333"/>
                </a:solidFill>
              </a:rPr>
              <a:t>: The 19</a:t>
            </a:r>
            <a:r>
              <a:rPr lang="en-US" b="1" baseline="30000" dirty="0">
                <a:solidFill>
                  <a:srgbClr val="333333"/>
                </a:solidFill>
              </a:rPr>
              <a:t>th</a:t>
            </a:r>
            <a:r>
              <a:rPr lang="en-US" b="1" dirty="0">
                <a:solidFill>
                  <a:srgbClr val="333333"/>
                </a:solidFill>
              </a:rPr>
              <a:t> century “battle” between “liberal higher critics” and “conservatives” was based on same </a:t>
            </a:r>
            <a:r>
              <a:rPr lang="en-US" b="1" dirty="0">
                <a:solidFill>
                  <a:srgbClr val="3333CC"/>
                </a:solidFill>
              </a:rPr>
              <a:t>misplaced</a:t>
            </a:r>
            <a:r>
              <a:rPr lang="en-US" b="1" dirty="0">
                <a:solidFill>
                  <a:srgbClr val="333333"/>
                </a:solidFill>
              </a:rPr>
              <a:t> presupposition about the </a:t>
            </a:r>
            <a:r>
              <a:rPr lang="en-US" b="1" dirty="0">
                <a:solidFill>
                  <a:srgbClr val="3333CC"/>
                </a:solidFill>
              </a:rPr>
              <a:t>locus of authority</a:t>
            </a:r>
            <a:r>
              <a:rPr lang="en-US" b="1" dirty="0">
                <a:solidFill>
                  <a:srgbClr val="333333"/>
                </a:solidFill>
              </a:rPr>
              <a:t>.  </a:t>
            </a:r>
            <a:r>
              <a:rPr lang="en-US" b="1" dirty="0">
                <a:solidFill>
                  <a:srgbClr val="C00000"/>
                </a:solidFill>
              </a:rPr>
              <a:t>Both assumed that authority rested in authorship</a:t>
            </a:r>
            <a:r>
              <a:rPr lang="en-US" b="1" dirty="0">
                <a:solidFill>
                  <a:srgbClr val="333333"/>
                </a:solidFill>
              </a:rPr>
              <a:t> [Note linguistic connection of “</a:t>
            </a:r>
            <a:r>
              <a:rPr lang="en-US" b="1" dirty="0">
                <a:solidFill>
                  <a:schemeClr val="accent1"/>
                </a:solidFill>
              </a:rPr>
              <a:t>author</a:t>
            </a:r>
            <a:r>
              <a:rPr lang="en-US" b="1" dirty="0">
                <a:solidFill>
                  <a:srgbClr val="333333"/>
                </a:solidFill>
              </a:rPr>
              <a:t>” as “originator/</a:t>
            </a:r>
            <a:r>
              <a:rPr lang="en-US" b="1" dirty="0">
                <a:solidFill>
                  <a:schemeClr val="accent1"/>
                </a:solidFill>
              </a:rPr>
              <a:t>author</a:t>
            </a:r>
            <a:r>
              <a:rPr lang="en-US" b="1" dirty="0">
                <a:solidFill>
                  <a:srgbClr val="333333"/>
                </a:solidFill>
              </a:rPr>
              <a:t>ity”!]</a:t>
            </a:r>
          </a:p>
          <a:p>
            <a:pPr>
              <a:defRPr/>
            </a:pPr>
            <a:endParaRPr lang="en-US" b="1" dirty="0">
              <a:solidFill>
                <a:srgbClr val="333333"/>
              </a:solidFill>
            </a:endParaRPr>
          </a:p>
          <a:p>
            <a:pPr>
              <a:defRPr/>
            </a:pPr>
            <a:r>
              <a:rPr lang="en-US" b="1" u="sng" dirty="0">
                <a:solidFill>
                  <a:srgbClr val="333333"/>
                </a:solidFill>
              </a:rPr>
              <a:t>Shifts in the Locus of Authority</a:t>
            </a:r>
          </a:p>
          <a:p>
            <a:pPr marL="342900" indent="-342900">
              <a:buFont typeface="Arial" panose="020B0604020202020204" pitchFamily="34" charset="0"/>
              <a:buChar char="•"/>
              <a:defRPr/>
            </a:pPr>
            <a:r>
              <a:rPr lang="en-US" b="1" dirty="0">
                <a:solidFill>
                  <a:srgbClr val="3333CC"/>
                </a:solidFill>
              </a:rPr>
              <a:t>Start: </a:t>
            </a:r>
            <a:r>
              <a:rPr lang="en-US" b="1" u="sng" dirty="0">
                <a:solidFill>
                  <a:srgbClr val="3333CC"/>
                </a:solidFill>
              </a:rPr>
              <a:t>divine locus</a:t>
            </a:r>
            <a:r>
              <a:rPr lang="en-US" b="1" dirty="0">
                <a:solidFill>
                  <a:srgbClr val="3333CC"/>
                </a:solidFill>
              </a:rPr>
              <a:t>: </a:t>
            </a:r>
            <a:r>
              <a:rPr lang="en-US" b="1" dirty="0">
                <a:solidFill>
                  <a:srgbClr val="C00000"/>
                </a:solidFill>
              </a:rPr>
              <a:t>experience of community</a:t>
            </a:r>
            <a:r>
              <a:rPr lang="en-US" b="1" dirty="0">
                <a:solidFill>
                  <a:srgbClr val="333333"/>
                </a:solidFill>
              </a:rPr>
              <a:t> w/mediator or text convinces them of divine origin</a:t>
            </a:r>
            <a:r>
              <a:rPr lang="en-US" b="1" dirty="0">
                <a:solidFill>
                  <a:srgbClr val="3333CC"/>
                </a:solidFill>
              </a:rPr>
              <a:t>.</a:t>
            </a:r>
          </a:p>
          <a:p>
            <a:pPr marL="342900" indent="-342900">
              <a:buFont typeface="Arial" panose="020B0604020202020204" pitchFamily="34" charset="0"/>
              <a:buChar char="•"/>
              <a:defRPr/>
            </a:pPr>
            <a:r>
              <a:rPr lang="en-US" b="1" dirty="0">
                <a:solidFill>
                  <a:srgbClr val="3333CC"/>
                </a:solidFill>
              </a:rPr>
              <a:t>Shift to </a:t>
            </a:r>
            <a:r>
              <a:rPr lang="en-US" b="1" u="sng" dirty="0">
                <a:solidFill>
                  <a:srgbClr val="3333CC"/>
                </a:solidFill>
              </a:rPr>
              <a:t>mediator</a:t>
            </a:r>
            <a:r>
              <a:rPr lang="en-US" b="1" dirty="0">
                <a:solidFill>
                  <a:srgbClr val="3333CC"/>
                </a:solidFill>
              </a:rPr>
              <a:t> as locus:</a:t>
            </a:r>
            <a:r>
              <a:rPr lang="en-US" b="1" dirty="0">
                <a:solidFill>
                  <a:srgbClr val="333333"/>
                </a:solidFill>
              </a:rPr>
              <a:t> Jewish tradition of Mosaic source of Torah: </a:t>
            </a:r>
          </a:p>
          <a:p>
            <a:pPr lvl="1">
              <a:defRPr/>
            </a:pPr>
            <a:r>
              <a:rPr lang="en-US" b="1" dirty="0">
                <a:solidFill>
                  <a:srgbClr val="333333"/>
                </a:solidFill>
              </a:rPr>
              <a:t>a) Since God spoke to Moses, if Moses said it, it is authoritative. </a:t>
            </a:r>
            <a:r>
              <a:rPr lang="en-US" b="1" dirty="0">
                <a:solidFill>
                  <a:srgbClr val="3333CC"/>
                </a:solidFill>
              </a:rPr>
              <a:t>By the time of NT:</a:t>
            </a:r>
          </a:p>
          <a:p>
            <a:pPr lvl="1">
              <a:defRPr/>
            </a:pPr>
            <a:r>
              <a:rPr lang="en-US" b="1" dirty="0">
                <a:solidFill>
                  <a:srgbClr val="3333CC"/>
                </a:solidFill>
              </a:rPr>
              <a:t>b) If it is authoritative, Moses must have said it.</a:t>
            </a:r>
            <a:r>
              <a:rPr lang="en-US" b="1" dirty="0">
                <a:solidFill>
                  <a:srgbClr val="333333"/>
                </a:solidFill>
              </a:rPr>
              <a:t>  (Even oral tradition of </a:t>
            </a:r>
            <a:r>
              <a:rPr lang="en-US" b="1" dirty="0" smtClean="0">
                <a:solidFill>
                  <a:srgbClr val="333333"/>
                </a:solidFill>
              </a:rPr>
              <a:t>elders.  Note: much like ‘modernists’!)</a:t>
            </a:r>
            <a:endParaRPr lang="en-US" b="1"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077200" cy="6370638"/>
          </a:xfrm>
          <a:prstGeom prst="rect">
            <a:avLst/>
          </a:prstGeom>
          <a:noFill/>
        </p:spPr>
        <p:txBody>
          <a:bodyPr>
            <a:spAutoFit/>
          </a:bodyPr>
          <a:lstStyle/>
          <a:p>
            <a:pPr marL="342900" indent="-342900">
              <a:buFont typeface="Arial" panose="020B0604020202020204" pitchFamily="34" charset="0"/>
              <a:buChar char="•"/>
              <a:defRPr/>
            </a:pPr>
            <a:r>
              <a:rPr lang="en-US" b="1" dirty="0">
                <a:solidFill>
                  <a:srgbClr val="3333CC"/>
                </a:solidFill>
              </a:rPr>
              <a:t>Shift to </a:t>
            </a:r>
            <a:r>
              <a:rPr lang="en-US" b="1" u="sng" dirty="0">
                <a:solidFill>
                  <a:srgbClr val="3333CC"/>
                </a:solidFill>
              </a:rPr>
              <a:t>text</a:t>
            </a:r>
            <a:r>
              <a:rPr lang="en-US" b="1" dirty="0">
                <a:solidFill>
                  <a:srgbClr val="3333CC"/>
                </a:solidFill>
              </a:rPr>
              <a:t> as locus. </a:t>
            </a:r>
            <a:r>
              <a:rPr lang="en-US" b="1" dirty="0">
                <a:solidFill>
                  <a:srgbClr val="333333"/>
                </a:solidFill>
              </a:rPr>
              <a:t>Seen in b above, but develops with gradual movement  from oral to written culture.</a:t>
            </a:r>
            <a:br>
              <a:rPr lang="en-US" b="1" dirty="0">
                <a:solidFill>
                  <a:srgbClr val="333333"/>
                </a:solidFill>
              </a:rPr>
            </a:br>
            <a:endParaRPr lang="en-US" b="1" dirty="0">
              <a:solidFill>
                <a:srgbClr val="333333"/>
              </a:solidFill>
            </a:endParaRPr>
          </a:p>
          <a:p>
            <a:pPr marL="342900" indent="-342900">
              <a:buFont typeface="Arial" panose="020B0604020202020204" pitchFamily="34" charset="0"/>
              <a:buChar char="•"/>
              <a:defRPr/>
            </a:pPr>
            <a:r>
              <a:rPr lang="en-US" b="1" dirty="0">
                <a:solidFill>
                  <a:srgbClr val="3333CC"/>
                </a:solidFill>
              </a:rPr>
              <a:t>Shift to </a:t>
            </a:r>
            <a:r>
              <a:rPr lang="en-US" b="1" u="sng" dirty="0">
                <a:solidFill>
                  <a:srgbClr val="3333CC"/>
                </a:solidFill>
              </a:rPr>
              <a:t>interpreter</a:t>
            </a:r>
            <a:r>
              <a:rPr lang="en-US" b="1" dirty="0">
                <a:solidFill>
                  <a:srgbClr val="3333CC"/>
                </a:solidFill>
              </a:rPr>
              <a:t> of text as locus. </a:t>
            </a:r>
            <a:r>
              <a:rPr lang="en-US" b="1" dirty="0">
                <a:solidFill>
                  <a:srgbClr val="333333"/>
                </a:solidFill>
              </a:rPr>
              <a:t> As the authority of the Church grows, the locus shifts to the </a:t>
            </a:r>
            <a:r>
              <a:rPr lang="en-US" b="1" u="sng" dirty="0">
                <a:solidFill>
                  <a:srgbClr val="333333"/>
                </a:solidFill>
              </a:rPr>
              <a:t>official interpreters</a:t>
            </a:r>
            <a:r>
              <a:rPr lang="en-US" b="1" dirty="0">
                <a:solidFill>
                  <a:srgbClr val="333333"/>
                </a:solidFill>
              </a:rPr>
              <a:t>.  (Later rejected with Protestantism and growing rejection of religious authority.</a:t>
            </a:r>
            <a:br>
              <a:rPr lang="en-US" b="1" dirty="0">
                <a:solidFill>
                  <a:srgbClr val="333333"/>
                </a:solidFill>
              </a:rPr>
            </a:br>
            <a:endParaRPr lang="en-US" b="1" dirty="0">
              <a:solidFill>
                <a:srgbClr val="333333"/>
              </a:solidFill>
            </a:endParaRPr>
          </a:p>
          <a:p>
            <a:pPr marL="342900" indent="-342900">
              <a:buFont typeface="Arial" panose="020B0604020202020204" pitchFamily="34" charset="0"/>
              <a:buChar char="•"/>
              <a:defRPr/>
            </a:pPr>
            <a:r>
              <a:rPr lang="en-US" b="1" dirty="0">
                <a:solidFill>
                  <a:srgbClr val="3333CC"/>
                </a:solidFill>
              </a:rPr>
              <a:t>Shift to </a:t>
            </a:r>
            <a:r>
              <a:rPr lang="en-US" b="1" u="sng" dirty="0">
                <a:solidFill>
                  <a:srgbClr val="3333CC"/>
                </a:solidFill>
              </a:rPr>
              <a:t>author</a:t>
            </a:r>
            <a:r>
              <a:rPr lang="en-US" b="1" dirty="0">
                <a:solidFill>
                  <a:srgbClr val="3333CC"/>
                </a:solidFill>
              </a:rPr>
              <a:t> as locus: </a:t>
            </a:r>
            <a:r>
              <a:rPr lang="en-US" b="1" dirty="0">
                <a:solidFill>
                  <a:srgbClr val="333333"/>
                </a:solidFill>
              </a:rPr>
              <a:t>In modern, Western “objective” culture, biblical historical criticism focused on </a:t>
            </a:r>
            <a:r>
              <a:rPr lang="en-US" b="1" u="sng" dirty="0">
                <a:solidFill>
                  <a:srgbClr val="333333"/>
                </a:solidFill>
              </a:rPr>
              <a:t>literary sources</a:t>
            </a:r>
            <a:r>
              <a:rPr lang="en-US" b="1" dirty="0">
                <a:solidFill>
                  <a:srgbClr val="333333"/>
                </a:solidFill>
              </a:rPr>
              <a:t> and historical setting of author.  </a:t>
            </a:r>
            <a:r>
              <a:rPr lang="en-US" b="1" dirty="0">
                <a:solidFill>
                  <a:srgbClr val="3333CC"/>
                </a:solidFill>
              </a:rPr>
              <a:t>Authority now found in knowing sources and their authors</a:t>
            </a:r>
            <a:r>
              <a:rPr lang="en-US" b="1" dirty="0">
                <a:solidFill>
                  <a:srgbClr val="333333"/>
                </a:solidFill>
              </a:rPr>
              <a:t>.</a:t>
            </a:r>
            <a:br>
              <a:rPr lang="en-US" b="1" dirty="0">
                <a:solidFill>
                  <a:srgbClr val="333333"/>
                </a:solidFill>
              </a:rPr>
            </a:br>
            <a:endParaRPr lang="en-US" b="1" dirty="0">
              <a:solidFill>
                <a:srgbClr val="333333"/>
              </a:solidFill>
            </a:endParaRPr>
          </a:p>
          <a:p>
            <a:pPr>
              <a:defRPr/>
            </a:pPr>
            <a:r>
              <a:rPr lang="en-US" b="1" dirty="0"/>
              <a:t>Resulting </a:t>
            </a:r>
            <a:r>
              <a:rPr lang="en-US" b="1" dirty="0" smtClean="0">
                <a:solidFill>
                  <a:srgbClr val="C00000"/>
                </a:solidFill>
              </a:rPr>
              <a:t>false</a:t>
            </a:r>
            <a:r>
              <a:rPr lang="en-US" b="1" dirty="0" smtClean="0"/>
              <a:t> presupposition </a:t>
            </a:r>
            <a:r>
              <a:rPr lang="en-US" b="1" dirty="0"/>
              <a:t>(accepted by “liberals” &amp; “conservatives”</a:t>
            </a:r>
            <a:r>
              <a:rPr lang="en-US" b="1" dirty="0">
                <a:solidFill>
                  <a:srgbClr val="3333CC"/>
                </a:solidFill>
              </a:rPr>
              <a:t>: </a:t>
            </a:r>
          </a:p>
          <a:p>
            <a:pPr>
              <a:defRPr/>
            </a:pPr>
            <a:r>
              <a:rPr lang="en-US" b="1" dirty="0">
                <a:solidFill>
                  <a:srgbClr val="C00000"/>
                </a:solidFill>
              </a:rPr>
              <a:t>One must prove that author X wrote everything or it is not authoritative [</a:t>
            </a:r>
            <a:r>
              <a:rPr lang="en-US" b="1" dirty="0">
                <a:solidFill>
                  <a:srgbClr val="3333CC"/>
                </a:solidFill>
              </a:rPr>
              <a:t>conservative</a:t>
            </a:r>
            <a:r>
              <a:rPr lang="en-US" b="1" dirty="0">
                <a:solidFill>
                  <a:srgbClr val="C00000"/>
                </a:solidFill>
              </a:rPr>
              <a:t>] or not genuine [</a:t>
            </a:r>
            <a:r>
              <a:rPr lang="en-US" b="1" dirty="0">
                <a:solidFill>
                  <a:srgbClr val="3333CC"/>
                </a:solidFill>
              </a:rPr>
              <a:t>liberal</a:t>
            </a:r>
            <a:r>
              <a:rPr lang="en-US" b="1" dirty="0">
                <a:solidFill>
                  <a:srgbClr val="C00000"/>
                </a:solidFill>
              </a:rPr>
              <a:t>]!</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655" y="131548"/>
            <a:ext cx="8458200" cy="6740307"/>
          </a:xfrm>
          <a:prstGeom prst="rect">
            <a:avLst/>
          </a:prstGeom>
          <a:noFill/>
        </p:spPr>
        <p:txBody>
          <a:bodyPr wrap="square">
            <a:spAutoFit/>
          </a:bodyPr>
          <a:lstStyle/>
          <a:p>
            <a:pPr>
              <a:defRPr/>
            </a:pPr>
            <a:r>
              <a:rPr lang="en-US" b="1" dirty="0">
                <a:solidFill>
                  <a:srgbClr val="C00000"/>
                </a:solidFill>
              </a:rPr>
              <a:t>But, historically, the original focus was on the Divine Word!</a:t>
            </a:r>
          </a:p>
          <a:p>
            <a:pPr>
              <a:defRPr/>
            </a:pPr>
            <a:endParaRPr lang="en-US" b="1" dirty="0">
              <a:solidFill>
                <a:srgbClr val="333333"/>
              </a:solidFill>
            </a:endParaRPr>
          </a:p>
          <a:p>
            <a:pPr>
              <a:defRPr/>
            </a:pPr>
            <a:r>
              <a:rPr lang="en-US" b="1" u="sng" dirty="0">
                <a:solidFill>
                  <a:srgbClr val="333333"/>
                </a:solidFill>
              </a:rPr>
              <a:t>Biblical authority</a:t>
            </a:r>
            <a:r>
              <a:rPr lang="en-US" b="1" dirty="0">
                <a:solidFill>
                  <a:srgbClr val="333333"/>
                </a:solidFill>
              </a:rPr>
              <a:t> (as define by communities of faith):</a:t>
            </a:r>
          </a:p>
          <a:p>
            <a:pPr marL="457200" indent="-457200">
              <a:buFont typeface="+mj-lt"/>
              <a:buAutoNum type="arabicPeriod"/>
              <a:defRPr/>
            </a:pPr>
            <a:r>
              <a:rPr lang="en-US" b="1" dirty="0">
                <a:solidFill>
                  <a:srgbClr val="3333CC"/>
                </a:solidFill>
              </a:rPr>
              <a:t>The locus/source of revelation is </a:t>
            </a:r>
            <a:r>
              <a:rPr lang="en-US" b="1" dirty="0">
                <a:solidFill>
                  <a:srgbClr val="C00000"/>
                </a:solidFill>
              </a:rPr>
              <a:t>God</a:t>
            </a:r>
            <a:r>
              <a:rPr lang="en-US" b="1" dirty="0"/>
              <a:t>,</a:t>
            </a:r>
            <a:r>
              <a:rPr lang="en-US" b="1" dirty="0">
                <a:solidFill>
                  <a:srgbClr val="3333CC"/>
                </a:solidFill>
              </a:rPr>
              <a:t> </a:t>
            </a:r>
            <a:r>
              <a:rPr lang="en-US" b="1" dirty="0">
                <a:solidFill>
                  <a:srgbClr val="333333"/>
                </a:solidFill>
              </a:rPr>
              <a:t>and only</a:t>
            </a:r>
            <a:br>
              <a:rPr lang="en-US" b="1" dirty="0">
                <a:solidFill>
                  <a:srgbClr val="333333"/>
                </a:solidFill>
              </a:rPr>
            </a:br>
            <a:endParaRPr lang="en-US" b="1" dirty="0">
              <a:solidFill>
                <a:srgbClr val="333333"/>
              </a:solidFill>
            </a:endParaRPr>
          </a:p>
          <a:p>
            <a:pPr marL="457200" indent="-457200">
              <a:buFont typeface="+mj-lt"/>
              <a:buAutoNum type="arabicPeriod"/>
              <a:defRPr/>
            </a:pPr>
            <a:r>
              <a:rPr lang="en-US" b="1" dirty="0">
                <a:solidFill>
                  <a:srgbClr val="3333CC"/>
                </a:solidFill>
              </a:rPr>
              <a:t>Mediated </a:t>
            </a:r>
            <a:r>
              <a:rPr lang="en-US" b="1" dirty="0">
                <a:solidFill>
                  <a:srgbClr val="333333"/>
                </a:solidFill>
              </a:rPr>
              <a:t>through: </a:t>
            </a:r>
          </a:p>
          <a:p>
            <a:pPr>
              <a:defRPr/>
            </a:pPr>
            <a:r>
              <a:rPr lang="en-US" b="1" dirty="0">
                <a:solidFill>
                  <a:srgbClr val="333333"/>
                </a:solidFill>
              </a:rPr>
              <a:t>	a) </a:t>
            </a:r>
            <a:r>
              <a:rPr lang="en-US" b="1" dirty="0"/>
              <a:t>recognized spokespeople &amp; prophets</a:t>
            </a:r>
            <a:r>
              <a:rPr lang="en-US" b="1" dirty="0">
                <a:solidFill>
                  <a:srgbClr val="3333CC"/>
                </a:solidFill>
              </a:rPr>
              <a:t>, </a:t>
            </a:r>
            <a:r>
              <a:rPr lang="en-US" b="1" dirty="0"/>
              <a:t>and</a:t>
            </a:r>
            <a:r>
              <a:rPr lang="en-US" b="1" dirty="0">
                <a:solidFill>
                  <a:srgbClr val="3333CC"/>
                </a:solidFill>
              </a:rPr>
              <a:t>/</a:t>
            </a:r>
            <a:r>
              <a:rPr lang="en-US" b="1" dirty="0">
                <a:solidFill>
                  <a:srgbClr val="333333"/>
                </a:solidFill>
              </a:rPr>
              <a:t>or </a:t>
            </a:r>
          </a:p>
          <a:p>
            <a:pPr>
              <a:defRPr/>
            </a:pPr>
            <a:r>
              <a:rPr lang="en-US" b="1" dirty="0">
                <a:solidFill>
                  <a:srgbClr val="333333"/>
                </a:solidFill>
              </a:rPr>
              <a:t>	b) later recorded as a </a:t>
            </a:r>
            <a:r>
              <a:rPr lang="en-US" b="1" dirty="0"/>
              <a:t>text</a:t>
            </a:r>
            <a:r>
              <a:rPr lang="en-US" b="1" dirty="0">
                <a:solidFill>
                  <a:srgbClr val="333333"/>
                </a:solidFill>
              </a:rPr>
              <a:t>, and given the</a:t>
            </a:r>
            <a:br>
              <a:rPr lang="en-US" b="1" dirty="0">
                <a:solidFill>
                  <a:srgbClr val="333333"/>
                </a:solidFill>
              </a:rPr>
            </a:br>
            <a:endParaRPr lang="en-US" b="1" dirty="0">
              <a:solidFill>
                <a:srgbClr val="333333"/>
              </a:solidFill>
            </a:endParaRPr>
          </a:p>
          <a:p>
            <a:pPr marL="457200" indent="-457200">
              <a:buFont typeface="+mj-lt"/>
              <a:buAutoNum type="arabicPeriod" startAt="3"/>
              <a:defRPr/>
            </a:pPr>
            <a:r>
              <a:rPr lang="en-US" b="1" dirty="0">
                <a:solidFill>
                  <a:srgbClr val="3333CC"/>
                </a:solidFill>
              </a:rPr>
              <a:t>Assent of the community</a:t>
            </a:r>
            <a:r>
              <a:rPr lang="en-US" b="1" dirty="0">
                <a:solidFill>
                  <a:srgbClr val="333333"/>
                </a:solidFill>
              </a:rPr>
              <a:t> to the validity of the revelation.</a:t>
            </a:r>
            <a:br>
              <a:rPr lang="en-US" b="1" dirty="0">
                <a:solidFill>
                  <a:srgbClr val="333333"/>
                </a:solidFill>
              </a:rPr>
            </a:br>
            <a:endParaRPr lang="en-US" b="1" dirty="0">
              <a:solidFill>
                <a:srgbClr val="333333"/>
              </a:solidFill>
            </a:endParaRPr>
          </a:p>
          <a:p>
            <a:pPr>
              <a:defRPr/>
            </a:pPr>
            <a:r>
              <a:rPr lang="en-US" b="1" dirty="0">
                <a:solidFill>
                  <a:srgbClr val="3333CC"/>
                </a:solidFill>
              </a:rPr>
              <a:t>Therefore, the locus of authority, the “author”</a:t>
            </a:r>
            <a:r>
              <a:rPr lang="en-US" b="1" dirty="0">
                <a:solidFill>
                  <a:srgbClr val="C00000"/>
                </a:solidFill>
              </a:rPr>
              <a:t> </a:t>
            </a:r>
            <a:r>
              <a:rPr lang="en-US" b="1" dirty="0">
                <a:solidFill>
                  <a:schemeClr val="accent1"/>
                </a:solidFill>
              </a:rPr>
              <a:t>was </a:t>
            </a:r>
            <a:r>
              <a:rPr lang="en-US" b="1" dirty="0">
                <a:solidFill>
                  <a:srgbClr val="C00000"/>
                </a:solidFill>
              </a:rPr>
              <a:t>God</a:t>
            </a:r>
            <a:r>
              <a:rPr lang="en-US" b="1" dirty="0">
                <a:solidFill>
                  <a:schemeClr val="accent1"/>
                </a:solidFill>
              </a:rPr>
              <a:t> and not the human mediators.</a:t>
            </a:r>
          </a:p>
          <a:p>
            <a:pPr>
              <a:defRPr/>
            </a:pPr>
            <a:r>
              <a:rPr lang="en-US" b="1" dirty="0">
                <a:solidFill>
                  <a:srgbClr val="333333"/>
                </a:solidFill>
              </a:rPr>
              <a:t>[Note: Even the Gospels, </a:t>
            </a:r>
            <a:r>
              <a:rPr lang="en-US" b="1" dirty="0" smtClean="0">
                <a:solidFill>
                  <a:srgbClr val="333333"/>
                </a:solidFill>
              </a:rPr>
              <a:t>do </a:t>
            </a:r>
            <a:r>
              <a:rPr lang="en-US" b="1" dirty="0">
                <a:solidFill>
                  <a:srgbClr val="333333"/>
                </a:solidFill>
              </a:rPr>
              <a:t>NOT name the authors</a:t>
            </a:r>
            <a:r>
              <a:rPr lang="en-US" b="1" dirty="0" smtClean="0">
                <a:solidFill>
                  <a:srgbClr val="333333"/>
                </a:solidFill>
              </a:rPr>
              <a:t>.]</a:t>
            </a:r>
          </a:p>
          <a:p>
            <a:pPr>
              <a:defRPr/>
            </a:pPr>
            <a:endParaRPr lang="en-US" b="1" dirty="0" smtClean="0">
              <a:solidFill>
                <a:srgbClr val="333333"/>
              </a:solidFill>
            </a:endParaRPr>
          </a:p>
          <a:p>
            <a:pPr>
              <a:defRPr/>
            </a:pPr>
            <a:r>
              <a:rPr lang="en-US" b="1" dirty="0" smtClean="0">
                <a:solidFill>
                  <a:srgbClr val="333333"/>
                </a:solidFill>
              </a:rPr>
              <a:t>[Duke: Historical critical reconstructions of HOW the OT came to be (e.g. Collins) provide valuable insights, BUT do not impact the authority of Scripture.]</a:t>
            </a:r>
            <a:endParaRPr lang="en-US"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68272"/>
            <a:ext cx="7772400" cy="830997"/>
          </a:xfrm>
          <a:prstGeom prst="rect">
            <a:avLst/>
          </a:prstGeom>
          <a:noFill/>
        </p:spPr>
        <p:txBody>
          <a:bodyPr wrap="square" rtlCol="0">
            <a:spAutoFit/>
          </a:bodyPr>
          <a:lstStyle/>
          <a:p>
            <a:r>
              <a:rPr lang="en-US" altLang="en-US" b="1" dirty="0">
                <a:solidFill>
                  <a:srgbClr val="C00000"/>
                </a:solidFill>
              </a:rPr>
              <a:t>Skip</a:t>
            </a:r>
            <a:r>
              <a:rPr lang="en-US" altLang="en-US" sz="1600" b="1" dirty="0">
                <a:solidFill>
                  <a:srgbClr val="C00000"/>
                </a:solidFill>
              </a:rPr>
              <a:t> </a:t>
            </a:r>
            <a:r>
              <a:rPr lang="en-US" altLang="en-US" b="1" dirty="0"/>
              <a:t>       </a:t>
            </a:r>
            <a:r>
              <a:rPr lang="en-US" altLang="en-US" b="1" dirty="0" smtClean="0"/>
              <a:t>          Formation </a:t>
            </a:r>
            <a:r>
              <a:rPr lang="en-US" altLang="en-US" b="1" dirty="0"/>
              <a:t>of an OT Book</a:t>
            </a:r>
            <a:r>
              <a:rPr lang="en-US" altLang="en-US" sz="1600" dirty="0"/>
              <a:t> </a:t>
            </a:r>
          </a:p>
          <a:p>
            <a:endParaRPr lang="en-US" dirty="0"/>
          </a:p>
        </p:txBody>
      </p:sp>
    </p:spTree>
    <p:extLst>
      <p:ext uri="{BB962C8B-B14F-4D97-AF65-F5344CB8AC3E}">
        <p14:creationId xmlns:p14="http://schemas.microsoft.com/office/powerpoint/2010/main" val="1498161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smtClean="0">
                <a:solidFill>
                  <a:srgbClr val="C00000"/>
                </a:solidFill>
              </a:rPr>
              <a:t>Skip </a:t>
            </a:r>
            <a:r>
              <a:rPr kumimoji="0" lang="en-US" altLang="en-US" sz="3600" b="1" dirty="0" smtClean="0"/>
              <a:t>       </a:t>
            </a:r>
            <a:r>
              <a:rPr kumimoji="0" lang="en-US" altLang="en-US" sz="3600" b="1" dirty="0"/>
              <a:t>Formation of an OT Book</a:t>
            </a:r>
            <a:r>
              <a:rPr kumimoji="0" lang="en-US" altLang="en-US" sz="2400" dirty="0"/>
              <a:t> </a:t>
            </a:r>
          </a:p>
        </p:txBody>
      </p:sp>
      <p:sp>
        <p:nvSpPr>
          <p:cNvPr id="110595" name="Text Box 3"/>
          <p:cNvSpPr txBox="1">
            <a:spLocks noChangeArrowheads="1"/>
          </p:cNvSpPr>
          <p:nvPr/>
        </p:nvSpPr>
        <p:spPr bwMode="auto">
          <a:xfrm>
            <a:off x="0" y="685800"/>
            <a:ext cx="9144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Key Concept: </a:t>
            </a:r>
            <a:r>
              <a:rPr kumimoji="0" lang="en-US" altLang="en-US" sz="2400" b="1">
                <a:solidFill>
                  <a:schemeClr val="accent1"/>
                </a:solidFill>
              </a:rPr>
              <a:t>Divine inspiration guides the canonical PROCESS, the formation of the biblical books from beginning stage to final form. </a:t>
            </a:r>
            <a:r>
              <a:rPr kumimoji="0" lang="en-US" altLang="en-US" sz="2400" b="1"/>
              <a:t> (</a:t>
            </a:r>
            <a:r>
              <a:rPr kumimoji="0" lang="en-US" altLang="en-US" sz="2400" b="1">
                <a:solidFill>
                  <a:srgbClr val="C00000"/>
                </a:solidFill>
              </a:rPr>
              <a:t>Avoid projecting modern concepts of composition</a:t>
            </a:r>
            <a:r>
              <a:rPr kumimoji="0" lang="en-US" altLang="en-US" sz="2400" b="1"/>
              <a:t>!)</a:t>
            </a:r>
          </a:p>
          <a:p>
            <a:pPr>
              <a:spcBef>
                <a:spcPts val="600"/>
              </a:spcBef>
              <a:buClrTx/>
              <a:buFontTx/>
              <a:buNone/>
            </a:pPr>
            <a:r>
              <a:rPr kumimoji="0" lang="en-US" altLang="en-US" sz="2400" b="1"/>
              <a:t>A.  	Materials gradually gathered and edited over a long time, </a:t>
            </a:r>
            <a:br>
              <a:rPr kumimoji="0" lang="en-US" altLang="en-US" sz="2400" b="1"/>
            </a:br>
            <a:r>
              <a:rPr kumimoji="0" lang="en-US" altLang="en-US" sz="2400" b="1"/>
              <a:t>sometime several centuries, by the community of faith.</a:t>
            </a:r>
          </a:p>
          <a:p>
            <a:pPr>
              <a:spcBef>
                <a:spcPct val="0"/>
              </a:spcBef>
              <a:buClrTx/>
              <a:buFontTx/>
              <a:buNone/>
            </a:pPr>
            <a:r>
              <a:rPr kumimoji="0" lang="en-US" altLang="en-US" sz="2400" b="1"/>
              <a:t>Two examples - books of Judges and Jeremiah</a:t>
            </a:r>
          </a:p>
          <a:p>
            <a:pPr>
              <a:spcBef>
                <a:spcPct val="0"/>
              </a:spcBef>
              <a:buClrTx/>
              <a:buFontTx/>
              <a:buNone/>
            </a:pPr>
            <a:endParaRPr kumimoji="0" lang="en-US" altLang="en-US" sz="2400" b="1"/>
          </a:p>
          <a:p>
            <a:pPr>
              <a:spcBef>
                <a:spcPct val="0"/>
              </a:spcBef>
              <a:buClrTx/>
              <a:buFontTx/>
              <a:buNone/>
            </a:pPr>
            <a:r>
              <a:rPr kumimoji="0" lang="en-US" altLang="en-US" sz="2400" b="1"/>
              <a:t>B. Book of Judges.  Five identifiable steps:</a:t>
            </a:r>
          </a:p>
          <a:p>
            <a:pPr>
              <a:spcBef>
                <a:spcPct val="0"/>
              </a:spcBef>
              <a:buClrTx/>
              <a:buFontTx/>
              <a:buAutoNum type="arabicPeriod"/>
            </a:pPr>
            <a:r>
              <a:rPr kumimoji="0" lang="en-US" altLang="en-US" sz="2400" b="1"/>
              <a:t>Formation of stories, poetry, anecdotes, etc. in response to real life experiences of some portion of ancient Israelite peoples.</a:t>
            </a:r>
          </a:p>
          <a:p>
            <a:pPr>
              <a:spcBef>
                <a:spcPct val="0"/>
              </a:spcBef>
              <a:buClrTx/>
              <a:buFontTx/>
              <a:buNone/>
            </a:pPr>
            <a:r>
              <a:rPr kumimoji="0" lang="en-US" altLang="en-US" sz="2400" b="1"/>
              <a:t>	</a:t>
            </a:r>
            <a:r>
              <a:rPr kumimoji="0" lang="en-US" altLang="en-US" sz="2400" b="1">
                <a:solidFill>
                  <a:schemeClr val="accent1"/>
                </a:solidFill>
              </a:rPr>
              <a:t>Examples of important events and stories remembered orally</a:t>
            </a:r>
            <a:r>
              <a:rPr kumimoji="0" lang="en-US" altLang="en-US" sz="2400" b="1">
                <a:solidFill>
                  <a:schemeClr val="hlink"/>
                </a:solidFill>
              </a:rPr>
              <a:t>*</a:t>
            </a:r>
            <a:r>
              <a:rPr kumimoji="0" lang="en-US" altLang="en-US" sz="2400" b="1">
                <a:solidFill>
                  <a:schemeClr val="accent1"/>
                </a:solidFill>
              </a:rPr>
              <a:t> in early Israel:</a:t>
            </a:r>
          </a:p>
          <a:p>
            <a:pPr>
              <a:spcBef>
                <a:spcPct val="0"/>
              </a:spcBef>
              <a:buClrTx/>
              <a:buFontTx/>
              <a:buNone/>
            </a:pPr>
            <a:r>
              <a:rPr kumimoji="0" lang="en-US" altLang="en-US" sz="2400" b="1"/>
              <a:t>		Stories of hero Samson</a:t>
            </a:r>
          </a:p>
          <a:p>
            <a:pPr>
              <a:spcBef>
                <a:spcPct val="0"/>
              </a:spcBef>
              <a:buClrTx/>
              <a:buFontTx/>
              <a:buNone/>
            </a:pPr>
            <a:r>
              <a:rPr kumimoji="0" lang="en-US" altLang="en-US" sz="2400" b="1"/>
              <a:t>		Song of Deborah (Jd. 5).  Celebration of Israelite victory</a:t>
            </a:r>
          </a:p>
          <a:p>
            <a:pPr>
              <a:spcBef>
                <a:spcPct val="0"/>
              </a:spcBef>
              <a:buClrTx/>
              <a:buFontTx/>
              <a:buNone/>
            </a:pPr>
            <a:r>
              <a:rPr kumimoji="0" lang="en-US" altLang="en-US" sz="2400" b="1">
                <a:solidFill>
                  <a:schemeClr val="hlink"/>
                </a:solidFill>
              </a:rPr>
              <a:t>* 	Stories preserved orally.</a:t>
            </a:r>
            <a:r>
              <a:rPr kumimoji="0" lang="en-US" altLang="en-US" sz="2400" b="1"/>
              <a:t>  </a:t>
            </a:r>
            <a:r>
              <a:rPr kumimoji="0" lang="en-US" altLang="en-US" sz="2400" b="1">
                <a:solidFill>
                  <a:schemeClr val="hlink"/>
                </a:solidFill>
              </a:rPr>
              <a:t>Less than 1% of the population could read or write.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05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05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25475" y="6213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11619" name="Text Box 3"/>
          <p:cNvSpPr txBox="1">
            <a:spLocks noChangeArrowheads="1"/>
          </p:cNvSpPr>
          <p:nvPr/>
        </p:nvSpPr>
        <p:spPr bwMode="auto">
          <a:xfrm>
            <a:off x="0" y="8382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30000"/>
              </a:spcBef>
              <a:buClrTx/>
              <a:buFontTx/>
              <a:buNone/>
            </a:pPr>
            <a:r>
              <a:rPr kumimoji="0" lang="en-US" altLang="en-US" sz="2400" b="1"/>
              <a:t>2.  	Passing on these materials, often for many generations, in 	oral form.  Often shaped and adapted to address the 	circumstances of each succeeding generation.</a:t>
            </a:r>
          </a:p>
          <a:p>
            <a:pPr>
              <a:spcBef>
                <a:spcPct val="30000"/>
              </a:spcBef>
              <a:buClrTx/>
              <a:buFontTx/>
              <a:buNone/>
            </a:pPr>
            <a:r>
              <a:rPr kumimoji="0" lang="en-US" altLang="en-US" sz="2400" b="1"/>
              <a:t>3.  	Grouping stories around common themes, the same person, 	etc.</a:t>
            </a:r>
          </a:p>
          <a:p>
            <a:pPr>
              <a:spcBef>
                <a:spcPct val="30000"/>
              </a:spcBef>
              <a:buClrTx/>
              <a:buFontTx/>
              <a:buNone/>
            </a:pPr>
            <a:r>
              <a:rPr kumimoji="0" lang="en-US" altLang="en-US" sz="2400" b="1"/>
              <a:t>	Stories about Samson or Gideon, or lists of “minor judges” 	in Jd. 10:1-5 and 12:7-15</a:t>
            </a:r>
          </a:p>
          <a:p>
            <a:pPr>
              <a:spcBef>
                <a:spcPct val="30000"/>
              </a:spcBef>
              <a:buClrTx/>
              <a:buFontTx/>
              <a:buNone/>
            </a:pPr>
            <a:r>
              <a:rPr kumimoji="0" lang="en-US" altLang="en-US" sz="2400" b="1">
                <a:solidFill>
                  <a:schemeClr val="hlink"/>
                </a:solidFill>
              </a:rPr>
              <a:t>NOTE: In these first three steps, everything is oral, and therefore 	more fluid and adaptable.</a:t>
            </a:r>
          </a:p>
          <a:p>
            <a:pPr>
              <a:spcBef>
                <a:spcPct val="30000"/>
              </a:spcBef>
              <a:buClrTx/>
              <a:buFontTx/>
              <a:buNone/>
            </a:pPr>
            <a:r>
              <a:rPr kumimoji="0" lang="en-US" altLang="en-US" sz="2400" b="1"/>
              <a:t>4.  	An editor puts together the first written copy collections of 	collections and forms the book of Judges. </a:t>
            </a:r>
          </a:p>
          <a:p>
            <a:pPr>
              <a:spcBef>
                <a:spcPct val="30000"/>
              </a:spcBef>
              <a:buClrTx/>
              <a:buFontTx/>
              <a:buNone/>
            </a:pPr>
            <a:r>
              <a:rPr kumimoji="0" lang="en-US" altLang="en-US" sz="2400" b="1"/>
              <a:t>5.  	Later editors revise the first editor’s written work.  Book of 	Judges gradually comes close to its present form, perhaps 	after 700-800 years.</a:t>
            </a:r>
          </a:p>
        </p:txBody>
      </p:sp>
      <p:sp>
        <p:nvSpPr>
          <p:cNvPr id="66564" name="TextBox 1"/>
          <p:cNvSpPr txBox="1">
            <a:spLocks noChangeArrowheads="1"/>
          </p:cNvSpPr>
          <p:nvPr/>
        </p:nvSpPr>
        <p:spPr bwMode="auto">
          <a:xfrm>
            <a:off x="152400" y="1524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smtClean="0">
                <a:solidFill>
                  <a:srgbClr val="C00000"/>
                </a:solidFill>
              </a:rPr>
              <a:t>Skip</a:t>
            </a:r>
            <a:endParaRPr kumimoji="0" lang="en-US" altLang="en-US" sz="24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76200" y="52388"/>
            <a:ext cx="86868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smtClean="0">
                <a:solidFill>
                  <a:srgbClr val="C00000"/>
                </a:solidFill>
              </a:rPr>
              <a:t>Skip</a:t>
            </a:r>
            <a:endParaRPr kumimoji="0" lang="en-US" altLang="en-US" sz="2400" b="1" dirty="0">
              <a:solidFill>
                <a:srgbClr val="C00000"/>
              </a:solidFill>
            </a:endParaRPr>
          </a:p>
          <a:p>
            <a:pPr>
              <a:spcBef>
                <a:spcPct val="0"/>
              </a:spcBef>
              <a:buClrTx/>
              <a:buFontTx/>
              <a:buNone/>
            </a:pPr>
            <a:r>
              <a:rPr kumimoji="0" lang="en-US" altLang="en-US" sz="2400" b="1" dirty="0"/>
              <a:t>C.  	The Book of Jeremiah.  Jeremiah, prophet (627-582 	BCE).   Ch. 36, (about 605) tells of an early form of the book.  At least three steps:</a:t>
            </a:r>
          </a:p>
          <a:p>
            <a:pPr>
              <a:spcBef>
                <a:spcPct val="30000"/>
              </a:spcBef>
              <a:buClrTx/>
              <a:buFontTx/>
              <a:buNone/>
            </a:pPr>
            <a:r>
              <a:rPr kumimoji="0" lang="en-US" altLang="en-US" sz="2400" b="1" dirty="0"/>
              <a:t>1.  	Jeremiah the prophet speaks, many times (usually in short snatches) prior to 605 BCE.</a:t>
            </a:r>
          </a:p>
          <a:p>
            <a:pPr>
              <a:spcBef>
                <a:spcPct val="30000"/>
              </a:spcBef>
              <a:buClrTx/>
              <a:buFontTx/>
              <a:buNone/>
            </a:pPr>
            <a:r>
              <a:rPr kumimoji="0" lang="en-US" altLang="en-US" sz="2400" b="1" dirty="0"/>
              <a:t>2.  	The Lord tells Jeremiah to write down all these words (36:2-3).  (scribe Baruch)  </a:t>
            </a:r>
            <a:r>
              <a:rPr kumimoji="0" lang="en-US" altLang="en-US" sz="2400" b="1" dirty="0">
                <a:solidFill>
                  <a:schemeClr val="accent1"/>
                </a:solidFill>
              </a:rPr>
              <a:t>The king and reads it, cuts off pieces, and burns them!</a:t>
            </a:r>
            <a:r>
              <a:rPr kumimoji="0" lang="en-US" altLang="en-US" sz="2400" b="1" dirty="0"/>
              <a:t>  Writes it again (36:28-31).  v. 32 implies he may have added more.</a:t>
            </a:r>
          </a:p>
          <a:p>
            <a:pPr>
              <a:spcBef>
                <a:spcPct val="30000"/>
              </a:spcBef>
              <a:buClrTx/>
              <a:buFontTx/>
              <a:buAutoNum type="arabicPeriod" startAt="3"/>
            </a:pPr>
            <a:r>
              <a:rPr kumimoji="0" lang="en-US" altLang="en-US" sz="2400" b="1" dirty="0"/>
              <a:t>Jeremiah’s career, another 23 years, more speeches preserved orally or in writing by him or his followers, probably added to the second version. </a:t>
            </a:r>
          </a:p>
          <a:p>
            <a:pPr>
              <a:spcBef>
                <a:spcPct val="30000"/>
              </a:spcBef>
              <a:buClrTx/>
              <a:buFontTx/>
              <a:buNone/>
            </a:pPr>
            <a:r>
              <a:rPr kumimoji="0" lang="en-US" altLang="en-US" sz="2400" b="1" dirty="0"/>
              <a:t>		(Early copies of Jeremiah as a complete book have some 	differences, perhaps due to different forms and collections 	by different people.  Example: </a:t>
            </a:r>
            <a:r>
              <a:rPr kumimoji="0" lang="en-US" altLang="en-US" sz="2400" b="1" dirty="0" err="1"/>
              <a:t>chs</a:t>
            </a:r>
            <a:r>
              <a:rPr kumimoji="0" lang="en-US" altLang="en-US" sz="2400" b="1" dirty="0"/>
              <a:t> 46-51 in some 	manuscripts in the middle of 25:13.)</a:t>
            </a:r>
          </a:p>
        </p:txBody>
      </p:sp>
      <p:pic>
        <p:nvPicPr>
          <p:cNvPr id="67587" name="Picture 3" descr="j00962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03788"/>
            <a:ext cx="102711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533400"/>
            <a:ext cx="8839200" cy="1190625"/>
          </a:xfrm>
          <a:prstGeom prst="rect">
            <a:avLst/>
          </a:prstGeom>
          <a:noFill/>
          <a:ln w="9525">
            <a:noFill/>
            <a:miter lim="800000"/>
            <a:headEnd/>
            <a:tailEnd/>
          </a:ln>
        </p:spPr>
        <p:txBody>
          <a:bodyPr wrap="square">
            <a:spAutoFit/>
          </a:bodyPr>
          <a:lstStyle/>
          <a:p>
            <a:pPr>
              <a:spcBef>
                <a:spcPct val="50000"/>
              </a:spcBef>
            </a:pPr>
            <a:r>
              <a:rPr lang="en-US" sz="3600" b="1" dirty="0">
                <a:solidFill>
                  <a:srgbClr val="3333CC"/>
                </a:solidFill>
                <a:cs typeface="Arial" charset="0"/>
              </a:rPr>
              <a:t>What are some popular opinions you have heard about translations of the Bible?</a:t>
            </a:r>
          </a:p>
        </p:txBody>
      </p:sp>
      <p:pic>
        <p:nvPicPr>
          <p:cNvPr id="4099" name="Picture 3" descr="SY01261_[1]"/>
          <p:cNvPicPr>
            <a:picLocks noChangeAspect="1" noChangeArrowheads="1"/>
          </p:cNvPicPr>
          <p:nvPr/>
        </p:nvPicPr>
        <p:blipFill>
          <a:blip r:embed="rId4" cstate="print"/>
          <a:srcRect/>
          <a:stretch>
            <a:fillRect/>
          </a:stretch>
        </p:blipFill>
        <p:spPr bwMode="auto">
          <a:xfrm>
            <a:off x="5715000" y="3735388"/>
            <a:ext cx="3429000" cy="3122612"/>
          </a:xfrm>
          <a:prstGeom prst="rect">
            <a:avLst/>
          </a:prstGeom>
          <a:noFill/>
          <a:ln w="9525">
            <a:noFill/>
            <a:miter lim="800000"/>
            <a:headEnd/>
            <a:tailEnd/>
          </a:ln>
        </p:spPr>
      </p:pic>
      <p:sp>
        <p:nvSpPr>
          <p:cNvPr id="2" name="TextBox 1"/>
          <p:cNvSpPr txBox="1"/>
          <p:nvPr/>
        </p:nvSpPr>
        <p:spPr>
          <a:xfrm>
            <a:off x="762000" y="2895600"/>
            <a:ext cx="4572000" cy="1384995"/>
          </a:xfrm>
          <a:prstGeom prst="rect">
            <a:avLst/>
          </a:prstGeom>
          <a:noFill/>
          <a:ln w="25400">
            <a:solidFill>
              <a:srgbClr val="C00000"/>
            </a:solidFill>
          </a:ln>
        </p:spPr>
        <p:txBody>
          <a:bodyPr wrap="square" rtlCol="0">
            <a:spAutoFit/>
          </a:bodyPr>
          <a:lstStyle/>
          <a:p>
            <a:r>
              <a:rPr lang="en-US" sz="2800" b="1" dirty="0">
                <a:solidFill>
                  <a:srgbClr val="333333"/>
                </a:solidFill>
                <a:cs typeface="Arial" charset="0"/>
              </a:rPr>
              <a:t>“The Bible has been translated so many times, it cannot be accurate!”</a:t>
            </a:r>
          </a:p>
        </p:txBody>
      </p:sp>
    </p:spTree>
    <p:extLst>
      <p:ext uri="{BB962C8B-B14F-4D97-AF65-F5344CB8AC3E}">
        <p14:creationId xmlns:p14="http://schemas.microsoft.com/office/powerpoint/2010/main" val="2586144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609600" y="1066800"/>
            <a:ext cx="7924800" cy="1692771"/>
          </a:xfrm>
          <a:prstGeom prst="rect">
            <a:avLst/>
          </a:prstGeom>
          <a:noFill/>
          <a:ln w="127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333333"/>
                </a:solidFill>
                <a:effectLst/>
                <a:uLnTx/>
                <a:uFillTx/>
                <a:latin typeface="Times New Roman"/>
                <a:ea typeface="+mn-ea"/>
                <a:cs typeface="+mn-cs"/>
              </a:rPr>
              <a:t>The Mistaken </a:t>
            </a:r>
            <a:r>
              <a:rPr kumimoji="0" lang="en-US" sz="2800" b="1" i="0" u="none" strike="noStrike" kern="1200" cap="none" spc="0" normalizeH="0" baseline="0" noProof="0" dirty="0">
                <a:ln>
                  <a:noFill/>
                </a:ln>
                <a:solidFill>
                  <a:srgbClr val="333333"/>
                </a:solidFill>
                <a:effectLst/>
                <a:uLnTx/>
                <a:uFillTx/>
                <a:latin typeface="Times New Roman"/>
                <a:ea typeface="+mn-ea"/>
                <a:cs typeface="+mn-cs"/>
              </a:rPr>
              <a:t>N</a:t>
            </a:r>
            <a:r>
              <a:rPr kumimoji="0" lang="en-US" sz="2800" b="1" i="0" u="none" strike="noStrike" kern="1200" cap="none" spc="0" normalizeH="0" baseline="0" noProof="0" dirty="0" smtClean="0">
                <a:ln>
                  <a:noFill/>
                </a:ln>
                <a:solidFill>
                  <a:srgbClr val="333333"/>
                </a:solidFill>
                <a:effectLst/>
                <a:uLnTx/>
                <a:uFillTx/>
                <a:latin typeface="Times New Roman"/>
                <a:ea typeface="+mn-ea"/>
                <a:cs typeface="+mn-cs"/>
              </a:rPr>
              <a:t>otion of Literary (Written) Textual </a:t>
            </a:r>
            <a:r>
              <a:rPr kumimoji="0" lang="en-US" sz="2800" b="1" i="0" u="none" strike="noStrike" kern="1200" cap="none" spc="0" normalizeH="0" baseline="0" noProof="0" dirty="0">
                <a:ln>
                  <a:noFill/>
                </a:ln>
                <a:solidFill>
                  <a:srgbClr val="333333"/>
                </a:solidFill>
                <a:effectLst/>
                <a:uLnTx/>
                <a:uFillTx/>
                <a:latin typeface="Times New Roman"/>
                <a:ea typeface="+mn-ea"/>
                <a:cs typeface="+mn-cs"/>
              </a:rPr>
              <a:t>T</a:t>
            </a:r>
            <a:r>
              <a:rPr kumimoji="0" lang="en-US" sz="2800" b="1" i="0" u="none" strike="noStrike" kern="1200" cap="none" spc="0" normalizeH="0" baseline="0" noProof="0" dirty="0" smtClean="0">
                <a:ln>
                  <a:noFill/>
                </a:ln>
                <a:solidFill>
                  <a:srgbClr val="333333"/>
                </a:solidFill>
                <a:effectLst/>
                <a:uLnTx/>
                <a:uFillTx/>
                <a:latin typeface="Times New Roman"/>
                <a:ea typeface="+mn-ea"/>
                <a:cs typeface="+mn-cs"/>
              </a:rPr>
              <a:t>ransmission:</a:t>
            </a:r>
            <a:endParaRPr kumimoji="0" lang="en-US" sz="2800" b="1" i="0" u="none" strike="noStrike" kern="1200" cap="none" spc="0" normalizeH="0" baseline="0" noProof="0" dirty="0">
              <a:ln>
                <a:noFill/>
              </a:ln>
              <a:solidFill>
                <a:srgbClr val="333333"/>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333333"/>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00000"/>
                </a:solidFill>
                <a:effectLst/>
                <a:uLnTx/>
                <a:uFillTx/>
                <a:latin typeface="Times New Roman"/>
                <a:ea typeface="+mn-ea"/>
                <a:cs typeface="+mn-cs"/>
              </a:rPr>
              <a:t>The idea that a Gospel gets rewritten as it get copied.</a:t>
            </a:r>
            <a:endParaRPr kumimoji="0" lang="en-US" sz="2400" b="1" i="0" u="none" strike="noStrike" kern="1200" cap="none" spc="0" normalizeH="0" baseline="0" noProof="0" dirty="0">
              <a:ln>
                <a:noFill/>
              </a:ln>
              <a:solidFill>
                <a:srgbClr val="C00000"/>
              </a:solidFill>
              <a:effectLst/>
              <a:uLnTx/>
              <a:uFillTx/>
              <a:latin typeface="Times New Roman"/>
              <a:ea typeface="+mn-ea"/>
              <a:cs typeface="+mn-cs"/>
            </a:endParaRPr>
          </a:p>
        </p:txBody>
      </p:sp>
      <p:sp>
        <p:nvSpPr>
          <p:cNvPr id="3" name="TextBox 2"/>
          <p:cNvSpPr txBox="1"/>
          <p:nvPr/>
        </p:nvSpPr>
        <p:spPr>
          <a:xfrm>
            <a:off x="228600" y="3200400"/>
            <a:ext cx="8534400" cy="76944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a:ea typeface="+mn-ea"/>
                <a:cs typeface="+mn-cs"/>
              </a:rPr>
              <a:t>A</a:t>
            </a:r>
            <a:r>
              <a:rPr kumimoji="0" lang="en-US" sz="2000" b="1" i="0" u="none" strike="noStrike" kern="1200" cap="none" spc="0" normalizeH="0" baseline="0" noProof="0" dirty="0">
                <a:ln>
                  <a:noFill/>
                </a:ln>
                <a:solidFill>
                  <a:srgbClr val="333333"/>
                </a:solidFill>
                <a:effectLst/>
                <a:uLnTx/>
                <a:uFillTx/>
                <a:latin typeface="Times New Roman"/>
                <a:ea typeface="+mn-ea"/>
                <a:cs typeface="+mn-cs"/>
              </a:rPr>
              <a:t> (“first”) </a:t>
            </a:r>
            <a:r>
              <a:rPr kumimoji="0" lang="en-US" sz="4000" b="1" i="0" u="none" strike="noStrike" kern="1200" cap="none" spc="0" normalizeH="0" baseline="0" noProof="0" dirty="0">
                <a:ln>
                  <a:noFill/>
                </a:ln>
                <a:solidFill>
                  <a:srgbClr val="333333"/>
                </a:solidFill>
                <a:effectLst/>
                <a:uLnTx/>
                <a:uFillTx/>
                <a:latin typeface="Times New Roman"/>
                <a:ea typeface="+mn-ea"/>
                <a:cs typeface="+mn-cs"/>
              </a:rPr>
              <a:t>-&gt; </a:t>
            </a:r>
            <a:r>
              <a:rPr kumimoji="0" lang="en-US" sz="4000" b="1" i="0" u="none" strike="noStrike" kern="1200" cap="none" spc="0" normalizeH="0" baseline="0" noProof="0" dirty="0">
                <a:ln>
                  <a:noFill/>
                </a:ln>
                <a:solidFill>
                  <a:srgbClr val="00B050"/>
                </a:solidFill>
                <a:effectLst/>
                <a:uLnTx/>
                <a:uFillTx/>
                <a:latin typeface="Times New Roman"/>
                <a:ea typeface="+mn-ea"/>
                <a:cs typeface="+mn-cs"/>
              </a:rPr>
              <a:t>B</a:t>
            </a:r>
            <a:r>
              <a:rPr kumimoji="0" lang="en-US" sz="4000" b="1" i="0" u="none" strike="noStrike" kern="1200" cap="none" spc="0" normalizeH="0" baseline="0" noProof="0" dirty="0">
                <a:ln>
                  <a:noFill/>
                </a:ln>
                <a:solidFill>
                  <a:srgbClr val="333333"/>
                </a:solidFill>
                <a:effectLst/>
                <a:uLnTx/>
                <a:uFillTx/>
                <a:latin typeface="Times New Roman"/>
                <a:ea typeface="+mn-ea"/>
                <a:cs typeface="+mn-cs"/>
              </a:rPr>
              <a:t> -&gt; </a:t>
            </a:r>
            <a:r>
              <a:rPr kumimoji="0" lang="en-US" sz="4000" b="1" i="0" u="none" strike="noStrike" kern="1200" cap="none" spc="0" normalizeH="0" baseline="0" noProof="0" dirty="0">
                <a:ln>
                  <a:noFill/>
                </a:ln>
                <a:solidFill>
                  <a:srgbClr val="7030A0"/>
                </a:solidFill>
                <a:effectLst/>
                <a:uLnTx/>
                <a:uFillTx/>
                <a:latin typeface="Times New Roman"/>
                <a:ea typeface="+mn-ea"/>
                <a:cs typeface="+mn-cs"/>
              </a:rPr>
              <a:t>C</a:t>
            </a:r>
            <a:r>
              <a:rPr kumimoji="0" lang="en-US" sz="4000" b="1" i="0" u="none" strike="noStrike" kern="1200" cap="none" spc="0" normalizeH="0" baseline="0" noProof="0" dirty="0">
                <a:ln>
                  <a:noFill/>
                </a:ln>
                <a:solidFill>
                  <a:srgbClr val="333333"/>
                </a:solidFill>
                <a:effectLst/>
                <a:uLnTx/>
                <a:uFillTx/>
                <a:latin typeface="Times New Roman"/>
                <a:ea typeface="+mn-ea"/>
                <a:cs typeface="+mn-cs"/>
              </a:rPr>
              <a:t> -&gt; </a:t>
            </a:r>
            <a:r>
              <a:rPr kumimoji="0" lang="en-US" sz="4000" b="1" i="0" u="none" strike="noStrike" kern="1200" cap="none" spc="0" normalizeH="0" baseline="0" noProof="0" dirty="0">
                <a:ln>
                  <a:noFill/>
                </a:ln>
                <a:solidFill>
                  <a:srgbClr val="3333CC">
                    <a:lumMod val="75000"/>
                  </a:srgbClr>
                </a:solidFill>
                <a:effectLst/>
                <a:uLnTx/>
                <a:uFillTx/>
                <a:latin typeface="Times New Roman"/>
                <a:ea typeface="+mn-ea"/>
                <a:cs typeface="+mn-cs"/>
              </a:rPr>
              <a:t>D</a:t>
            </a:r>
            <a:r>
              <a:rPr kumimoji="0" lang="en-US" sz="4000" b="1" i="0" u="none" strike="noStrike" kern="1200" cap="none" spc="0" normalizeH="0" baseline="0" noProof="0" dirty="0">
                <a:ln>
                  <a:noFill/>
                </a:ln>
                <a:solidFill>
                  <a:srgbClr val="333333"/>
                </a:solidFill>
                <a:effectLst/>
                <a:uLnTx/>
                <a:uFillTx/>
                <a:latin typeface="Times New Roman"/>
                <a:ea typeface="+mn-ea"/>
                <a:cs typeface="+mn-cs"/>
              </a:rPr>
              <a:t> -&gt;</a:t>
            </a:r>
            <a:r>
              <a:rPr kumimoji="0" lang="en-US" sz="4000" b="1" i="0" u="none" strike="noStrike" kern="1200" cap="none" spc="0" normalizeH="0" baseline="0" noProof="0" dirty="0">
                <a:ln>
                  <a:noFill/>
                </a:ln>
                <a:solidFill>
                  <a:srgbClr val="FFC000"/>
                </a:solidFill>
                <a:effectLst/>
                <a:uLnTx/>
                <a:uFillTx/>
                <a:latin typeface="Times New Roman"/>
                <a:ea typeface="+mn-ea"/>
                <a:cs typeface="+mn-cs"/>
              </a:rPr>
              <a:t> E</a:t>
            </a:r>
            <a:r>
              <a:rPr kumimoji="0" lang="en-US" sz="4000" b="1" i="0" u="none" strike="noStrike" kern="1200" cap="none" spc="0" normalizeH="0" baseline="0" noProof="0" dirty="0">
                <a:ln>
                  <a:noFill/>
                </a:ln>
                <a:solidFill>
                  <a:srgbClr val="333333"/>
                </a:solidFill>
                <a:effectLst/>
                <a:uLnTx/>
                <a:uFillTx/>
                <a:latin typeface="Times New Roman"/>
                <a:ea typeface="+mn-ea"/>
                <a:cs typeface="+mn-cs"/>
              </a:rPr>
              <a:t> -&gt; F </a:t>
            </a:r>
            <a:r>
              <a:rPr kumimoji="0" lang="en-US" sz="2000" b="1" i="0" u="none" strike="noStrike" kern="1200" cap="none" spc="0" normalizeH="0" baseline="0" noProof="0" dirty="0">
                <a:ln>
                  <a:noFill/>
                </a:ln>
                <a:solidFill>
                  <a:srgbClr val="333333"/>
                </a:solidFill>
                <a:effectLst/>
                <a:uLnTx/>
                <a:uFillTx/>
                <a:latin typeface="Times New Roman"/>
                <a:ea typeface="+mn-ea"/>
                <a:cs typeface="+mn-cs"/>
              </a:rPr>
              <a:t>(</a:t>
            </a:r>
            <a:r>
              <a:rPr kumimoji="0" lang="en-US" sz="2000" b="1" i="0" u="none" strike="noStrike" kern="1200" cap="none" spc="0" normalizeH="0" baseline="0" noProof="0" dirty="0" smtClean="0">
                <a:ln>
                  <a:noFill/>
                </a:ln>
                <a:solidFill>
                  <a:srgbClr val="333333"/>
                </a:solidFill>
                <a:effectLst/>
                <a:uLnTx/>
                <a:uFillTx/>
                <a:latin typeface="Times New Roman"/>
                <a:ea typeface="+mn-ea"/>
                <a:cs typeface="+mn-cs"/>
              </a:rPr>
              <a:t>last = </a:t>
            </a:r>
            <a:r>
              <a:rPr kumimoji="0" lang="en-US" sz="2000" b="1" i="0" u="none" strike="noStrike" kern="1200" cap="none" spc="0" normalizeH="0" baseline="0" noProof="0" dirty="0">
                <a:ln>
                  <a:noFill/>
                </a:ln>
                <a:solidFill>
                  <a:srgbClr val="333333"/>
                </a:solidFill>
                <a:effectLst/>
                <a:uLnTx/>
                <a:uFillTx/>
                <a:latin typeface="Times New Roman"/>
                <a:ea typeface="+mn-ea"/>
                <a:cs typeface="+mn-cs"/>
              </a:rPr>
              <a:t>corrupt)</a:t>
            </a:r>
          </a:p>
        </p:txBody>
      </p:sp>
      <p:sp>
        <p:nvSpPr>
          <p:cNvPr id="4" name="TextBox 3"/>
          <p:cNvSpPr txBox="1"/>
          <p:nvPr/>
        </p:nvSpPr>
        <p:spPr>
          <a:xfrm>
            <a:off x="2057400" y="4191000"/>
            <a:ext cx="4953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Times New Roman"/>
                <a:ea typeface="+mn-ea"/>
                <a:cs typeface="+mn-cs"/>
              </a:rPr>
              <a:t>FALSE!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Times New Roman"/>
                <a:ea typeface="+mn-ea"/>
                <a:cs typeface="+mn-cs"/>
              </a:rPr>
              <a:t>This is not the process.</a:t>
            </a:r>
            <a:endParaRPr kumimoji="0" lang="en-US" sz="3600" b="1" i="0" u="none" strike="noStrike" kern="1200" cap="none" spc="0" normalizeH="0" baseline="0" noProof="0" dirty="0">
              <a:ln>
                <a:noFill/>
              </a:ln>
              <a:solidFill>
                <a:srgbClr val="C00000"/>
              </a:solidFill>
              <a:effectLst/>
              <a:uLnTx/>
              <a:uFillTx/>
              <a:latin typeface="Times New Roman"/>
              <a:ea typeface="+mn-ea"/>
              <a:cs typeface="+mn-cs"/>
            </a:endParaRPr>
          </a:p>
        </p:txBody>
      </p:sp>
      <p:sp>
        <p:nvSpPr>
          <p:cNvPr id="5" name="TextBox 4"/>
          <p:cNvSpPr txBox="1"/>
          <p:nvPr/>
        </p:nvSpPr>
        <p:spPr>
          <a:xfrm>
            <a:off x="304800" y="1524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33333"/>
                </a:solidFill>
                <a:effectLst/>
                <a:uLnTx/>
                <a:uFillTx/>
                <a:latin typeface="Times New Roman"/>
                <a:ea typeface="+mn-ea"/>
                <a:cs typeface="+mn-cs"/>
              </a:rPr>
              <a:t>GOSPEL TRANSMISSION</a:t>
            </a:r>
            <a:endParaRPr kumimoji="0" lang="en-US" sz="3200" b="1" i="0" u="none" strike="noStrike" kern="1200" cap="none" spc="0" normalizeH="0" baseline="0" noProof="0" dirty="0">
              <a:ln>
                <a:noFill/>
              </a:ln>
              <a:solidFill>
                <a:srgbClr val="333333"/>
              </a:solidFill>
              <a:effectLst/>
              <a:uLnTx/>
              <a:uFillTx/>
              <a:latin typeface="Times New Roman"/>
              <a:ea typeface="+mn-ea"/>
              <a:cs typeface="+mn-cs"/>
            </a:endParaRPr>
          </a:p>
        </p:txBody>
      </p:sp>
    </p:spTree>
    <p:extLst>
      <p:ext uri="{BB962C8B-B14F-4D97-AF65-F5344CB8AC3E}">
        <p14:creationId xmlns:p14="http://schemas.microsoft.com/office/powerpoint/2010/main" val="49876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95300" y="609600"/>
            <a:ext cx="83058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smtClean="0"/>
              <a:t>INTRODUCTIONS</a:t>
            </a:r>
            <a:endParaRPr kumimoji="0" lang="en-US" altLang="en-US" sz="1700" dirty="0">
              <a:latin typeface="Courier New" pitchFamily="49" charset="0"/>
            </a:endParaRPr>
          </a:p>
          <a:p>
            <a:pPr>
              <a:spcBef>
                <a:spcPct val="0"/>
              </a:spcBef>
              <a:buClrTx/>
              <a:buFontTx/>
              <a:buNone/>
            </a:pPr>
            <a:endParaRPr kumimoji="0" lang="en-US" altLang="en-US" sz="1700" dirty="0">
              <a:latin typeface="Courier New" pitchFamily="49" charset="0"/>
            </a:endParaRPr>
          </a:p>
          <a:p>
            <a:pPr>
              <a:spcBef>
                <a:spcPct val="0"/>
              </a:spcBef>
              <a:buClrTx/>
              <a:buFontTx/>
              <a:buNone/>
            </a:pPr>
            <a:r>
              <a:rPr kumimoji="0" lang="en-US" altLang="en-US" sz="2400" b="1" dirty="0" smtClean="0"/>
              <a:t>a</a:t>
            </a:r>
            <a:r>
              <a:rPr kumimoji="0" lang="en-US" altLang="en-US" sz="2400" b="1" dirty="0"/>
              <a:t>) N</a:t>
            </a:r>
            <a:r>
              <a:rPr kumimoji="0" lang="en-US" altLang="en-US" sz="2400" b="1" dirty="0" smtClean="0"/>
              <a:t>ame</a:t>
            </a:r>
            <a:endParaRPr kumimoji="0" lang="en-US" altLang="en-US" sz="2400" b="1" dirty="0"/>
          </a:p>
          <a:p>
            <a:pPr>
              <a:spcBef>
                <a:spcPct val="0"/>
              </a:spcBef>
              <a:buClrTx/>
              <a:buFontTx/>
              <a:buNone/>
            </a:pPr>
            <a:r>
              <a:rPr kumimoji="0" lang="en-US" altLang="en-US" sz="2400" b="1" dirty="0" smtClean="0"/>
              <a:t>b) Issues </a:t>
            </a:r>
            <a:r>
              <a:rPr kumimoji="0" lang="en-US" altLang="en-US" sz="2400" b="1" dirty="0"/>
              <a:t>related to the OT/Bible </a:t>
            </a:r>
            <a:r>
              <a:rPr kumimoji="0" lang="en-US" altLang="en-US" sz="2400" b="1" dirty="0" smtClean="0"/>
              <a:t>that interest/concern you.</a:t>
            </a:r>
            <a:endParaRPr kumimoji="0" lang="en-US" altLang="en-US" sz="2400" b="1" dirty="0"/>
          </a:p>
          <a:p>
            <a:pPr>
              <a:spcBef>
                <a:spcPct val="0"/>
              </a:spcBef>
              <a:buClrTx/>
              <a:buFontTx/>
              <a:buNone/>
            </a:pPr>
            <a:r>
              <a:rPr kumimoji="0" lang="en-US" altLang="en-US" sz="2400" b="1" dirty="0"/>
              <a:t>c) What anxieties </a:t>
            </a:r>
            <a:r>
              <a:rPr kumimoji="0" lang="en-US" altLang="en-US" sz="2400" b="1" dirty="0" smtClean="0"/>
              <a:t>you </a:t>
            </a:r>
            <a:r>
              <a:rPr kumimoji="0" lang="en-US" altLang="en-US" sz="2400" b="1" dirty="0"/>
              <a:t>have about this </a:t>
            </a:r>
            <a:r>
              <a:rPr kumimoji="0" lang="en-US" altLang="en-US" sz="2400" b="1" dirty="0" smtClean="0"/>
              <a:t>course, if any.</a:t>
            </a:r>
            <a:endParaRPr kumimoji="0" lang="en-US" altLang="en-US" sz="2400" b="1" dirty="0"/>
          </a:p>
          <a:p>
            <a:pPr>
              <a:spcBef>
                <a:spcPct val="0"/>
              </a:spcBef>
              <a:buClrTx/>
              <a:buFontTx/>
              <a:buNone/>
            </a:pPr>
            <a:endParaRPr kumimoji="0" lang="en-US" altLang="en-US" sz="2400" b="1" dirty="0"/>
          </a:p>
        </p:txBody>
      </p:sp>
      <p:sp>
        <p:nvSpPr>
          <p:cNvPr id="8195" name="Text Box 3"/>
          <p:cNvSpPr txBox="1">
            <a:spLocks noChangeArrowheads="1"/>
          </p:cNvSpPr>
          <p:nvPr/>
        </p:nvSpPr>
        <p:spPr bwMode="auto">
          <a:xfrm>
            <a:off x="152400" y="3505200"/>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smtClean="0"/>
              <a:t>What is a nickname that you have been given at some time?</a:t>
            </a:r>
            <a:endParaRPr kumimoji="0" lang="en-US" altLang="en-US" sz="2400" dirty="0"/>
          </a:p>
        </p:txBody>
      </p:sp>
      <p:pic>
        <p:nvPicPr>
          <p:cNvPr id="48132" name="Picture 4" descr="j0285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19600"/>
            <a:ext cx="2590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28600" y="152400"/>
            <a:ext cx="8610600" cy="461665"/>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b="1" dirty="0">
                <a:solidFill>
                  <a:srgbClr val="333333"/>
                </a:solidFill>
                <a:latin typeface="Times New Roman"/>
                <a:cs typeface="Arial" charset="0"/>
              </a:rPr>
              <a:t>Textual Transmission: The Exponential Growth of a Text</a:t>
            </a:r>
          </a:p>
        </p:txBody>
      </p:sp>
      <p:sp>
        <p:nvSpPr>
          <p:cNvPr id="3" name="Rectangle 2"/>
          <p:cNvSpPr/>
          <p:nvPr/>
        </p:nvSpPr>
        <p:spPr bwMode="auto">
          <a:xfrm>
            <a:off x="4267200" y="7620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cxnSp>
        <p:nvCxnSpPr>
          <p:cNvPr id="11288" name="Straight Connector 27"/>
          <p:cNvCxnSpPr>
            <a:cxnSpLocks noChangeShapeType="1"/>
          </p:cNvCxnSpPr>
          <p:nvPr/>
        </p:nvCxnSpPr>
        <p:spPr bwMode="auto">
          <a:xfrm rot="5400000">
            <a:off x="4344194" y="1294606"/>
            <a:ext cx="304800" cy="1588"/>
          </a:xfrm>
          <a:prstGeom prst="line">
            <a:avLst/>
          </a:prstGeom>
          <a:noFill/>
          <a:ln w="25400" algn="ctr">
            <a:solidFill>
              <a:schemeClr val="tx1"/>
            </a:solidFill>
            <a:round/>
            <a:headEnd/>
            <a:tailEnd/>
          </a:ln>
        </p:spPr>
      </p:cxnSp>
      <p:cxnSp>
        <p:nvCxnSpPr>
          <p:cNvPr id="11297" name="Straight Connector 36"/>
          <p:cNvCxnSpPr>
            <a:cxnSpLocks noChangeShapeType="1"/>
          </p:cNvCxnSpPr>
          <p:nvPr/>
        </p:nvCxnSpPr>
        <p:spPr bwMode="auto">
          <a:xfrm>
            <a:off x="4724400" y="1143000"/>
            <a:ext cx="2514600" cy="304800"/>
          </a:xfrm>
          <a:prstGeom prst="line">
            <a:avLst/>
          </a:prstGeom>
          <a:noFill/>
          <a:ln w="25400" algn="ctr">
            <a:solidFill>
              <a:schemeClr val="tx1"/>
            </a:solidFill>
            <a:round/>
            <a:headEnd/>
            <a:tailEnd/>
          </a:ln>
        </p:spPr>
      </p:cxnSp>
      <p:cxnSp>
        <p:nvCxnSpPr>
          <p:cNvPr id="11298" name="Straight Connector 37"/>
          <p:cNvCxnSpPr>
            <a:cxnSpLocks noChangeShapeType="1"/>
          </p:cNvCxnSpPr>
          <p:nvPr/>
        </p:nvCxnSpPr>
        <p:spPr bwMode="auto">
          <a:xfrm rot="10800000" flipV="1">
            <a:off x="1676400" y="1143000"/>
            <a:ext cx="2514600" cy="381000"/>
          </a:xfrm>
          <a:prstGeom prst="line">
            <a:avLst/>
          </a:prstGeom>
          <a:noFill/>
          <a:ln w="25400" algn="ctr">
            <a:solidFill>
              <a:schemeClr val="tx1"/>
            </a:solidFill>
            <a:round/>
            <a:headEnd/>
            <a:tailEnd/>
          </a:ln>
        </p:spPr>
      </p:cxnSp>
      <p:sp>
        <p:nvSpPr>
          <p:cNvPr id="51" name="Rectangle 50"/>
          <p:cNvSpPr/>
          <p:nvPr/>
        </p:nvSpPr>
        <p:spPr bwMode="auto">
          <a:xfrm>
            <a:off x="1371600" y="1600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2" name="Rectangle 51"/>
          <p:cNvSpPr/>
          <p:nvPr/>
        </p:nvSpPr>
        <p:spPr bwMode="auto">
          <a:xfrm>
            <a:off x="4267200" y="14478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3" name="Rectangle 52"/>
          <p:cNvSpPr/>
          <p:nvPr/>
        </p:nvSpPr>
        <p:spPr bwMode="auto">
          <a:xfrm>
            <a:off x="7162800" y="15240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4" name="Rectangle 53"/>
          <p:cNvSpPr/>
          <p:nvPr/>
        </p:nvSpPr>
        <p:spPr bwMode="auto">
          <a:xfrm>
            <a:off x="22860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5" name="Rectangle 54"/>
          <p:cNvSpPr/>
          <p:nvPr/>
        </p:nvSpPr>
        <p:spPr bwMode="auto">
          <a:xfrm>
            <a:off x="1524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6" name="Rectangle 55"/>
          <p:cNvSpPr/>
          <p:nvPr/>
        </p:nvSpPr>
        <p:spPr bwMode="auto">
          <a:xfrm>
            <a:off x="32766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7" name="Rectangle 56"/>
          <p:cNvSpPr/>
          <p:nvPr/>
        </p:nvSpPr>
        <p:spPr bwMode="auto">
          <a:xfrm>
            <a:off x="42672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8" name="Rectangle 57"/>
          <p:cNvSpPr/>
          <p:nvPr/>
        </p:nvSpPr>
        <p:spPr bwMode="auto">
          <a:xfrm>
            <a:off x="52578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59" name="Rectangle 58"/>
          <p:cNvSpPr/>
          <p:nvPr/>
        </p:nvSpPr>
        <p:spPr bwMode="auto">
          <a:xfrm>
            <a:off x="83820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0" name="Rectangle 59"/>
          <p:cNvSpPr/>
          <p:nvPr/>
        </p:nvSpPr>
        <p:spPr bwMode="auto">
          <a:xfrm>
            <a:off x="72390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1" name="Rectangle 60"/>
          <p:cNvSpPr/>
          <p:nvPr/>
        </p:nvSpPr>
        <p:spPr bwMode="auto">
          <a:xfrm>
            <a:off x="6248400" y="19812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2" name="Rectangle 61"/>
          <p:cNvSpPr/>
          <p:nvPr/>
        </p:nvSpPr>
        <p:spPr bwMode="auto">
          <a:xfrm>
            <a:off x="1367919" y="2035021"/>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3" name="TextBox 62"/>
          <p:cNvSpPr txBox="1"/>
          <p:nvPr/>
        </p:nvSpPr>
        <p:spPr>
          <a:xfrm>
            <a:off x="4724400" y="685800"/>
            <a:ext cx="3886200" cy="369332"/>
          </a:xfrm>
          <a:prstGeom prst="rect">
            <a:avLst/>
          </a:prstGeom>
          <a:noFill/>
        </p:spPr>
        <p:txBody>
          <a:bodyPr wrap="square" rtlCol="0">
            <a:spAutoFit/>
          </a:bodyPr>
          <a:lstStyle/>
          <a:p>
            <a:pPr eaLnBrk="1" fontAlgn="auto" hangingPunct="1">
              <a:spcBef>
                <a:spcPts val="0"/>
              </a:spcBef>
              <a:spcAft>
                <a:spcPts val="0"/>
              </a:spcAft>
            </a:pPr>
            <a:r>
              <a:rPr lang="en-US" sz="1800" b="1" dirty="0">
                <a:solidFill>
                  <a:srgbClr val="333333"/>
                </a:solidFill>
                <a:latin typeface="Times New Roman"/>
                <a:cs typeface="Arial" charset="0"/>
              </a:rPr>
              <a:t>Gospel written by end of first century </a:t>
            </a:r>
          </a:p>
        </p:txBody>
      </p:sp>
      <p:sp>
        <p:nvSpPr>
          <p:cNvPr id="65" name="Rectangle 64"/>
          <p:cNvSpPr/>
          <p:nvPr/>
        </p:nvSpPr>
        <p:spPr bwMode="auto">
          <a:xfrm>
            <a:off x="3048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6" name="Rectangle 65"/>
          <p:cNvSpPr/>
          <p:nvPr/>
        </p:nvSpPr>
        <p:spPr bwMode="auto">
          <a:xfrm>
            <a:off x="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7" name="Rectangle 66"/>
          <p:cNvSpPr/>
          <p:nvPr/>
        </p:nvSpPr>
        <p:spPr bwMode="auto">
          <a:xfrm>
            <a:off x="6096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8" name="Rectangle 67"/>
          <p:cNvSpPr/>
          <p:nvPr/>
        </p:nvSpPr>
        <p:spPr bwMode="auto">
          <a:xfrm>
            <a:off x="10668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69" name="Rectangle 68"/>
          <p:cNvSpPr/>
          <p:nvPr/>
        </p:nvSpPr>
        <p:spPr bwMode="auto">
          <a:xfrm>
            <a:off x="13716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0" name="Rectangle 69"/>
          <p:cNvSpPr/>
          <p:nvPr/>
        </p:nvSpPr>
        <p:spPr bwMode="auto">
          <a:xfrm>
            <a:off x="16764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1" name="Rectangle 70"/>
          <p:cNvSpPr/>
          <p:nvPr/>
        </p:nvSpPr>
        <p:spPr bwMode="auto">
          <a:xfrm>
            <a:off x="20574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2" name="Rectangle 71"/>
          <p:cNvSpPr/>
          <p:nvPr/>
        </p:nvSpPr>
        <p:spPr bwMode="auto">
          <a:xfrm>
            <a:off x="23622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3" name="Rectangle 72"/>
          <p:cNvSpPr/>
          <p:nvPr/>
        </p:nvSpPr>
        <p:spPr bwMode="auto">
          <a:xfrm>
            <a:off x="26670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4" name="Rectangle 73"/>
          <p:cNvSpPr/>
          <p:nvPr/>
        </p:nvSpPr>
        <p:spPr bwMode="auto">
          <a:xfrm>
            <a:off x="30480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5" name="Rectangle 74"/>
          <p:cNvSpPr/>
          <p:nvPr/>
        </p:nvSpPr>
        <p:spPr bwMode="auto">
          <a:xfrm>
            <a:off x="33528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6" name="Rectangle 75"/>
          <p:cNvSpPr/>
          <p:nvPr/>
        </p:nvSpPr>
        <p:spPr bwMode="auto">
          <a:xfrm>
            <a:off x="36576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7" name="Rectangle 76"/>
          <p:cNvSpPr/>
          <p:nvPr/>
        </p:nvSpPr>
        <p:spPr bwMode="auto">
          <a:xfrm>
            <a:off x="41148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8" name="Rectangle 77"/>
          <p:cNvSpPr/>
          <p:nvPr/>
        </p:nvSpPr>
        <p:spPr bwMode="auto">
          <a:xfrm>
            <a:off x="44196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79" name="Rectangle 78"/>
          <p:cNvSpPr/>
          <p:nvPr/>
        </p:nvSpPr>
        <p:spPr bwMode="auto">
          <a:xfrm>
            <a:off x="47244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0" name="Rectangle 79"/>
          <p:cNvSpPr/>
          <p:nvPr/>
        </p:nvSpPr>
        <p:spPr bwMode="auto">
          <a:xfrm>
            <a:off x="51054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1" name="Rectangle 80"/>
          <p:cNvSpPr/>
          <p:nvPr/>
        </p:nvSpPr>
        <p:spPr bwMode="auto">
          <a:xfrm>
            <a:off x="54102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2" name="Rectangle 81"/>
          <p:cNvSpPr/>
          <p:nvPr/>
        </p:nvSpPr>
        <p:spPr bwMode="auto">
          <a:xfrm>
            <a:off x="57150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3" name="Rectangle 82"/>
          <p:cNvSpPr/>
          <p:nvPr/>
        </p:nvSpPr>
        <p:spPr bwMode="auto">
          <a:xfrm>
            <a:off x="80772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4" name="Rectangle 83"/>
          <p:cNvSpPr/>
          <p:nvPr/>
        </p:nvSpPr>
        <p:spPr bwMode="auto">
          <a:xfrm>
            <a:off x="84582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5" name="Rectangle 84"/>
          <p:cNvSpPr/>
          <p:nvPr/>
        </p:nvSpPr>
        <p:spPr bwMode="auto">
          <a:xfrm>
            <a:off x="87630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7" name="Rectangle 86"/>
          <p:cNvSpPr/>
          <p:nvPr/>
        </p:nvSpPr>
        <p:spPr bwMode="auto">
          <a:xfrm>
            <a:off x="63246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8" name="Rectangle 87"/>
          <p:cNvSpPr/>
          <p:nvPr/>
        </p:nvSpPr>
        <p:spPr bwMode="auto">
          <a:xfrm>
            <a:off x="66294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89" name="Rectangle 88"/>
          <p:cNvSpPr/>
          <p:nvPr/>
        </p:nvSpPr>
        <p:spPr bwMode="auto">
          <a:xfrm>
            <a:off x="60198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90" name="Rectangle 89"/>
          <p:cNvSpPr/>
          <p:nvPr/>
        </p:nvSpPr>
        <p:spPr bwMode="auto">
          <a:xfrm>
            <a:off x="70104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91" name="Rectangle 90"/>
          <p:cNvSpPr/>
          <p:nvPr/>
        </p:nvSpPr>
        <p:spPr bwMode="auto">
          <a:xfrm>
            <a:off x="73152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92" name="Rectangle 91"/>
          <p:cNvSpPr/>
          <p:nvPr/>
        </p:nvSpPr>
        <p:spPr bwMode="auto">
          <a:xfrm>
            <a:off x="7620000" y="2514600"/>
            <a:ext cx="228600" cy="228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sp>
        <p:nvSpPr>
          <p:cNvPr id="93" name="TextBox 92"/>
          <p:cNvSpPr txBox="1"/>
          <p:nvPr/>
        </p:nvSpPr>
        <p:spPr>
          <a:xfrm>
            <a:off x="304800" y="2887682"/>
            <a:ext cx="8229600" cy="3785652"/>
          </a:xfrm>
          <a:prstGeom prst="rect">
            <a:avLst/>
          </a:prstGeom>
          <a:noFill/>
          <a:ln w="25400">
            <a:noFill/>
          </a:ln>
        </p:spPr>
        <p:txBody>
          <a:bodyPr wrap="square" rtlCol="0">
            <a:spAutoFit/>
          </a:bodyPr>
          <a:lstStyle/>
          <a:p>
            <a:pPr algn="ctr" eaLnBrk="1" fontAlgn="auto" hangingPunct="1">
              <a:spcBef>
                <a:spcPts val="0"/>
              </a:spcBef>
              <a:spcAft>
                <a:spcPts val="0"/>
              </a:spcAft>
            </a:pPr>
            <a:r>
              <a:rPr lang="en-US" b="1" dirty="0">
                <a:solidFill>
                  <a:srgbClr val="008A00"/>
                </a:solidFill>
                <a:latin typeface="Times New Roman"/>
                <a:cs typeface="Arial" charset="0"/>
              </a:rPr>
              <a:t>Etc.</a:t>
            </a:r>
            <a:r>
              <a:rPr lang="en-US" b="1" dirty="0">
                <a:solidFill>
                  <a:srgbClr val="333333"/>
                </a:solidFill>
                <a:latin typeface="Times New Roman"/>
                <a:cs typeface="Arial" charset="0"/>
              </a:rPr>
              <a:t> </a:t>
            </a:r>
            <a:r>
              <a:rPr lang="en-US" sz="1800" b="1" dirty="0">
                <a:solidFill>
                  <a:srgbClr val="333333"/>
                </a:solidFill>
                <a:latin typeface="Times New Roman"/>
                <a:cs typeface="Arial" charset="0"/>
              </a:rPr>
              <a:t> </a:t>
            </a:r>
          </a:p>
          <a:p>
            <a:pPr eaLnBrk="1" fontAlgn="auto" hangingPunct="1">
              <a:spcBef>
                <a:spcPts val="0"/>
              </a:spcBef>
              <a:spcAft>
                <a:spcPts val="0"/>
              </a:spcAft>
            </a:pPr>
            <a:r>
              <a:rPr lang="en-US" b="1" u="sng" dirty="0">
                <a:solidFill>
                  <a:srgbClr val="333333"/>
                </a:solidFill>
                <a:latin typeface="Times New Roman"/>
                <a:cs typeface="Arial" charset="0"/>
              </a:rPr>
              <a:t>By mid second century</a:t>
            </a:r>
            <a:r>
              <a:rPr lang="en-US" b="1" dirty="0">
                <a:solidFill>
                  <a:srgbClr val="333333"/>
                </a:solidFill>
                <a:latin typeface="Times New Roman"/>
                <a:cs typeface="Arial" charset="0"/>
              </a:rPr>
              <a:t>: 4 Gospels and 13 Letters of Paul were standard fare for Christian communities throughout the Mediterranean, and copyists are comparing copies, creating “families” of text types.</a:t>
            </a:r>
            <a:endParaRPr lang="en-US" sz="1800" b="1" dirty="0">
              <a:solidFill>
                <a:srgbClr val="333333"/>
              </a:solidFill>
              <a:latin typeface="Times New Roman"/>
              <a:cs typeface="Arial" charset="0"/>
            </a:endParaRPr>
          </a:p>
          <a:p>
            <a:pPr eaLnBrk="1" fontAlgn="auto" hangingPunct="1">
              <a:spcBef>
                <a:spcPts val="0"/>
              </a:spcBef>
              <a:spcAft>
                <a:spcPts val="0"/>
              </a:spcAft>
            </a:pPr>
            <a:r>
              <a:rPr lang="en-US" b="1" dirty="0">
                <a:solidFill>
                  <a:srgbClr val="3333CC"/>
                </a:solidFill>
                <a:latin typeface="Times New Roman"/>
                <a:cs typeface="Arial" charset="0"/>
              </a:rPr>
              <a:t>Question:</a:t>
            </a:r>
          </a:p>
          <a:p>
            <a:pPr eaLnBrk="1" fontAlgn="auto" hangingPunct="1">
              <a:spcBef>
                <a:spcPts val="0"/>
              </a:spcBef>
              <a:spcAft>
                <a:spcPts val="0"/>
              </a:spcAft>
            </a:pPr>
            <a:r>
              <a:rPr lang="en-US" b="1" dirty="0">
                <a:solidFill>
                  <a:srgbClr val="3333CC"/>
                </a:solidFill>
                <a:latin typeface="Times New Roman"/>
                <a:cs typeface="Arial" charset="0"/>
              </a:rPr>
              <a:t>How possible would it be after just a few “generations” of a Gospel being copied for someone (like </a:t>
            </a:r>
            <a:r>
              <a:rPr lang="en-US" b="1" dirty="0" err="1">
                <a:solidFill>
                  <a:srgbClr val="3333CC"/>
                </a:solidFill>
                <a:latin typeface="Times New Roman"/>
                <a:cs typeface="Arial" charset="0"/>
              </a:rPr>
              <a:t>Marcion</a:t>
            </a:r>
            <a:r>
              <a:rPr lang="en-US" b="1" dirty="0">
                <a:solidFill>
                  <a:srgbClr val="3333CC"/>
                </a:solidFill>
                <a:latin typeface="Times New Roman"/>
                <a:cs typeface="Arial" charset="0"/>
              </a:rPr>
              <a:t>) to “revise” the words of Jesus in a Gospel and </a:t>
            </a:r>
            <a:r>
              <a:rPr lang="en-US" b="1" dirty="0">
                <a:solidFill>
                  <a:srgbClr val="C00000"/>
                </a:solidFill>
                <a:latin typeface="Times New Roman"/>
                <a:cs typeface="Arial" charset="0"/>
              </a:rPr>
              <a:t>effectively change</a:t>
            </a:r>
            <a:r>
              <a:rPr lang="en-US" b="1" dirty="0">
                <a:solidFill>
                  <a:srgbClr val="3333CC"/>
                </a:solidFill>
                <a:latin typeface="Times New Roman"/>
                <a:cs typeface="Arial" charset="0"/>
              </a:rPr>
              <a:t> Christian teaching?</a:t>
            </a:r>
          </a:p>
        </p:txBody>
      </p:sp>
      <p:sp>
        <p:nvSpPr>
          <p:cNvPr id="94" name="TextBox 93"/>
          <p:cNvSpPr txBox="1"/>
          <p:nvPr/>
        </p:nvSpPr>
        <p:spPr>
          <a:xfrm>
            <a:off x="2133600" y="1447800"/>
            <a:ext cx="4800600" cy="369332"/>
          </a:xfrm>
          <a:prstGeom prst="rect">
            <a:avLst/>
          </a:prstGeom>
          <a:noFill/>
        </p:spPr>
        <p:txBody>
          <a:bodyPr wrap="square" rtlCol="0">
            <a:spAutoFit/>
          </a:bodyPr>
          <a:lstStyle/>
          <a:p>
            <a:pPr eaLnBrk="1" fontAlgn="auto" hangingPunct="1">
              <a:spcBef>
                <a:spcPts val="0"/>
              </a:spcBef>
              <a:spcAft>
                <a:spcPts val="0"/>
              </a:spcAft>
            </a:pPr>
            <a:r>
              <a:rPr lang="en-US" sz="1800" dirty="0">
                <a:solidFill>
                  <a:srgbClr val="333333"/>
                </a:solidFill>
                <a:latin typeface="Times New Roman"/>
                <a:cs typeface="Arial" charset="0"/>
              </a:rPr>
              <a:t>Copies quickly made          as the Church spreads.</a:t>
            </a:r>
          </a:p>
        </p:txBody>
      </p:sp>
      <p:sp>
        <p:nvSpPr>
          <p:cNvPr id="95" name="Rectangle 94"/>
          <p:cNvSpPr/>
          <p:nvPr/>
        </p:nvSpPr>
        <p:spPr bwMode="auto">
          <a:xfrm>
            <a:off x="6324600" y="2895600"/>
            <a:ext cx="228600" cy="228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333333"/>
              </a:solidFill>
              <a:latin typeface="Times New Roman"/>
              <a:cs typeface="Arial" charset="0"/>
            </a:endParaRPr>
          </a:p>
        </p:txBody>
      </p:sp>
      <p:cxnSp>
        <p:nvCxnSpPr>
          <p:cNvPr id="97" name="Straight Arrow Connector 96"/>
          <p:cNvCxnSpPr/>
          <p:nvPr/>
        </p:nvCxnSpPr>
        <p:spPr bwMode="auto">
          <a:xfrm rot="5400000" flipH="1" flipV="1">
            <a:off x="4914900" y="4000500"/>
            <a:ext cx="2209800" cy="762000"/>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cxnSp>
        <p:nvCxnSpPr>
          <p:cNvPr id="64" name="Straight Connector 37"/>
          <p:cNvCxnSpPr>
            <a:cxnSpLocks noChangeShapeType="1"/>
          </p:cNvCxnSpPr>
          <p:nvPr/>
        </p:nvCxnSpPr>
        <p:spPr bwMode="auto">
          <a:xfrm flipH="1">
            <a:off x="419100" y="1752600"/>
            <a:ext cx="876300" cy="152400"/>
          </a:xfrm>
          <a:prstGeom prst="line">
            <a:avLst/>
          </a:prstGeom>
          <a:noFill/>
          <a:ln w="25400" algn="ctr">
            <a:solidFill>
              <a:schemeClr val="tx1"/>
            </a:solidFill>
            <a:round/>
            <a:headEnd/>
            <a:tailEnd/>
          </a:ln>
        </p:spPr>
      </p:cxnSp>
      <p:cxnSp>
        <p:nvCxnSpPr>
          <p:cNvPr id="86" name="Straight Connector 37"/>
          <p:cNvCxnSpPr>
            <a:cxnSpLocks noChangeShapeType="1"/>
          </p:cNvCxnSpPr>
          <p:nvPr/>
        </p:nvCxnSpPr>
        <p:spPr bwMode="auto">
          <a:xfrm flipH="1">
            <a:off x="3581400" y="1773676"/>
            <a:ext cx="703634" cy="131324"/>
          </a:xfrm>
          <a:prstGeom prst="line">
            <a:avLst/>
          </a:prstGeom>
          <a:noFill/>
          <a:ln w="25400" algn="ctr">
            <a:solidFill>
              <a:schemeClr val="tx1"/>
            </a:solidFill>
            <a:round/>
            <a:headEnd/>
            <a:tailEnd/>
          </a:ln>
        </p:spPr>
      </p:cxnSp>
      <p:cxnSp>
        <p:nvCxnSpPr>
          <p:cNvPr id="96" name="Straight Connector 37"/>
          <p:cNvCxnSpPr>
            <a:cxnSpLocks noChangeShapeType="1"/>
          </p:cNvCxnSpPr>
          <p:nvPr/>
        </p:nvCxnSpPr>
        <p:spPr bwMode="auto">
          <a:xfrm flipH="1">
            <a:off x="6438900" y="1733954"/>
            <a:ext cx="666345" cy="190499"/>
          </a:xfrm>
          <a:prstGeom prst="line">
            <a:avLst/>
          </a:prstGeom>
          <a:noFill/>
          <a:ln w="25400" algn="ctr">
            <a:solidFill>
              <a:schemeClr val="tx1"/>
            </a:solidFill>
            <a:round/>
            <a:headEnd/>
            <a:tailEnd/>
          </a:ln>
        </p:spPr>
      </p:cxnSp>
      <p:cxnSp>
        <p:nvCxnSpPr>
          <p:cNvPr id="98" name="Straight Connector 36"/>
          <p:cNvCxnSpPr>
            <a:cxnSpLocks noChangeShapeType="1"/>
          </p:cNvCxnSpPr>
          <p:nvPr/>
        </p:nvCxnSpPr>
        <p:spPr bwMode="auto">
          <a:xfrm>
            <a:off x="1795564" y="1752600"/>
            <a:ext cx="680936" cy="152400"/>
          </a:xfrm>
          <a:prstGeom prst="line">
            <a:avLst/>
          </a:prstGeom>
          <a:noFill/>
          <a:ln w="25400" algn="ctr">
            <a:solidFill>
              <a:schemeClr val="tx1"/>
            </a:solidFill>
            <a:round/>
            <a:headEnd/>
            <a:tailEnd/>
          </a:ln>
        </p:spPr>
      </p:cxnSp>
      <p:cxnSp>
        <p:nvCxnSpPr>
          <p:cNvPr id="99" name="Straight Connector 36"/>
          <p:cNvCxnSpPr>
            <a:cxnSpLocks noChangeShapeType="1"/>
          </p:cNvCxnSpPr>
          <p:nvPr/>
        </p:nvCxnSpPr>
        <p:spPr bwMode="auto">
          <a:xfrm>
            <a:off x="4707377" y="1733954"/>
            <a:ext cx="680936" cy="152400"/>
          </a:xfrm>
          <a:prstGeom prst="line">
            <a:avLst/>
          </a:prstGeom>
          <a:noFill/>
          <a:ln w="25400" algn="ctr">
            <a:solidFill>
              <a:schemeClr val="tx1"/>
            </a:solidFill>
            <a:round/>
            <a:headEnd/>
            <a:tailEnd/>
          </a:ln>
        </p:spPr>
      </p:cxnSp>
      <p:cxnSp>
        <p:nvCxnSpPr>
          <p:cNvPr id="100" name="Straight Connector 36"/>
          <p:cNvCxnSpPr>
            <a:cxnSpLocks noChangeShapeType="1"/>
          </p:cNvCxnSpPr>
          <p:nvPr/>
        </p:nvCxnSpPr>
        <p:spPr bwMode="auto">
          <a:xfrm>
            <a:off x="7644319" y="1806911"/>
            <a:ext cx="680936" cy="152400"/>
          </a:xfrm>
          <a:prstGeom prst="line">
            <a:avLst/>
          </a:prstGeom>
          <a:noFill/>
          <a:ln w="25400" algn="ctr">
            <a:solidFill>
              <a:schemeClr val="tx1"/>
            </a:solidFill>
            <a:round/>
            <a:headEnd/>
            <a:tailEnd/>
          </a:ln>
        </p:spPr>
      </p:cxnSp>
      <p:cxnSp>
        <p:nvCxnSpPr>
          <p:cNvPr id="101" name="Straight Connector 27"/>
          <p:cNvCxnSpPr>
            <a:cxnSpLocks noChangeShapeType="1"/>
            <a:endCxn id="62" idx="0"/>
          </p:cNvCxnSpPr>
          <p:nvPr/>
        </p:nvCxnSpPr>
        <p:spPr bwMode="auto">
          <a:xfrm flipH="1">
            <a:off x="1558419" y="1898515"/>
            <a:ext cx="20200" cy="136506"/>
          </a:xfrm>
          <a:prstGeom prst="line">
            <a:avLst/>
          </a:prstGeom>
          <a:noFill/>
          <a:ln w="25400" algn="ctr">
            <a:solidFill>
              <a:schemeClr val="tx1"/>
            </a:solidFill>
            <a:round/>
            <a:headEnd/>
            <a:tailEnd/>
          </a:ln>
        </p:spPr>
      </p:cxnSp>
      <p:cxnSp>
        <p:nvCxnSpPr>
          <p:cNvPr id="102" name="Straight Connector 27"/>
          <p:cNvCxnSpPr>
            <a:cxnSpLocks noChangeShapeType="1"/>
          </p:cNvCxnSpPr>
          <p:nvPr/>
        </p:nvCxnSpPr>
        <p:spPr bwMode="auto">
          <a:xfrm flipH="1">
            <a:off x="4494212" y="1725038"/>
            <a:ext cx="3176" cy="249676"/>
          </a:xfrm>
          <a:prstGeom prst="line">
            <a:avLst/>
          </a:prstGeom>
          <a:noFill/>
          <a:ln w="25400" algn="ctr">
            <a:solidFill>
              <a:schemeClr val="tx1"/>
            </a:solidFill>
            <a:round/>
            <a:headEnd/>
            <a:tailEnd/>
          </a:ln>
        </p:spPr>
      </p:cxnSp>
      <p:cxnSp>
        <p:nvCxnSpPr>
          <p:cNvPr id="103" name="Straight Connector 27"/>
          <p:cNvCxnSpPr>
            <a:cxnSpLocks noChangeShapeType="1"/>
            <a:endCxn id="60" idx="0"/>
          </p:cNvCxnSpPr>
          <p:nvPr/>
        </p:nvCxnSpPr>
        <p:spPr bwMode="auto">
          <a:xfrm>
            <a:off x="7429467" y="1772053"/>
            <a:ext cx="33" cy="209147"/>
          </a:xfrm>
          <a:prstGeom prst="line">
            <a:avLst/>
          </a:prstGeom>
          <a:noFill/>
          <a:ln w="25400" algn="ctr">
            <a:solidFill>
              <a:schemeClr val="tx1"/>
            </a:solidFill>
            <a:round/>
            <a:headEnd/>
            <a:tailEnd/>
          </a:ln>
        </p:spPr>
      </p:cxnSp>
      <p:cxnSp>
        <p:nvCxnSpPr>
          <p:cNvPr id="104" name="Straight Connector 27"/>
          <p:cNvCxnSpPr>
            <a:cxnSpLocks noChangeShapeType="1"/>
          </p:cNvCxnSpPr>
          <p:nvPr/>
        </p:nvCxnSpPr>
        <p:spPr bwMode="auto">
          <a:xfrm>
            <a:off x="7429500" y="2235247"/>
            <a:ext cx="33" cy="209147"/>
          </a:xfrm>
          <a:prstGeom prst="line">
            <a:avLst/>
          </a:prstGeom>
          <a:noFill/>
          <a:ln w="25400" algn="ctr">
            <a:solidFill>
              <a:schemeClr val="tx1"/>
            </a:solidFill>
            <a:round/>
            <a:headEnd/>
            <a:tailEnd/>
          </a:ln>
        </p:spPr>
      </p:cxnSp>
      <p:cxnSp>
        <p:nvCxnSpPr>
          <p:cNvPr id="105" name="Straight Connector 27"/>
          <p:cNvCxnSpPr>
            <a:cxnSpLocks noChangeShapeType="1"/>
          </p:cNvCxnSpPr>
          <p:nvPr/>
        </p:nvCxnSpPr>
        <p:spPr bwMode="auto">
          <a:xfrm>
            <a:off x="6439678" y="2235247"/>
            <a:ext cx="33" cy="209147"/>
          </a:xfrm>
          <a:prstGeom prst="line">
            <a:avLst/>
          </a:prstGeom>
          <a:noFill/>
          <a:ln w="25400" algn="ctr">
            <a:solidFill>
              <a:schemeClr val="tx1"/>
            </a:solidFill>
            <a:round/>
            <a:headEnd/>
            <a:tailEnd/>
          </a:ln>
        </p:spPr>
      </p:cxnSp>
      <p:cxnSp>
        <p:nvCxnSpPr>
          <p:cNvPr id="106" name="Straight Connector 27"/>
          <p:cNvCxnSpPr>
            <a:cxnSpLocks noChangeShapeType="1"/>
          </p:cNvCxnSpPr>
          <p:nvPr/>
        </p:nvCxnSpPr>
        <p:spPr bwMode="auto">
          <a:xfrm>
            <a:off x="5524467" y="2276267"/>
            <a:ext cx="33" cy="209147"/>
          </a:xfrm>
          <a:prstGeom prst="line">
            <a:avLst/>
          </a:prstGeom>
          <a:noFill/>
          <a:ln w="25400" algn="ctr">
            <a:solidFill>
              <a:schemeClr val="tx1"/>
            </a:solidFill>
            <a:round/>
            <a:headEnd/>
            <a:tailEnd/>
          </a:ln>
        </p:spPr>
      </p:cxnSp>
      <p:cxnSp>
        <p:nvCxnSpPr>
          <p:cNvPr id="107" name="Straight Connector 27"/>
          <p:cNvCxnSpPr>
            <a:cxnSpLocks noChangeShapeType="1"/>
          </p:cNvCxnSpPr>
          <p:nvPr/>
        </p:nvCxnSpPr>
        <p:spPr bwMode="auto">
          <a:xfrm>
            <a:off x="8572467" y="2277079"/>
            <a:ext cx="33" cy="209147"/>
          </a:xfrm>
          <a:prstGeom prst="line">
            <a:avLst/>
          </a:prstGeom>
          <a:noFill/>
          <a:ln w="25400" algn="ctr">
            <a:solidFill>
              <a:schemeClr val="tx1"/>
            </a:solidFill>
            <a:round/>
            <a:headEnd/>
            <a:tailEnd/>
          </a:ln>
        </p:spPr>
      </p:cxnSp>
      <p:cxnSp>
        <p:nvCxnSpPr>
          <p:cNvPr id="108" name="Straight Connector 27"/>
          <p:cNvCxnSpPr>
            <a:cxnSpLocks noChangeShapeType="1"/>
            <a:stCxn id="62" idx="2"/>
            <a:endCxn id="69" idx="3"/>
          </p:cNvCxnSpPr>
          <p:nvPr/>
        </p:nvCxnSpPr>
        <p:spPr bwMode="auto">
          <a:xfrm>
            <a:off x="1558419" y="2339821"/>
            <a:ext cx="41781" cy="289079"/>
          </a:xfrm>
          <a:prstGeom prst="line">
            <a:avLst/>
          </a:prstGeom>
          <a:noFill/>
          <a:ln w="25400" algn="ctr">
            <a:solidFill>
              <a:schemeClr val="tx1"/>
            </a:solidFill>
            <a:round/>
            <a:headEnd/>
            <a:tailEnd/>
          </a:ln>
        </p:spPr>
      </p:cxnSp>
      <p:cxnSp>
        <p:nvCxnSpPr>
          <p:cNvPr id="109" name="Straight Connector 27"/>
          <p:cNvCxnSpPr>
            <a:cxnSpLocks noChangeShapeType="1"/>
          </p:cNvCxnSpPr>
          <p:nvPr/>
        </p:nvCxnSpPr>
        <p:spPr bwMode="auto">
          <a:xfrm>
            <a:off x="4497388" y="2333335"/>
            <a:ext cx="33" cy="209147"/>
          </a:xfrm>
          <a:prstGeom prst="line">
            <a:avLst/>
          </a:prstGeom>
          <a:noFill/>
          <a:ln w="25400" algn="ctr">
            <a:solidFill>
              <a:schemeClr val="tx1"/>
            </a:solidFill>
            <a:round/>
            <a:headEnd/>
            <a:tailEnd/>
          </a:ln>
        </p:spPr>
      </p:cxnSp>
      <p:cxnSp>
        <p:nvCxnSpPr>
          <p:cNvPr id="110" name="Straight Connector 27"/>
          <p:cNvCxnSpPr>
            <a:cxnSpLocks noChangeShapeType="1"/>
          </p:cNvCxnSpPr>
          <p:nvPr/>
        </p:nvCxnSpPr>
        <p:spPr bwMode="auto">
          <a:xfrm>
            <a:off x="355904" y="2263302"/>
            <a:ext cx="33" cy="209147"/>
          </a:xfrm>
          <a:prstGeom prst="line">
            <a:avLst/>
          </a:prstGeom>
          <a:noFill/>
          <a:ln w="25400" algn="ctr">
            <a:solidFill>
              <a:schemeClr val="tx1"/>
            </a:solidFill>
            <a:round/>
            <a:headEnd/>
            <a:tailEnd/>
          </a:ln>
        </p:spPr>
      </p:cxnSp>
      <p:cxnSp>
        <p:nvCxnSpPr>
          <p:cNvPr id="111" name="Straight Connector 27"/>
          <p:cNvCxnSpPr>
            <a:cxnSpLocks noChangeShapeType="1"/>
          </p:cNvCxnSpPr>
          <p:nvPr/>
        </p:nvCxnSpPr>
        <p:spPr bwMode="auto">
          <a:xfrm>
            <a:off x="3467100" y="2263302"/>
            <a:ext cx="33" cy="209147"/>
          </a:xfrm>
          <a:prstGeom prst="line">
            <a:avLst/>
          </a:prstGeom>
          <a:noFill/>
          <a:ln w="25400" algn="ctr">
            <a:solidFill>
              <a:schemeClr val="tx1"/>
            </a:solidFill>
            <a:round/>
            <a:headEnd/>
            <a:tailEnd/>
          </a:ln>
        </p:spPr>
      </p:cxnSp>
      <p:cxnSp>
        <p:nvCxnSpPr>
          <p:cNvPr id="112" name="Straight Connector 27"/>
          <p:cNvCxnSpPr>
            <a:cxnSpLocks noChangeShapeType="1"/>
          </p:cNvCxnSpPr>
          <p:nvPr/>
        </p:nvCxnSpPr>
        <p:spPr bwMode="auto">
          <a:xfrm>
            <a:off x="2470793" y="2276265"/>
            <a:ext cx="33" cy="209147"/>
          </a:xfrm>
          <a:prstGeom prst="line">
            <a:avLst/>
          </a:prstGeom>
          <a:noFill/>
          <a:ln w="25400" algn="ctr">
            <a:solidFill>
              <a:schemeClr val="tx1"/>
            </a:solidFill>
            <a:round/>
            <a:headEnd/>
            <a:tailEnd/>
          </a:ln>
        </p:spPr>
      </p:cxnSp>
    </p:spTree>
    <p:extLst>
      <p:ext uri="{BB962C8B-B14F-4D97-AF65-F5344CB8AC3E}">
        <p14:creationId xmlns:p14="http://schemas.microsoft.com/office/powerpoint/2010/main" val="12847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533400" y="381000"/>
            <a:ext cx="7620000" cy="707886"/>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33"/>
                </a:solidFill>
                <a:effectLst/>
                <a:uLnTx/>
                <a:uFillTx/>
                <a:latin typeface="Times New Roman"/>
                <a:ea typeface="+mn-ea"/>
                <a:cs typeface="+mn-cs"/>
              </a:rPr>
              <a:t>About Mid-Second Century Copies in a Region Begin to Get “Standardized” (take on similar characteristics).</a:t>
            </a:r>
            <a:endParaRPr kumimoji="0" lang="en-US" sz="2000" b="1" i="0" u="none" strike="noStrike" kern="1200" cap="none" spc="0" normalizeH="0" baseline="0" noProof="0" dirty="0">
              <a:ln>
                <a:noFill/>
              </a:ln>
              <a:solidFill>
                <a:srgbClr val="333333"/>
              </a:solidFill>
              <a:effectLst/>
              <a:uLnTx/>
              <a:uFillTx/>
              <a:latin typeface="Times New Roman"/>
              <a:ea typeface="+mn-ea"/>
              <a:cs typeface="+mn-cs"/>
            </a:endParaRPr>
          </a:p>
        </p:txBody>
      </p:sp>
      <p:sp>
        <p:nvSpPr>
          <p:cNvPr id="3" name="Rectangle 2"/>
          <p:cNvSpPr/>
          <p:nvPr/>
        </p:nvSpPr>
        <p:spPr bwMode="auto">
          <a:xfrm>
            <a:off x="2514600" y="1371600"/>
            <a:ext cx="3810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68" name="Rectangle 5"/>
          <p:cNvSpPr>
            <a:spLocks noChangeArrowheads="1"/>
          </p:cNvSpPr>
          <p:nvPr/>
        </p:nvSpPr>
        <p:spPr bwMode="auto">
          <a:xfrm>
            <a:off x="3657600" y="2209800"/>
            <a:ext cx="381000" cy="304800"/>
          </a:xfrm>
          <a:prstGeom prst="rect">
            <a:avLst/>
          </a:prstGeom>
          <a:solidFill>
            <a:srgbClr val="FFFF00"/>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69" name="Rectangle 6"/>
          <p:cNvSpPr>
            <a:spLocks noChangeArrowheads="1"/>
          </p:cNvSpPr>
          <p:nvPr/>
        </p:nvSpPr>
        <p:spPr bwMode="auto">
          <a:xfrm>
            <a:off x="3657600" y="2819400"/>
            <a:ext cx="381000" cy="304800"/>
          </a:xfrm>
          <a:prstGeom prst="rect">
            <a:avLst/>
          </a:prstGeom>
          <a:solidFill>
            <a:srgbClr val="FFFF00"/>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76" name="Rectangle 14"/>
          <p:cNvSpPr>
            <a:spLocks noChangeArrowheads="1"/>
          </p:cNvSpPr>
          <p:nvPr/>
        </p:nvSpPr>
        <p:spPr bwMode="auto">
          <a:xfrm>
            <a:off x="2514600" y="2133600"/>
            <a:ext cx="381000" cy="304800"/>
          </a:xfrm>
          <a:prstGeom prst="rect">
            <a:avLst/>
          </a:prstGeom>
          <a:solidFill>
            <a:schemeClr val="accent1"/>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77" name="Rectangle 15"/>
          <p:cNvSpPr>
            <a:spLocks noChangeArrowheads="1"/>
          </p:cNvSpPr>
          <p:nvPr/>
        </p:nvSpPr>
        <p:spPr bwMode="auto">
          <a:xfrm>
            <a:off x="2514600" y="4419600"/>
            <a:ext cx="381000" cy="304800"/>
          </a:xfrm>
          <a:prstGeom prst="rect">
            <a:avLst/>
          </a:prstGeom>
          <a:solidFill>
            <a:schemeClr val="accent1"/>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78" name="Rectangle 16"/>
          <p:cNvSpPr>
            <a:spLocks noChangeArrowheads="1"/>
          </p:cNvSpPr>
          <p:nvPr/>
        </p:nvSpPr>
        <p:spPr bwMode="auto">
          <a:xfrm>
            <a:off x="2514600" y="2895600"/>
            <a:ext cx="381000" cy="304800"/>
          </a:xfrm>
          <a:prstGeom prst="rect">
            <a:avLst/>
          </a:prstGeom>
          <a:solidFill>
            <a:schemeClr val="accent1"/>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79" name="Rectangle 17"/>
          <p:cNvSpPr>
            <a:spLocks noChangeArrowheads="1"/>
          </p:cNvSpPr>
          <p:nvPr/>
        </p:nvSpPr>
        <p:spPr bwMode="auto">
          <a:xfrm>
            <a:off x="1447800" y="2133600"/>
            <a:ext cx="381000" cy="304800"/>
          </a:xfrm>
          <a:prstGeom prst="rect">
            <a:avLst/>
          </a:prstGeom>
          <a:solidFill>
            <a:srgbClr val="C00000"/>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Times New Roman"/>
              <a:ea typeface="+mn-ea"/>
              <a:cs typeface="+mn-cs"/>
            </a:endParaRPr>
          </a:p>
        </p:txBody>
      </p:sp>
      <p:sp>
        <p:nvSpPr>
          <p:cNvPr id="11280" name="Rectangle 18"/>
          <p:cNvSpPr>
            <a:spLocks noChangeArrowheads="1"/>
          </p:cNvSpPr>
          <p:nvPr/>
        </p:nvSpPr>
        <p:spPr bwMode="auto">
          <a:xfrm>
            <a:off x="1752600" y="2971800"/>
            <a:ext cx="381000" cy="304800"/>
          </a:xfrm>
          <a:prstGeom prst="rect">
            <a:avLst/>
          </a:prstGeom>
          <a:solidFill>
            <a:srgbClr val="FF33CC"/>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81" name="Rectangle 19"/>
          <p:cNvSpPr>
            <a:spLocks noChangeArrowheads="1"/>
          </p:cNvSpPr>
          <p:nvPr/>
        </p:nvSpPr>
        <p:spPr bwMode="auto">
          <a:xfrm>
            <a:off x="1066800" y="2971800"/>
            <a:ext cx="381000" cy="304800"/>
          </a:xfrm>
          <a:prstGeom prst="rect">
            <a:avLst/>
          </a:prstGeom>
          <a:solidFill>
            <a:srgbClr val="FF3300"/>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82" name="Rectangle 20"/>
          <p:cNvSpPr>
            <a:spLocks noChangeArrowheads="1"/>
          </p:cNvSpPr>
          <p:nvPr/>
        </p:nvSpPr>
        <p:spPr bwMode="auto">
          <a:xfrm>
            <a:off x="2514600" y="3657600"/>
            <a:ext cx="381000" cy="304800"/>
          </a:xfrm>
          <a:prstGeom prst="rect">
            <a:avLst/>
          </a:prstGeom>
          <a:solidFill>
            <a:schemeClr val="accent1"/>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83" name="Rectangle 21"/>
          <p:cNvSpPr>
            <a:spLocks noChangeArrowheads="1"/>
          </p:cNvSpPr>
          <p:nvPr/>
        </p:nvSpPr>
        <p:spPr bwMode="auto">
          <a:xfrm>
            <a:off x="1066800" y="3657600"/>
            <a:ext cx="381000" cy="304800"/>
          </a:xfrm>
          <a:prstGeom prst="rect">
            <a:avLst/>
          </a:prstGeom>
          <a:solidFill>
            <a:srgbClr val="FF3300"/>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284" name="Rectangle 22"/>
          <p:cNvSpPr>
            <a:spLocks noChangeArrowheads="1"/>
          </p:cNvSpPr>
          <p:nvPr/>
        </p:nvSpPr>
        <p:spPr bwMode="auto">
          <a:xfrm>
            <a:off x="1752600" y="3657600"/>
            <a:ext cx="381000" cy="304800"/>
          </a:xfrm>
          <a:prstGeom prst="rect">
            <a:avLst/>
          </a:prstGeom>
          <a:solidFill>
            <a:srgbClr val="FF33CC"/>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cxnSp>
        <p:nvCxnSpPr>
          <p:cNvPr id="11288" name="Straight Connector 27"/>
          <p:cNvCxnSpPr>
            <a:cxnSpLocks noChangeShapeType="1"/>
          </p:cNvCxnSpPr>
          <p:nvPr/>
        </p:nvCxnSpPr>
        <p:spPr bwMode="auto">
          <a:xfrm rot="5400000">
            <a:off x="2591594" y="1904206"/>
            <a:ext cx="304800" cy="1588"/>
          </a:xfrm>
          <a:prstGeom prst="line">
            <a:avLst/>
          </a:prstGeom>
          <a:noFill/>
          <a:ln w="25400" algn="ctr">
            <a:solidFill>
              <a:schemeClr val="tx1"/>
            </a:solidFill>
            <a:round/>
            <a:headEnd/>
            <a:tailEnd/>
          </a:ln>
        </p:spPr>
      </p:cxnSp>
      <p:cxnSp>
        <p:nvCxnSpPr>
          <p:cNvPr id="11290" name="Straight Connector 29"/>
          <p:cNvCxnSpPr>
            <a:cxnSpLocks noChangeShapeType="1"/>
          </p:cNvCxnSpPr>
          <p:nvPr/>
        </p:nvCxnSpPr>
        <p:spPr bwMode="auto">
          <a:xfrm rot="5400000">
            <a:off x="1219200" y="2590800"/>
            <a:ext cx="457200" cy="304800"/>
          </a:xfrm>
          <a:prstGeom prst="line">
            <a:avLst/>
          </a:prstGeom>
          <a:noFill/>
          <a:ln w="25400" algn="ctr">
            <a:solidFill>
              <a:schemeClr val="tx1"/>
            </a:solidFill>
            <a:round/>
            <a:headEnd/>
            <a:tailEnd/>
          </a:ln>
        </p:spPr>
      </p:cxnSp>
      <p:cxnSp>
        <p:nvCxnSpPr>
          <p:cNvPr id="11291" name="Straight Connector 30"/>
          <p:cNvCxnSpPr>
            <a:cxnSpLocks noChangeShapeType="1"/>
            <a:stCxn id="11279" idx="2"/>
          </p:cNvCxnSpPr>
          <p:nvPr/>
        </p:nvCxnSpPr>
        <p:spPr bwMode="auto">
          <a:xfrm rot="16200000" flipH="1">
            <a:off x="1581150" y="2495550"/>
            <a:ext cx="457200" cy="342900"/>
          </a:xfrm>
          <a:prstGeom prst="line">
            <a:avLst/>
          </a:prstGeom>
          <a:noFill/>
          <a:ln w="25400" algn="ctr">
            <a:solidFill>
              <a:schemeClr val="tx1"/>
            </a:solidFill>
            <a:round/>
            <a:headEnd/>
            <a:tailEnd/>
          </a:ln>
        </p:spPr>
      </p:cxnSp>
      <p:cxnSp>
        <p:nvCxnSpPr>
          <p:cNvPr id="11292" name="Straight Connector 31"/>
          <p:cNvCxnSpPr>
            <a:cxnSpLocks noChangeShapeType="1"/>
          </p:cNvCxnSpPr>
          <p:nvPr/>
        </p:nvCxnSpPr>
        <p:spPr bwMode="auto">
          <a:xfrm rot="5400000">
            <a:off x="1067594" y="3428206"/>
            <a:ext cx="304800" cy="1588"/>
          </a:xfrm>
          <a:prstGeom prst="line">
            <a:avLst/>
          </a:prstGeom>
          <a:noFill/>
          <a:ln w="25400" algn="ctr">
            <a:solidFill>
              <a:schemeClr val="tx1"/>
            </a:solidFill>
            <a:round/>
            <a:headEnd/>
            <a:tailEnd/>
          </a:ln>
        </p:spPr>
      </p:cxnSp>
      <p:cxnSp>
        <p:nvCxnSpPr>
          <p:cNvPr id="11293" name="Straight Connector 32"/>
          <p:cNvCxnSpPr>
            <a:cxnSpLocks noChangeShapeType="1"/>
          </p:cNvCxnSpPr>
          <p:nvPr/>
        </p:nvCxnSpPr>
        <p:spPr bwMode="auto">
          <a:xfrm rot="5400000">
            <a:off x="1829594" y="3428206"/>
            <a:ext cx="304800" cy="1588"/>
          </a:xfrm>
          <a:prstGeom prst="line">
            <a:avLst/>
          </a:prstGeom>
          <a:noFill/>
          <a:ln w="25400" algn="ctr">
            <a:solidFill>
              <a:schemeClr val="tx1"/>
            </a:solidFill>
            <a:round/>
            <a:headEnd/>
            <a:tailEnd/>
          </a:ln>
        </p:spPr>
      </p:cxnSp>
      <p:cxnSp>
        <p:nvCxnSpPr>
          <p:cNvPr id="11294" name="Straight Connector 33"/>
          <p:cNvCxnSpPr>
            <a:cxnSpLocks noChangeShapeType="1"/>
          </p:cNvCxnSpPr>
          <p:nvPr/>
        </p:nvCxnSpPr>
        <p:spPr bwMode="auto">
          <a:xfrm rot="5400000">
            <a:off x="2591594" y="2666206"/>
            <a:ext cx="304800" cy="1588"/>
          </a:xfrm>
          <a:prstGeom prst="line">
            <a:avLst/>
          </a:prstGeom>
          <a:noFill/>
          <a:ln w="25400" algn="ctr">
            <a:solidFill>
              <a:schemeClr val="tx1"/>
            </a:solidFill>
            <a:round/>
            <a:headEnd/>
            <a:tailEnd/>
          </a:ln>
        </p:spPr>
      </p:cxnSp>
      <p:cxnSp>
        <p:nvCxnSpPr>
          <p:cNvPr id="11295" name="Straight Connector 34"/>
          <p:cNvCxnSpPr>
            <a:cxnSpLocks noChangeShapeType="1"/>
          </p:cNvCxnSpPr>
          <p:nvPr/>
        </p:nvCxnSpPr>
        <p:spPr bwMode="auto">
          <a:xfrm rot="5400000">
            <a:off x="2591594" y="3428206"/>
            <a:ext cx="304800" cy="1588"/>
          </a:xfrm>
          <a:prstGeom prst="line">
            <a:avLst/>
          </a:prstGeom>
          <a:noFill/>
          <a:ln w="25400" algn="ctr">
            <a:solidFill>
              <a:schemeClr val="tx1"/>
            </a:solidFill>
            <a:round/>
            <a:headEnd/>
            <a:tailEnd/>
          </a:ln>
        </p:spPr>
      </p:cxnSp>
      <p:cxnSp>
        <p:nvCxnSpPr>
          <p:cNvPr id="11296" name="Straight Connector 35"/>
          <p:cNvCxnSpPr>
            <a:cxnSpLocks noChangeShapeType="1"/>
          </p:cNvCxnSpPr>
          <p:nvPr/>
        </p:nvCxnSpPr>
        <p:spPr bwMode="auto">
          <a:xfrm rot="5400000">
            <a:off x="2591594" y="4190206"/>
            <a:ext cx="304800" cy="1588"/>
          </a:xfrm>
          <a:prstGeom prst="line">
            <a:avLst/>
          </a:prstGeom>
          <a:noFill/>
          <a:ln w="25400" algn="ctr">
            <a:solidFill>
              <a:schemeClr val="tx1"/>
            </a:solidFill>
            <a:round/>
            <a:headEnd/>
            <a:tailEnd/>
          </a:ln>
        </p:spPr>
      </p:cxnSp>
      <p:cxnSp>
        <p:nvCxnSpPr>
          <p:cNvPr id="11297" name="Straight Connector 36"/>
          <p:cNvCxnSpPr>
            <a:cxnSpLocks noChangeShapeType="1"/>
          </p:cNvCxnSpPr>
          <p:nvPr/>
        </p:nvCxnSpPr>
        <p:spPr bwMode="auto">
          <a:xfrm>
            <a:off x="2819400" y="1752600"/>
            <a:ext cx="990600" cy="381000"/>
          </a:xfrm>
          <a:prstGeom prst="line">
            <a:avLst/>
          </a:prstGeom>
          <a:noFill/>
          <a:ln w="25400" algn="ctr">
            <a:solidFill>
              <a:schemeClr val="tx1"/>
            </a:solidFill>
            <a:round/>
            <a:headEnd/>
            <a:tailEnd/>
          </a:ln>
        </p:spPr>
      </p:cxnSp>
      <p:cxnSp>
        <p:nvCxnSpPr>
          <p:cNvPr id="11298" name="Straight Connector 37"/>
          <p:cNvCxnSpPr>
            <a:cxnSpLocks noChangeShapeType="1"/>
          </p:cNvCxnSpPr>
          <p:nvPr/>
        </p:nvCxnSpPr>
        <p:spPr bwMode="auto">
          <a:xfrm rot="10800000" flipV="1">
            <a:off x="1676400" y="1752600"/>
            <a:ext cx="990600" cy="304800"/>
          </a:xfrm>
          <a:prstGeom prst="line">
            <a:avLst/>
          </a:prstGeom>
          <a:noFill/>
          <a:ln w="25400" algn="ctr">
            <a:solidFill>
              <a:schemeClr val="tx1"/>
            </a:solidFill>
            <a:round/>
            <a:headEnd/>
            <a:tailEnd/>
          </a:ln>
        </p:spPr>
      </p:cxnSp>
      <p:sp>
        <p:nvSpPr>
          <p:cNvPr id="11306" name="Left Brace 61"/>
          <p:cNvSpPr>
            <a:spLocks/>
          </p:cNvSpPr>
          <p:nvPr/>
        </p:nvSpPr>
        <p:spPr bwMode="auto">
          <a:xfrm rot="-5400000">
            <a:off x="2171700" y="3390900"/>
            <a:ext cx="914400" cy="3276600"/>
          </a:xfrm>
          <a:prstGeom prst="leftBrace">
            <a:avLst>
              <a:gd name="adj1" fmla="val 8328"/>
              <a:gd name="adj2" fmla="val 50000"/>
            </a:avLst>
          </a:prstGeom>
          <a:noFill/>
          <a:ln w="25400"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p:txBody>
      </p:sp>
      <p:sp>
        <p:nvSpPr>
          <p:cNvPr id="11307" name="TextBox 62"/>
          <p:cNvSpPr txBox="1">
            <a:spLocks noChangeArrowheads="1"/>
          </p:cNvSpPr>
          <p:nvPr/>
        </p:nvSpPr>
        <p:spPr bwMode="auto">
          <a:xfrm>
            <a:off x="1371600" y="5638800"/>
            <a:ext cx="2514600"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Times New Roman"/>
                <a:ea typeface="+mn-ea"/>
                <a:cs typeface="+mn-cs"/>
              </a:rPr>
              <a:t>“</a:t>
            </a:r>
            <a:r>
              <a:rPr kumimoji="0" lang="en-US" sz="1800" b="1" i="0" u="none" strike="noStrike" kern="1200" cap="none" spc="0" normalizeH="0" baseline="0" noProof="0" dirty="0" smtClean="0">
                <a:ln>
                  <a:noFill/>
                </a:ln>
                <a:solidFill>
                  <a:srgbClr val="333333"/>
                </a:solidFill>
                <a:effectLst/>
                <a:uLnTx/>
                <a:uFillTx/>
                <a:latin typeface="Times New Roman"/>
                <a:ea typeface="+mn-ea"/>
                <a:cs typeface="+mn-cs"/>
              </a:rPr>
              <a:t>Families” / text types</a:t>
            </a:r>
            <a:endParaRPr kumimoji="0" lang="en-US" sz="1800" b="1" i="0" u="none" strike="noStrike" kern="1200" cap="none" spc="0" normalizeH="0" baseline="0" noProof="0" dirty="0">
              <a:ln>
                <a:noFill/>
              </a:ln>
              <a:solidFill>
                <a:srgbClr val="333333"/>
              </a:solidFill>
              <a:effectLst/>
              <a:uLnTx/>
              <a:uFillTx/>
              <a:latin typeface="Times New Roman"/>
              <a:ea typeface="+mn-ea"/>
              <a:cs typeface="+mn-cs"/>
            </a:endParaRPr>
          </a:p>
        </p:txBody>
      </p:sp>
      <p:cxnSp>
        <p:nvCxnSpPr>
          <p:cNvPr id="48" name="Straight Connector 33"/>
          <p:cNvCxnSpPr>
            <a:cxnSpLocks noChangeShapeType="1"/>
          </p:cNvCxnSpPr>
          <p:nvPr/>
        </p:nvCxnSpPr>
        <p:spPr bwMode="auto">
          <a:xfrm rot="5400000">
            <a:off x="3734594" y="2666206"/>
            <a:ext cx="304800" cy="1588"/>
          </a:xfrm>
          <a:prstGeom prst="line">
            <a:avLst/>
          </a:prstGeom>
          <a:noFill/>
          <a:ln w="25400" algn="ctr">
            <a:solidFill>
              <a:schemeClr val="tx1"/>
            </a:solidFill>
            <a:round/>
            <a:headEnd/>
            <a:tailEnd/>
          </a:ln>
        </p:spPr>
      </p:cxnSp>
      <p:sp>
        <p:nvSpPr>
          <p:cNvPr id="52" name="TextBox 51"/>
          <p:cNvSpPr txBox="1"/>
          <p:nvPr/>
        </p:nvSpPr>
        <p:spPr>
          <a:xfrm>
            <a:off x="4343400" y="1981200"/>
            <a:ext cx="4648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33"/>
                </a:solidFill>
                <a:effectLst/>
                <a:uLnTx/>
                <a:uFillTx/>
                <a:latin typeface="Times New Roman"/>
                <a:ea typeface="+mn-ea"/>
                <a:cs typeface="+mn-cs"/>
              </a:rPr>
              <a:t>Copyists in different regions have different copying “techniques” that can be identified.</a:t>
            </a:r>
            <a:endParaRPr kumimoji="0" lang="en-US" sz="1800" b="0" i="0" u="none" strike="noStrike" kern="1200" cap="none" spc="0" normalizeH="0" baseline="0" noProof="0" dirty="0">
              <a:ln>
                <a:noFill/>
              </a:ln>
              <a:solidFill>
                <a:srgbClr val="333333"/>
              </a:solidFill>
              <a:effectLst/>
              <a:uLnTx/>
              <a:uFillTx/>
              <a:latin typeface="Times New Roman"/>
              <a:ea typeface="+mn-ea"/>
              <a:cs typeface="+mn-cs"/>
            </a:endParaRPr>
          </a:p>
        </p:txBody>
      </p:sp>
      <p:sp>
        <p:nvSpPr>
          <p:cNvPr id="53" name="Left Brace 52"/>
          <p:cNvSpPr/>
          <p:nvPr/>
        </p:nvSpPr>
        <p:spPr bwMode="auto">
          <a:xfrm>
            <a:off x="4114800" y="2057400"/>
            <a:ext cx="228600" cy="53340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333333"/>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3846698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800" b="1"/>
              <a:t>Textual Criticism</a:t>
            </a:r>
          </a:p>
        </p:txBody>
      </p:sp>
      <p:sp>
        <p:nvSpPr>
          <p:cNvPr id="113667" name="Text Box 3"/>
          <p:cNvSpPr txBox="1">
            <a:spLocks noChangeArrowheads="1"/>
          </p:cNvSpPr>
          <p:nvPr/>
        </p:nvSpPr>
        <p:spPr bwMode="auto">
          <a:xfrm>
            <a:off x="0" y="6858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t>
            </a:r>
            <a:r>
              <a:rPr kumimoji="0" lang="en-US" altLang="en-US" sz="2400" b="1">
                <a:solidFill>
                  <a:schemeClr val="accent1"/>
                </a:solidFill>
              </a:rPr>
              <a:t>Textual Criticism</a:t>
            </a:r>
            <a:r>
              <a:rPr kumimoji="0" lang="en-US" altLang="en-US" sz="2400" b="1"/>
              <a:t>” is the scholarly approach to:</a:t>
            </a:r>
          </a:p>
          <a:p>
            <a:pPr>
              <a:spcBef>
                <a:spcPct val="50000"/>
              </a:spcBef>
              <a:buClrTx/>
              <a:buFontTx/>
              <a:buAutoNum type="alphaLcPeriod"/>
            </a:pPr>
            <a:r>
              <a:rPr kumimoji="0" lang="en-US" altLang="en-US" sz="2400" b="1"/>
              <a:t>Establish history of transmission of text, and</a:t>
            </a:r>
          </a:p>
          <a:p>
            <a:pPr>
              <a:spcBef>
                <a:spcPct val="50000"/>
              </a:spcBef>
              <a:buClrTx/>
              <a:buFontTx/>
              <a:buAutoNum type="alphaLcPeriod"/>
            </a:pPr>
            <a:r>
              <a:rPr kumimoji="0" lang="en-US" altLang="en-US" sz="2400" b="1"/>
              <a:t>Reconstruct earliest possible wordings of biblical texts</a:t>
            </a:r>
          </a:p>
          <a:p>
            <a:pPr>
              <a:spcBef>
                <a:spcPct val="50000"/>
              </a:spcBef>
              <a:buClrTx/>
              <a:buFontTx/>
              <a:buNone/>
            </a:pPr>
            <a:r>
              <a:rPr kumimoji="0" lang="en-US" altLang="en-US" sz="2400" b="1">
                <a:solidFill>
                  <a:schemeClr val="accent1"/>
                </a:solidFill>
              </a:rPr>
              <a:t>General principle</a:t>
            </a:r>
            <a:r>
              <a:rPr kumimoji="0" lang="en-US" altLang="en-US" sz="2400" b="1"/>
              <a:t>, when 2 or more texts have different readings:</a:t>
            </a:r>
          </a:p>
          <a:p>
            <a:pPr>
              <a:spcBef>
                <a:spcPct val="50000"/>
              </a:spcBef>
              <a:buClrTx/>
              <a:buFontTx/>
              <a:buNone/>
            </a:pPr>
            <a:r>
              <a:rPr kumimoji="0" lang="en-US" altLang="en-US" sz="2400" b="1"/>
              <a:t>	</a:t>
            </a:r>
            <a:r>
              <a:rPr kumimoji="0" lang="en-US" altLang="en-US" sz="2400" b="1">
                <a:solidFill>
                  <a:srgbClr val="C00000"/>
                </a:solidFill>
              </a:rPr>
              <a:t>The more difficult reading </a:t>
            </a:r>
            <a:r>
              <a:rPr kumimoji="0" lang="en-US" altLang="en-US" sz="2400" b="1"/>
              <a:t>(the one that best explains the other readings as attempts to clarify it) </a:t>
            </a:r>
            <a:r>
              <a:rPr kumimoji="0" lang="en-US" altLang="en-US" sz="2400" b="1">
                <a:solidFill>
                  <a:srgbClr val="C00000"/>
                </a:solidFill>
              </a:rPr>
              <a:t>is more likely the older, “original” reading.</a:t>
            </a:r>
          </a:p>
        </p:txBody>
      </p:sp>
      <p:pic>
        <p:nvPicPr>
          <p:cNvPr id="72708" name="Picture 4" descr="papy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29138"/>
            <a:ext cx="33528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scroll-unrol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57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04800" y="533400"/>
            <a:ext cx="838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Which Reading is Most Likely the Original?</a:t>
            </a:r>
          </a:p>
          <a:p>
            <a:pPr algn="ctr">
              <a:spcBef>
                <a:spcPct val="50000"/>
              </a:spcBef>
              <a:buClrTx/>
              <a:buFontTx/>
              <a:buNone/>
            </a:pPr>
            <a:r>
              <a:rPr kumimoji="0" lang="en-US" altLang="en-US" sz="2400" b="1" dirty="0"/>
              <a:t>(Which is the most </a:t>
            </a:r>
            <a:r>
              <a:rPr kumimoji="0" lang="en-US" altLang="en-US" sz="2400" b="1" dirty="0" smtClean="0"/>
              <a:t>difficult reading </a:t>
            </a:r>
            <a:r>
              <a:rPr kumimoji="0" lang="en-US" altLang="en-US" sz="2400" b="1" dirty="0"/>
              <a:t>that explains the others?</a:t>
            </a:r>
          </a:p>
          <a:p>
            <a:pPr>
              <a:spcBef>
                <a:spcPct val="50000"/>
              </a:spcBef>
              <a:buClrTx/>
              <a:buFontTx/>
              <a:buNone/>
            </a:pPr>
            <a:endParaRPr kumimoji="0" lang="en-US" altLang="en-US" sz="2400" b="1" dirty="0"/>
          </a:p>
          <a:p>
            <a:pPr>
              <a:spcBef>
                <a:spcPct val="50000"/>
              </a:spcBef>
              <a:buClrTx/>
              <a:buFontTx/>
              <a:buNone/>
            </a:pPr>
            <a:r>
              <a:rPr kumimoji="0" lang="en-US" altLang="en-US" sz="2400" b="1" dirty="0"/>
              <a:t>The Israelites brought foreigners to serve in the Temple, and the Lord’s anger turned against </a:t>
            </a:r>
            <a:r>
              <a:rPr kumimoji="0" lang="en-US" altLang="en-US" sz="2400" b="1" dirty="0">
                <a:solidFill>
                  <a:schemeClr val="accent2"/>
                </a:solidFill>
              </a:rPr>
              <a:t>the people</a:t>
            </a:r>
            <a:r>
              <a:rPr kumimoji="0" lang="en-US" altLang="en-US" sz="2400" b="1" dirty="0"/>
              <a:t>.</a:t>
            </a:r>
          </a:p>
          <a:p>
            <a:pPr>
              <a:spcBef>
                <a:spcPct val="50000"/>
              </a:spcBef>
              <a:buClrTx/>
              <a:buFontTx/>
              <a:buNone/>
            </a:pPr>
            <a:r>
              <a:rPr kumimoji="0" lang="en-US" altLang="en-US" sz="2400" b="1" dirty="0"/>
              <a:t>The Israelites brought foreigners to serve in the Temple, and the Lord’s anger turned against </a:t>
            </a:r>
            <a:r>
              <a:rPr kumimoji="0" lang="en-US" altLang="en-US" sz="2400" b="1" dirty="0">
                <a:solidFill>
                  <a:schemeClr val="accent1"/>
                </a:solidFill>
              </a:rPr>
              <a:t>them</a:t>
            </a:r>
            <a:r>
              <a:rPr kumimoji="0" lang="en-US" altLang="en-US" sz="2400" b="1" dirty="0"/>
              <a:t>.</a:t>
            </a:r>
          </a:p>
          <a:p>
            <a:pPr>
              <a:spcBef>
                <a:spcPct val="50000"/>
              </a:spcBef>
              <a:buClrTx/>
              <a:buFontTx/>
              <a:buNone/>
            </a:pPr>
            <a:r>
              <a:rPr kumimoji="0" lang="en-US" altLang="en-US" sz="2400" b="1" dirty="0"/>
              <a:t>The Israelites brought foreigners to serve in the Temple, and the Lord’s anger turned against </a:t>
            </a:r>
            <a:r>
              <a:rPr kumimoji="0" lang="en-US" altLang="en-US" sz="2400" b="1" dirty="0">
                <a:solidFill>
                  <a:schemeClr val="hlink"/>
                </a:solidFill>
              </a:rPr>
              <a:t>the Israelites</a:t>
            </a:r>
            <a:r>
              <a:rPr kumimoji="0" lang="en-US" altLang="en-US" sz="2400" b="1" dirty="0"/>
              <a:t>.</a:t>
            </a:r>
          </a:p>
          <a:p>
            <a:pPr>
              <a:spcBef>
                <a:spcPct val="50000"/>
              </a:spcBef>
              <a:buClrTx/>
              <a:buFontTx/>
              <a:buNone/>
            </a:pPr>
            <a:endParaRPr kumimoji="0" lang="en-US" alt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76200" y="0"/>
            <a:ext cx="8915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indent="0">
              <a:spcBef>
                <a:spcPct val="0"/>
              </a:spcBef>
              <a:buClrTx/>
              <a:buFont typeface="Monotype Sorts" pitchFamily="2" charset="2"/>
              <a:buNone/>
              <a:defRPr/>
            </a:pPr>
            <a:r>
              <a:rPr kumimoji="0" lang="en-US" altLang="en-US" sz="2400" b="1" dirty="0">
                <a:solidFill>
                  <a:srgbClr val="C00000"/>
                </a:solidFill>
              </a:rPr>
              <a:t>[</a:t>
            </a:r>
            <a:r>
              <a:rPr kumimoji="0" lang="en-US" altLang="en-US" sz="2400" b="1" dirty="0" smtClean="0">
                <a:solidFill>
                  <a:srgbClr val="C00000"/>
                </a:solidFill>
              </a:rPr>
              <a:t>In class, will probably skip</a:t>
            </a:r>
            <a:r>
              <a:rPr kumimoji="0" lang="en-US" altLang="en-US" sz="2400" b="1" dirty="0">
                <a:solidFill>
                  <a:srgbClr val="C00000"/>
                </a:solidFill>
              </a:rPr>
              <a:t> </a:t>
            </a:r>
            <a:r>
              <a:rPr kumimoji="0" lang="en-US" altLang="en-US" sz="2400" b="1" dirty="0" smtClean="0">
                <a:solidFill>
                  <a:srgbClr val="C00000"/>
                </a:solidFill>
              </a:rPr>
              <a:t>following slides on textual criticism]</a:t>
            </a:r>
          </a:p>
          <a:p>
            <a:pPr>
              <a:spcBef>
                <a:spcPct val="0"/>
              </a:spcBef>
              <a:buClrTx/>
              <a:buFontTx/>
              <a:buAutoNum type="alphaUcPeriod"/>
              <a:defRPr/>
            </a:pPr>
            <a:r>
              <a:rPr kumimoji="0" lang="en-US" altLang="en-US" sz="2400" b="1" dirty="0" smtClean="0"/>
              <a:t>Ancient publication techniques.</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t>In ancient world, all copies had to be hand written.  Two methods:</a:t>
            </a:r>
          </a:p>
          <a:p>
            <a:pPr>
              <a:spcBef>
                <a:spcPct val="0"/>
              </a:spcBef>
              <a:buClrTx/>
              <a:buFontTx/>
              <a:buNone/>
              <a:defRPr/>
            </a:pPr>
            <a:endParaRPr kumimoji="0" lang="en-US" altLang="en-US" sz="2400" b="1" dirty="0" smtClean="0"/>
          </a:p>
          <a:p>
            <a:pPr>
              <a:spcBef>
                <a:spcPct val="0"/>
              </a:spcBef>
              <a:buClrTx/>
              <a:buFontTx/>
              <a:buAutoNum type="arabicPeriod"/>
              <a:defRPr/>
            </a:pPr>
            <a:r>
              <a:rPr kumimoji="0" lang="en-US" altLang="en-US" sz="2400" b="1" dirty="0" smtClean="0"/>
              <a:t>One person handwrites one new copy from one old copy.  </a:t>
            </a:r>
          </a:p>
          <a:p>
            <a:pPr>
              <a:spcBef>
                <a:spcPct val="0"/>
              </a:spcBef>
              <a:buClrTx/>
              <a:buFontTx/>
              <a:buNone/>
              <a:defRPr/>
            </a:pPr>
            <a:r>
              <a:rPr kumimoji="0" lang="en-US" altLang="en-US" sz="2400" b="1" dirty="0" smtClean="0"/>
              <a:t>	What kind of accidental mistakes would a scribe be likely to make?</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solidFill>
                  <a:schemeClr val="accent1"/>
                </a:solidFill>
              </a:rPr>
              <a:t>More likely to be accurate than:</a:t>
            </a:r>
          </a:p>
          <a:p>
            <a:pPr>
              <a:spcBef>
                <a:spcPct val="0"/>
              </a:spcBef>
              <a:buClrTx/>
              <a:buFontTx/>
              <a:buNone/>
              <a:defRPr/>
            </a:pPr>
            <a:endParaRPr kumimoji="0" lang="en-US" altLang="en-US" sz="2400" b="1" dirty="0" smtClean="0"/>
          </a:p>
          <a:p>
            <a:pPr>
              <a:spcBef>
                <a:spcPct val="0"/>
              </a:spcBef>
              <a:buClrTx/>
              <a:buFontTx/>
              <a:buAutoNum type="arabicPeriod" startAt="2"/>
              <a:defRPr/>
            </a:pPr>
            <a:r>
              <a:rPr kumimoji="0" lang="en-US" altLang="en-US" sz="2400" b="1" dirty="0" smtClean="0"/>
              <a:t>Many scribes write while one scribe reads.  </a:t>
            </a:r>
          </a:p>
          <a:p>
            <a:pPr>
              <a:spcBef>
                <a:spcPct val="0"/>
              </a:spcBef>
              <a:buClrTx/>
              <a:buFontTx/>
              <a:buNone/>
              <a:defRPr/>
            </a:pPr>
            <a:r>
              <a:rPr kumimoji="0" lang="en-US" altLang="en-US" sz="2400" b="1" dirty="0" smtClean="0"/>
              <a:t>	What kind of accidental mistakes would a scribe be likely to make?</a:t>
            </a:r>
          </a:p>
          <a:p>
            <a:pPr>
              <a:spcBef>
                <a:spcPct val="0"/>
              </a:spcBef>
              <a:buClrTx/>
              <a:buFontTx/>
              <a:buNone/>
              <a:defRPr/>
            </a:pPr>
            <a:endParaRPr kumimoji="0" lang="en-US" altLang="en-US" sz="2400" b="1" dirty="0" smtClean="0"/>
          </a:p>
          <a:p>
            <a:pPr>
              <a:spcBef>
                <a:spcPct val="0"/>
              </a:spcBef>
              <a:buClrTx/>
              <a:buFontTx/>
              <a:buNone/>
              <a:defRPr/>
            </a:pPr>
            <a:r>
              <a:rPr kumimoji="0" lang="en-US" altLang="en-US" sz="2400" b="1" dirty="0" smtClean="0">
                <a:solidFill>
                  <a:schemeClr val="accent1"/>
                </a:solidFill>
              </a:rPr>
              <a:t>Easier to make mistakes (“mistakes of the eye” for the reader, plus “mistakes of the ear” and fatigue for the listener).</a:t>
            </a:r>
            <a:r>
              <a:rPr kumimoji="0" lang="en-US" altLang="en-US" sz="2400" b="1" dirty="0" smtClean="0"/>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5714">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57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457200"/>
            <a:ext cx="8839200" cy="5816600"/>
          </a:xfrm>
          <a:prstGeom prst="rect">
            <a:avLst/>
          </a:prstGeom>
          <a:noFill/>
          <a:ln w="9525">
            <a:noFill/>
            <a:miter lim="800000"/>
            <a:headEnd/>
            <a:tailEnd/>
          </a:ln>
        </p:spPr>
        <p:txBody>
          <a:bodyPr>
            <a:spAutoFit/>
          </a:bodyPr>
          <a:lstStyle/>
          <a:p>
            <a:pPr marL="457200" indent="-457200">
              <a:defRPr/>
            </a:pPr>
            <a:r>
              <a:rPr lang="en-US" b="1" dirty="0"/>
              <a:t>G.	Second setting of the Standard Text, and the </a:t>
            </a:r>
            <a:r>
              <a:rPr lang="en-US" b="1" dirty="0" err="1">
                <a:solidFill>
                  <a:schemeClr val="hlink"/>
                </a:solidFill>
              </a:rPr>
              <a:t>Masoretes</a:t>
            </a:r>
            <a:r>
              <a:rPr lang="en-US" b="1" dirty="0"/>
              <a:t> 	[Late first millennium (</a:t>
            </a:r>
            <a:r>
              <a:rPr lang="en-US" b="1" dirty="0">
                <a:solidFill>
                  <a:schemeClr val="accent1"/>
                </a:solidFill>
              </a:rPr>
              <a:t>6th-10th cent</a:t>
            </a:r>
            <a:r>
              <a:rPr lang="en-US" b="1" dirty="0"/>
              <a:t>.)]</a:t>
            </a:r>
            <a:br>
              <a:rPr lang="en-US" b="1" dirty="0"/>
            </a:br>
            <a:endParaRPr lang="en-US" b="1" dirty="0"/>
          </a:p>
          <a:p>
            <a:pPr marL="1371600" lvl="2" indent="-457200">
              <a:buFontTx/>
              <a:buAutoNum type="arabicPeriod"/>
              <a:defRPr/>
            </a:pPr>
            <a:r>
              <a:rPr lang="en-US" b="1" dirty="0"/>
              <a:t>Jewish scribes, </a:t>
            </a:r>
            <a:r>
              <a:rPr lang="en-US" b="1" dirty="0" err="1"/>
              <a:t>Masoretes</a:t>
            </a:r>
            <a:r>
              <a:rPr lang="en-US" b="1" dirty="0"/>
              <a:t>, due to differing texts, set the Standard Text for 2nd time.</a:t>
            </a:r>
          </a:p>
          <a:p>
            <a:pPr marL="1371600" lvl="2" indent="-457200">
              <a:buFontTx/>
              <a:buAutoNum type="arabicPeriod"/>
              <a:defRPr/>
            </a:pPr>
            <a:r>
              <a:rPr lang="en-US" b="1" dirty="0"/>
              <a:t>They add the vowels (“</a:t>
            </a:r>
            <a:r>
              <a:rPr lang="en-US" b="1" dirty="0">
                <a:solidFill>
                  <a:schemeClr val="hlink"/>
                </a:solidFill>
              </a:rPr>
              <a:t>pointing</a:t>
            </a:r>
            <a:r>
              <a:rPr lang="en-US" b="1" dirty="0"/>
              <a:t>”)</a:t>
            </a:r>
            <a:br>
              <a:rPr lang="en-US" b="1" dirty="0"/>
            </a:br>
            <a:endParaRPr lang="en-US" b="1" dirty="0"/>
          </a:p>
          <a:p>
            <a:pPr marL="457200" indent="-457200" algn="ctr">
              <a:defRPr/>
            </a:pPr>
            <a:r>
              <a:rPr lang="en-US" sz="3600" dirty="0">
                <a:latin typeface="Bwhebb" pitchFamily="2" charset="0"/>
              </a:rPr>
              <a:t>`^</a:t>
            </a:r>
            <a:r>
              <a:rPr lang="en-US" sz="3600" dirty="0" err="1">
                <a:latin typeface="Bwhebb" pitchFamily="2" charset="0"/>
              </a:rPr>
              <a:t>yh</a:t>
            </a:r>
            <a:r>
              <a:rPr lang="en-US" sz="3600" dirty="0">
                <a:latin typeface="Bwhebb" pitchFamily="2" charset="0"/>
              </a:rPr>
              <a:t>,(l{a/-~[</a:t>
            </a:r>
            <a:r>
              <a:rPr lang="en-US" sz="3600" dirty="0" err="1">
                <a:latin typeface="Bwhebb" pitchFamily="2" charset="0"/>
              </a:rPr>
              <a:t>i</a:t>
            </a:r>
            <a:r>
              <a:rPr lang="en-US" sz="3600" dirty="0">
                <a:latin typeface="Bwhebb" pitchFamily="2" charset="0"/>
              </a:rPr>
              <a:t> </a:t>
            </a:r>
            <a:r>
              <a:rPr lang="en-US" sz="3600" dirty="0" err="1">
                <a:latin typeface="Bwhebb" pitchFamily="2" charset="0"/>
              </a:rPr>
              <a:t>tk,l,Þ</a:t>
            </a:r>
            <a:r>
              <a:rPr lang="en-US" sz="3600" dirty="0">
                <a:latin typeface="Bwhebb" pitchFamily="2" charset="0"/>
              </a:rPr>
              <a:t> [;</a:t>
            </a:r>
            <a:r>
              <a:rPr lang="en-US" sz="3600" dirty="0" err="1">
                <a:latin typeface="Bwhebb" pitchFamily="2" charset="0"/>
              </a:rPr>
              <a:t>nEïc.h;w</a:t>
            </a:r>
            <a:r>
              <a:rPr lang="en-US" sz="3600" dirty="0">
                <a:latin typeface="Bwhebb" pitchFamily="2" charset="0"/>
              </a:rPr>
              <a:t>&gt; </a:t>
            </a:r>
            <a:r>
              <a:rPr lang="en-US" sz="3600" dirty="0" err="1">
                <a:latin typeface="Bwhebb" pitchFamily="2" charset="0"/>
              </a:rPr>
              <a:t>ds,x,ê</a:t>
            </a:r>
            <a:r>
              <a:rPr lang="en-US" sz="3600" dirty="0">
                <a:latin typeface="Bwhebb" pitchFamily="2" charset="0"/>
              </a:rPr>
              <a:t> </a:t>
            </a:r>
            <a:r>
              <a:rPr lang="en-US" sz="3600" dirty="0" err="1">
                <a:latin typeface="Bwhebb" pitchFamily="2" charset="0"/>
              </a:rPr>
              <a:t>tb;h</a:t>
            </a:r>
            <a:r>
              <a:rPr lang="en-US" sz="3600" dirty="0">
                <a:latin typeface="Bwhebb" pitchFamily="2" charset="0"/>
              </a:rPr>
              <a:t>]</a:t>
            </a:r>
            <a:r>
              <a:rPr lang="en-US" sz="3600" dirty="0" err="1">
                <a:latin typeface="Bwhebb" pitchFamily="2" charset="0"/>
              </a:rPr>
              <a:t>a;äw</a:t>
            </a:r>
            <a:r>
              <a:rPr lang="en-US" sz="3600" dirty="0">
                <a:latin typeface="Bwhebb" pitchFamily="2" charset="0"/>
              </a:rPr>
              <a:t>&gt; ‘</a:t>
            </a:r>
            <a:r>
              <a:rPr lang="en-US" sz="3600" dirty="0" err="1">
                <a:latin typeface="Bwhebb" pitchFamily="2" charset="0"/>
              </a:rPr>
              <a:t>jP'v.mi</a:t>
            </a:r>
            <a:r>
              <a:rPr lang="en-US" sz="3600" dirty="0">
                <a:latin typeface="Bwhebb" pitchFamily="2" charset="0"/>
              </a:rPr>
              <a:t> </a:t>
            </a:r>
            <a:r>
              <a:rPr lang="en-US" sz="3600" dirty="0" err="1">
                <a:latin typeface="Bwhebb" pitchFamily="2" charset="0"/>
              </a:rPr>
              <a:t>tAfÜ</a:t>
            </a:r>
            <a:r>
              <a:rPr lang="en-US" sz="3600" dirty="0">
                <a:latin typeface="Bwhebb" pitchFamily="2" charset="0"/>
              </a:rPr>
              <a:t>[]-~</a:t>
            </a:r>
            <a:r>
              <a:rPr lang="en-US" sz="3600" dirty="0" err="1">
                <a:latin typeface="Bwhebb" pitchFamily="2" charset="0"/>
              </a:rPr>
              <a:t>ai</a:t>
            </a:r>
            <a:r>
              <a:rPr lang="en-US" sz="3600" dirty="0">
                <a:latin typeface="Bwhebb" pitchFamily="2" charset="0"/>
              </a:rPr>
              <a:t> </a:t>
            </a:r>
            <a:r>
              <a:rPr lang="en-US" sz="3600" dirty="0" err="1">
                <a:latin typeface="Bwhebb" pitchFamily="2" charset="0"/>
              </a:rPr>
              <a:t>yKiä</a:t>
            </a:r>
            <a:r>
              <a:rPr lang="en-US" sz="3600" dirty="0">
                <a:latin typeface="Bwhebb" pitchFamily="2" charset="0"/>
              </a:rPr>
              <a:t> </a:t>
            </a:r>
            <a:br>
              <a:rPr lang="en-US" sz="3600" dirty="0">
                <a:latin typeface="Bwhebb" pitchFamily="2" charset="0"/>
              </a:rPr>
            </a:br>
            <a:r>
              <a:rPr lang="en-US" dirty="0">
                <a:latin typeface="Bwhebb" pitchFamily="2" charset="0"/>
              </a:rPr>
              <a:t>(</a:t>
            </a:r>
            <a:r>
              <a:rPr lang="en-US" dirty="0">
                <a:latin typeface="+mn-lt"/>
              </a:rPr>
              <a:t>(Micah 6:8)</a:t>
            </a:r>
            <a:r>
              <a:rPr lang="en-US" sz="2000" dirty="0">
                <a:latin typeface="Bwhebb" pitchFamily="2" charset="0"/>
              </a:rPr>
              <a:t> </a:t>
            </a:r>
            <a:endParaRPr lang="en-US" sz="3200" b="1" dirty="0">
              <a:latin typeface="Bwhebb" pitchFamily="2" charset="0"/>
            </a:endParaRPr>
          </a:p>
          <a:p>
            <a:pPr marL="1371600" lvl="2" indent="-457200">
              <a:buFontTx/>
              <a:buAutoNum type="arabicPeriod" startAt="3"/>
              <a:defRPr/>
            </a:pPr>
            <a:r>
              <a:rPr lang="en-US" b="1" dirty="0"/>
              <a:t>Manuscripts have to agree on: # of words, # of letters, 	middle word, middle letter. </a:t>
            </a:r>
          </a:p>
          <a:p>
            <a:pPr marL="1371600" lvl="2" indent="-457200">
              <a:buFontTx/>
              <a:buAutoNum type="arabicPeriod" startAt="3"/>
              <a:defRPr/>
            </a:pPr>
            <a:r>
              <a:rPr lang="en-US" b="1" dirty="0"/>
              <a:t>Oldest complete OT manuscript in Hebrew from about the year 1000 CE</a:t>
            </a:r>
          </a:p>
          <a:p>
            <a:pPr marL="457200" indent="-457200">
              <a:spcBef>
                <a:spcPct val="50000"/>
              </a:spcBef>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98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98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98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52400" y="373063"/>
            <a:ext cx="8763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H.  The Dead Sea Scrolls (DSS)</a:t>
            </a:r>
            <a:br>
              <a:rPr kumimoji="0" lang="en-US" altLang="en-US" sz="2400" b="1"/>
            </a:br>
            <a:endParaRPr kumimoji="0" lang="en-US" altLang="en-US" sz="2400" b="1"/>
          </a:p>
          <a:p>
            <a:pPr>
              <a:spcBef>
                <a:spcPct val="0"/>
              </a:spcBef>
              <a:buClrTx/>
              <a:buFontTx/>
              <a:buAutoNum type="arabicPeriod"/>
            </a:pPr>
            <a:r>
              <a:rPr kumimoji="0" lang="en-US" altLang="en-US" sz="2400" b="1"/>
              <a:t>Found beginning in 1947.  </a:t>
            </a:r>
          </a:p>
          <a:p>
            <a:pPr>
              <a:spcBef>
                <a:spcPct val="0"/>
              </a:spcBef>
              <a:buClrTx/>
              <a:buFontTx/>
              <a:buAutoNum type="arabicPeriod"/>
            </a:pPr>
            <a:r>
              <a:rPr kumimoji="0" lang="en-US" altLang="en-US" sz="2400" b="1"/>
              <a:t>Date: 1st cent. BCE  &amp; first cent. CE.  </a:t>
            </a:r>
          </a:p>
          <a:p>
            <a:pPr>
              <a:spcBef>
                <a:spcPct val="0"/>
              </a:spcBef>
              <a:buClrTx/>
              <a:buFontTx/>
              <a:buAutoNum type="arabicPeriod"/>
            </a:pPr>
            <a:r>
              <a:rPr kumimoji="0" lang="en-US" altLang="en-US" sz="2400" b="1"/>
              <a:t>Why not just use them as our OT?  </a:t>
            </a:r>
            <a:br>
              <a:rPr kumimoji="0" lang="en-US" altLang="en-US" sz="2400" b="1"/>
            </a:br>
            <a:r>
              <a:rPr kumimoji="0" lang="en-US" altLang="en-US" sz="2400" b="1"/>
              <a:t>(Parts of all books except for Esther.)</a:t>
            </a:r>
          </a:p>
          <a:p>
            <a:pPr lvl="1">
              <a:spcBef>
                <a:spcPct val="0"/>
              </a:spcBef>
              <a:buClrTx/>
              <a:buSzTx/>
              <a:buFontTx/>
              <a:buAutoNum type="alphaLcPeriod"/>
            </a:pPr>
            <a:r>
              <a:rPr kumimoji="0" lang="en-US" altLang="en-US" sz="2400" b="1"/>
              <a:t>An older text is not necessarily more accurate.</a:t>
            </a:r>
          </a:p>
          <a:p>
            <a:pPr lvl="1">
              <a:spcBef>
                <a:spcPct val="0"/>
              </a:spcBef>
              <a:buClrTx/>
              <a:buSzTx/>
              <a:buFontTx/>
              <a:buAutoNum type="alphaLcPeriod"/>
            </a:pPr>
            <a:r>
              <a:rPr kumimoji="0" lang="en-US" altLang="en-US" sz="2400" b="1">
                <a:solidFill>
                  <a:schemeClr val="hlink"/>
                </a:solidFill>
              </a:rPr>
              <a:t>Only complete book: Isaiah</a:t>
            </a:r>
            <a:r>
              <a:rPr kumimoji="0" lang="en-US" altLang="en-US" sz="2400" b="1"/>
              <a:t>.  </a:t>
            </a:r>
          </a:p>
          <a:p>
            <a:pPr>
              <a:spcBef>
                <a:spcPct val="0"/>
              </a:spcBef>
              <a:buClrTx/>
              <a:buFontTx/>
              <a:buAutoNum type="arabicPeriod"/>
            </a:pPr>
            <a:r>
              <a:rPr kumimoji="0" lang="en-US" altLang="en-US" sz="2400" b="1">
                <a:solidFill>
                  <a:schemeClr val="accent1"/>
                </a:solidFill>
              </a:rPr>
              <a:t>BUT, the DSS valuable witness to early form of the Hebrew OT text.</a:t>
            </a:r>
          </a:p>
        </p:txBody>
      </p:sp>
      <p:pic>
        <p:nvPicPr>
          <p:cNvPr id="79875" name="Picture 3" descr="qumran ca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349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psal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83058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6172200" y="18288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600" b="1">
                <a:solidFill>
                  <a:schemeClr val="hlink"/>
                </a:solidFill>
              </a:rPr>
              <a:t>Qumran Cave #4</a:t>
            </a:r>
          </a:p>
          <a:p>
            <a:pPr>
              <a:spcBef>
                <a:spcPct val="0"/>
              </a:spcBef>
              <a:buClrTx/>
              <a:buFontTx/>
              <a:buNone/>
            </a:pPr>
            <a:r>
              <a:rPr kumimoji="0" lang="en-US" altLang="en-US" sz="1000"/>
              <a:t>Photo by Nancy A. Carter</a:t>
            </a:r>
          </a:p>
          <a:p>
            <a:pPr>
              <a:spcBef>
                <a:spcPct val="0"/>
              </a:spcBef>
              <a:buClrTx/>
              <a:buFontTx/>
              <a:buNone/>
            </a:pPr>
            <a:r>
              <a:rPr kumimoji="0" lang="en-US" altLang="en-US" sz="1000"/>
              <a:t>http://gbgm-umc.org/umw/bible/outside2.stm#scrolls</a:t>
            </a:r>
          </a:p>
        </p:txBody>
      </p:sp>
      <p:sp>
        <p:nvSpPr>
          <p:cNvPr id="79878" name="Text Box 6"/>
          <p:cNvSpPr txBox="1">
            <a:spLocks noChangeArrowheads="1"/>
          </p:cNvSpPr>
          <p:nvPr/>
        </p:nvSpPr>
        <p:spPr bwMode="auto">
          <a:xfrm>
            <a:off x="228600" y="6477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b="1">
                <a:solidFill>
                  <a:schemeClr val="accent1"/>
                </a:solidFill>
                <a:hlinkClick r:id="rId4"/>
              </a:rPr>
              <a:t>Psalms (Tehillim) 11QPs</a:t>
            </a:r>
            <a:r>
              <a:rPr kumimoji="0" lang="en-US" altLang="en-US" sz="1400"/>
              <a:t> </a:t>
            </a:r>
            <a:r>
              <a:rPr kumimoji="0" lang="en-US" altLang="en-US" sz="1200"/>
              <a:t>Israel Antiquties Authority http://www.ibiblio.org/expo/deadsea.scrolls.exhibit/Library/psalms.html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83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8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103188"/>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solidFill>
                  <a:srgbClr val="C00000"/>
                </a:solidFill>
              </a:rPr>
              <a:t>[In class, probably skip these </a:t>
            </a:r>
            <a:r>
              <a:rPr kumimoji="0" lang="en-US" altLang="en-US" sz="2400" b="1" dirty="0" smtClean="0">
                <a:solidFill>
                  <a:srgbClr val="C00000"/>
                </a:solidFill>
              </a:rPr>
              <a:t>slides on Ancient Translations]</a:t>
            </a:r>
            <a:endParaRPr kumimoji="0" lang="en-US" altLang="en-US" sz="2400" b="1" dirty="0">
              <a:solidFill>
                <a:srgbClr val="C00000"/>
              </a:solidFill>
            </a:endParaRPr>
          </a:p>
          <a:p>
            <a:pPr algn="ctr">
              <a:spcBef>
                <a:spcPct val="50000"/>
              </a:spcBef>
              <a:buClrTx/>
              <a:buFontTx/>
              <a:buNone/>
            </a:pPr>
            <a:r>
              <a:rPr kumimoji="0" lang="en-US" altLang="en-US" sz="2800" b="1" dirty="0"/>
              <a:t>Ancient Translations of the OT </a:t>
            </a:r>
          </a:p>
        </p:txBody>
      </p:sp>
      <p:sp>
        <p:nvSpPr>
          <p:cNvPr id="122883" name="Text Box 3"/>
          <p:cNvSpPr txBox="1">
            <a:spLocks noChangeArrowheads="1"/>
          </p:cNvSpPr>
          <p:nvPr/>
        </p:nvSpPr>
        <p:spPr bwMode="auto">
          <a:xfrm>
            <a:off x="0" y="13716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A.  The </a:t>
            </a:r>
            <a:r>
              <a:rPr kumimoji="0" lang="en-US" altLang="en-US" sz="2400" b="1">
                <a:solidFill>
                  <a:schemeClr val="accent1"/>
                </a:solidFill>
              </a:rPr>
              <a:t>Septuagint</a:t>
            </a:r>
            <a:r>
              <a:rPr kumimoji="0" lang="en-US" altLang="en-US" sz="2400" b="1"/>
              <a:t> (LXX).</a:t>
            </a:r>
          </a:p>
          <a:p>
            <a:pPr>
              <a:spcBef>
                <a:spcPct val="0"/>
              </a:spcBef>
              <a:buClrTx/>
              <a:buFontTx/>
              <a:buAutoNum type="arabicPeriod"/>
            </a:pPr>
            <a:r>
              <a:rPr kumimoji="0" lang="en-US" altLang="en-US" sz="2400" b="1"/>
              <a:t>First known translation of the OT into another language.</a:t>
            </a:r>
          </a:p>
          <a:p>
            <a:pPr>
              <a:spcBef>
                <a:spcPct val="0"/>
              </a:spcBef>
              <a:buClrTx/>
              <a:buFontTx/>
              <a:buAutoNum type="arabicPeriod"/>
            </a:pPr>
            <a:r>
              <a:rPr kumimoji="0" lang="en-US" altLang="en-US" sz="2400" b="1"/>
              <a:t>Place: Alexandria, Egypt.</a:t>
            </a:r>
          </a:p>
          <a:p>
            <a:pPr>
              <a:spcBef>
                <a:spcPct val="0"/>
              </a:spcBef>
              <a:buClrTx/>
              <a:buFontTx/>
              <a:buAutoNum type="arabicPeriod"/>
            </a:pPr>
            <a:r>
              <a:rPr kumimoji="0" lang="en-US" altLang="en-US" sz="2400" b="1"/>
              <a:t>First, the five Books of Moses/ the Law (c. 250 BCE).</a:t>
            </a:r>
          </a:p>
          <a:p>
            <a:pPr>
              <a:spcBef>
                <a:spcPct val="0"/>
              </a:spcBef>
              <a:buClrTx/>
              <a:buFontTx/>
              <a:buAutoNum type="arabicPeriod"/>
            </a:pPr>
            <a:r>
              <a:rPr kumimoji="0" lang="en-US" altLang="en-US" sz="2400" b="1"/>
              <a:t>Rest of OT and much of “</a:t>
            </a:r>
            <a:r>
              <a:rPr kumimoji="0" lang="en-US" altLang="en-US" sz="2400" b="1">
                <a:solidFill>
                  <a:schemeClr val="accent1"/>
                </a:solidFill>
              </a:rPr>
              <a:t>Apocrypha</a:t>
            </a:r>
            <a:r>
              <a:rPr kumimoji="0" lang="en-US" altLang="en-US" sz="2400" b="1"/>
              <a:t>” over next couple of centuries.</a:t>
            </a:r>
          </a:p>
          <a:p>
            <a:pPr>
              <a:spcBef>
                <a:spcPct val="0"/>
              </a:spcBef>
              <a:buClrTx/>
              <a:buFontTx/>
              <a:buAutoNum type="arabicPeriod"/>
            </a:pPr>
            <a:r>
              <a:rPr kumimoji="0" lang="en-US" altLang="en-US" sz="2400" b="1"/>
              <a:t>Seems to have been used by the writers of the NT (disputed). </a:t>
            </a:r>
          </a:p>
          <a:p>
            <a:pPr>
              <a:spcBef>
                <a:spcPct val="0"/>
              </a:spcBef>
              <a:buClrTx/>
              <a:buFontTx/>
              <a:buAutoNum type="arabicPeriod"/>
            </a:pPr>
            <a:r>
              <a:rPr kumimoji="0" lang="en-US" altLang="en-US" sz="2400" b="1"/>
              <a:t>Became the “Bible” of  the ancient Christian Church.</a:t>
            </a:r>
          </a:p>
          <a:p>
            <a:pPr>
              <a:spcBef>
                <a:spcPct val="0"/>
              </a:spcBef>
              <a:buClrTx/>
              <a:buFontTx/>
              <a:buAutoNum type="arabicPeriod"/>
            </a:pPr>
            <a:r>
              <a:rPr kumimoji="0" lang="en-US" altLang="en-US" sz="2400" b="1"/>
              <a:t>Two theories about how the Septuagint came to be:</a:t>
            </a:r>
          </a:p>
          <a:p>
            <a:pPr lvl="1">
              <a:spcBef>
                <a:spcPct val="0"/>
              </a:spcBef>
              <a:buClrTx/>
              <a:buSzTx/>
              <a:buFontTx/>
              <a:buAutoNum type="alphaLcPeriod"/>
            </a:pPr>
            <a:r>
              <a:rPr kumimoji="0" lang="en-US" altLang="en-US" sz="2400" b="1">
                <a:solidFill>
                  <a:schemeClr val="accent1"/>
                </a:solidFill>
              </a:rPr>
              <a:t>Letter of Aristeas</a:t>
            </a:r>
            <a:r>
              <a:rPr kumimoji="0" lang="en-US" altLang="en-US" sz="2400" b="1"/>
              <a:t>: Hellenistic pharaoh sponsors translation by 70 scholars translated exactly the same in 70 days, hence the title.  Possible a pharaoh sponsored such a translation.</a:t>
            </a:r>
          </a:p>
          <a:p>
            <a:pPr lvl="1">
              <a:spcBef>
                <a:spcPct val="0"/>
              </a:spcBef>
              <a:buClrTx/>
              <a:buSzTx/>
              <a:buFontTx/>
              <a:buAutoNum type="alphaLcPeriod"/>
            </a:pPr>
            <a:r>
              <a:rPr kumimoji="0" lang="en-US" altLang="en-US" sz="2400" b="1"/>
              <a:t>Different persons, on their own, translate different parts of the HB.  Later pulled together into one collection.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2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0" y="457200"/>
            <a:ext cx="8991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	Fairly literal translation, therefore, can be important 	witness back to the early Hebrew text.</a:t>
            </a:r>
          </a:p>
          <a:p>
            <a:pPr>
              <a:spcBef>
                <a:spcPct val="0"/>
              </a:spcBef>
              <a:buClrTx/>
              <a:buFontTx/>
              <a:buNone/>
            </a:pPr>
            <a:r>
              <a:rPr kumimoji="0" lang="en-US" altLang="en-US" sz="2400" b="1"/>
              <a:t>9.	Some major difference between LXX and Hebrew 	(Masoretic Text).</a:t>
            </a:r>
          </a:p>
          <a:p>
            <a:pPr>
              <a:spcBef>
                <a:spcPct val="0"/>
              </a:spcBef>
              <a:buClrTx/>
              <a:buFontTx/>
              <a:buNone/>
            </a:pPr>
            <a:r>
              <a:rPr kumimoji="0" lang="en-US" altLang="en-US" sz="2400" b="1"/>
              <a:t>	For example:</a:t>
            </a:r>
          </a:p>
          <a:p>
            <a:pPr>
              <a:spcBef>
                <a:spcPct val="0"/>
              </a:spcBef>
              <a:buClrTx/>
              <a:buFontTx/>
              <a:buNone/>
            </a:pPr>
            <a:r>
              <a:rPr kumimoji="0" lang="en-US" altLang="en-US" sz="2400" b="1"/>
              <a:t>	LXX book of Job is quite a bit shorter</a:t>
            </a:r>
          </a:p>
          <a:p>
            <a:pPr>
              <a:spcBef>
                <a:spcPct val="0"/>
              </a:spcBef>
              <a:buClrTx/>
              <a:buFontTx/>
              <a:buNone/>
            </a:pPr>
            <a:r>
              <a:rPr kumimoji="0" lang="en-US" altLang="en-US" sz="2400" b="1"/>
              <a:t>	LXX story of David slaying Goliath is shorter (?)</a:t>
            </a:r>
          </a:p>
          <a:p>
            <a:pPr>
              <a:spcBef>
                <a:spcPct val="0"/>
              </a:spcBef>
              <a:buClrTx/>
              <a:buFontTx/>
              <a:buNone/>
            </a:pPr>
            <a:r>
              <a:rPr kumimoji="0" lang="en-US" altLang="en-US" sz="2400" b="1"/>
              <a:t>	LXX of Jeremiah shorter and different order</a:t>
            </a:r>
          </a:p>
          <a:p>
            <a:pPr>
              <a:spcBef>
                <a:spcPct val="0"/>
              </a:spcBef>
              <a:buClrTx/>
              <a:buFontTx/>
              <a:buNone/>
            </a:pPr>
            <a:r>
              <a:rPr kumimoji="0" lang="en-US" altLang="en-US" sz="2400" b="1"/>
              <a:t>10. Because of use of LXX by Christians, Jews in the second century CE turned away to a more literal Greek translation by </a:t>
            </a:r>
            <a:r>
              <a:rPr kumimoji="0" lang="en-US" altLang="en-US" sz="2400" b="1">
                <a:solidFill>
                  <a:schemeClr val="accent1"/>
                </a:solidFill>
              </a:rPr>
              <a:t>Aquila</a:t>
            </a:r>
            <a:r>
              <a:rPr kumimoji="0" lang="en-US" altLang="en-US" sz="2400" b="1"/>
              <a:t>.</a:t>
            </a:r>
            <a:endParaRPr kumimoji="0" lang="en-US" altLang="en-US" sz="2400"/>
          </a:p>
        </p:txBody>
      </p:sp>
      <p:pic>
        <p:nvPicPr>
          <p:cNvPr id="81923" name="Picture 3" descr="Ugarit_cuneiform_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3733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p:cNvSpPr txBox="1">
            <a:spLocks noChangeArrowheads="1"/>
          </p:cNvSpPr>
          <p:nvPr/>
        </p:nvSpPr>
        <p:spPr bwMode="auto">
          <a:xfrm>
            <a:off x="1295400" y="61722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1600" b="1"/>
              <a:t>CUNEIFORM on clay tablet</a:t>
            </a:r>
            <a:endParaRPr kumimoji="0" lang="en-US" altLang="en-US" sz="1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3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39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0" y="4572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AutoNum type="alphaUcPeriod" startAt="2"/>
            </a:pPr>
            <a:r>
              <a:rPr kumimoji="0" lang="en-US" altLang="en-US" sz="2400" b="1"/>
              <a:t>Other Ancient Translations</a:t>
            </a:r>
          </a:p>
          <a:p>
            <a:pPr>
              <a:spcBef>
                <a:spcPct val="0"/>
              </a:spcBef>
              <a:buClrTx/>
              <a:buFontTx/>
              <a:buAutoNum type="arabicPeriod"/>
            </a:pPr>
            <a:r>
              <a:rPr kumimoji="0" lang="en-US" altLang="en-US" sz="2400" b="1"/>
              <a:t>Syriac</a:t>
            </a:r>
          </a:p>
          <a:p>
            <a:pPr>
              <a:spcBef>
                <a:spcPct val="0"/>
              </a:spcBef>
              <a:buClrTx/>
              <a:buFontTx/>
              <a:buAutoNum type="arabicPeriod"/>
            </a:pPr>
            <a:r>
              <a:rPr kumimoji="0" lang="en-US" altLang="en-US" sz="2400" b="1"/>
              <a:t>Aramaic</a:t>
            </a:r>
          </a:p>
          <a:p>
            <a:pPr>
              <a:spcBef>
                <a:spcPct val="0"/>
              </a:spcBef>
              <a:buClrTx/>
              <a:buFontTx/>
              <a:buAutoNum type="arabicPeriod"/>
            </a:pPr>
            <a:r>
              <a:rPr kumimoji="0" lang="en-US" altLang="en-US" sz="2400" b="1">
                <a:solidFill>
                  <a:schemeClr val="accent1"/>
                </a:solidFill>
              </a:rPr>
              <a:t>Latin: </a:t>
            </a:r>
            <a:r>
              <a:rPr kumimoji="0" lang="en-US" altLang="en-US" sz="2400" b="1">
                <a:solidFill>
                  <a:schemeClr val="hlink"/>
                </a:solidFill>
              </a:rPr>
              <a:t>Jerome’s Vulgate</a:t>
            </a:r>
            <a:r>
              <a:rPr kumimoji="0" lang="en-US" altLang="en-US" sz="2400" b="1"/>
              <a:t> (vulgar=”common”).</a:t>
            </a:r>
          </a:p>
          <a:p>
            <a:pPr lvl="1">
              <a:spcBef>
                <a:spcPct val="0"/>
              </a:spcBef>
              <a:buClrTx/>
              <a:buSzTx/>
              <a:buFontTx/>
              <a:buAutoNum type="alphaLcPeriod"/>
            </a:pPr>
            <a:r>
              <a:rPr kumimoji="0" lang="en-US" altLang="en-US" sz="2400" b="1"/>
              <a:t>Various Old Latin Versions of books of the OT and NT </a:t>
            </a:r>
          </a:p>
          <a:p>
            <a:pPr lvl="1">
              <a:spcBef>
                <a:spcPct val="0"/>
              </a:spcBef>
              <a:buClrTx/>
              <a:buSzTx/>
              <a:buFontTx/>
              <a:buAutoNum type="alphaLcPeriod"/>
            </a:pPr>
            <a:r>
              <a:rPr kumimoji="0" lang="en-US" altLang="en-US" sz="2400" b="1"/>
              <a:t>Pope Damasus asked Jerome to clean these up.  Jerome first translated the Gospels, then rest of the NT, often doing new translations rather than revising the old ones.  </a:t>
            </a:r>
          </a:p>
          <a:p>
            <a:pPr lvl="1">
              <a:spcBef>
                <a:spcPct val="0"/>
              </a:spcBef>
              <a:buClrTx/>
              <a:buSzTx/>
              <a:buFontTx/>
              <a:buAutoNum type="alphaLcPeriod"/>
            </a:pPr>
            <a:r>
              <a:rPr kumimoji="0" lang="en-US" altLang="en-US" sz="2400" b="1"/>
              <a:t>He then studied Hebrew and translated OT from Hebrew into Latin.  </a:t>
            </a:r>
          </a:p>
          <a:p>
            <a:pPr lvl="1">
              <a:spcBef>
                <a:spcPct val="0"/>
              </a:spcBef>
              <a:buClrTx/>
              <a:buSzTx/>
              <a:buFontTx/>
              <a:buAutoNum type="alphaLcPeriod"/>
            </a:pPr>
            <a:r>
              <a:rPr kumimoji="0" lang="en-US" altLang="en-US" sz="2400" b="1"/>
              <a:t>At first Church preferred the LXX, but later Vulgate caught on. </a:t>
            </a:r>
          </a:p>
          <a:p>
            <a:pPr lvl="1">
              <a:spcBef>
                <a:spcPct val="0"/>
              </a:spcBef>
              <a:buClrTx/>
              <a:buSzTx/>
              <a:buFontTx/>
              <a:buAutoNum type="alphaLcPeriod"/>
            </a:pPr>
            <a:r>
              <a:rPr kumimoji="0" lang="en-US" altLang="en-US" sz="2400" b="1"/>
              <a:t>Vulgate </a:t>
            </a:r>
            <a:r>
              <a:rPr kumimoji="0" lang="en-US" altLang="en-US" sz="2400" b="1">
                <a:solidFill>
                  <a:schemeClr val="accent1"/>
                </a:solidFill>
              </a:rPr>
              <a:t>dominant Bible of the Roman Catholic Church</a:t>
            </a:r>
            <a:r>
              <a:rPr kumimoji="0" lang="en-US" altLang="en-US" sz="2400" b="1"/>
              <a:t> until the early 20th century.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493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493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682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smtClean="0"/>
              <a:t>          OT INTERESTS/ISSUES               CONCERNS</a:t>
            </a:r>
            <a:endParaRPr kumimoji="0" lang="en-US" altLang="en-US" sz="2400" dirty="0"/>
          </a:p>
        </p:txBody>
      </p:sp>
      <p:pic>
        <p:nvPicPr>
          <p:cNvPr id="49155" name="Picture 3" descr="Zinjirli_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91000"/>
            <a:ext cx="182738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76200" y="35814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400" dirty="0">
                <a:latin typeface="Arial" charset="0"/>
              </a:rPr>
              <a:t>Figure from Late Hittite Period</a:t>
            </a:r>
            <a:endParaRPr kumimoji="0" lang="en-US" altLang="en-US" sz="2400" dirty="0"/>
          </a:p>
        </p:txBody>
      </p:sp>
      <p:pic>
        <p:nvPicPr>
          <p:cNvPr id="2" name="Picture 1"/>
          <p:cNvPicPr>
            <a:picLocks noChangeAspect="1"/>
          </p:cNvPicPr>
          <p:nvPr/>
        </p:nvPicPr>
        <p:blipFill>
          <a:blip r:embed="rId3"/>
          <a:stretch>
            <a:fillRect/>
          </a:stretch>
        </p:blipFill>
        <p:spPr>
          <a:xfrm>
            <a:off x="7543800" y="228600"/>
            <a:ext cx="1418492" cy="177886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762000" y="244474"/>
            <a:ext cx="7696200" cy="2308225"/>
          </a:xfrm>
          <a:prstGeom prst="rect">
            <a:avLst/>
          </a:prstGeom>
          <a:noFill/>
          <a:ln w="9525">
            <a:noFill/>
            <a:miter lim="800000"/>
            <a:headEnd/>
            <a:tailEnd/>
          </a:ln>
        </p:spPr>
        <p:txBody>
          <a:bodyPr>
            <a:spAutoFit/>
          </a:bodyPr>
          <a:lstStyle/>
          <a:p>
            <a:r>
              <a:rPr lang="en-US" b="1" dirty="0">
                <a:solidFill>
                  <a:srgbClr val="333333"/>
                </a:solidFill>
                <a:cs typeface="Arial" charset="0"/>
              </a:rPr>
              <a:t>In reality, textual critics work with all of the manuscript evidence available to understand the history of how the text was </a:t>
            </a:r>
            <a:r>
              <a:rPr lang="en-US" b="1" dirty="0">
                <a:solidFill>
                  <a:srgbClr val="3333CC"/>
                </a:solidFill>
                <a:cs typeface="Arial" charset="0"/>
              </a:rPr>
              <a:t>transmitted</a:t>
            </a:r>
            <a:r>
              <a:rPr lang="en-US" b="1" dirty="0">
                <a:solidFill>
                  <a:srgbClr val="333333"/>
                </a:solidFill>
                <a:cs typeface="Arial" charset="0"/>
              </a:rPr>
              <a:t> over time (text criticism) and to create the best </a:t>
            </a:r>
            <a:r>
              <a:rPr lang="en-US" b="1" dirty="0">
                <a:solidFill>
                  <a:srgbClr val="3333CC"/>
                </a:solidFill>
                <a:cs typeface="Arial" charset="0"/>
              </a:rPr>
              <a:t>reconstructed (“earliest”) text</a:t>
            </a:r>
            <a:r>
              <a:rPr lang="en-US" b="1" dirty="0">
                <a:solidFill>
                  <a:srgbClr val="333333"/>
                </a:solidFill>
                <a:cs typeface="Arial" charset="0"/>
              </a:rPr>
              <a:t> for translators to use.  As a result each modern translation (</a:t>
            </a:r>
            <a:r>
              <a:rPr lang="en-US" b="1" dirty="0">
                <a:solidFill>
                  <a:srgbClr val="C00000"/>
                </a:solidFill>
                <a:cs typeface="Arial" charset="0"/>
              </a:rPr>
              <a:t>A-F</a:t>
            </a:r>
            <a:r>
              <a:rPr lang="en-US" b="1" dirty="0">
                <a:solidFill>
                  <a:srgbClr val="333333"/>
                </a:solidFill>
                <a:cs typeface="Arial" charset="0"/>
              </a:rPr>
              <a:t>) has its own merit – and most are very reliable.</a:t>
            </a:r>
          </a:p>
        </p:txBody>
      </p:sp>
      <p:sp>
        <p:nvSpPr>
          <p:cNvPr id="6147" name="Oval 2"/>
          <p:cNvSpPr>
            <a:spLocks noChangeArrowheads="1"/>
          </p:cNvSpPr>
          <p:nvPr/>
        </p:nvSpPr>
        <p:spPr bwMode="auto">
          <a:xfrm>
            <a:off x="3200400" y="3733800"/>
            <a:ext cx="1981200" cy="1981200"/>
          </a:xfrm>
          <a:prstGeom prst="ellipse">
            <a:avLst/>
          </a:prstGeom>
          <a:noFill/>
          <a:ln w="25400" algn="ctr">
            <a:solidFill>
              <a:schemeClr val="accent1"/>
            </a:solidFill>
            <a:round/>
            <a:headEnd/>
            <a:tailEnd/>
          </a:ln>
        </p:spPr>
        <p:txBody>
          <a:bodyPr/>
          <a:lstStyle/>
          <a:p>
            <a:endParaRPr lang="en-US">
              <a:solidFill>
                <a:srgbClr val="333333"/>
              </a:solidFill>
              <a:cs typeface="Arial" charset="0"/>
            </a:endParaRPr>
          </a:p>
        </p:txBody>
      </p:sp>
      <p:sp>
        <p:nvSpPr>
          <p:cNvPr id="6148" name="TextBox 3"/>
          <p:cNvSpPr txBox="1">
            <a:spLocks noChangeArrowheads="1"/>
          </p:cNvSpPr>
          <p:nvPr/>
        </p:nvSpPr>
        <p:spPr bwMode="auto">
          <a:xfrm>
            <a:off x="3276600" y="4419600"/>
            <a:ext cx="1828800" cy="708025"/>
          </a:xfrm>
          <a:prstGeom prst="rect">
            <a:avLst/>
          </a:prstGeom>
          <a:noFill/>
          <a:ln w="9525">
            <a:noFill/>
            <a:miter lim="800000"/>
            <a:headEnd/>
            <a:tailEnd/>
          </a:ln>
        </p:spPr>
        <p:txBody>
          <a:bodyPr>
            <a:spAutoFit/>
          </a:bodyPr>
          <a:lstStyle/>
          <a:p>
            <a:pPr algn="ctr"/>
            <a:r>
              <a:rPr lang="en-US" sz="2000" b="1">
                <a:solidFill>
                  <a:srgbClr val="3333CC"/>
                </a:solidFill>
                <a:cs typeface="Arial" charset="0"/>
              </a:rPr>
              <a:t>Reconstructed text</a:t>
            </a:r>
          </a:p>
        </p:txBody>
      </p:sp>
      <p:cxnSp>
        <p:nvCxnSpPr>
          <p:cNvPr id="6149" name="Straight Arrow Connector 5"/>
          <p:cNvCxnSpPr>
            <a:cxnSpLocks noChangeShapeType="1"/>
          </p:cNvCxnSpPr>
          <p:nvPr/>
        </p:nvCxnSpPr>
        <p:spPr bwMode="auto">
          <a:xfrm rot="16200000" flipV="1">
            <a:off x="2895600" y="3429000"/>
            <a:ext cx="457200" cy="457200"/>
          </a:xfrm>
          <a:prstGeom prst="straightConnector1">
            <a:avLst/>
          </a:prstGeom>
          <a:noFill/>
          <a:ln w="25400" algn="ctr">
            <a:solidFill>
              <a:schemeClr val="tx1"/>
            </a:solidFill>
            <a:round/>
            <a:headEnd/>
            <a:tailEnd type="arrow" w="med" len="med"/>
          </a:ln>
        </p:spPr>
      </p:cxnSp>
      <p:cxnSp>
        <p:nvCxnSpPr>
          <p:cNvPr id="6150" name="Straight Arrow Connector 6"/>
          <p:cNvCxnSpPr>
            <a:cxnSpLocks noChangeShapeType="1"/>
          </p:cNvCxnSpPr>
          <p:nvPr/>
        </p:nvCxnSpPr>
        <p:spPr bwMode="auto">
          <a:xfrm rot="10800000" flipV="1">
            <a:off x="2286000" y="4800600"/>
            <a:ext cx="685800" cy="76200"/>
          </a:xfrm>
          <a:prstGeom prst="straightConnector1">
            <a:avLst/>
          </a:prstGeom>
          <a:noFill/>
          <a:ln w="25400" algn="ctr">
            <a:solidFill>
              <a:schemeClr val="tx1"/>
            </a:solidFill>
            <a:round/>
            <a:headEnd/>
            <a:tailEnd type="arrow" w="med" len="med"/>
          </a:ln>
        </p:spPr>
      </p:cxnSp>
      <p:cxnSp>
        <p:nvCxnSpPr>
          <p:cNvPr id="6151" name="Straight Arrow Connector 7"/>
          <p:cNvCxnSpPr>
            <a:cxnSpLocks noChangeShapeType="1"/>
          </p:cNvCxnSpPr>
          <p:nvPr/>
        </p:nvCxnSpPr>
        <p:spPr bwMode="auto">
          <a:xfrm rot="5400000" flipH="1" flipV="1">
            <a:off x="4610100" y="3314700"/>
            <a:ext cx="533400" cy="304800"/>
          </a:xfrm>
          <a:prstGeom prst="straightConnector1">
            <a:avLst/>
          </a:prstGeom>
          <a:noFill/>
          <a:ln w="25400" algn="ctr">
            <a:solidFill>
              <a:schemeClr val="tx1"/>
            </a:solidFill>
            <a:round/>
            <a:headEnd/>
            <a:tailEnd type="arrow" w="med" len="med"/>
          </a:ln>
        </p:spPr>
      </p:cxnSp>
      <p:cxnSp>
        <p:nvCxnSpPr>
          <p:cNvPr id="6152" name="Straight Arrow Connector 8"/>
          <p:cNvCxnSpPr>
            <a:cxnSpLocks noChangeShapeType="1"/>
          </p:cNvCxnSpPr>
          <p:nvPr/>
        </p:nvCxnSpPr>
        <p:spPr bwMode="auto">
          <a:xfrm>
            <a:off x="5334000" y="4800600"/>
            <a:ext cx="914400" cy="1588"/>
          </a:xfrm>
          <a:prstGeom prst="straightConnector1">
            <a:avLst/>
          </a:prstGeom>
          <a:noFill/>
          <a:ln w="25400" algn="ctr">
            <a:solidFill>
              <a:schemeClr val="tx1"/>
            </a:solidFill>
            <a:round/>
            <a:headEnd/>
            <a:tailEnd type="arrow" w="med" len="med"/>
          </a:ln>
        </p:spPr>
      </p:cxnSp>
      <p:cxnSp>
        <p:nvCxnSpPr>
          <p:cNvPr id="6153" name="Straight Arrow Connector 9"/>
          <p:cNvCxnSpPr>
            <a:cxnSpLocks noChangeShapeType="1"/>
          </p:cNvCxnSpPr>
          <p:nvPr/>
        </p:nvCxnSpPr>
        <p:spPr bwMode="auto">
          <a:xfrm rot="16200000" flipH="1">
            <a:off x="4686300" y="5753100"/>
            <a:ext cx="457200" cy="381000"/>
          </a:xfrm>
          <a:prstGeom prst="straightConnector1">
            <a:avLst/>
          </a:prstGeom>
          <a:noFill/>
          <a:ln w="25400" algn="ctr">
            <a:solidFill>
              <a:schemeClr val="tx1"/>
            </a:solidFill>
            <a:round/>
            <a:headEnd/>
            <a:tailEnd type="arrow" w="med" len="med"/>
          </a:ln>
        </p:spPr>
      </p:cxnSp>
      <p:cxnSp>
        <p:nvCxnSpPr>
          <p:cNvPr id="6154" name="Straight Arrow Connector 10"/>
          <p:cNvCxnSpPr>
            <a:cxnSpLocks noChangeShapeType="1"/>
          </p:cNvCxnSpPr>
          <p:nvPr/>
        </p:nvCxnSpPr>
        <p:spPr bwMode="auto">
          <a:xfrm rot="10800000" flipV="1">
            <a:off x="2895600" y="5638800"/>
            <a:ext cx="609600" cy="457200"/>
          </a:xfrm>
          <a:prstGeom prst="straightConnector1">
            <a:avLst/>
          </a:prstGeom>
          <a:noFill/>
          <a:ln w="25400" algn="ctr">
            <a:solidFill>
              <a:schemeClr val="tx1"/>
            </a:solidFill>
            <a:round/>
            <a:headEnd/>
            <a:tailEnd type="arrow" w="med" len="med"/>
          </a:ln>
        </p:spPr>
      </p:cxnSp>
      <p:sp>
        <p:nvSpPr>
          <p:cNvPr id="12" name="Rectangle 11"/>
          <p:cNvSpPr/>
          <p:nvPr/>
        </p:nvSpPr>
        <p:spPr>
          <a:xfrm>
            <a:off x="1809750" y="4343400"/>
            <a:ext cx="569913" cy="923925"/>
          </a:xfrm>
          <a:prstGeom prst="rect">
            <a:avLst/>
          </a:prstGeom>
          <a:noFill/>
          <a:ln>
            <a:noFill/>
          </a:ln>
        </p:spPr>
        <p:txBody>
          <a:bodyPr wrap="none">
            <a:spAutoFit/>
          </a:bodyPr>
          <a:lstStyle/>
          <a:p>
            <a:pPr algn="ctr">
              <a:defRPr/>
            </a:pPr>
            <a:r>
              <a:rPr lang="en-US" sz="5400" dirty="0">
                <a:ln w="10160">
                  <a:noFill/>
                  <a:prstDash val="solid"/>
                </a:ln>
                <a:solidFill>
                  <a:srgbClr val="C00000"/>
                </a:solidFill>
                <a:effectLst>
                  <a:outerShdw blurRad="38100" dist="32000" dir="5400000" algn="tl">
                    <a:srgbClr val="000000">
                      <a:alpha val="30000"/>
                    </a:srgbClr>
                  </a:outerShdw>
                </a:effectLst>
                <a:cs typeface="Arial" charset="0"/>
              </a:rPr>
              <a:t>F</a:t>
            </a:r>
          </a:p>
        </p:txBody>
      </p:sp>
      <p:sp>
        <p:nvSpPr>
          <p:cNvPr id="13" name="Rectangle 12"/>
          <p:cNvSpPr/>
          <p:nvPr/>
        </p:nvSpPr>
        <p:spPr>
          <a:xfrm>
            <a:off x="4479635" y="3198168"/>
            <a:ext cx="184730" cy="830997"/>
          </a:xfrm>
          <a:prstGeom prst="rect">
            <a:avLst/>
          </a:prstGeom>
        </p:spPr>
        <p:txBody>
          <a:bodyPr wrap="none">
            <a:spAutoFit/>
          </a:bodyPr>
          <a:lstStyle/>
          <a:p>
            <a:pPr algn="ctr">
              <a:defRPr/>
            </a:pPr>
            <a:endParaRPr lang="en-US" dirty="0">
              <a:ln w="10160">
                <a:solidFill>
                  <a:srgbClr val="3333CC"/>
                </a:solidFill>
                <a:prstDash val="solid"/>
              </a:ln>
              <a:solidFill>
                <a:srgbClr val="C00000"/>
              </a:solidFill>
              <a:effectLst>
                <a:outerShdw blurRad="38100" dist="32000" dir="5400000" algn="tl">
                  <a:srgbClr val="000000">
                    <a:alpha val="30000"/>
                  </a:srgbClr>
                </a:outerShdw>
              </a:effectLst>
              <a:cs typeface="Arial" charset="0"/>
            </a:endParaRPr>
          </a:p>
          <a:p>
            <a:pPr algn="ctr">
              <a:defRPr/>
            </a:pPr>
            <a:endParaRPr lang="en-US" dirty="0">
              <a:ln w="10160">
                <a:solidFill>
                  <a:srgbClr val="3333CC"/>
                </a:solidFill>
                <a:prstDash val="solid"/>
              </a:ln>
              <a:solidFill>
                <a:srgbClr val="C00000"/>
              </a:solidFill>
              <a:effectLst>
                <a:outerShdw blurRad="38100" dist="32000" dir="5400000" algn="tl">
                  <a:srgbClr val="000000">
                    <a:alpha val="30000"/>
                  </a:srgbClr>
                </a:outerShdw>
              </a:effectLst>
              <a:cs typeface="Arial" charset="0"/>
            </a:endParaRPr>
          </a:p>
        </p:txBody>
      </p:sp>
      <p:sp>
        <p:nvSpPr>
          <p:cNvPr id="15" name="Rectangle 14"/>
          <p:cNvSpPr/>
          <p:nvPr/>
        </p:nvSpPr>
        <p:spPr>
          <a:xfrm>
            <a:off x="2362200" y="2514600"/>
            <a:ext cx="684213" cy="923925"/>
          </a:xfrm>
          <a:prstGeom prst="rect">
            <a:avLst/>
          </a:prstGeom>
          <a:noFill/>
          <a:ln>
            <a:noFill/>
          </a:ln>
        </p:spPr>
        <p:txBody>
          <a:bodyPr wrap="none">
            <a:spAutoFit/>
          </a:bodyPr>
          <a:lstStyle/>
          <a:p>
            <a:pPr algn="ctr">
              <a:defRPr/>
            </a:pPr>
            <a:r>
              <a:rPr lang="en-US" sz="5400" dirty="0">
                <a:ln w="10160">
                  <a:noFill/>
                  <a:prstDash val="solid"/>
                </a:ln>
                <a:solidFill>
                  <a:srgbClr val="C00000"/>
                </a:solidFill>
                <a:effectLst>
                  <a:outerShdw blurRad="38100" dist="32000" dir="5400000" algn="tl">
                    <a:srgbClr val="000000">
                      <a:alpha val="30000"/>
                    </a:srgbClr>
                  </a:outerShdw>
                </a:effectLst>
                <a:cs typeface="Arial" charset="0"/>
              </a:rPr>
              <a:t>A</a:t>
            </a:r>
          </a:p>
        </p:txBody>
      </p:sp>
      <p:sp>
        <p:nvSpPr>
          <p:cNvPr id="16" name="Rectangle 15"/>
          <p:cNvSpPr/>
          <p:nvPr/>
        </p:nvSpPr>
        <p:spPr>
          <a:xfrm>
            <a:off x="4570513" y="2362200"/>
            <a:ext cx="992579" cy="1754326"/>
          </a:xfrm>
          <a:prstGeom prst="rect">
            <a:avLst/>
          </a:prstGeom>
          <a:noFill/>
          <a:ln>
            <a:noFill/>
          </a:ln>
        </p:spPr>
        <p:txBody>
          <a:bodyPr wrap="none">
            <a:spAutoFit/>
          </a:bodyPr>
          <a:lstStyle/>
          <a:p>
            <a:pPr algn="ctr">
              <a:defRPr/>
            </a:pPr>
            <a:r>
              <a:rPr lang="en-US" sz="5400" dirty="0">
                <a:ln w="10160">
                  <a:solidFill>
                    <a:srgbClr val="3333CC"/>
                  </a:solidFill>
                  <a:prstDash val="solid"/>
                </a:ln>
                <a:solidFill>
                  <a:srgbClr val="C00000"/>
                </a:solidFill>
                <a:effectLst>
                  <a:outerShdw blurRad="38100" dist="32000" dir="5400000" algn="tl">
                    <a:srgbClr val="000000">
                      <a:alpha val="30000"/>
                    </a:srgbClr>
                  </a:outerShdw>
                </a:effectLst>
                <a:cs typeface="Arial" charset="0"/>
              </a:rPr>
              <a:t>  </a:t>
            </a:r>
            <a:r>
              <a:rPr lang="en-US" sz="5400" dirty="0">
                <a:ln w="10160">
                  <a:noFill/>
                  <a:prstDash val="solid"/>
                </a:ln>
                <a:solidFill>
                  <a:srgbClr val="C00000"/>
                </a:solidFill>
                <a:effectLst>
                  <a:outerShdw blurRad="38100" dist="32000" dir="5400000" algn="tl">
                    <a:srgbClr val="000000">
                      <a:alpha val="30000"/>
                    </a:srgbClr>
                  </a:outerShdw>
                </a:effectLst>
                <a:cs typeface="Arial" charset="0"/>
              </a:rPr>
              <a:t>B</a:t>
            </a:r>
          </a:p>
          <a:p>
            <a:pPr algn="ctr">
              <a:defRPr/>
            </a:pPr>
            <a:endParaRPr lang="en-US" sz="5400" dirty="0">
              <a:ln w="10160">
                <a:solidFill>
                  <a:srgbClr val="3333CC"/>
                </a:solidFill>
                <a:prstDash val="solid"/>
              </a:ln>
              <a:solidFill>
                <a:srgbClr val="C00000"/>
              </a:solidFill>
              <a:effectLst>
                <a:outerShdw blurRad="38100" dist="32000" dir="5400000" algn="tl">
                  <a:srgbClr val="000000">
                    <a:alpha val="30000"/>
                  </a:srgbClr>
                </a:outerShdw>
              </a:effectLst>
              <a:cs typeface="Arial" charset="0"/>
            </a:endParaRPr>
          </a:p>
        </p:txBody>
      </p:sp>
      <p:sp>
        <p:nvSpPr>
          <p:cNvPr id="17" name="Rectangle 16"/>
          <p:cNvSpPr/>
          <p:nvPr/>
        </p:nvSpPr>
        <p:spPr>
          <a:xfrm>
            <a:off x="6343650" y="4343400"/>
            <a:ext cx="646113" cy="923925"/>
          </a:xfrm>
          <a:prstGeom prst="rect">
            <a:avLst/>
          </a:prstGeom>
          <a:noFill/>
          <a:ln>
            <a:noFill/>
          </a:ln>
        </p:spPr>
        <p:txBody>
          <a:bodyPr wrap="none">
            <a:spAutoFit/>
          </a:bodyPr>
          <a:lstStyle/>
          <a:p>
            <a:pPr algn="ctr">
              <a:defRPr/>
            </a:pPr>
            <a:r>
              <a:rPr lang="en-US" sz="5400" dirty="0">
                <a:ln w="10160">
                  <a:noFill/>
                  <a:prstDash val="solid"/>
                </a:ln>
                <a:solidFill>
                  <a:srgbClr val="C00000"/>
                </a:solidFill>
                <a:effectLst>
                  <a:outerShdw blurRad="38100" dist="32000" dir="5400000" algn="tl">
                    <a:srgbClr val="000000">
                      <a:alpha val="30000"/>
                    </a:srgbClr>
                  </a:outerShdw>
                </a:effectLst>
                <a:cs typeface="Arial" charset="0"/>
              </a:rPr>
              <a:t>C</a:t>
            </a:r>
          </a:p>
        </p:txBody>
      </p:sp>
      <p:sp>
        <p:nvSpPr>
          <p:cNvPr id="18" name="Rectangle 17"/>
          <p:cNvSpPr/>
          <p:nvPr/>
        </p:nvSpPr>
        <p:spPr>
          <a:xfrm>
            <a:off x="2324100" y="5791200"/>
            <a:ext cx="608013" cy="923925"/>
          </a:xfrm>
          <a:prstGeom prst="rect">
            <a:avLst/>
          </a:prstGeom>
          <a:noFill/>
          <a:ln>
            <a:noFill/>
          </a:ln>
        </p:spPr>
        <p:txBody>
          <a:bodyPr wrap="none">
            <a:spAutoFit/>
          </a:bodyPr>
          <a:lstStyle/>
          <a:p>
            <a:pPr algn="ctr">
              <a:defRPr/>
            </a:pPr>
            <a:r>
              <a:rPr lang="en-US" sz="5400" dirty="0">
                <a:ln w="10160">
                  <a:noFill/>
                  <a:prstDash val="solid"/>
                </a:ln>
                <a:solidFill>
                  <a:srgbClr val="C00000"/>
                </a:solidFill>
                <a:effectLst>
                  <a:outerShdw blurRad="38100" dist="32000" dir="5400000" algn="tl">
                    <a:srgbClr val="000000">
                      <a:alpha val="30000"/>
                    </a:srgbClr>
                  </a:outerShdw>
                </a:effectLst>
                <a:cs typeface="Arial" charset="0"/>
              </a:rPr>
              <a:t>E</a:t>
            </a:r>
          </a:p>
        </p:txBody>
      </p:sp>
      <p:sp>
        <p:nvSpPr>
          <p:cNvPr id="19" name="Rectangle 18"/>
          <p:cNvSpPr/>
          <p:nvPr/>
        </p:nvSpPr>
        <p:spPr>
          <a:xfrm>
            <a:off x="5029200" y="5791200"/>
            <a:ext cx="684213" cy="923925"/>
          </a:xfrm>
          <a:prstGeom prst="rect">
            <a:avLst/>
          </a:prstGeom>
          <a:noFill/>
          <a:ln>
            <a:noFill/>
          </a:ln>
        </p:spPr>
        <p:txBody>
          <a:bodyPr wrap="none">
            <a:spAutoFit/>
          </a:bodyPr>
          <a:lstStyle/>
          <a:p>
            <a:pPr algn="ctr">
              <a:defRPr/>
            </a:pPr>
            <a:r>
              <a:rPr lang="en-US" sz="5400" dirty="0">
                <a:ln w="10160">
                  <a:noFill/>
                  <a:prstDash val="solid"/>
                </a:ln>
                <a:solidFill>
                  <a:srgbClr val="C00000"/>
                </a:solidFill>
                <a:effectLst>
                  <a:outerShdw blurRad="38100" dist="32000" dir="5400000" algn="tl">
                    <a:srgbClr val="000000">
                      <a:alpha val="30000"/>
                    </a:srgbClr>
                  </a:outerShdw>
                </a:effectLst>
                <a:cs typeface="Arial" charset="0"/>
              </a:rPr>
              <a:t>D</a:t>
            </a:r>
          </a:p>
        </p:txBody>
      </p:sp>
    </p:spTree>
    <p:extLst>
      <p:ext uri="{BB962C8B-B14F-4D97-AF65-F5344CB8AC3E}">
        <p14:creationId xmlns:p14="http://schemas.microsoft.com/office/powerpoint/2010/main" val="735307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b="1">
                <a:solidFill>
                  <a:srgbClr val="333333"/>
                </a:solidFill>
                <a:cs typeface="Arial" charset="0"/>
              </a:rPr>
              <a:t>English Translations </a:t>
            </a:r>
          </a:p>
        </p:txBody>
      </p:sp>
      <p:sp>
        <p:nvSpPr>
          <p:cNvPr id="14339" name="Text Box 3"/>
          <p:cNvSpPr txBox="1">
            <a:spLocks noChangeArrowheads="1"/>
          </p:cNvSpPr>
          <p:nvPr/>
        </p:nvSpPr>
        <p:spPr bwMode="auto">
          <a:xfrm>
            <a:off x="0" y="5334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914400" indent="-45720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371600" indent="-4572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AutoNum type="alphaUcPeriod"/>
            </a:pPr>
            <a:r>
              <a:rPr kumimoji="0" lang="en-US" altLang="en-US" sz="2400" b="1" dirty="0">
                <a:solidFill>
                  <a:srgbClr val="3333CC"/>
                </a:solidFill>
                <a:cs typeface="Arial" charset="0"/>
              </a:rPr>
              <a:t>King James Version (KJV)</a:t>
            </a:r>
            <a:r>
              <a:rPr kumimoji="0" lang="en-US" altLang="en-US" sz="2400" b="1" dirty="0">
                <a:solidFill>
                  <a:srgbClr val="333333"/>
                </a:solidFill>
                <a:cs typeface="Arial" charset="0"/>
              </a:rPr>
              <a:t>.  </a:t>
            </a:r>
          </a:p>
          <a:p>
            <a:pPr lvl="1">
              <a:spcBef>
                <a:spcPct val="0"/>
              </a:spcBef>
              <a:buClrTx/>
              <a:buSzTx/>
              <a:buFontTx/>
              <a:buAutoNum type="arabicPeriod"/>
            </a:pPr>
            <a:r>
              <a:rPr kumimoji="0" lang="en-US" altLang="en-US" sz="2400" b="1" dirty="0">
                <a:solidFill>
                  <a:srgbClr val="333333"/>
                </a:solidFill>
                <a:cs typeface="Arial" charset="0"/>
              </a:rPr>
              <a:t>“Authorized Version” for use in Church of England.  </a:t>
            </a:r>
          </a:p>
          <a:p>
            <a:pPr lvl="1">
              <a:spcBef>
                <a:spcPct val="0"/>
              </a:spcBef>
              <a:buClrTx/>
              <a:buSzTx/>
              <a:buFontTx/>
              <a:buAutoNum type="arabicPeriod"/>
            </a:pPr>
            <a:r>
              <a:rPr kumimoji="0" lang="en-US" altLang="en-US" sz="2400" b="1" dirty="0">
                <a:solidFill>
                  <a:srgbClr val="333333"/>
                </a:solidFill>
                <a:cs typeface="Arial" charset="0"/>
              </a:rPr>
              <a:t>Done in 1611.  (</a:t>
            </a:r>
            <a:r>
              <a:rPr kumimoji="0" lang="en-US" altLang="en-US" sz="2400" b="1" dirty="0">
                <a:solidFill>
                  <a:schemeClr val="accent1"/>
                </a:solidFill>
                <a:cs typeface="Arial" charset="0"/>
              </a:rPr>
              <a:t>There is no “The KJV”: There have been many minor revisions over the centuries.  Original had Apocrypha.  Most people today have the 1873 revision.</a:t>
            </a:r>
            <a:r>
              <a:rPr kumimoji="0" lang="en-US" altLang="en-US" sz="2400" b="1" dirty="0">
                <a:solidFill>
                  <a:srgbClr val="333333"/>
                </a:solidFill>
                <a:cs typeface="Arial" charset="0"/>
              </a:rPr>
              <a:t>) Became the dominant translation until the 20th century.</a:t>
            </a:r>
          </a:p>
          <a:p>
            <a:pPr lvl="1">
              <a:spcBef>
                <a:spcPct val="0"/>
              </a:spcBef>
              <a:buClrTx/>
              <a:buSzTx/>
              <a:buFontTx/>
              <a:buAutoNum type="arabicPeriod"/>
            </a:pPr>
            <a:r>
              <a:rPr kumimoji="0" lang="en-US" altLang="en-US" sz="2400" b="1" dirty="0">
                <a:solidFill>
                  <a:srgbClr val="333333"/>
                </a:solidFill>
                <a:cs typeface="Arial" charset="0"/>
              </a:rPr>
              <a:t>Beautiful Shakespearian Era English.  </a:t>
            </a:r>
          </a:p>
          <a:p>
            <a:pPr lvl="1">
              <a:spcBef>
                <a:spcPct val="0"/>
              </a:spcBef>
              <a:buClrTx/>
              <a:buSzTx/>
              <a:buFontTx/>
              <a:buAutoNum type="arabicPeriod"/>
            </a:pPr>
            <a:r>
              <a:rPr kumimoji="0" lang="en-US" altLang="en-US" sz="2400" b="1" dirty="0">
                <a:solidFill>
                  <a:srgbClr val="333333"/>
                </a:solidFill>
                <a:cs typeface="Arial" charset="0"/>
              </a:rPr>
              <a:t>Two major problems: </a:t>
            </a:r>
          </a:p>
          <a:p>
            <a:pPr lvl="2">
              <a:spcBef>
                <a:spcPct val="0"/>
              </a:spcBef>
              <a:buFontTx/>
              <a:buAutoNum type="alphaLcPeriod"/>
            </a:pPr>
            <a:r>
              <a:rPr kumimoji="0" lang="en-US" altLang="en-US" b="1" dirty="0">
                <a:solidFill>
                  <a:srgbClr val="333333"/>
                </a:solidFill>
                <a:cs typeface="Arial" charset="0"/>
              </a:rPr>
              <a:t>Textual basis: we have more and better Hebrew (and Greek NT) texts today; </a:t>
            </a:r>
          </a:p>
          <a:p>
            <a:pPr lvl="2">
              <a:spcBef>
                <a:spcPct val="0"/>
              </a:spcBef>
              <a:buFontTx/>
              <a:buAutoNum type="alphaLcPeriod"/>
            </a:pPr>
            <a:r>
              <a:rPr kumimoji="0" lang="en-US" altLang="en-US" b="1" dirty="0">
                <a:solidFill>
                  <a:srgbClr val="333333"/>
                </a:solidFill>
                <a:cs typeface="Arial" charset="0"/>
              </a:rPr>
              <a:t>English is now outdated and often difficult to understand.</a:t>
            </a:r>
          </a:p>
        </p:txBody>
      </p:sp>
      <p:pic>
        <p:nvPicPr>
          <p:cNvPr id="839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91075"/>
            <a:ext cx="26670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5"/>
          <p:cNvSpPr txBox="1">
            <a:spLocks noChangeArrowheads="1"/>
          </p:cNvSpPr>
          <p:nvPr/>
        </p:nvSpPr>
        <p:spPr bwMode="auto">
          <a:xfrm>
            <a:off x="2971800" y="6248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a:solidFill>
                  <a:srgbClr val="333333"/>
                </a:solidFill>
                <a:cs typeface="Arial" charset="0"/>
              </a:rPr>
              <a:t>Papyrus</a:t>
            </a:r>
          </a:p>
        </p:txBody>
      </p:sp>
      <p:sp>
        <p:nvSpPr>
          <p:cNvPr id="83974" name="TextBox 8"/>
          <p:cNvSpPr txBox="1">
            <a:spLocks noChangeArrowheads="1"/>
          </p:cNvSpPr>
          <p:nvPr/>
        </p:nvSpPr>
        <p:spPr bwMode="auto">
          <a:xfrm>
            <a:off x="3886200" y="4724400"/>
            <a:ext cx="5105400" cy="163195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dirty="0">
                <a:solidFill>
                  <a:srgbClr val="333333"/>
                </a:solidFill>
                <a:cs typeface="Arial" charset="0"/>
              </a:rPr>
              <a:t>Note: The KJV was initially rejected by people, who preferred their “sacred” traditional translation, and was defended by its translators with the same arguments people later rejected (and defended) our newer translations!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97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974">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9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3"/>
      <p:bldP spid="83974"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KJV1611_Page_3_cro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920038"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2"/>
          <p:cNvSpPr txBox="1">
            <a:spLocks noChangeArrowheads="1"/>
          </p:cNvSpPr>
          <p:nvPr/>
        </p:nvSpPr>
        <p:spPr bwMode="auto">
          <a:xfrm>
            <a:off x="533400" y="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a:solidFill>
                  <a:srgbClr val="333333"/>
                </a:solidFill>
                <a:cs typeface="Arial" charset="0"/>
              </a:rPr>
              <a:t>ORIGINAL KINGS JAMES VERSION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304800"/>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solidFill>
                  <a:srgbClr val="C00000"/>
                </a:solidFill>
              </a:rPr>
              <a:t>Skip:</a:t>
            </a:r>
            <a:r>
              <a:rPr kumimoji="0" lang="en-US" altLang="en-US" sz="2400" b="1" dirty="0" smtClean="0"/>
              <a:t> Do </a:t>
            </a:r>
            <a:r>
              <a:rPr kumimoji="0" lang="en-US" altLang="en-US" sz="2400" b="1" dirty="0"/>
              <a:t>you understand these Scriptures from the KJV?</a:t>
            </a:r>
          </a:p>
          <a:p>
            <a:pPr>
              <a:spcBef>
                <a:spcPct val="0"/>
              </a:spcBef>
              <a:buClrTx/>
              <a:buFontTx/>
              <a:buNone/>
            </a:pPr>
            <a:endParaRPr kumimoji="0" lang="en-US" altLang="en-US" sz="2400" b="1" dirty="0"/>
          </a:p>
          <a:p>
            <a:pPr>
              <a:spcBef>
                <a:spcPct val="0"/>
              </a:spcBef>
              <a:buClrTx/>
              <a:buFontTx/>
              <a:buChar char="•"/>
            </a:pPr>
            <a:r>
              <a:rPr kumimoji="0" lang="en-US" altLang="en-US" sz="2400" b="1" dirty="0">
                <a:solidFill>
                  <a:schemeClr val="accent1"/>
                </a:solidFill>
              </a:rPr>
              <a:t>Thou shalt destroy them that speak leasing. Ps.5:6 </a:t>
            </a:r>
          </a:p>
          <a:p>
            <a:pPr>
              <a:spcBef>
                <a:spcPct val="0"/>
              </a:spcBef>
              <a:buClrTx/>
              <a:buFontTx/>
              <a:buChar char="•"/>
            </a:pPr>
            <a:r>
              <a:rPr kumimoji="0" lang="en-US" altLang="en-US" sz="2400" b="1" dirty="0">
                <a:solidFill>
                  <a:schemeClr val="accent1"/>
                </a:solidFill>
              </a:rPr>
              <a:t>Nevertheless even him [Solomon] did outlandish women cause to 	sin. Neh. 13:26 </a:t>
            </a:r>
          </a:p>
          <a:p>
            <a:pPr>
              <a:spcBef>
                <a:spcPct val="0"/>
              </a:spcBef>
              <a:buClrTx/>
              <a:buFontTx/>
              <a:buChar char="•"/>
            </a:pPr>
            <a:r>
              <a:rPr kumimoji="0" lang="en-US" altLang="en-US" sz="2400" b="1" dirty="0">
                <a:solidFill>
                  <a:schemeClr val="accent1"/>
                </a:solidFill>
              </a:rPr>
              <a:t>Solomon loved many strange women. 1Kings 11:1 </a:t>
            </a:r>
          </a:p>
          <a:p>
            <a:pPr>
              <a:spcBef>
                <a:spcPct val="0"/>
              </a:spcBef>
              <a:buClrTx/>
              <a:buFontTx/>
              <a:buChar char="•"/>
            </a:pPr>
            <a:r>
              <a:rPr kumimoji="0" lang="en-US" altLang="en-US" sz="2400" b="1" dirty="0">
                <a:solidFill>
                  <a:schemeClr val="accent1"/>
                </a:solidFill>
              </a:rPr>
              <a:t>The noise thereof </a:t>
            </a:r>
            <a:r>
              <a:rPr kumimoji="0" lang="en-US" altLang="en-US" sz="2400" b="1" dirty="0" err="1">
                <a:solidFill>
                  <a:schemeClr val="accent1"/>
                </a:solidFill>
              </a:rPr>
              <a:t>sheweth</a:t>
            </a:r>
            <a:r>
              <a:rPr kumimoji="0" lang="en-US" altLang="en-US" sz="2400" b="1" dirty="0">
                <a:solidFill>
                  <a:schemeClr val="accent1"/>
                </a:solidFill>
              </a:rPr>
              <a:t> concerning it, the cattle also concerning 	the </a:t>
            </a:r>
            <a:r>
              <a:rPr kumimoji="0" lang="en-US" altLang="en-US" sz="2400" b="1" dirty="0" err="1">
                <a:solidFill>
                  <a:schemeClr val="accent1"/>
                </a:solidFill>
              </a:rPr>
              <a:t>vapour</a:t>
            </a:r>
            <a:r>
              <a:rPr kumimoji="0" lang="en-US" altLang="en-US" sz="2400" b="1" dirty="0">
                <a:solidFill>
                  <a:schemeClr val="accent1"/>
                </a:solidFill>
              </a:rPr>
              <a:t>. Job 36:33 </a:t>
            </a:r>
          </a:p>
          <a:p>
            <a:pPr>
              <a:spcBef>
                <a:spcPct val="0"/>
              </a:spcBef>
              <a:buClrTx/>
              <a:buFontTx/>
              <a:buChar char="•"/>
            </a:pPr>
            <a:r>
              <a:rPr kumimoji="0" lang="en-US" altLang="en-US" sz="2400" b="1" dirty="0">
                <a:solidFill>
                  <a:schemeClr val="accent1"/>
                </a:solidFill>
              </a:rPr>
              <a:t>I </a:t>
            </a:r>
            <a:r>
              <a:rPr kumimoji="0" lang="en-US" altLang="en-US" sz="2400" b="1" dirty="0" err="1">
                <a:solidFill>
                  <a:schemeClr val="accent1"/>
                </a:solidFill>
              </a:rPr>
              <a:t>trow</a:t>
            </a:r>
            <a:r>
              <a:rPr kumimoji="0" lang="en-US" altLang="en-US" sz="2400" b="1" dirty="0">
                <a:solidFill>
                  <a:schemeClr val="accent1"/>
                </a:solidFill>
              </a:rPr>
              <a:t> not. Luke 17:9 </a:t>
            </a:r>
          </a:p>
          <a:p>
            <a:pPr>
              <a:spcBef>
                <a:spcPct val="0"/>
              </a:spcBef>
              <a:buClrTx/>
              <a:buFontTx/>
              <a:buChar char="•"/>
            </a:pPr>
            <a:r>
              <a:rPr kumimoji="0" lang="en-US" altLang="en-US" sz="2400" b="1" dirty="0">
                <a:solidFill>
                  <a:schemeClr val="accent1"/>
                </a:solidFill>
              </a:rPr>
              <a:t>We do you to wit of the grace of God. 2Cor. 8:1 </a:t>
            </a:r>
          </a:p>
          <a:p>
            <a:pPr>
              <a:spcBef>
                <a:spcPct val="0"/>
              </a:spcBef>
              <a:buClrTx/>
              <a:buFontTx/>
              <a:buChar char="•"/>
            </a:pPr>
            <a:r>
              <a:rPr kumimoji="0" lang="en-US" altLang="en-US" sz="2400" b="1" dirty="0">
                <a:solidFill>
                  <a:schemeClr val="accent1"/>
                </a:solidFill>
              </a:rPr>
              <a:t>Ye are not straitened in us, but ye are straitened in your own 	bowels. 2Cor.6:12 </a:t>
            </a:r>
          </a:p>
          <a:p>
            <a:pPr>
              <a:spcBef>
                <a:spcPct val="0"/>
              </a:spcBef>
              <a:buClrTx/>
              <a:buFontTx/>
              <a:buChar char="•"/>
            </a:pPr>
            <a:r>
              <a:rPr kumimoji="0" lang="en-US" altLang="en-US" sz="2400" b="1" dirty="0">
                <a:solidFill>
                  <a:schemeClr val="accent1"/>
                </a:solidFill>
              </a:rPr>
              <a:t>The words of the wise are as goads, and as nails fastened by the 	masters of assemblies, which are given from one shepherd. 	Eccl.12:11 </a:t>
            </a:r>
            <a:br>
              <a:rPr kumimoji="0" lang="en-US" altLang="en-US" sz="2400" b="1" dirty="0">
                <a:solidFill>
                  <a:schemeClr val="accent1"/>
                </a:solidFill>
              </a:rPr>
            </a:br>
            <a:endParaRPr kumimoji="0" lang="en-US" altLang="en-US" sz="24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solidFill>
                  <a:srgbClr val="C00000"/>
                </a:solidFill>
              </a:rPr>
              <a:t>Skip: </a:t>
            </a:r>
            <a:r>
              <a:rPr kumimoji="0" lang="en-US" altLang="en-US" sz="2400" b="1" dirty="0" smtClean="0"/>
              <a:t>Do </a:t>
            </a:r>
            <a:r>
              <a:rPr kumimoji="0" lang="en-US" altLang="en-US" sz="2400" b="1" dirty="0"/>
              <a:t>You Know These Words in the KJV?</a:t>
            </a:r>
          </a:p>
        </p:txBody>
      </p:sp>
      <p:sp>
        <p:nvSpPr>
          <p:cNvPr id="87043" name="Text Box 3"/>
          <p:cNvSpPr txBox="1">
            <a:spLocks noChangeArrowheads="1"/>
          </p:cNvSpPr>
          <p:nvPr/>
        </p:nvSpPr>
        <p:spPr bwMode="auto">
          <a:xfrm>
            <a:off x="1371600" y="1363663"/>
            <a:ext cx="61722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accent1"/>
                </a:solidFill>
              </a:rPr>
              <a:t>almug, algum, chode, charashim, chapt, earing, gat, habergeon, hosen, kab, ligure, leasing, maranatha, nard, neesed, pate, rabboni, raca, ring-staked, stacte, strake, sycamyne, thyme wood, trode, wimples, ouches, tatches, brigandine, ambassage, occurent, purtenance, bruit, fray, cracknels, nusings, mufflers, anathema, corban, talitha cumi, ephrata, aceldama, centurion, quarternion, sanctum sanctorum, let, wot, trow, sod and swaddling clothes.</a:t>
            </a:r>
            <a:r>
              <a:rPr kumimoji="0" lang="en-US" altLang="en-US" sz="2400" b="1"/>
              <a:t> </a:t>
            </a:r>
          </a:p>
          <a:p>
            <a:pPr>
              <a:spcBef>
                <a:spcPct val="50000"/>
              </a:spcBef>
              <a:buClrTx/>
              <a:buFontTx/>
              <a:buNone/>
            </a:pPr>
            <a:endParaRPr kumimoji="0" lang="en-US"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371600" indent="-4572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333333"/>
                </a:solidFill>
                <a:cs typeface="Arial" charset="0"/>
              </a:rPr>
              <a:t>B.	</a:t>
            </a:r>
            <a:r>
              <a:rPr kumimoji="0" lang="en-US" altLang="en-US" sz="2400" b="1" dirty="0">
                <a:solidFill>
                  <a:srgbClr val="3333CC"/>
                </a:solidFill>
                <a:cs typeface="Arial" charset="0"/>
              </a:rPr>
              <a:t>Revised Standard Version (RSV) </a:t>
            </a:r>
            <a:r>
              <a:rPr kumimoji="0" lang="en-US" altLang="en-US" sz="2400" b="1" dirty="0" smtClean="0">
                <a:solidFill>
                  <a:srgbClr val="333333"/>
                </a:solidFill>
                <a:cs typeface="Arial" charset="0"/>
              </a:rPr>
              <a:t>.       </a:t>
            </a:r>
            <a:r>
              <a:rPr kumimoji="0" lang="en-US" altLang="en-US" sz="2400" b="1" dirty="0" smtClean="0">
                <a:solidFill>
                  <a:srgbClr val="C00000"/>
                </a:solidFill>
              </a:rPr>
              <a:t>Skip</a:t>
            </a: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	1.  An update and revision of the KJV</a:t>
            </a:r>
          </a:p>
          <a:p>
            <a:pPr lvl="2">
              <a:spcBef>
                <a:spcPct val="0"/>
              </a:spcBef>
              <a:buFontTx/>
              <a:buNone/>
            </a:pPr>
            <a:r>
              <a:rPr kumimoji="0" lang="en-US" altLang="en-US" b="1" dirty="0">
                <a:solidFill>
                  <a:srgbClr val="333333"/>
                </a:solidFill>
                <a:cs typeface="Arial" charset="0"/>
              </a:rPr>
              <a:t>2.  Changes in two major areas: </a:t>
            </a:r>
          </a:p>
          <a:p>
            <a:pPr lvl="2">
              <a:spcBef>
                <a:spcPct val="0"/>
              </a:spcBef>
              <a:buFontTx/>
              <a:buNone/>
            </a:pPr>
            <a:r>
              <a:rPr kumimoji="0" lang="en-US" altLang="en-US" b="1" dirty="0">
                <a:solidFill>
                  <a:srgbClr val="333333"/>
                </a:solidFill>
                <a:cs typeface="Arial" charset="0"/>
              </a:rPr>
              <a:t>	a. more contemporary English; </a:t>
            </a:r>
          </a:p>
          <a:p>
            <a:pPr lvl="2">
              <a:spcBef>
                <a:spcPct val="0"/>
              </a:spcBef>
              <a:buFontTx/>
              <a:buNone/>
            </a:pPr>
            <a:r>
              <a:rPr kumimoji="0" lang="en-US" altLang="en-US" b="1" dirty="0">
                <a:solidFill>
                  <a:srgbClr val="333333"/>
                </a:solidFill>
                <a:cs typeface="Arial" charset="0"/>
              </a:rPr>
              <a:t>	b. better knowledge of the ancient Hebrew text.</a:t>
            </a:r>
          </a:p>
          <a:p>
            <a:pPr lvl="2">
              <a:spcBef>
                <a:spcPct val="0"/>
              </a:spcBef>
              <a:buFontTx/>
              <a:buNone/>
            </a:pPr>
            <a:endParaRPr kumimoji="0" lang="en-US" altLang="en-US"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C.	</a:t>
            </a:r>
            <a:r>
              <a:rPr kumimoji="0" lang="en-US" altLang="en-US" sz="2400" b="1" dirty="0">
                <a:solidFill>
                  <a:srgbClr val="3333CC"/>
                </a:solidFill>
                <a:cs typeface="Arial" charset="0"/>
              </a:rPr>
              <a:t>New English Bible (NEB)</a:t>
            </a:r>
            <a:r>
              <a:rPr kumimoji="0" lang="en-US" altLang="en-US" sz="2400" b="1" dirty="0">
                <a:solidFill>
                  <a:srgbClr val="333333"/>
                </a:solidFill>
                <a:cs typeface="Arial" charset="0"/>
              </a:rPr>
              <a:t>.  </a:t>
            </a:r>
          </a:p>
          <a:p>
            <a:pPr>
              <a:spcBef>
                <a:spcPct val="0"/>
              </a:spcBef>
              <a:buClrTx/>
              <a:buFontTx/>
              <a:buNone/>
            </a:pPr>
            <a:r>
              <a:rPr kumimoji="0" lang="en-US" altLang="en-US" sz="2400" b="1" dirty="0">
                <a:solidFill>
                  <a:srgbClr val="333333"/>
                </a:solidFill>
                <a:cs typeface="Arial" charset="0"/>
              </a:rPr>
              <a:t>	1.  Totally new translation, w. no reference to earlier ones. </a:t>
            </a:r>
          </a:p>
          <a:p>
            <a:pPr>
              <a:spcBef>
                <a:spcPct val="0"/>
              </a:spcBef>
              <a:buClrTx/>
              <a:buFontTx/>
              <a:buNone/>
            </a:pPr>
            <a:r>
              <a:rPr kumimoji="0" lang="en-US" altLang="en-US" sz="2400" b="1" dirty="0">
                <a:solidFill>
                  <a:srgbClr val="333333"/>
                </a:solidFill>
                <a:cs typeface="Arial" charset="0"/>
              </a:rPr>
              <a:t>	2.   Regarding Hebrew text: often goes “out on a limb.”</a:t>
            </a:r>
          </a:p>
          <a:p>
            <a:pPr>
              <a:spcBef>
                <a:spcPct val="0"/>
              </a:spcBef>
              <a:buClrTx/>
              <a:buFontTx/>
              <a:buNone/>
            </a:pP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D.	</a:t>
            </a:r>
            <a:r>
              <a:rPr kumimoji="0" lang="en-US" altLang="en-US" sz="2400" b="1" dirty="0">
                <a:solidFill>
                  <a:srgbClr val="3333CC"/>
                </a:solidFill>
                <a:cs typeface="Arial" charset="0"/>
              </a:rPr>
              <a:t>Jerusalem Bible</a:t>
            </a:r>
            <a:r>
              <a:rPr kumimoji="0" lang="en-US" altLang="en-US" sz="2400" b="1" dirty="0">
                <a:solidFill>
                  <a:srgbClr val="333333"/>
                </a:solidFill>
                <a:cs typeface="Arial" charset="0"/>
              </a:rPr>
              <a:t>.  </a:t>
            </a:r>
          </a:p>
          <a:p>
            <a:pPr>
              <a:spcBef>
                <a:spcPct val="0"/>
              </a:spcBef>
              <a:buClrTx/>
              <a:buFontTx/>
              <a:buNone/>
            </a:pPr>
            <a:r>
              <a:rPr kumimoji="0" lang="en-US" altLang="en-US" sz="2400" b="1" dirty="0">
                <a:solidFill>
                  <a:srgbClr val="333333"/>
                </a:solidFill>
                <a:cs typeface="Arial" charset="0"/>
              </a:rPr>
              <a:t>	Modern Roman Catholic translation into English.</a:t>
            </a:r>
          </a:p>
          <a:p>
            <a:pPr>
              <a:spcBef>
                <a:spcPct val="0"/>
              </a:spcBef>
              <a:buClrTx/>
              <a:buFontTx/>
              <a:buNone/>
            </a:pP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E.  </a:t>
            </a:r>
            <a:r>
              <a:rPr kumimoji="0" lang="en-US" altLang="en-US" sz="2400" b="1" dirty="0">
                <a:solidFill>
                  <a:srgbClr val="3333CC"/>
                </a:solidFill>
                <a:cs typeface="Arial" charset="0"/>
              </a:rPr>
              <a:t>New International Version</a:t>
            </a:r>
            <a:r>
              <a:rPr kumimoji="0" lang="en-US" altLang="en-US" sz="2400" b="1" dirty="0">
                <a:solidFill>
                  <a:srgbClr val="333333"/>
                </a:solidFill>
                <a:cs typeface="Arial" charset="0"/>
              </a:rPr>
              <a:t> </a:t>
            </a:r>
            <a:r>
              <a:rPr kumimoji="0" lang="en-US" altLang="en-US" sz="2400" b="1" dirty="0">
                <a:solidFill>
                  <a:srgbClr val="3333CC"/>
                </a:solidFill>
                <a:cs typeface="Arial" charset="0"/>
              </a:rPr>
              <a:t>(NIV)</a:t>
            </a:r>
          </a:p>
          <a:p>
            <a:pPr>
              <a:spcBef>
                <a:spcPct val="0"/>
              </a:spcBef>
              <a:buClrTx/>
              <a:buFontTx/>
              <a:buNone/>
            </a:pPr>
            <a:r>
              <a:rPr kumimoji="0" lang="en-US" altLang="en-US" sz="2400" b="1" dirty="0">
                <a:solidFill>
                  <a:srgbClr val="333333"/>
                </a:solidFill>
                <a:cs typeface="Arial" charset="0"/>
              </a:rPr>
              <a:t>	Interdenominational, Protestant, “conservative,” idiomatic translation.</a:t>
            </a:r>
            <a:br>
              <a:rPr kumimoji="0" lang="en-US" altLang="en-US" sz="2400" b="1" dirty="0">
                <a:solidFill>
                  <a:srgbClr val="333333"/>
                </a:solidFill>
                <a:cs typeface="Arial" charset="0"/>
              </a:rPr>
            </a:br>
            <a:endParaRPr kumimoji="0" lang="en-US" altLang="en-US" sz="2400" b="1" dirty="0">
              <a:solidFill>
                <a:srgbClr val="333333"/>
              </a:solidFill>
              <a:cs typeface="Arial" charset="0"/>
            </a:endParaRPr>
          </a:p>
          <a:p>
            <a:pPr>
              <a:spcBef>
                <a:spcPct val="0"/>
              </a:spcBef>
              <a:buClrTx/>
              <a:buFontTx/>
              <a:buNone/>
            </a:pPr>
            <a:r>
              <a:rPr kumimoji="0" lang="en-US" altLang="en-US" sz="2400" b="1" dirty="0">
                <a:solidFill>
                  <a:srgbClr val="333333"/>
                </a:solidFill>
                <a:cs typeface="Arial" charset="0"/>
              </a:rPr>
              <a:t>F.  </a:t>
            </a:r>
            <a:r>
              <a:rPr kumimoji="0" lang="en-US" altLang="en-US" sz="2400" b="1" dirty="0">
                <a:solidFill>
                  <a:srgbClr val="3333CC"/>
                </a:solidFill>
                <a:cs typeface="Arial" charset="0"/>
              </a:rPr>
              <a:t>New Revised Standard Version (NRSV):</a:t>
            </a:r>
            <a:r>
              <a:rPr kumimoji="0" lang="en-US" altLang="en-US" sz="2400" b="1" dirty="0">
                <a:solidFill>
                  <a:srgbClr val="333333"/>
                </a:solidFill>
                <a:cs typeface="Arial" charset="0"/>
              </a:rPr>
              <a:t> gender inclusive</a:t>
            </a:r>
            <a:endParaRPr kumimoji="0" lang="en-US" altLang="en-US" sz="2400" dirty="0">
              <a:solidFill>
                <a:srgbClr val="333333"/>
              </a:solidFill>
              <a:cs typeface="Arial"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482">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482">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482">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482">
                                            <p:txEl>
                                              <p:pRg st="14" end="1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48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304800" y="457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a:solidFill>
                  <a:srgbClr val="333333"/>
                </a:solidFill>
                <a:cs typeface="Arial" charset="0"/>
              </a:rPr>
              <a:t>Translation Approaches</a:t>
            </a:r>
          </a:p>
        </p:txBody>
      </p:sp>
      <p:cxnSp>
        <p:nvCxnSpPr>
          <p:cNvPr id="89091" name="Straight Connector 3"/>
          <p:cNvCxnSpPr>
            <a:cxnSpLocks noChangeShapeType="1"/>
          </p:cNvCxnSpPr>
          <p:nvPr/>
        </p:nvCxnSpPr>
        <p:spPr bwMode="auto">
          <a:xfrm>
            <a:off x="1219200" y="3505200"/>
            <a:ext cx="65532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2" name="Straight Connector 5"/>
          <p:cNvCxnSpPr>
            <a:cxnSpLocks noChangeShapeType="1"/>
          </p:cNvCxnSpPr>
          <p:nvPr/>
        </p:nvCxnSpPr>
        <p:spPr bwMode="auto">
          <a:xfrm rot="5400000">
            <a:off x="952500" y="3162300"/>
            <a:ext cx="533400" cy="0"/>
          </a:xfrm>
          <a:prstGeom prst="line">
            <a:avLst/>
          </a:prstGeom>
          <a:noFill/>
          <a:ln w="31750" algn="ctr">
            <a:solidFill>
              <a:schemeClr val="accent1"/>
            </a:solidFill>
            <a:round/>
            <a:headEnd/>
            <a:tailEnd/>
          </a:ln>
          <a:extLst>
            <a:ext uri="{909E8E84-426E-40DD-AFC4-6F175D3DCCD1}">
              <a14:hiddenFill xmlns:a14="http://schemas.microsoft.com/office/drawing/2010/main">
                <a:noFill/>
              </a14:hiddenFill>
            </a:ext>
          </a:extLst>
        </p:spPr>
      </p:cxnSp>
      <p:cxnSp>
        <p:nvCxnSpPr>
          <p:cNvPr id="89093" name="Straight Connector 6"/>
          <p:cNvCxnSpPr>
            <a:cxnSpLocks noChangeShapeType="1"/>
          </p:cNvCxnSpPr>
          <p:nvPr/>
        </p:nvCxnSpPr>
        <p:spPr bwMode="auto">
          <a:xfrm rot="5400000">
            <a:off x="4229100" y="3238500"/>
            <a:ext cx="533400" cy="0"/>
          </a:xfrm>
          <a:prstGeom prst="line">
            <a:avLst/>
          </a:prstGeom>
          <a:noFill/>
          <a:ln w="31750" algn="ctr">
            <a:solidFill>
              <a:schemeClr val="accent1"/>
            </a:solidFill>
            <a:round/>
            <a:headEnd/>
            <a:tailEnd/>
          </a:ln>
          <a:extLst>
            <a:ext uri="{909E8E84-426E-40DD-AFC4-6F175D3DCCD1}">
              <a14:hiddenFill xmlns:a14="http://schemas.microsoft.com/office/drawing/2010/main">
                <a:noFill/>
              </a14:hiddenFill>
            </a:ext>
          </a:extLst>
        </p:spPr>
      </p:cxnSp>
      <p:cxnSp>
        <p:nvCxnSpPr>
          <p:cNvPr id="89094" name="Straight Connector 7"/>
          <p:cNvCxnSpPr>
            <a:cxnSpLocks noChangeShapeType="1"/>
          </p:cNvCxnSpPr>
          <p:nvPr/>
        </p:nvCxnSpPr>
        <p:spPr bwMode="auto">
          <a:xfrm rot="5400000">
            <a:off x="7505700" y="3162300"/>
            <a:ext cx="533400" cy="0"/>
          </a:xfrm>
          <a:prstGeom prst="line">
            <a:avLst/>
          </a:prstGeom>
          <a:noFill/>
          <a:ln w="31750" algn="ctr">
            <a:solidFill>
              <a:schemeClr val="accent1"/>
            </a:solidFill>
            <a:round/>
            <a:headEnd/>
            <a:tailEnd/>
          </a:ln>
          <a:extLst>
            <a:ext uri="{909E8E84-426E-40DD-AFC4-6F175D3DCCD1}">
              <a14:hiddenFill xmlns:a14="http://schemas.microsoft.com/office/drawing/2010/main">
                <a:noFill/>
              </a14:hiddenFill>
            </a:ext>
          </a:extLst>
        </p:spPr>
      </p:cxnSp>
      <p:sp>
        <p:nvSpPr>
          <p:cNvPr id="89095" name="TextBox 8"/>
          <p:cNvSpPr txBox="1">
            <a:spLocks noChangeArrowheads="1"/>
          </p:cNvSpPr>
          <p:nvPr/>
        </p:nvSpPr>
        <p:spPr bwMode="auto">
          <a:xfrm>
            <a:off x="762000" y="990600"/>
            <a:ext cx="114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CC"/>
                </a:solidFill>
                <a:cs typeface="Arial" charset="0"/>
              </a:rPr>
              <a:t>Highly literal (word for word</a:t>
            </a:r>
            <a:r>
              <a:rPr kumimoji="0" lang="en-US" altLang="en-US" sz="2400">
                <a:solidFill>
                  <a:srgbClr val="333333"/>
                </a:solidFill>
                <a:cs typeface="Arial" charset="0"/>
              </a:rPr>
              <a:t>)</a:t>
            </a:r>
          </a:p>
        </p:txBody>
      </p:sp>
      <p:sp>
        <p:nvSpPr>
          <p:cNvPr id="89096" name="TextBox 9"/>
          <p:cNvSpPr txBox="1">
            <a:spLocks noChangeArrowheads="1"/>
          </p:cNvSpPr>
          <p:nvPr/>
        </p:nvSpPr>
        <p:spPr bwMode="auto">
          <a:xfrm>
            <a:off x="7162800" y="19050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CC"/>
                </a:solidFill>
                <a:cs typeface="Arial" charset="0"/>
              </a:rPr>
              <a:t>Loosely paraphrased</a:t>
            </a:r>
          </a:p>
        </p:txBody>
      </p:sp>
      <p:sp>
        <p:nvSpPr>
          <p:cNvPr id="89097" name="TextBox 10"/>
          <p:cNvSpPr txBox="1">
            <a:spLocks noChangeArrowheads="1"/>
          </p:cNvSpPr>
          <p:nvPr/>
        </p:nvSpPr>
        <p:spPr bwMode="auto">
          <a:xfrm>
            <a:off x="3886200" y="1524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CC"/>
                </a:solidFill>
                <a:cs typeface="Arial" charset="0"/>
              </a:rPr>
              <a:t>Idiomatic (phrase for phrase)</a:t>
            </a:r>
          </a:p>
        </p:txBody>
      </p:sp>
      <p:sp>
        <p:nvSpPr>
          <p:cNvPr id="89098" name="TextBox 11"/>
          <p:cNvSpPr txBox="1">
            <a:spLocks noChangeArrowheads="1"/>
          </p:cNvSpPr>
          <p:nvPr/>
        </p:nvSpPr>
        <p:spPr bwMode="auto">
          <a:xfrm>
            <a:off x="304800" y="36576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Interlinear Bibles</a:t>
            </a:r>
          </a:p>
        </p:txBody>
      </p:sp>
      <p:sp>
        <p:nvSpPr>
          <p:cNvPr id="89099" name="TextBox 12"/>
          <p:cNvSpPr txBox="1">
            <a:spLocks noChangeArrowheads="1"/>
          </p:cNvSpPr>
          <p:nvPr/>
        </p:nvSpPr>
        <p:spPr bwMode="auto">
          <a:xfrm>
            <a:off x="3886200" y="36576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New International Version</a:t>
            </a:r>
          </a:p>
        </p:txBody>
      </p:sp>
      <p:sp>
        <p:nvSpPr>
          <p:cNvPr id="89100" name="TextBox 13"/>
          <p:cNvSpPr txBox="1">
            <a:spLocks noChangeArrowheads="1"/>
          </p:cNvSpPr>
          <p:nvPr/>
        </p:nvSpPr>
        <p:spPr bwMode="auto">
          <a:xfrm>
            <a:off x="7696200" y="37338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“Cotton Patch Gospel” </a:t>
            </a:r>
          </a:p>
        </p:txBody>
      </p:sp>
      <p:sp>
        <p:nvSpPr>
          <p:cNvPr id="89101" name="TextBox 14"/>
          <p:cNvSpPr txBox="1">
            <a:spLocks noChangeArrowheads="1"/>
          </p:cNvSpPr>
          <p:nvPr/>
        </p:nvSpPr>
        <p:spPr bwMode="auto">
          <a:xfrm>
            <a:off x="1752600" y="3657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NASV  NRSV</a:t>
            </a:r>
          </a:p>
        </p:txBody>
      </p:sp>
      <p:cxnSp>
        <p:nvCxnSpPr>
          <p:cNvPr id="89102" name="Straight Arrow Connector 16"/>
          <p:cNvCxnSpPr>
            <a:cxnSpLocks noChangeShapeType="1"/>
          </p:cNvCxnSpPr>
          <p:nvPr/>
        </p:nvCxnSpPr>
        <p:spPr bwMode="auto">
          <a:xfrm rot="5400000" flipH="1" flipV="1">
            <a:off x="991394" y="36568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3" name="Straight Arrow Connector 17"/>
          <p:cNvCxnSpPr>
            <a:cxnSpLocks noChangeShapeType="1"/>
          </p:cNvCxnSpPr>
          <p:nvPr/>
        </p:nvCxnSpPr>
        <p:spPr bwMode="auto">
          <a:xfrm rot="5400000" flipH="1" flipV="1">
            <a:off x="1981994" y="36568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4" name="Straight Arrow Connector 18"/>
          <p:cNvCxnSpPr>
            <a:cxnSpLocks noChangeShapeType="1"/>
          </p:cNvCxnSpPr>
          <p:nvPr/>
        </p:nvCxnSpPr>
        <p:spPr bwMode="auto">
          <a:xfrm rot="5400000" flipH="1" flipV="1">
            <a:off x="3124994" y="36568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5" name="Straight Arrow Connector 19"/>
          <p:cNvCxnSpPr>
            <a:cxnSpLocks noChangeShapeType="1"/>
          </p:cNvCxnSpPr>
          <p:nvPr/>
        </p:nvCxnSpPr>
        <p:spPr bwMode="auto">
          <a:xfrm rot="5400000" flipH="1" flipV="1">
            <a:off x="4344194" y="37330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9106" name="Straight Arrow Connector 20"/>
          <p:cNvCxnSpPr>
            <a:cxnSpLocks noChangeShapeType="1"/>
          </p:cNvCxnSpPr>
          <p:nvPr/>
        </p:nvCxnSpPr>
        <p:spPr bwMode="auto">
          <a:xfrm rot="5400000" flipH="1" flipV="1">
            <a:off x="7544594" y="37330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89107" name="TextBox 21"/>
          <p:cNvSpPr txBox="1">
            <a:spLocks noChangeArrowheads="1"/>
          </p:cNvSpPr>
          <p:nvPr/>
        </p:nvSpPr>
        <p:spPr bwMode="auto">
          <a:xfrm>
            <a:off x="6629400" y="38862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cs typeface="Arial" charset="0"/>
              </a:rPr>
              <a:t>Living Bible</a:t>
            </a:r>
          </a:p>
        </p:txBody>
      </p:sp>
      <p:cxnSp>
        <p:nvCxnSpPr>
          <p:cNvPr id="89108" name="Straight Arrow Connector 22"/>
          <p:cNvCxnSpPr>
            <a:cxnSpLocks noChangeShapeType="1"/>
          </p:cNvCxnSpPr>
          <p:nvPr/>
        </p:nvCxnSpPr>
        <p:spPr bwMode="auto">
          <a:xfrm rot="5400000" flipH="1" flipV="1">
            <a:off x="6858794" y="3733006"/>
            <a:ext cx="304800" cy="158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228600" y="3048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b="1">
                <a:solidFill>
                  <a:srgbClr val="333333"/>
                </a:solidFill>
                <a:cs typeface="Arial" charset="0"/>
              </a:rPr>
              <a:t>WHAT TO LOOK FOR IN A TRANSLATION</a:t>
            </a:r>
          </a:p>
        </p:txBody>
      </p:sp>
      <p:sp>
        <p:nvSpPr>
          <p:cNvPr id="90115" name="TextBox 2"/>
          <p:cNvSpPr txBox="1">
            <a:spLocks noChangeArrowheads="1"/>
          </p:cNvSpPr>
          <p:nvPr/>
        </p:nvSpPr>
        <p:spPr bwMode="auto">
          <a:xfrm>
            <a:off x="457200" y="1447800"/>
            <a:ext cx="84582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633413" indent="-176213">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ts val="1200"/>
              </a:spcBef>
              <a:buClrTx/>
              <a:buFont typeface="Arial" charset="0"/>
              <a:buChar char="•"/>
            </a:pPr>
            <a:r>
              <a:rPr kumimoji="0" lang="en-US" altLang="en-US" sz="2800" b="1">
                <a:solidFill>
                  <a:srgbClr val="3333CC"/>
                </a:solidFill>
                <a:cs typeface="Arial" charset="0"/>
              </a:rPr>
              <a:t>Date:</a:t>
            </a:r>
            <a:r>
              <a:rPr kumimoji="0" lang="en-US" altLang="en-US" sz="2800" b="1">
                <a:solidFill>
                  <a:srgbClr val="333333"/>
                </a:solidFill>
                <a:cs typeface="Arial" charset="0"/>
              </a:rPr>
              <a:t> </a:t>
            </a:r>
          </a:p>
          <a:p>
            <a:pPr lvl="1">
              <a:spcBef>
                <a:spcPts val="600"/>
              </a:spcBef>
              <a:buClrTx/>
              <a:buSzTx/>
              <a:buFont typeface="Arial" charset="0"/>
              <a:buChar char="•"/>
            </a:pPr>
            <a:r>
              <a:rPr kumimoji="0" lang="en-US" altLang="en-US" b="1">
                <a:solidFill>
                  <a:srgbClr val="333333"/>
                </a:solidFill>
                <a:cs typeface="Arial" charset="0"/>
              </a:rPr>
              <a:t> Does it use latest manuscript resources?</a:t>
            </a:r>
          </a:p>
          <a:p>
            <a:pPr lvl="1">
              <a:spcBef>
                <a:spcPts val="600"/>
              </a:spcBef>
              <a:buClrTx/>
              <a:buSzTx/>
              <a:buFont typeface="Arial" charset="0"/>
              <a:buChar char="•"/>
            </a:pPr>
            <a:r>
              <a:rPr kumimoji="0" lang="en-US" altLang="en-US" b="1">
                <a:solidFill>
                  <a:srgbClr val="333333"/>
                </a:solidFill>
                <a:cs typeface="Arial" charset="0"/>
              </a:rPr>
              <a:t> Does it employ latest understanding of home language?</a:t>
            </a:r>
          </a:p>
          <a:p>
            <a:pPr lvl="1">
              <a:spcBef>
                <a:spcPts val="600"/>
              </a:spcBef>
              <a:buClrTx/>
              <a:buSzTx/>
              <a:buFont typeface="Arial" charset="0"/>
              <a:buChar char="•"/>
            </a:pPr>
            <a:r>
              <a:rPr kumimoji="0" lang="en-US" altLang="en-US" b="1">
                <a:solidFill>
                  <a:srgbClr val="333333"/>
                </a:solidFill>
                <a:cs typeface="Arial" charset="0"/>
              </a:rPr>
              <a:t>Does it address changes in target language?</a:t>
            </a:r>
          </a:p>
          <a:p>
            <a:pPr>
              <a:spcBef>
                <a:spcPts val="1200"/>
              </a:spcBef>
              <a:buClrTx/>
              <a:buFont typeface="Arial" charset="0"/>
              <a:buChar char="•"/>
            </a:pPr>
            <a:r>
              <a:rPr kumimoji="0" lang="en-US" altLang="en-US" sz="2800" b="1">
                <a:solidFill>
                  <a:srgbClr val="008A00"/>
                </a:solidFill>
                <a:cs typeface="Arial" charset="0"/>
              </a:rPr>
              <a:t>Approach</a:t>
            </a:r>
            <a:r>
              <a:rPr kumimoji="0" lang="en-US" altLang="en-US" sz="2800" b="1">
                <a:solidFill>
                  <a:srgbClr val="333333"/>
                </a:solidFill>
                <a:cs typeface="Arial" charset="0"/>
              </a:rPr>
              <a:t>: Is the goal to be highly literal OR</a:t>
            </a:r>
            <a:br>
              <a:rPr kumimoji="0" lang="en-US" altLang="en-US" sz="2800" b="1">
                <a:solidFill>
                  <a:srgbClr val="333333"/>
                </a:solidFill>
                <a:cs typeface="Arial" charset="0"/>
              </a:rPr>
            </a:br>
            <a:r>
              <a:rPr kumimoji="0" lang="en-US" altLang="en-US" sz="2800" b="1">
                <a:solidFill>
                  <a:srgbClr val="333333"/>
                </a:solidFill>
                <a:cs typeface="Arial" charset="0"/>
              </a:rPr>
              <a:t>      idiomatic OR to paraphrase?</a:t>
            </a:r>
          </a:p>
          <a:p>
            <a:pPr>
              <a:spcBef>
                <a:spcPts val="1200"/>
              </a:spcBef>
              <a:buClrTx/>
              <a:buFont typeface="Arial" charset="0"/>
              <a:buChar char="•"/>
            </a:pPr>
            <a:r>
              <a:rPr kumimoji="0" lang="en-US" altLang="en-US" sz="2800" b="1">
                <a:solidFill>
                  <a:srgbClr val="C00000"/>
                </a:solidFill>
                <a:cs typeface="Arial" charset="0"/>
              </a:rPr>
              <a:t>Translators</a:t>
            </a:r>
            <a:r>
              <a:rPr kumimoji="0" lang="en-US" altLang="en-US" sz="2800" b="1">
                <a:solidFill>
                  <a:srgbClr val="333333"/>
                </a:solidFill>
                <a:cs typeface="Arial" charset="0"/>
              </a:rPr>
              <a:t>: Individual? Committee? Committees?</a:t>
            </a:r>
          </a:p>
          <a:p>
            <a:pPr>
              <a:spcBef>
                <a:spcPts val="1200"/>
              </a:spcBef>
              <a:buClrTx/>
              <a:buFont typeface="Arial" charset="0"/>
              <a:buChar char="•"/>
            </a:pPr>
            <a:r>
              <a:rPr kumimoji="0" lang="en-US" altLang="en-US" sz="2800" b="1">
                <a:solidFill>
                  <a:srgbClr val="7030A0"/>
                </a:solidFill>
                <a:cs typeface="Arial" charset="0"/>
              </a:rPr>
              <a:t>Bias</a:t>
            </a:r>
            <a:r>
              <a:rPr kumimoji="0" lang="en-US" altLang="en-US" sz="2800" b="1">
                <a:solidFill>
                  <a:srgbClr val="333333"/>
                </a:solidFill>
                <a:cs typeface="Arial" charset="0"/>
              </a:rPr>
              <a:t>: Denominational?  Multi-denominational?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mages of godd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24250"/>
            <a:ext cx="50292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0" y="4876800"/>
            <a:ext cx="4191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ts val="500"/>
              </a:spcBef>
              <a:spcAft>
                <a:spcPts val="500"/>
              </a:spcAft>
              <a:buClrTx/>
              <a:buFontTx/>
              <a:buNone/>
            </a:pPr>
            <a:r>
              <a:rPr kumimoji="0" lang="en-US" altLang="en-US" sz="1200" b="1"/>
              <a:t>Bull 12 th - 5 th cent Palestine,</a:t>
            </a:r>
          </a:p>
          <a:p>
            <a:pPr>
              <a:spcBef>
                <a:spcPts val="500"/>
              </a:spcBef>
              <a:spcAft>
                <a:spcPts val="500"/>
              </a:spcAft>
              <a:buClrTx/>
              <a:buFontTx/>
              <a:buNone/>
            </a:pPr>
            <a:r>
              <a:rPr kumimoji="0" lang="en-US" altLang="en-US" sz="1200" b="1"/>
              <a:t>Fertility Goddess plaques, </a:t>
            </a:r>
          </a:p>
          <a:p>
            <a:pPr>
              <a:spcBef>
                <a:spcPts val="500"/>
              </a:spcBef>
              <a:spcAft>
                <a:spcPts val="500"/>
              </a:spcAft>
              <a:buClrTx/>
              <a:buFontTx/>
              <a:buNone/>
            </a:pPr>
            <a:r>
              <a:rPr kumimoji="0" lang="en-US" altLang="en-US" sz="1200" b="1"/>
              <a:t>One Hathor/Qadesh incense holder from Taanach, with symbols of Inanna and Hathor surmounted by a radiant calf. </a:t>
            </a:r>
          </a:p>
          <a:p>
            <a:pPr>
              <a:spcBef>
                <a:spcPts val="500"/>
              </a:spcBef>
              <a:spcAft>
                <a:spcPts val="500"/>
              </a:spcAft>
              <a:buClrTx/>
              <a:buFontTx/>
              <a:buNone/>
            </a:pPr>
            <a:r>
              <a:rPr kumimoji="0" lang="en-US" altLang="en-US" sz="1200" b="1"/>
              <a:t>Terracotta Asherah 11th - 6th cent BC. (Gadon, Pritchard 1954)</a:t>
            </a:r>
          </a:p>
        </p:txBody>
      </p:sp>
      <p:sp>
        <p:nvSpPr>
          <p:cNvPr id="91140" name="Text Box 4"/>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Translation Conventions for the OT</a:t>
            </a:r>
          </a:p>
        </p:txBody>
      </p:sp>
      <p:sp>
        <p:nvSpPr>
          <p:cNvPr id="91141" name="Text Box 5"/>
          <p:cNvSpPr txBox="1">
            <a:spLocks noChangeArrowheads="1"/>
          </p:cNvSpPr>
          <p:nvPr/>
        </p:nvSpPr>
        <p:spPr bwMode="auto">
          <a:xfrm>
            <a:off x="0" y="9144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“Lord” - adonai, good generic translation</a:t>
            </a:r>
          </a:p>
          <a:p>
            <a:pPr>
              <a:spcBef>
                <a:spcPct val="50000"/>
              </a:spcBef>
              <a:buClrTx/>
              <a:buFontTx/>
              <a:buNone/>
            </a:pPr>
            <a:r>
              <a:rPr kumimoji="0" lang="en-US" altLang="en-US" sz="2400" b="1"/>
              <a:t>“God” - elohim, good generic translation</a:t>
            </a:r>
          </a:p>
          <a:p>
            <a:pPr>
              <a:spcBef>
                <a:spcPct val="50000"/>
              </a:spcBef>
              <a:buClrTx/>
              <a:buFontTx/>
              <a:buNone/>
            </a:pPr>
            <a:r>
              <a:rPr kumimoji="0" lang="en-US" altLang="en-US" sz="2400" b="1"/>
              <a:t>“L</a:t>
            </a:r>
            <a:r>
              <a:rPr kumimoji="0" lang="en-US" altLang="en-US" sz="2000" b="1"/>
              <a:t>ORD</a:t>
            </a:r>
            <a:r>
              <a:rPr kumimoji="0" lang="en-US" altLang="en-US" sz="2400" b="1"/>
              <a:t>” - Yahweh, Israelite personal name of their God</a:t>
            </a:r>
          </a:p>
        </p:txBody>
      </p:sp>
      <p:sp>
        <p:nvSpPr>
          <p:cNvPr id="36870" name="Text Box 6"/>
          <p:cNvSpPr txBox="1">
            <a:spLocks noChangeArrowheads="1"/>
          </p:cNvSpPr>
          <p:nvPr/>
        </p:nvSpPr>
        <p:spPr bwMode="auto">
          <a:xfrm>
            <a:off x="228600" y="2743200"/>
            <a:ext cx="3505200" cy="1978025"/>
          </a:xfrm>
          <a:prstGeom prst="rect">
            <a:avLst/>
          </a:prstGeom>
          <a:noFill/>
          <a:ln w="57150" cmpd="thickThin">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u="sng"/>
              <a:t>Origin of “Jehovah”</a:t>
            </a:r>
            <a:r>
              <a:rPr kumimoji="0" lang="en-US" altLang="en-US" sz="2000"/>
              <a:t>:</a:t>
            </a:r>
          </a:p>
          <a:p>
            <a:pPr>
              <a:spcBef>
                <a:spcPct val="0"/>
              </a:spcBef>
              <a:buClrTx/>
              <a:buFontTx/>
              <a:buNone/>
            </a:pPr>
            <a:r>
              <a:rPr kumimoji="0" lang="en-US" altLang="en-US" sz="2000"/>
              <a:t>1) Consonants of divine name: JHVH (German transliteration of YHWH)</a:t>
            </a:r>
          </a:p>
          <a:p>
            <a:pPr>
              <a:spcBef>
                <a:spcPct val="0"/>
              </a:spcBef>
              <a:buClrTx/>
              <a:buFontTx/>
              <a:buNone/>
            </a:pPr>
            <a:r>
              <a:rPr kumimoji="0" lang="en-US" altLang="en-US" sz="2000"/>
              <a:t>2) Plus Hebrew vowels of  “Lord” (adonai) = JeHoVaH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620000" cy="830997"/>
          </a:xfrm>
          <a:prstGeom prst="rect">
            <a:avLst/>
          </a:prstGeom>
          <a:noFill/>
        </p:spPr>
        <p:txBody>
          <a:bodyPr wrap="square" rtlCol="0">
            <a:spAutoFit/>
          </a:bodyPr>
          <a:lstStyle/>
          <a:p>
            <a:r>
              <a:rPr lang="en-US" altLang="en-US" b="1" dirty="0">
                <a:solidFill>
                  <a:srgbClr val="C00000"/>
                </a:solidFill>
              </a:rPr>
              <a:t>SKIP</a:t>
            </a:r>
            <a:r>
              <a:rPr lang="en-US" altLang="en-US" b="1" dirty="0"/>
              <a:t> IV. Canon/Canonization of the Hebrew Bible </a:t>
            </a:r>
          </a:p>
          <a:p>
            <a:endParaRPr lang="en-US" dirty="0"/>
          </a:p>
        </p:txBody>
      </p:sp>
    </p:spTree>
    <p:extLst>
      <p:ext uri="{BB962C8B-B14F-4D97-AF65-F5344CB8AC3E}">
        <p14:creationId xmlns:p14="http://schemas.microsoft.com/office/powerpoint/2010/main" val="42424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78203"/>
            <a:ext cx="6705600" cy="954107"/>
          </a:xfrm>
          <a:prstGeom prst="rect">
            <a:avLst/>
          </a:prstGeom>
          <a:noFill/>
        </p:spPr>
        <p:txBody>
          <a:bodyPr wrap="square" rtlCol="0">
            <a:spAutoFit/>
          </a:bodyPr>
          <a:lstStyle/>
          <a:p>
            <a:pPr algn="ctr"/>
            <a:r>
              <a:rPr lang="en-US" sz="2800" b="1" dirty="0" smtClean="0"/>
              <a:t>INSPIRATION, PRESUPPOSITIONS AND THE NATURE OF THE BIBLE</a:t>
            </a:r>
          </a:p>
        </p:txBody>
      </p:sp>
      <p:sp>
        <p:nvSpPr>
          <p:cNvPr id="4" name="TextBox 3"/>
          <p:cNvSpPr txBox="1"/>
          <p:nvPr/>
        </p:nvSpPr>
        <p:spPr>
          <a:xfrm>
            <a:off x="381000" y="1676400"/>
            <a:ext cx="8458200" cy="1200329"/>
          </a:xfrm>
          <a:prstGeom prst="rect">
            <a:avLst/>
          </a:prstGeom>
          <a:noFill/>
          <a:ln w="38100">
            <a:solidFill>
              <a:srgbClr val="C00000"/>
            </a:solidFill>
          </a:ln>
        </p:spPr>
        <p:txBody>
          <a:bodyPr wrap="square" rtlCol="0">
            <a:spAutoFit/>
          </a:bodyPr>
          <a:lstStyle/>
          <a:p>
            <a:pPr algn="ctr"/>
            <a:r>
              <a:rPr lang="en-US" b="1" dirty="0" smtClean="0"/>
              <a:t>CONTEMPORARY CHURCH</a:t>
            </a:r>
          </a:p>
          <a:p>
            <a:pPr algn="ctr"/>
            <a:r>
              <a:rPr lang="en-US" b="1" dirty="0" smtClean="0">
                <a:solidFill>
                  <a:srgbClr val="C00000"/>
                </a:solidFill>
              </a:rPr>
              <a:t>Doctrine + (modern assumptions) </a:t>
            </a:r>
            <a:r>
              <a:rPr lang="en-US" b="1" dirty="0" smtClean="0">
                <a:solidFill>
                  <a:srgbClr val="C00000"/>
                </a:solidFill>
                <a:sym typeface="Wingdings" panose="05000000000000000000" pitchFamily="2" charset="2"/>
              </a:rPr>
              <a:t> decide what we must find</a:t>
            </a:r>
          </a:p>
          <a:p>
            <a:pPr algn="ctr"/>
            <a:r>
              <a:rPr lang="en-US" b="1" dirty="0">
                <a:solidFill>
                  <a:srgbClr val="C00000"/>
                </a:solidFill>
              </a:rPr>
              <a:t>Original </a:t>
            </a:r>
            <a:r>
              <a:rPr lang="en-US" b="1" dirty="0" smtClean="0">
                <a:solidFill>
                  <a:srgbClr val="C00000"/>
                </a:solidFill>
              </a:rPr>
              <a:t>is Divine </a:t>
            </a:r>
            <a:r>
              <a:rPr lang="en-US" b="1" dirty="0">
                <a:solidFill>
                  <a:srgbClr val="C00000"/>
                </a:solidFill>
              </a:rPr>
              <a:t>Truth </a:t>
            </a:r>
            <a:r>
              <a:rPr lang="en-US" b="1" dirty="0" smtClean="0">
                <a:solidFill>
                  <a:srgbClr val="C00000"/>
                </a:solidFill>
                <a:sym typeface="Wingdings" panose="05000000000000000000" pitchFamily="2" charset="2"/>
              </a:rPr>
              <a:t>&amp;</a:t>
            </a:r>
            <a:r>
              <a:rPr lang="en-US" b="1" dirty="0" smtClean="0">
                <a:solidFill>
                  <a:srgbClr val="C00000"/>
                </a:solidFill>
              </a:rPr>
              <a:t> Later is </a:t>
            </a:r>
            <a:r>
              <a:rPr lang="en-US" b="1" dirty="0" smtClean="0">
                <a:solidFill>
                  <a:srgbClr val="C00000"/>
                </a:solidFill>
                <a:sym typeface="Wingdings" panose="05000000000000000000" pitchFamily="2" charset="2"/>
              </a:rPr>
              <a:t>Corrupt</a:t>
            </a:r>
            <a:endParaRPr lang="en-US" b="1" dirty="0">
              <a:solidFill>
                <a:srgbClr val="C00000"/>
              </a:solidFill>
            </a:endParaRPr>
          </a:p>
        </p:txBody>
      </p:sp>
      <p:sp>
        <p:nvSpPr>
          <p:cNvPr id="5" name="TextBox 4"/>
          <p:cNvSpPr txBox="1"/>
          <p:nvPr/>
        </p:nvSpPr>
        <p:spPr>
          <a:xfrm>
            <a:off x="381000" y="3886200"/>
            <a:ext cx="8458200" cy="1200329"/>
          </a:xfrm>
          <a:prstGeom prst="rect">
            <a:avLst/>
          </a:prstGeom>
          <a:noFill/>
          <a:ln w="38100">
            <a:solidFill>
              <a:schemeClr val="accent1"/>
            </a:solidFill>
          </a:ln>
        </p:spPr>
        <p:txBody>
          <a:bodyPr wrap="square" rtlCol="0">
            <a:spAutoFit/>
          </a:bodyPr>
          <a:lstStyle/>
          <a:p>
            <a:pPr algn="ctr"/>
            <a:r>
              <a:rPr lang="en-US" b="1" dirty="0" smtClean="0"/>
              <a:t>ANCIENT COMMUMITY OF FAITH</a:t>
            </a:r>
          </a:p>
          <a:p>
            <a:pPr algn="ctr"/>
            <a:r>
              <a:rPr lang="en-US" b="1" dirty="0" smtClean="0">
                <a:solidFill>
                  <a:schemeClr val="accent1"/>
                </a:solidFill>
              </a:rPr>
              <a:t>Experience </a:t>
            </a:r>
            <a:r>
              <a:rPr lang="en-US" b="1" dirty="0">
                <a:solidFill>
                  <a:schemeClr val="accent1"/>
                </a:solidFill>
                <a:sym typeface="Wingdings" panose="05000000000000000000" pitchFamily="2" charset="2"/>
              </a:rPr>
              <a:t></a:t>
            </a:r>
            <a:r>
              <a:rPr lang="en-US" b="1" dirty="0">
                <a:solidFill>
                  <a:schemeClr val="accent1"/>
                </a:solidFill>
              </a:rPr>
              <a:t> Doctrine (see what we find)</a:t>
            </a:r>
          </a:p>
          <a:p>
            <a:pPr algn="ctr"/>
            <a:r>
              <a:rPr lang="en-US" b="1" dirty="0" smtClean="0">
                <a:solidFill>
                  <a:schemeClr val="accent1"/>
                </a:solidFill>
              </a:rPr>
              <a:t>Adopting and Passed on under Inspiration</a:t>
            </a:r>
            <a:endParaRPr lang="en-US" b="1" dirty="0">
              <a:solidFill>
                <a:schemeClr val="accent1"/>
              </a:solidFill>
            </a:endParaRPr>
          </a:p>
        </p:txBody>
      </p:sp>
      <p:sp>
        <p:nvSpPr>
          <p:cNvPr id="3" name="Rectangle 2"/>
          <p:cNvSpPr/>
          <p:nvPr/>
        </p:nvSpPr>
        <p:spPr>
          <a:xfrm>
            <a:off x="381000" y="5257800"/>
            <a:ext cx="7620000" cy="830997"/>
          </a:xfrm>
          <a:prstGeom prst="rect">
            <a:avLst/>
          </a:prstGeom>
        </p:spPr>
        <p:txBody>
          <a:bodyPr wrap="square">
            <a:spAutoFit/>
          </a:bodyPr>
          <a:lstStyle/>
          <a:p>
            <a:r>
              <a:rPr lang="en-US" b="1" dirty="0" smtClean="0"/>
              <a:t>NOTE: </a:t>
            </a:r>
            <a:r>
              <a:rPr lang="el-GR" b="1" dirty="0" smtClean="0"/>
              <a:t>θεόπνευστος </a:t>
            </a:r>
            <a:r>
              <a:rPr lang="en-US" b="1" dirty="0"/>
              <a:t>(2 Tim. 3:16) </a:t>
            </a:r>
            <a:r>
              <a:rPr lang="en-US" b="1" dirty="0" smtClean="0"/>
              <a:t>often translated </a:t>
            </a:r>
            <a:r>
              <a:rPr lang="en-US" b="1" dirty="0">
                <a:solidFill>
                  <a:srgbClr val="C00000"/>
                </a:solidFill>
              </a:rPr>
              <a:t>‘God breathed’ </a:t>
            </a:r>
            <a:r>
              <a:rPr lang="en-US" b="1" dirty="0"/>
              <a:t>(passive</a:t>
            </a:r>
            <a:r>
              <a:rPr lang="en-US" b="1" dirty="0" smtClean="0"/>
              <a:t>), can </a:t>
            </a:r>
            <a:r>
              <a:rPr lang="en-US" b="1" dirty="0"/>
              <a:t>mean </a:t>
            </a:r>
            <a:r>
              <a:rPr lang="en-US" b="1" dirty="0" smtClean="0">
                <a:solidFill>
                  <a:schemeClr val="accent1"/>
                </a:solidFill>
              </a:rPr>
              <a:t>‘</a:t>
            </a:r>
            <a:r>
              <a:rPr lang="en-US" b="1" dirty="0">
                <a:solidFill>
                  <a:schemeClr val="accent1"/>
                </a:solidFill>
              </a:rPr>
              <a:t>God breathing’ </a:t>
            </a:r>
            <a:r>
              <a:rPr lang="en-US" b="1" dirty="0"/>
              <a:t>(active</a:t>
            </a:r>
            <a:r>
              <a:rPr lang="en-US" b="1" dirty="0" smtClean="0"/>
              <a:t>).</a:t>
            </a:r>
            <a:endParaRPr lang="en-US" b="1" dirty="0"/>
          </a:p>
        </p:txBody>
      </p:sp>
      <p:sp>
        <p:nvSpPr>
          <p:cNvPr id="7" name="TextBox 6"/>
          <p:cNvSpPr txBox="1"/>
          <p:nvPr/>
        </p:nvSpPr>
        <p:spPr>
          <a:xfrm>
            <a:off x="280516" y="3048000"/>
            <a:ext cx="7600741" cy="461665"/>
          </a:xfrm>
          <a:prstGeom prst="rect">
            <a:avLst/>
          </a:prstGeom>
          <a:noFill/>
        </p:spPr>
        <p:txBody>
          <a:bodyPr wrap="square" rtlCol="0">
            <a:spAutoFit/>
          </a:bodyPr>
          <a:lstStyle/>
          <a:p>
            <a:r>
              <a:rPr lang="en-US" b="1" dirty="0" smtClean="0"/>
              <a:t>NOTE: “Authority” based on “author”</a:t>
            </a:r>
            <a:endParaRPr lang="en-US" b="1" dirty="0"/>
          </a:p>
        </p:txBody>
      </p:sp>
    </p:spTree>
    <p:extLst>
      <p:ext uri="{BB962C8B-B14F-4D97-AF65-F5344CB8AC3E}">
        <p14:creationId xmlns:p14="http://schemas.microsoft.com/office/powerpoint/2010/main" val="342274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228600"/>
            <a:ext cx="899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b="1" dirty="0" smtClean="0">
                <a:solidFill>
                  <a:srgbClr val="C00000"/>
                </a:solidFill>
              </a:rPr>
              <a:t>SKIP</a:t>
            </a:r>
            <a:r>
              <a:rPr kumimoji="0" lang="en-US" altLang="en-US" b="1" dirty="0" smtClean="0"/>
              <a:t> IV</a:t>
            </a:r>
            <a:r>
              <a:rPr kumimoji="0" lang="en-US" altLang="en-US" b="1" dirty="0"/>
              <a:t>. Canon/Canonization of the Hebrew Bible </a:t>
            </a:r>
          </a:p>
        </p:txBody>
      </p:sp>
      <p:sp>
        <p:nvSpPr>
          <p:cNvPr id="130051" name="Text Box 3"/>
          <p:cNvSpPr txBox="1">
            <a:spLocks noChangeArrowheads="1"/>
          </p:cNvSpPr>
          <p:nvPr/>
        </p:nvSpPr>
        <p:spPr bwMode="auto">
          <a:xfrm>
            <a:off x="76200" y="831850"/>
            <a:ext cx="89154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t>
            </a:r>
            <a:r>
              <a:rPr kumimoji="0" lang="en-US" altLang="en-US" sz="2400" b="1">
                <a:solidFill>
                  <a:schemeClr val="accent1"/>
                </a:solidFill>
              </a:rPr>
              <a:t>Canon</a:t>
            </a:r>
            <a:r>
              <a:rPr kumimoji="0" lang="en-US" altLang="en-US" sz="2400" b="1"/>
              <a:t>” (literal: reed; figurative: something straight or used to 	keep straight, hence something ruled or measured)</a:t>
            </a:r>
          </a:p>
          <a:p>
            <a:pPr>
              <a:spcBef>
                <a:spcPct val="50000"/>
              </a:spcBef>
              <a:buClrTx/>
              <a:buFontTx/>
              <a:buNone/>
            </a:pPr>
            <a:r>
              <a:rPr kumimoji="0" lang="en-US" altLang="en-US" sz="2400" b="1">
                <a:solidFill>
                  <a:srgbClr val="C00000"/>
                </a:solidFill>
              </a:rPr>
              <a:t>“Closed collection of books that contain the authoritative rule of faith and practice.”</a:t>
            </a:r>
          </a:p>
          <a:p>
            <a:pPr>
              <a:spcBef>
                <a:spcPct val="50000"/>
              </a:spcBef>
              <a:buClrTx/>
              <a:buFontTx/>
              <a:buNone/>
            </a:pPr>
            <a:r>
              <a:rPr kumimoji="0" lang="en-US" altLang="en-US" sz="2400" b="1"/>
              <a:t>“</a:t>
            </a:r>
            <a:r>
              <a:rPr kumimoji="0" lang="en-US" altLang="en-US" sz="2400" b="1">
                <a:solidFill>
                  <a:schemeClr val="accent1"/>
                </a:solidFill>
              </a:rPr>
              <a:t>Canonization</a:t>
            </a:r>
            <a:r>
              <a:rPr kumimoji="0" lang="en-US" altLang="en-US" sz="2400" b="1"/>
              <a:t>”  the process by which certain writings became 	included or excluded in the canons of the Jewish Tanak, and 	the Christian OT and NT.</a:t>
            </a:r>
          </a:p>
          <a:p>
            <a:pPr>
              <a:spcBef>
                <a:spcPct val="50000"/>
              </a:spcBef>
              <a:buClrTx/>
              <a:buFontTx/>
              <a:buNone/>
            </a:pPr>
            <a:endParaRPr kumimoji="0" lang="en-US" altLang="en-US" sz="2400" b="1"/>
          </a:p>
          <a:p>
            <a:pPr>
              <a:spcBef>
                <a:spcPct val="0"/>
              </a:spcBef>
              <a:buClrTx/>
              <a:buFontTx/>
              <a:buNone/>
            </a:pPr>
            <a:r>
              <a:rPr kumimoji="0" lang="en-US" altLang="en-US" sz="2400" b="1"/>
              <a:t>*Nowhere in either the OT or NT does it specify which books belong in the OT or NT.  The communities of faith decided.</a:t>
            </a:r>
          </a:p>
          <a:p>
            <a:pPr>
              <a:spcBef>
                <a:spcPct val="0"/>
              </a:spcBef>
              <a:buClrTx/>
              <a:buFontTx/>
              <a:buNone/>
            </a:pPr>
            <a:endParaRPr kumimoji="0" lang="en-US" altLang="en-US" sz="2400" b="1"/>
          </a:p>
          <a:p>
            <a:pPr>
              <a:spcBef>
                <a:spcPct val="0"/>
              </a:spcBef>
              <a:buClrTx/>
              <a:buFontTx/>
              <a:buNone/>
            </a:pPr>
            <a:r>
              <a:rPr kumimoji="0" lang="en-US" altLang="en-US" sz="2400" b="1"/>
              <a:t>*Compare the charts of the OT (handouts) for the differences among the Jewish canon, Protestant canon, and Roman Catholic canon.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800" b="1"/>
          </a:p>
        </p:txBody>
      </p:sp>
      <p:sp>
        <p:nvSpPr>
          <p:cNvPr id="93187" name="Text Box 3"/>
          <p:cNvSpPr txBox="1">
            <a:spLocks noChangeArrowheads="1"/>
          </p:cNvSpPr>
          <p:nvPr/>
        </p:nvSpPr>
        <p:spPr bwMode="auto">
          <a:xfrm>
            <a:off x="0" y="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200" b="1"/>
          </a:p>
        </p:txBody>
      </p:sp>
      <p:graphicFrame>
        <p:nvGraphicFramePr>
          <p:cNvPr id="93188" name="Object 4"/>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spid="_x0000_s93235" name="Document" r:id="rId3" imgW="6086856" imgH="4062984" progId="Word.Document.8">
                  <p:embed/>
                </p:oleObj>
              </mc:Choice>
              <mc:Fallback>
                <p:oleObj name="Document" r:id="rId3" imgW="6086856" imgH="406298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89" name="Object 5"/>
          <p:cNvGraphicFramePr>
            <a:graphicFrameLocks noChangeAspect="1"/>
          </p:cNvGraphicFramePr>
          <p:nvPr/>
        </p:nvGraphicFramePr>
        <p:xfrm>
          <a:off x="0" y="152400"/>
          <a:ext cx="9144000" cy="6326188"/>
        </p:xfrm>
        <a:graphic>
          <a:graphicData uri="http://schemas.openxmlformats.org/presentationml/2006/ole">
            <mc:AlternateContent xmlns:mc="http://schemas.openxmlformats.org/markup-compatibility/2006">
              <mc:Choice xmlns:v="urn:schemas-microsoft-com:vml" Requires="v">
                <p:oleObj spid="_x0000_s93236" name="Document" r:id="rId5" imgW="8372856" imgH="5794248" progId="Word.Document.8">
                  <p:embed/>
                </p:oleObj>
              </mc:Choice>
              <mc:Fallback>
                <p:oleObj name="Document" r:id="rId5" imgW="8372856" imgH="5794248"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9144000" cy="632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0" name="TextBox 1"/>
          <p:cNvSpPr txBox="1">
            <a:spLocks noChangeArrowheads="1"/>
          </p:cNvSpPr>
          <p:nvPr/>
        </p:nvSpPr>
        <p:spPr bwMode="auto">
          <a:xfrm>
            <a:off x="214745" y="105059"/>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smtClean="0">
                <a:solidFill>
                  <a:srgbClr val="C00000"/>
                </a:solidFill>
              </a:rPr>
              <a:t>Handouts </a:t>
            </a:r>
            <a:r>
              <a:rPr lang="en-US" altLang="en-US" sz="2000" dirty="0">
                <a:solidFill>
                  <a:srgbClr val="C00000"/>
                </a:solidFill>
              </a:rPr>
              <a:t>p. 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2700" y="15240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solidFill>
                  <a:srgbClr val="C00000"/>
                </a:solidFill>
              </a:rPr>
              <a:t>Skip:</a:t>
            </a:r>
            <a:r>
              <a:rPr kumimoji="0" lang="en-US" altLang="en-US" sz="2400" b="1" dirty="0" smtClean="0"/>
              <a:t> A.  Jewish </a:t>
            </a:r>
            <a:r>
              <a:rPr kumimoji="0" lang="en-US" altLang="en-US" sz="2400" b="1" dirty="0" err="1"/>
              <a:t>TaNaK</a:t>
            </a:r>
            <a:r>
              <a:rPr kumimoji="0" lang="en-US" altLang="en-US" sz="2400" b="1" dirty="0"/>
              <a:t> became “canonized” in 4 stages?</a:t>
            </a:r>
            <a:br>
              <a:rPr kumimoji="0" lang="en-US" altLang="en-US" sz="2400" b="1" dirty="0"/>
            </a:br>
            <a:endParaRPr kumimoji="0" lang="en-US" altLang="en-US" sz="2400" b="1" dirty="0"/>
          </a:p>
          <a:p>
            <a:pPr>
              <a:spcBef>
                <a:spcPct val="0"/>
              </a:spcBef>
              <a:buClrTx/>
              <a:buFontTx/>
              <a:buNone/>
            </a:pPr>
            <a:r>
              <a:rPr kumimoji="0" lang="en-US" altLang="en-US" sz="2400" b="1" dirty="0"/>
              <a:t>1. 	</a:t>
            </a:r>
            <a:r>
              <a:rPr kumimoji="0" lang="en-US" altLang="en-US" sz="2400" b="1" dirty="0">
                <a:solidFill>
                  <a:schemeClr val="accent1"/>
                </a:solidFill>
              </a:rPr>
              <a:t>Torah</a:t>
            </a:r>
            <a:r>
              <a:rPr kumimoji="0" lang="en-US" altLang="en-US" sz="2400" b="1" dirty="0"/>
              <a:t> (5 books of Moses, or </a:t>
            </a:r>
            <a:r>
              <a:rPr kumimoji="0" lang="en-US" altLang="en-US" sz="2400" b="1" dirty="0">
                <a:solidFill>
                  <a:schemeClr val="accent1"/>
                </a:solidFill>
              </a:rPr>
              <a:t>Law</a:t>
            </a:r>
            <a:r>
              <a:rPr kumimoji="0" lang="en-US" altLang="en-US" sz="2400" b="1" dirty="0"/>
              <a:t>, or </a:t>
            </a:r>
            <a:r>
              <a:rPr kumimoji="0" lang="en-US" altLang="en-US" sz="2400" b="1" dirty="0">
                <a:solidFill>
                  <a:schemeClr val="accent1"/>
                </a:solidFill>
              </a:rPr>
              <a:t>Pentateuch</a:t>
            </a:r>
            <a:r>
              <a:rPr kumimoji="0" lang="en-US" altLang="en-US" sz="2400" b="1" dirty="0"/>
              <a:t>).  </a:t>
            </a:r>
          </a:p>
          <a:p>
            <a:pPr>
              <a:spcBef>
                <a:spcPct val="0"/>
              </a:spcBef>
              <a:buClrTx/>
              <a:buFontTx/>
              <a:buNone/>
            </a:pPr>
            <a:r>
              <a:rPr kumimoji="0" lang="en-US" altLang="en-US" sz="2400" b="1" dirty="0"/>
              <a:t>	a.  by about 400 BCE,  by unspoken community consensus </a:t>
            </a:r>
          </a:p>
          <a:p>
            <a:pPr>
              <a:spcBef>
                <a:spcPct val="0"/>
              </a:spcBef>
              <a:buClrTx/>
              <a:buFontTx/>
              <a:buNone/>
            </a:pPr>
            <a:r>
              <a:rPr kumimoji="0" lang="en-US" altLang="en-US" sz="2400" b="1" dirty="0"/>
              <a:t>	b. most important/authoritative part of the HB for Jews</a:t>
            </a:r>
          </a:p>
          <a:p>
            <a:pPr>
              <a:spcBef>
                <a:spcPct val="0"/>
              </a:spcBef>
              <a:buClrTx/>
              <a:buFontTx/>
              <a:buNone/>
            </a:pPr>
            <a:endParaRPr kumimoji="0" lang="en-US" altLang="en-US" sz="2400" b="1" dirty="0"/>
          </a:p>
          <a:p>
            <a:pPr>
              <a:spcBef>
                <a:spcPct val="0"/>
              </a:spcBef>
              <a:buClrTx/>
              <a:buFontTx/>
              <a:buNone/>
            </a:pPr>
            <a:r>
              <a:rPr kumimoji="0" lang="en-US" altLang="en-US" sz="2400" b="1" dirty="0"/>
              <a:t>2.  	</a:t>
            </a:r>
            <a:r>
              <a:rPr kumimoji="0" lang="en-US" altLang="en-US" sz="2400" b="1" dirty="0">
                <a:solidFill>
                  <a:schemeClr val="accent1"/>
                </a:solidFill>
              </a:rPr>
              <a:t>Prophets</a:t>
            </a:r>
            <a:r>
              <a:rPr kumimoji="0" lang="en-US" altLang="en-US" sz="2400" b="1" dirty="0"/>
              <a:t> (Former/Latter, Major/Minor)</a:t>
            </a:r>
          </a:p>
          <a:p>
            <a:pPr>
              <a:spcBef>
                <a:spcPct val="0"/>
              </a:spcBef>
              <a:buClrTx/>
              <a:buFontTx/>
              <a:buNone/>
            </a:pPr>
            <a:r>
              <a:rPr kumimoji="0" lang="en-US" altLang="en-US" sz="2400" b="1" dirty="0"/>
              <a:t>	a. apparently accepted by community consensus by 	  	    approximately 200 BCE.  </a:t>
            </a:r>
          </a:p>
          <a:p>
            <a:pPr>
              <a:spcBef>
                <a:spcPct val="0"/>
              </a:spcBef>
              <a:buClrTx/>
              <a:buFontTx/>
              <a:buNone/>
            </a:pPr>
            <a:r>
              <a:rPr kumimoji="0" lang="en-US" altLang="en-US" sz="2400" b="1" dirty="0"/>
              <a:t>	b. some question about Ezekiel (to be discussed below)</a:t>
            </a:r>
          </a:p>
          <a:p>
            <a:pPr>
              <a:spcBef>
                <a:spcPct val="50000"/>
              </a:spcBef>
              <a:buClrTx/>
              <a:buFont typeface="Monotype Sorts" pitchFamily="2" charset="2"/>
              <a:buNone/>
            </a:pPr>
            <a:r>
              <a:rPr kumimoji="0" lang="en-US" altLang="en-US" sz="2400" b="1" dirty="0"/>
              <a:t>3.</a:t>
            </a:r>
            <a:r>
              <a:rPr kumimoji="0" lang="en-US" altLang="en-US" sz="2400" b="1" dirty="0">
                <a:solidFill>
                  <a:schemeClr val="accent1"/>
                </a:solidFill>
              </a:rPr>
              <a:t>        Writings</a:t>
            </a:r>
            <a:r>
              <a:rPr kumimoji="0" lang="en-US" altLang="en-US" sz="2400" b="1" dirty="0"/>
              <a:t>.  </a:t>
            </a:r>
          </a:p>
          <a:p>
            <a:pPr lvl="2">
              <a:spcBef>
                <a:spcPct val="0"/>
              </a:spcBef>
              <a:buFontTx/>
              <a:buAutoNum type="alphaLcPeriod"/>
            </a:pPr>
            <a:r>
              <a:rPr kumimoji="0" lang="en-US" altLang="en-US" b="1" dirty="0"/>
              <a:t> Last section to become canonized</a:t>
            </a:r>
          </a:p>
          <a:p>
            <a:pPr lvl="2">
              <a:spcBef>
                <a:spcPct val="0"/>
              </a:spcBef>
              <a:buFontTx/>
              <a:buAutoNum type="alphaLcPeriod"/>
            </a:pPr>
            <a:r>
              <a:rPr kumimoji="0" lang="en-US" altLang="en-US" b="1" dirty="0"/>
              <a:t> Most disagreements/debates about books in this section.  </a:t>
            </a:r>
          </a:p>
          <a:p>
            <a:pPr lvl="2">
              <a:spcBef>
                <a:spcPct val="0"/>
              </a:spcBef>
              <a:buFontTx/>
              <a:buAutoNum type="alphaLcPeriod"/>
            </a:pPr>
            <a:r>
              <a:rPr kumimoji="0" lang="en-US" altLang="en-US" b="1" dirty="0"/>
              <a:t> Contains many types of writings (genres): wisdom, </a:t>
            </a:r>
            <a:r>
              <a:rPr kumimoji="0" lang="en-US" altLang="en-US" b="1" dirty="0" err="1"/>
              <a:t>hymnic</a:t>
            </a:r>
            <a:r>
              <a:rPr kumimoji="0" lang="en-US" altLang="en-US" b="1" dirty="0"/>
              <a:t>,   historical narrative, story, etc. </a:t>
            </a:r>
          </a:p>
          <a:p>
            <a:pPr lvl="2">
              <a:spcBef>
                <a:spcPct val="0"/>
              </a:spcBef>
              <a:buFontTx/>
              <a:buAutoNum type="alphaLcPeriod"/>
            </a:pPr>
            <a:r>
              <a:rPr kumimoji="0" lang="en-US" altLang="en-US" b="1" dirty="0"/>
              <a:t> Some books rejected by Jewish community, but accepted  within the Christian </a:t>
            </a:r>
            <a:r>
              <a:rPr kumimoji="0" lang="en-US" altLang="en-US" b="1" dirty="0">
                <a:solidFill>
                  <a:schemeClr val="accent1"/>
                </a:solidFill>
              </a:rPr>
              <a:t>Apocrypha</a:t>
            </a:r>
            <a:r>
              <a:rPr kumimoji="0" lang="en-US" altLang="en-US" b="1" dirty="0"/>
              <a:t> (to be discussed below).</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09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09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098">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098">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098">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098">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098">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209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19367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None/>
            </a:pPr>
            <a:r>
              <a:rPr kumimoji="0" lang="en-US" altLang="en-US" sz="2400" b="1" dirty="0" smtClean="0">
                <a:solidFill>
                  <a:srgbClr val="C00000"/>
                </a:solidFill>
              </a:rPr>
              <a:t>Skip:</a:t>
            </a:r>
            <a:endParaRPr kumimoji="0" lang="en-US" altLang="en-US" sz="2400" b="1" dirty="0" smtClean="0"/>
          </a:p>
          <a:p>
            <a:pPr>
              <a:spcBef>
                <a:spcPct val="50000"/>
              </a:spcBef>
              <a:buClrTx/>
              <a:buFont typeface="Monotype Sorts" pitchFamily="2" charset="2"/>
              <a:buNone/>
            </a:pPr>
            <a:r>
              <a:rPr kumimoji="0" lang="en-US" altLang="en-US" sz="2400" b="1" dirty="0" smtClean="0"/>
              <a:t>4</a:t>
            </a:r>
            <a:r>
              <a:rPr kumimoji="0" lang="en-US" altLang="en-US" sz="2400" b="1" dirty="0"/>
              <a:t>.	Last stage?: Possibly a council in 90 CE to discuss a number 	of issues, including the canon (</a:t>
            </a:r>
            <a:r>
              <a:rPr kumimoji="0" lang="en-US" altLang="en-US" sz="2400" b="1" dirty="0">
                <a:solidFill>
                  <a:schemeClr val="accent1"/>
                </a:solidFill>
              </a:rPr>
              <a:t>Council of </a:t>
            </a:r>
            <a:r>
              <a:rPr kumimoji="0" lang="en-US" altLang="en-US" sz="2400" b="1" dirty="0" err="1">
                <a:solidFill>
                  <a:schemeClr val="accent1"/>
                </a:solidFill>
              </a:rPr>
              <a:t>Jamnia</a:t>
            </a:r>
            <a:r>
              <a:rPr kumimoji="0" lang="en-US" altLang="en-US" sz="2400" b="1" dirty="0">
                <a:solidFill>
                  <a:schemeClr val="accent1"/>
                </a:solidFill>
              </a:rPr>
              <a:t>)</a:t>
            </a:r>
            <a:r>
              <a:rPr kumimoji="0" lang="en-US" altLang="en-US" sz="2400" b="1" dirty="0"/>
              <a:t>.  Council 	or not, there was substantial discussion within the Jewish 	community.  </a:t>
            </a:r>
          </a:p>
          <a:p>
            <a:pPr lvl="1">
              <a:spcBef>
                <a:spcPct val="50000"/>
              </a:spcBef>
              <a:buClrTx/>
              <a:buSzTx/>
              <a:buFont typeface="Monotype Sorts" pitchFamily="2" charset="2"/>
              <a:buNone/>
            </a:pPr>
            <a:r>
              <a:rPr kumimoji="0" lang="en-US" altLang="en-US" sz="2400" b="1" dirty="0">
                <a:solidFill>
                  <a:srgbClr val="C00000"/>
                </a:solidFill>
              </a:rPr>
              <a:t>Need for canonization</a:t>
            </a:r>
            <a:r>
              <a:rPr kumimoji="0" lang="en-US" altLang="en-US" sz="2400" b="1" dirty="0"/>
              <a:t>: Because Temple destroyed in 70 CE, the </a:t>
            </a:r>
            <a:r>
              <a:rPr kumimoji="0" lang="en-US" altLang="en-US" sz="2400" b="1" dirty="0" err="1"/>
              <a:t>Tanak</a:t>
            </a:r>
            <a:r>
              <a:rPr kumimoji="0" lang="en-US" altLang="en-US" sz="2400" b="1" dirty="0"/>
              <a:t> would play a more important role within Judaism, and the community needed to decide what was scripture and what was not.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3813" y="4572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Skip in class: </a:t>
            </a:r>
          </a:p>
          <a:p>
            <a:pPr>
              <a:spcBef>
                <a:spcPct val="0"/>
              </a:spcBef>
              <a:buClrTx/>
              <a:buFontTx/>
              <a:buNone/>
            </a:pPr>
            <a:r>
              <a:rPr kumimoji="0" lang="en-US" altLang="en-US" sz="2400" b="1"/>
              <a:t>Examples of books debated (some rabbis wanted to omit):</a:t>
            </a:r>
            <a:br>
              <a:rPr kumimoji="0" lang="en-US" altLang="en-US" sz="2400" b="1"/>
            </a:br>
            <a:endParaRPr kumimoji="0" lang="en-US" altLang="en-US" sz="2400" b="1"/>
          </a:p>
          <a:p>
            <a:pPr>
              <a:spcBef>
                <a:spcPct val="0"/>
              </a:spcBef>
              <a:buClrTx/>
              <a:buFontTx/>
              <a:buNone/>
            </a:pPr>
            <a:r>
              <a:rPr kumimoji="0" lang="en-US" altLang="en-US" sz="2400" b="1"/>
              <a:t>      a.	</a:t>
            </a:r>
            <a:r>
              <a:rPr kumimoji="0" lang="en-US" altLang="en-US" sz="2400" b="1">
                <a:solidFill>
                  <a:schemeClr val="accent1"/>
                </a:solidFill>
              </a:rPr>
              <a:t>Esther</a:t>
            </a:r>
            <a:r>
              <a:rPr kumimoji="0" lang="en-US" altLang="en-US" sz="2400" b="1"/>
              <a:t> - the book never mentions God, many rabbis therefore 	questioned its inclusion; however, Esther was a popular folk 	heroine and the book of Esther describes the origin of Purim, 	a popular Jewish minor festival.</a:t>
            </a:r>
          </a:p>
          <a:p>
            <a:pPr>
              <a:spcBef>
                <a:spcPct val="0"/>
              </a:spcBef>
              <a:buClrTx/>
              <a:buFontTx/>
              <a:buNone/>
            </a:pPr>
            <a:r>
              <a:rPr kumimoji="0" lang="en-US" altLang="en-US" sz="2400" b="1"/>
              <a:t>     b.	</a:t>
            </a:r>
            <a:r>
              <a:rPr kumimoji="0" lang="en-US" altLang="en-US" sz="2400" b="1">
                <a:solidFill>
                  <a:schemeClr val="accent1"/>
                </a:solidFill>
              </a:rPr>
              <a:t>Ecclesiastes</a:t>
            </a:r>
            <a:r>
              <a:rPr kumimoji="0" lang="en-US" altLang="en-US" sz="2400" b="1"/>
              <a:t> - seems to present some very “unorthodox” 	teachings.  E.g., Eccl. 3:12-13, 16-22; 8:14-15; 9:1-5.  Included 	because it claimed Solomonic authorship (1:1) and had 	“orthodox” ending (12:11-13).</a:t>
            </a:r>
          </a:p>
          <a:p>
            <a:pPr>
              <a:spcBef>
                <a:spcPct val="0"/>
              </a:spcBef>
              <a:buClrTx/>
              <a:buFontTx/>
              <a:buNone/>
            </a:pPr>
            <a:r>
              <a:rPr kumimoji="0" lang="en-US" altLang="en-US" sz="2400" b="1"/>
              <a:t>     c.	</a:t>
            </a:r>
            <a:r>
              <a:rPr kumimoji="0" lang="en-US" altLang="en-US" sz="2400" b="1">
                <a:solidFill>
                  <a:schemeClr val="accent1"/>
                </a:solidFill>
              </a:rPr>
              <a:t>Song of Solomon</a:t>
            </a:r>
            <a:r>
              <a:rPr kumimoji="0" lang="en-US" altLang="en-US" sz="2400" b="1"/>
              <a:t> - Like erotic love poetry (5:2-6) seemed 	inappropriate.  Included by arguing that it was by Solomon 	(1:1), and by interpreting it </a:t>
            </a:r>
            <a:r>
              <a:rPr kumimoji="0" lang="en-US" altLang="en-US" sz="2400" b="1">
                <a:solidFill>
                  <a:schemeClr val="hlink"/>
                </a:solidFill>
              </a:rPr>
              <a:t>allegorically</a:t>
            </a:r>
            <a:r>
              <a:rPr kumimoji="0" lang="en-US" altLang="en-US" sz="2400" b="1"/>
              <a:t> as a love song 	between God and Israel.  (Christians: allegorically as a love 	song between Christ and His church.)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1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4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52400" y="304800"/>
            <a:ext cx="8763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 typeface="Monotype Sorts" pitchFamily="2" charset="2"/>
              <a:buNone/>
            </a:pPr>
            <a:r>
              <a:rPr kumimoji="0" lang="en-US" altLang="en-US" sz="2400" b="1">
                <a:solidFill>
                  <a:srgbClr val="C00000"/>
                </a:solidFill>
              </a:rPr>
              <a:t>Skip in class: </a:t>
            </a:r>
          </a:p>
          <a:p>
            <a:pPr>
              <a:spcBef>
                <a:spcPct val="0"/>
              </a:spcBef>
              <a:buClrTx/>
              <a:buFontTx/>
              <a:buNone/>
            </a:pPr>
            <a:r>
              <a:rPr kumimoji="0" lang="en-US" altLang="en-US" sz="2400"/>
              <a:t> </a:t>
            </a:r>
          </a:p>
          <a:p>
            <a:pPr>
              <a:spcBef>
                <a:spcPct val="0"/>
              </a:spcBef>
              <a:buClrTx/>
              <a:buFontTx/>
              <a:buNone/>
            </a:pPr>
            <a:r>
              <a:rPr kumimoji="0" lang="en-US" altLang="en-US" sz="2400" b="1"/>
              <a:t>    d.	</a:t>
            </a:r>
            <a:r>
              <a:rPr kumimoji="0" lang="en-US" altLang="en-US" sz="2400" b="1">
                <a:solidFill>
                  <a:schemeClr val="accent1"/>
                </a:solidFill>
              </a:rPr>
              <a:t>Ezekiel</a:t>
            </a:r>
            <a:r>
              <a:rPr kumimoji="0" lang="en-US" altLang="en-US" sz="2400" b="1"/>
              <a:t> (Prophets category)  - some priestly details seem to 	be in conflict with the Torah.  (Story about rabbi who 	locked himself away with a copy of the five books of Moses 	and a copy of Ezekiel, and figured out a way to explain the 	apparent conflicts between the two.)</a:t>
            </a:r>
          </a:p>
          <a:p>
            <a:pPr>
              <a:spcBef>
                <a:spcPct val="0"/>
              </a:spcBef>
              <a:buClrTx/>
              <a:buFontTx/>
              <a:buNone/>
            </a:pPr>
            <a:r>
              <a:rPr kumimoji="0" lang="en-US" altLang="en-US" sz="2400" b="1"/>
              <a:t>    e.	</a:t>
            </a:r>
            <a:r>
              <a:rPr kumimoji="0" lang="en-US" altLang="en-US" sz="2400" b="1">
                <a:solidFill>
                  <a:schemeClr val="accent1"/>
                </a:solidFill>
              </a:rPr>
              <a:t>Ecclesiasticus</a:t>
            </a:r>
            <a:r>
              <a:rPr kumimoji="0" lang="en-US" altLang="en-US" sz="2400" b="1"/>
              <a:t> (Ben Sira) -   Not included in Jewish canon, 	because it was written quite late (Prologue), and </a:t>
            </a:r>
            <a:r>
              <a:rPr kumimoji="0" lang="en-US" altLang="en-US" sz="2400" b="1">
                <a:solidFill>
                  <a:schemeClr val="hlink"/>
                </a:solidFill>
              </a:rPr>
              <a:t>Jews felt 	all books had to be written by prophets</a:t>
            </a:r>
            <a:r>
              <a:rPr kumimoji="0" lang="en-US" altLang="en-US" sz="2400" b="1"/>
              <a:t>.  (</a:t>
            </a:r>
            <a:r>
              <a:rPr kumimoji="0" lang="en-US" altLang="en-US" sz="2400" b="1">
                <a:solidFill>
                  <a:schemeClr val="accent1"/>
                </a:solidFill>
              </a:rPr>
              <a:t>Rabbis felt that 	prophecy “faded away” around 400 BCE: later books not 	by prophets, not canonical.</a:t>
            </a:r>
            <a:r>
              <a:rPr kumimoji="0" lang="en-US" altLang="en-US" sz="2400" b="1"/>
              <a:t>)</a:t>
            </a:r>
          </a:p>
          <a:p>
            <a:pPr>
              <a:spcBef>
                <a:spcPct val="0"/>
              </a:spcBef>
              <a:buClrTx/>
              <a:buFontTx/>
              <a:buNone/>
            </a:pPr>
            <a:r>
              <a:rPr kumimoji="0" lang="en-US" altLang="en-US" sz="2400" b="1"/>
              <a:t>    f.	 </a:t>
            </a:r>
            <a:r>
              <a:rPr kumimoji="0" lang="en-US" altLang="en-US" sz="2400" b="1">
                <a:solidFill>
                  <a:schemeClr val="accent1"/>
                </a:solidFill>
              </a:rPr>
              <a:t>Daniel</a:t>
            </a:r>
            <a:r>
              <a:rPr kumimoji="0" lang="en-US" altLang="en-US" sz="2400" b="1"/>
              <a:t> and other </a:t>
            </a:r>
            <a:r>
              <a:rPr kumimoji="0" lang="en-US" altLang="en-US" sz="2400" b="1">
                <a:solidFill>
                  <a:schemeClr val="accent1"/>
                </a:solidFill>
              </a:rPr>
              <a:t>Apocalyptic literature - </a:t>
            </a:r>
            <a:r>
              <a:rPr kumimoji="0" lang="en-US" altLang="en-US" sz="2400" b="1"/>
              <a:t>led Jews to rebel 	against oppressors, that God would fight on their side.  At 	times they rebelled, and got stomped, as in 70 CE and 135 	CE.  Rabbis excluded most all apocalyptic literature, with 	exception of Daniel.</a:t>
            </a:r>
            <a:endParaRPr kumimoji="0" lang="en-US"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1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5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52400" y="533400"/>
            <a:ext cx="883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smtClean="0">
                <a:solidFill>
                  <a:srgbClr val="C00000"/>
                </a:solidFill>
              </a:rPr>
              <a:t>Skip: </a:t>
            </a:r>
            <a:r>
              <a:rPr kumimoji="0" lang="en-US" altLang="en-US" sz="2400" b="1" dirty="0" smtClean="0"/>
              <a:t>Jewish </a:t>
            </a:r>
            <a:r>
              <a:rPr kumimoji="0" lang="en-US" altLang="en-US" sz="2400" b="1" dirty="0"/>
              <a:t>Canon (conclusion)</a:t>
            </a:r>
          </a:p>
          <a:p>
            <a:pPr>
              <a:spcBef>
                <a:spcPct val="50000"/>
              </a:spcBef>
              <a:buClrTx/>
              <a:buFontTx/>
              <a:buNone/>
            </a:pPr>
            <a:endParaRPr kumimoji="0" lang="en-US" altLang="en-US" sz="2400" b="1" dirty="0"/>
          </a:p>
          <a:p>
            <a:pPr>
              <a:spcBef>
                <a:spcPct val="50000"/>
              </a:spcBef>
              <a:buClrTx/>
              <a:buFontTx/>
              <a:buNone/>
            </a:pPr>
            <a:r>
              <a:rPr kumimoji="0" lang="en-US" altLang="en-US" sz="2400" b="1" dirty="0"/>
              <a:t>Not all Jews accepted this canon: </a:t>
            </a:r>
          </a:p>
          <a:p>
            <a:pPr>
              <a:spcBef>
                <a:spcPct val="50000"/>
              </a:spcBef>
              <a:buClrTx/>
              <a:buFontTx/>
              <a:buNone/>
            </a:pPr>
            <a:r>
              <a:rPr kumimoji="0" lang="en-US" altLang="en-US" sz="2400" b="1" dirty="0"/>
              <a:t>	The </a:t>
            </a:r>
            <a:r>
              <a:rPr kumimoji="0" lang="en-US" altLang="en-US" sz="2400" b="1" dirty="0">
                <a:solidFill>
                  <a:schemeClr val="accent1"/>
                </a:solidFill>
              </a:rPr>
              <a:t>Sadducees</a:t>
            </a:r>
            <a:r>
              <a:rPr kumimoji="0" lang="en-US" altLang="en-US" sz="2400" b="1" dirty="0"/>
              <a:t>, who faded away after the temple was 	destroyed in 70 CE, accepted only the Torah.  </a:t>
            </a:r>
          </a:p>
          <a:p>
            <a:pPr>
              <a:spcBef>
                <a:spcPct val="50000"/>
              </a:spcBef>
              <a:buClrTx/>
              <a:buFontTx/>
              <a:buNone/>
            </a:pPr>
            <a:r>
              <a:rPr kumimoji="0" lang="en-US" altLang="en-US" sz="2400" b="1" dirty="0"/>
              <a:t>	The </a:t>
            </a:r>
            <a:r>
              <a:rPr kumimoji="0" lang="en-US" altLang="en-US" sz="2400" b="1" dirty="0">
                <a:solidFill>
                  <a:schemeClr val="accent1"/>
                </a:solidFill>
              </a:rPr>
              <a:t>Samaritans</a:t>
            </a:r>
            <a:r>
              <a:rPr kumimoji="0" lang="en-US" altLang="en-US" sz="2400" b="1" dirty="0"/>
              <a:t>, a few hundred of whom still exist in Israel 	today, also recognize only the Torah.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23813"/>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 typeface="Monotype Sorts" pitchFamily="2" charset="2"/>
              <a:buNone/>
            </a:pPr>
            <a:r>
              <a:rPr kumimoji="0" lang="en-US" altLang="en-US" sz="2400" b="1">
                <a:solidFill>
                  <a:srgbClr val="C00000"/>
                </a:solidFill>
              </a:rPr>
              <a:t>#1 skip rest </a:t>
            </a:r>
            <a:r>
              <a:rPr kumimoji="0" lang="en-US" altLang="en-US" sz="2400" b="1"/>
              <a:t>B. Christian Old Testament Canon</a:t>
            </a:r>
          </a:p>
          <a:p>
            <a:pPr>
              <a:spcBef>
                <a:spcPct val="0"/>
              </a:spcBef>
              <a:buClrTx/>
              <a:buFontTx/>
              <a:buAutoNum type="arabicPeriod"/>
            </a:pPr>
            <a:r>
              <a:rPr kumimoji="0" lang="en-US" altLang="en-US" sz="2400" b="1">
                <a:solidFill>
                  <a:schemeClr val="accent1"/>
                </a:solidFill>
              </a:rPr>
              <a:t>Early Church</a:t>
            </a:r>
            <a:r>
              <a:rPr kumimoji="0" lang="en-US" altLang="en-US" sz="2400" b="1"/>
              <a:t>: Bible (OT) was Septuagint which included Jewish canon AND other “extra books” [see chart Unit 1, p.3].  </a:t>
            </a:r>
          </a:p>
          <a:p>
            <a:pPr>
              <a:spcBef>
                <a:spcPct val="0"/>
              </a:spcBef>
              <a:buClrTx/>
              <a:buFontTx/>
              <a:buAutoNum type="arabicPeriod"/>
            </a:pPr>
            <a:r>
              <a:rPr kumimoji="0" lang="en-US" altLang="en-US" sz="2400" b="1">
                <a:solidFill>
                  <a:schemeClr val="accent1"/>
                </a:solidFill>
              </a:rPr>
              <a:t>Jerome’s Vulgate</a:t>
            </a:r>
            <a:r>
              <a:rPr kumimoji="0" lang="en-US" altLang="en-US" sz="2400" b="1"/>
              <a:t>: He preferred the shorter HB list but under pressure included longer Septuagintal list.  So, until the time of the Protestant Reformation, virtually every Western Christian used an expanded canon.  (So, too, the Eastern Orthodox Church, which kept the LXX list.)</a:t>
            </a:r>
          </a:p>
          <a:p>
            <a:pPr>
              <a:spcBef>
                <a:spcPct val="0"/>
              </a:spcBef>
              <a:buClrTx/>
              <a:buFontTx/>
              <a:buAutoNum type="arabicPeriod"/>
            </a:pPr>
            <a:r>
              <a:rPr kumimoji="0" lang="en-US" altLang="en-US" sz="2400" b="1">
                <a:solidFill>
                  <a:schemeClr val="accent1"/>
                </a:solidFill>
              </a:rPr>
              <a:t>Protestant Reformation</a:t>
            </a:r>
            <a:r>
              <a:rPr kumimoji="0" lang="en-US" altLang="en-US" sz="2400" b="1"/>
              <a:t>: In 1500s, Luther and other Reformers rejected some Roman Catholic teachings (e.g. purgatory - suggested only by a passage in II Maccabees).  Since several doctrines rejected by Protestants could be supported only by passages in the “extra books”(which Protestants today call the </a:t>
            </a:r>
            <a:r>
              <a:rPr kumimoji="0" lang="en-US" altLang="en-US" sz="2400" b="1">
                <a:solidFill>
                  <a:schemeClr val="hlink"/>
                </a:solidFill>
              </a:rPr>
              <a:t>Apocrypha</a:t>
            </a:r>
            <a:r>
              <a:rPr kumimoji="0" lang="en-US" altLang="en-US" sz="2400" b="1"/>
              <a:t>), they chose the shorter Jewish canon as their OT.  </a:t>
            </a:r>
          </a:p>
          <a:p>
            <a:pPr>
              <a:spcBef>
                <a:spcPct val="0"/>
              </a:spcBef>
              <a:buClrTx/>
              <a:buFontTx/>
              <a:buAutoNum type="arabicPeriod"/>
            </a:pPr>
            <a:r>
              <a:rPr kumimoji="0" lang="en-US" altLang="en-US" sz="2400" b="1">
                <a:solidFill>
                  <a:schemeClr val="accent1"/>
                </a:solidFill>
              </a:rPr>
              <a:t>Council of Trent</a:t>
            </a:r>
            <a:r>
              <a:rPr kumimoji="0" lang="en-US" altLang="en-US" sz="2400" b="1"/>
              <a:t> (late 1500’s): Roman Catholic Church responded by officially approving longer Septuagintal list.  Catholics today call the extra books “</a:t>
            </a:r>
            <a:r>
              <a:rPr kumimoji="0" lang="en-US" altLang="en-US" sz="2400" b="1">
                <a:solidFill>
                  <a:schemeClr val="hlink"/>
                </a:solidFill>
              </a:rPr>
              <a:t>Deuterocanon</a:t>
            </a:r>
            <a:r>
              <a:rPr kumimoji="0" lang="en-US" altLang="en-US" sz="2400" b="1"/>
              <a:t>” (secondary canon).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800" b="1">
              <a:solidFill>
                <a:srgbClr val="333333"/>
              </a:solidFill>
            </a:endParaRPr>
          </a:p>
        </p:txBody>
      </p:sp>
      <p:sp>
        <p:nvSpPr>
          <p:cNvPr id="100355" name="Text Box 3"/>
          <p:cNvSpPr txBox="1">
            <a:spLocks noChangeArrowheads="1"/>
          </p:cNvSpPr>
          <p:nvPr/>
        </p:nvSpPr>
        <p:spPr bwMode="auto">
          <a:xfrm>
            <a:off x="0" y="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lang="en-US" altLang="en-US" sz="1800" dirty="0" smtClean="0">
                <a:solidFill>
                  <a:srgbClr val="C00000"/>
                </a:solidFill>
              </a:rPr>
              <a:t>Handouts p. 8</a:t>
            </a:r>
            <a:endParaRPr kumimoji="0" lang="en-US" altLang="en-US" sz="1800" b="1" dirty="0">
              <a:solidFill>
                <a:srgbClr val="333333"/>
              </a:solidFill>
            </a:endParaRPr>
          </a:p>
        </p:txBody>
      </p:sp>
      <p:graphicFrame>
        <p:nvGraphicFramePr>
          <p:cNvPr id="100356" name="Object 4"/>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spid="_x0000_s100402" name="Document" r:id="rId4" imgW="6086856" imgH="4062984" progId="Word.Document.8">
                  <p:embed/>
                </p:oleObj>
              </mc:Choice>
              <mc:Fallback>
                <p:oleObj name="Document" r:id="rId4" imgW="6086856" imgH="406298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0" y="381000"/>
          <a:ext cx="9144000" cy="6326188"/>
        </p:xfrm>
        <a:graphic>
          <a:graphicData uri="http://schemas.openxmlformats.org/presentationml/2006/ole">
            <mc:AlternateContent xmlns:mc="http://schemas.openxmlformats.org/markup-compatibility/2006">
              <mc:Choice xmlns:v="urn:schemas-microsoft-com:vml" Requires="v">
                <p:oleObj spid="_x0000_s100403" name="Document" r:id="rId6" imgW="8372856" imgH="5794248" progId="Word.Document.8">
                  <p:embed/>
                </p:oleObj>
              </mc:Choice>
              <mc:Fallback>
                <p:oleObj name="Document" r:id="rId6" imgW="8372856" imgH="5794248"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
                        <a:ext cx="9144000" cy="632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7"/>
          <p:cNvSpPr txBox="1">
            <a:spLocks noChangeArrowheads="1"/>
          </p:cNvSpPr>
          <p:nvPr/>
        </p:nvSpPr>
        <p:spPr bwMode="auto">
          <a:xfrm>
            <a:off x="152400" y="4343400"/>
            <a:ext cx="2286000" cy="1522413"/>
          </a:xfrm>
          <a:prstGeom prst="rect">
            <a:avLst/>
          </a:prstGeom>
          <a:noFill/>
          <a:ln w="57150" cmpd="thinThick">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800" b="1" u="sng">
                <a:solidFill>
                  <a:srgbClr val="333333"/>
                </a:solidFill>
              </a:rPr>
              <a:t>Christian divisions:</a:t>
            </a:r>
          </a:p>
          <a:p>
            <a:pPr>
              <a:spcBef>
                <a:spcPct val="0"/>
              </a:spcBef>
              <a:buClrTx/>
              <a:buFontTx/>
              <a:buNone/>
            </a:pPr>
            <a:r>
              <a:rPr kumimoji="0" lang="en-US" altLang="en-US" sz="1800" b="1">
                <a:solidFill>
                  <a:srgbClr val="333333"/>
                </a:solidFill>
              </a:rPr>
              <a:t>Pent./Law</a:t>
            </a:r>
          </a:p>
          <a:p>
            <a:pPr>
              <a:spcBef>
                <a:spcPct val="0"/>
              </a:spcBef>
              <a:buClrTx/>
              <a:buFontTx/>
              <a:buNone/>
            </a:pPr>
            <a:r>
              <a:rPr kumimoji="0" lang="en-US" altLang="en-US" sz="1800" b="1">
                <a:solidFill>
                  <a:srgbClr val="333333"/>
                </a:solidFill>
              </a:rPr>
              <a:t>History *</a:t>
            </a:r>
          </a:p>
          <a:p>
            <a:pPr>
              <a:spcBef>
                <a:spcPct val="0"/>
              </a:spcBef>
              <a:buClrTx/>
              <a:buFontTx/>
              <a:buNone/>
            </a:pPr>
            <a:r>
              <a:rPr kumimoji="0" lang="en-US" altLang="en-US" sz="1800" b="1">
                <a:solidFill>
                  <a:srgbClr val="333333"/>
                </a:solidFill>
              </a:rPr>
              <a:t>Poetry/Writings</a:t>
            </a:r>
          </a:p>
          <a:p>
            <a:pPr>
              <a:spcBef>
                <a:spcPct val="0"/>
              </a:spcBef>
              <a:buClrTx/>
              <a:buFontTx/>
              <a:buNone/>
            </a:pPr>
            <a:r>
              <a:rPr kumimoji="0" lang="en-US" altLang="en-US" sz="1800" b="1">
                <a:solidFill>
                  <a:srgbClr val="333333"/>
                </a:solidFill>
              </a:rPr>
              <a:t>Prophets</a:t>
            </a:r>
          </a:p>
        </p:txBody>
      </p:sp>
      <p:cxnSp>
        <p:nvCxnSpPr>
          <p:cNvPr id="100359" name="Straight Connector 7"/>
          <p:cNvCxnSpPr>
            <a:cxnSpLocks noChangeShapeType="1"/>
          </p:cNvCxnSpPr>
          <p:nvPr/>
        </p:nvCxnSpPr>
        <p:spPr bwMode="auto">
          <a:xfrm rot="5400000">
            <a:off x="4229100" y="3467100"/>
            <a:ext cx="5257800" cy="0"/>
          </a:xfrm>
          <a:prstGeom prst="line">
            <a:avLst/>
          </a:prstGeom>
          <a:noFill/>
          <a:ln w="4127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 y="0"/>
            <a:ext cx="883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STRUCTURE OF HEBREW CANON (1 of 3) (CP p. 9)</a:t>
            </a: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i="1" u="sng"/>
              <a:t>Law/Torah/Pentateuch</a:t>
            </a: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1.  </a:t>
            </a:r>
            <a:r>
              <a:rPr kumimoji="0" lang="en-US" altLang="en-US" sz="2400" b="1" u="sng">
                <a:solidFill>
                  <a:schemeClr val="accent1"/>
                </a:solidFill>
              </a:rPr>
              <a:t>Traditional Domain</a:t>
            </a:r>
            <a:r>
              <a:rPr kumimoji="0" lang="en-US" altLang="en-US" sz="2400" b="1">
                <a:solidFill>
                  <a:schemeClr val="accent1"/>
                </a:solidFill>
              </a:rPr>
              <a:t>:</a:t>
            </a:r>
            <a:r>
              <a:rPr kumimoji="0" lang="en-US" altLang="en-US" sz="2400" b="1"/>
              <a:t> priests (preserved ritual laws, in late</a:t>
            </a:r>
          </a:p>
          <a:p>
            <a:pPr>
              <a:spcBef>
                <a:spcPct val="0"/>
              </a:spcBef>
              <a:buClrTx/>
              <a:buFontTx/>
              <a:buNone/>
            </a:pPr>
            <a:r>
              <a:rPr kumimoji="0" lang="en-US" altLang="en-US" sz="2400" b="1"/>
              <a:t>     period taught Torah) </a:t>
            </a:r>
          </a:p>
          <a:p>
            <a:pPr>
              <a:spcBef>
                <a:spcPct val="0"/>
              </a:spcBef>
              <a:buClrTx/>
              <a:buFontTx/>
              <a:buNone/>
            </a:pPr>
            <a:r>
              <a:rPr kumimoji="0" lang="en-US" altLang="en-US" sz="2400" b="1"/>
              <a:t>2.  </a:t>
            </a:r>
            <a:r>
              <a:rPr kumimoji="0" lang="en-US" altLang="en-US" sz="2400" b="1" u="sng">
                <a:solidFill>
                  <a:schemeClr val="accent1"/>
                </a:solidFill>
              </a:rPr>
              <a:t>Literary Forms</a:t>
            </a:r>
            <a:r>
              <a:rPr kumimoji="0" lang="en-US" altLang="en-US" sz="2400" b="1">
                <a:solidFill>
                  <a:schemeClr val="accent1"/>
                </a:solidFill>
              </a:rPr>
              <a:t>:</a:t>
            </a:r>
            <a:r>
              <a:rPr kumimoji="0" lang="en-US" altLang="en-US" sz="2400" b="1"/>
              <a:t> historical narratives and laws </a:t>
            </a:r>
          </a:p>
          <a:p>
            <a:pPr>
              <a:spcBef>
                <a:spcPct val="0"/>
              </a:spcBef>
              <a:buClrTx/>
              <a:buFontTx/>
              <a:buNone/>
            </a:pPr>
            <a:r>
              <a:rPr kumimoji="0" lang="en-US" altLang="en-US" sz="2400" b="1"/>
              <a:t>3.  </a:t>
            </a:r>
            <a:r>
              <a:rPr kumimoji="0" lang="en-US" altLang="en-US" sz="2400" b="1" u="sng">
                <a:solidFill>
                  <a:schemeClr val="accent1"/>
                </a:solidFill>
              </a:rPr>
              <a:t>Functions</a:t>
            </a:r>
            <a:r>
              <a:rPr kumimoji="0" lang="en-US" altLang="en-US" sz="2400" b="1">
                <a:solidFill>
                  <a:schemeClr val="accent1"/>
                </a:solidFill>
              </a:rPr>
              <a:t>:</a:t>
            </a:r>
            <a:r>
              <a:rPr kumimoji="0" lang="en-US" altLang="en-US" sz="2400" b="1"/>
              <a:t> to provides Israelite foundations for: </a:t>
            </a:r>
          </a:p>
          <a:p>
            <a:pPr>
              <a:spcBef>
                <a:spcPct val="0"/>
              </a:spcBef>
              <a:buClrTx/>
              <a:buFontTx/>
              <a:buNone/>
            </a:pPr>
            <a:r>
              <a:rPr kumimoji="0" lang="en-US" altLang="en-US" sz="2400" b="1"/>
              <a:t>       a. world-view (nature of God, world, humanity)</a:t>
            </a:r>
          </a:p>
          <a:p>
            <a:pPr>
              <a:spcBef>
                <a:spcPct val="0"/>
              </a:spcBef>
              <a:buClrTx/>
              <a:buFontTx/>
              <a:buNone/>
            </a:pPr>
            <a:r>
              <a:rPr kumimoji="0" lang="en-US" altLang="en-US" sz="2400" b="1"/>
              <a:t>       b. origin and purpose of Israel (covenant with God)</a:t>
            </a:r>
          </a:p>
          <a:p>
            <a:pPr>
              <a:spcBef>
                <a:spcPct val="0"/>
              </a:spcBef>
              <a:buClrTx/>
              <a:buFontTx/>
              <a:buNone/>
            </a:pPr>
            <a:r>
              <a:rPr kumimoji="0" lang="en-US" altLang="en-US" sz="2400" b="1"/>
              <a:t>       c. conduct (ritual, moral, social, criminal laws, etc.)</a:t>
            </a:r>
          </a:p>
          <a:p>
            <a:pPr>
              <a:spcBef>
                <a:spcPct val="0"/>
              </a:spcBef>
              <a:buClrTx/>
              <a:buFontTx/>
              <a:buNone/>
            </a:pPr>
            <a:endParaRPr kumimoji="0" lang="en-US" altLang="en-US" sz="2400" b="1"/>
          </a:p>
        </p:txBody>
      </p:sp>
      <p:pic>
        <p:nvPicPr>
          <p:cNvPr id="101379" name="Picture 3" descr="scroll-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4" descr="Egyptian_hieroglphics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2165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9050" y="152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800" b="1">
                <a:solidFill>
                  <a:schemeClr val="accent1"/>
                </a:solidFill>
              </a:rPr>
              <a:t>QUICK NITTY GRITTY OVERVIEW</a:t>
            </a:r>
            <a:endParaRPr kumimoji="0" lang="en-US" altLang="en-US" sz="2400">
              <a:solidFill>
                <a:schemeClr val="accent1"/>
              </a:solidFill>
            </a:endParaRPr>
          </a:p>
        </p:txBody>
      </p:sp>
      <p:sp>
        <p:nvSpPr>
          <p:cNvPr id="21507" name="Text Box 3"/>
          <p:cNvSpPr txBox="1">
            <a:spLocks noChangeArrowheads="1"/>
          </p:cNvSpPr>
          <p:nvPr/>
        </p:nvSpPr>
        <p:spPr bwMode="auto">
          <a:xfrm>
            <a:off x="206375" y="700088"/>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dirty="0">
                <a:solidFill>
                  <a:schemeClr val="accent1"/>
                </a:solidFill>
              </a:rPr>
              <a:t>Class pace</a:t>
            </a:r>
            <a:r>
              <a:rPr kumimoji="0" lang="en-US" altLang="en-US" sz="2400" b="1" dirty="0">
                <a:solidFill>
                  <a:schemeClr val="accent1"/>
                </a:solidFill>
              </a:rPr>
              <a:t>:</a:t>
            </a:r>
            <a:r>
              <a:rPr kumimoji="0" lang="en-US" altLang="en-US" sz="2400" b="1" dirty="0"/>
              <a:t> fairly fast and intense</a:t>
            </a:r>
          </a:p>
          <a:p>
            <a:pPr>
              <a:spcBef>
                <a:spcPct val="50000"/>
              </a:spcBef>
              <a:buClrTx/>
              <a:buFontTx/>
              <a:buNone/>
            </a:pPr>
            <a:r>
              <a:rPr kumimoji="0" lang="en-US" altLang="en-US" sz="2400" b="1" dirty="0"/>
              <a:t>[</a:t>
            </a:r>
            <a:r>
              <a:rPr kumimoji="0" lang="en-US" altLang="en-US" sz="2400" b="1" dirty="0">
                <a:solidFill>
                  <a:srgbClr val="C00000"/>
                </a:solidFill>
              </a:rPr>
              <a:t>Slides</a:t>
            </a:r>
            <a:r>
              <a:rPr kumimoji="0" lang="en-US" altLang="en-US" sz="2400" b="1" dirty="0"/>
              <a:t>: Posted.  More than necessary. Will skip some.  Focus on main points.  Can come back to </a:t>
            </a:r>
            <a:r>
              <a:rPr kumimoji="0" lang="en-US" altLang="en-US" sz="2400" b="1" dirty="0" smtClean="0"/>
              <a:t>details  Please ask.]</a:t>
            </a:r>
            <a:endParaRPr kumimoji="0" lang="en-US" altLang="en-US" sz="2400" b="1" dirty="0"/>
          </a:p>
          <a:p>
            <a:pPr>
              <a:spcBef>
                <a:spcPct val="50000"/>
              </a:spcBef>
              <a:buClrTx/>
              <a:buFontTx/>
              <a:buNone/>
            </a:pPr>
            <a:r>
              <a:rPr kumimoji="0" lang="en-US" altLang="en-US" sz="2400" b="1" u="sng" dirty="0">
                <a:solidFill>
                  <a:schemeClr val="accent1"/>
                </a:solidFill>
              </a:rPr>
              <a:t>Work load</a:t>
            </a:r>
            <a:r>
              <a:rPr kumimoji="0" lang="en-US" altLang="en-US" sz="2400" b="1" dirty="0">
                <a:solidFill>
                  <a:schemeClr val="accent1"/>
                </a:solidFill>
              </a:rPr>
              <a:t>:</a:t>
            </a:r>
            <a:r>
              <a:rPr kumimoji="0" lang="en-US" altLang="en-US" sz="2400" b="1" dirty="0"/>
              <a:t> moderately heavy; budget 2 hours for reading and writing preparation required for next class </a:t>
            </a:r>
          </a:p>
          <a:p>
            <a:pPr>
              <a:spcBef>
                <a:spcPct val="50000"/>
              </a:spcBef>
              <a:buClrTx/>
              <a:buFontTx/>
              <a:buNone/>
            </a:pPr>
            <a:endParaRPr kumimoji="0" lang="en-US" altLang="en-US" sz="2400" b="1" dirty="0"/>
          </a:p>
          <a:p>
            <a:pPr>
              <a:spcBef>
                <a:spcPct val="50000"/>
              </a:spcBef>
              <a:buClrTx/>
              <a:buFontTx/>
              <a:buNone/>
            </a:pPr>
            <a:r>
              <a:rPr kumimoji="0" lang="en-US" altLang="en-US" sz="2400" b="1" u="sng" dirty="0">
                <a:solidFill>
                  <a:schemeClr val="accent1"/>
                </a:solidFill>
              </a:rPr>
              <a:t>Literary approach</a:t>
            </a:r>
            <a:r>
              <a:rPr kumimoji="0" lang="en-US" altLang="en-US" sz="2400" b="1" dirty="0">
                <a:solidFill>
                  <a:schemeClr val="accent1"/>
                </a:solidFill>
              </a:rPr>
              <a:t>:</a:t>
            </a:r>
            <a:r>
              <a:rPr kumimoji="0" lang="en-US" altLang="en-US" sz="2400" b="1" dirty="0"/>
              <a:t> communication model.  This is not “anything goes,” opinion vs. opinion.  We will seek to uncover what the texts meant to their original audiences.</a:t>
            </a:r>
          </a:p>
          <a:p>
            <a:pPr>
              <a:spcBef>
                <a:spcPct val="50000"/>
              </a:spcBef>
              <a:buClrTx/>
              <a:buFontTx/>
              <a:buNone/>
            </a:pPr>
            <a:endParaRPr kumimoji="0" lang="en-US" altLang="en-US" sz="2400" b="1" dirty="0"/>
          </a:p>
          <a:p>
            <a:pPr>
              <a:spcBef>
                <a:spcPct val="50000"/>
              </a:spcBef>
              <a:buClrTx/>
              <a:buFontTx/>
              <a:buNone/>
            </a:pPr>
            <a:r>
              <a:rPr kumimoji="0" lang="en-US" altLang="en-US" sz="2400" b="1" u="sng" dirty="0">
                <a:solidFill>
                  <a:schemeClr val="hlink"/>
                </a:solidFill>
              </a:rPr>
              <a:t>#1 Rule</a:t>
            </a:r>
            <a:r>
              <a:rPr kumimoji="0" lang="en-US" altLang="en-US" sz="2400" b="1" dirty="0"/>
              <a:t>: be willing to be wrong and make mistakes, then we can all loosen up, learn from each other, and have fun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 calcmode="lin" valueType="num">
                                      <p:cBhvr additive="base">
                                        <p:cTn id="31" dur="500" fill="hold"/>
                                        <p:tgtEl>
                                          <p:spTgt spid="2150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5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457200"/>
            <a:ext cx="8610600" cy="848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a:t>Prophets </a:t>
            </a:r>
            <a:endParaRPr kumimoji="0" lang="en-US" altLang="en-US" sz="2400" b="1"/>
          </a:p>
          <a:p>
            <a:pPr>
              <a:spcBef>
                <a:spcPct val="0"/>
              </a:spcBef>
              <a:buClrTx/>
              <a:buFontTx/>
              <a:buNone/>
            </a:pPr>
            <a:r>
              <a:rPr kumimoji="0" lang="en-US" altLang="en-US" sz="2400" b="1"/>
              <a:t>1.  </a:t>
            </a:r>
            <a:r>
              <a:rPr kumimoji="0" lang="en-US" altLang="en-US" sz="2400" b="1" u="sng"/>
              <a:t>Traditional Domain</a:t>
            </a:r>
            <a:r>
              <a:rPr kumimoji="0" lang="en-US" altLang="en-US" sz="2400" b="1"/>
              <a:t>: prophets </a:t>
            </a:r>
          </a:p>
          <a:p>
            <a:pPr>
              <a:spcBef>
                <a:spcPct val="0"/>
              </a:spcBef>
              <a:buClrTx/>
              <a:buFontTx/>
              <a:buNone/>
            </a:pPr>
            <a:r>
              <a:rPr kumimoji="0" lang="en-US" altLang="en-US" sz="2400" b="1"/>
              <a:t>    "Former Prophets": key characters in course of Israelite  </a:t>
            </a:r>
          </a:p>
          <a:p>
            <a:pPr>
              <a:spcBef>
                <a:spcPct val="0"/>
              </a:spcBef>
              <a:buClrTx/>
              <a:buFontTx/>
              <a:buNone/>
            </a:pPr>
            <a:r>
              <a:rPr kumimoji="0" lang="en-US" altLang="en-US" sz="2400" b="1"/>
              <a:t>      	history, believed to have kept records </a:t>
            </a:r>
          </a:p>
          <a:p>
            <a:pPr>
              <a:spcBef>
                <a:spcPct val="0"/>
              </a:spcBef>
              <a:buClrTx/>
              <a:buFontTx/>
              <a:buNone/>
            </a:pPr>
            <a:r>
              <a:rPr kumimoji="0" lang="en-US" altLang="en-US" sz="2400" b="1"/>
              <a:t>    "Latter Prophets": main characters and their messages</a:t>
            </a:r>
          </a:p>
          <a:p>
            <a:pPr>
              <a:spcBef>
                <a:spcPct val="0"/>
              </a:spcBef>
              <a:buClrTx/>
              <a:buFontTx/>
              <a:buNone/>
            </a:pPr>
            <a:r>
              <a:rPr kumimoji="0" lang="en-US" altLang="en-US" sz="2400" b="1"/>
              <a:t>2.  </a:t>
            </a:r>
            <a:r>
              <a:rPr kumimoji="0" lang="en-US" altLang="en-US" sz="2400" b="1" u="sng"/>
              <a:t>Literary Forms</a:t>
            </a:r>
            <a:r>
              <a:rPr kumimoji="0" lang="en-US" altLang="en-US" sz="2400" b="1"/>
              <a:t>: </a:t>
            </a:r>
          </a:p>
          <a:p>
            <a:pPr>
              <a:spcBef>
                <a:spcPct val="0"/>
              </a:spcBef>
              <a:buClrTx/>
              <a:buFontTx/>
              <a:buNone/>
            </a:pPr>
            <a:r>
              <a:rPr kumimoji="0" lang="en-US" altLang="en-US" sz="2400" b="1"/>
              <a:t>    "Former Prophets": broad-sweeping historical narratives</a:t>
            </a:r>
          </a:p>
          <a:p>
            <a:pPr>
              <a:spcBef>
                <a:spcPct val="0"/>
              </a:spcBef>
              <a:buClrTx/>
              <a:buFontTx/>
              <a:buNone/>
            </a:pPr>
            <a:r>
              <a:rPr kumimoji="0" lang="en-US" altLang="en-US" sz="2400" b="1"/>
              <a:t>    "Latter Prophets": narratives focused on individuals; </a:t>
            </a:r>
            <a:br>
              <a:rPr kumimoji="0" lang="en-US" altLang="en-US" sz="2400" b="1"/>
            </a:br>
            <a:r>
              <a:rPr kumimoji="0" lang="en-US" altLang="en-US" sz="2400" b="1"/>
              <a:t>            oral, poetic messages </a:t>
            </a:r>
          </a:p>
          <a:p>
            <a:pPr>
              <a:spcBef>
                <a:spcPct val="0"/>
              </a:spcBef>
              <a:buClrTx/>
              <a:buFontTx/>
              <a:buNone/>
            </a:pPr>
            <a:r>
              <a:rPr kumimoji="0" lang="en-US" altLang="en-US" sz="2400" b="1"/>
              <a:t>3.  </a:t>
            </a:r>
            <a:r>
              <a:rPr kumimoji="0" lang="en-US" altLang="en-US" sz="2400" b="1" u="sng"/>
              <a:t>Functions</a:t>
            </a:r>
            <a:r>
              <a:rPr kumimoji="0" lang="en-US" altLang="en-US" sz="2400" b="1"/>
              <a:t>: </a:t>
            </a:r>
          </a:p>
          <a:p>
            <a:pPr>
              <a:spcBef>
                <a:spcPct val="0"/>
              </a:spcBef>
              <a:buClrTx/>
              <a:buFontTx/>
              <a:buNone/>
            </a:pPr>
            <a:r>
              <a:rPr kumimoji="0" lang="en-US" altLang="en-US" sz="2400" b="1"/>
              <a:t>    "Former Prophets":</a:t>
            </a:r>
          </a:p>
          <a:p>
            <a:pPr>
              <a:spcBef>
                <a:spcPct val="0"/>
              </a:spcBef>
              <a:buClrTx/>
              <a:buFontTx/>
              <a:buNone/>
            </a:pPr>
            <a:r>
              <a:rPr kumimoji="0" lang="en-US" altLang="en-US" sz="2400" b="1"/>
              <a:t>       a. preserve the traditions of Israel,</a:t>
            </a:r>
          </a:p>
          <a:p>
            <a:pPr>
              <a:spcBef>
                <a:spcPct val="0"/>
              </a:spcBef>
              <a:buClrTx/>
              <a:buFontTx/>
              <a:buNone/>
            </a:pPr>
            <a:r>
              <a:rPr kumimoji="0" lang="en-US" altLang="en-US" sz="2400" b="1"/>
              <a:t>       b. answer questions about the course their history</a:t>
            </a:r>
            <a:br>
              <a:rPr kumimoji="0" lang="en-US" altLang="en-US" sz="2400" b="1"/>
            </a:br>
            <a:r>
              <a:rPr kumimoji="0" lang="en-US" altLang="en-US" sz="2400" b="1"/>
              <a:t>            took, evaluating their kings and nation </a:t>
            </a:r>
          </a:p>
          <a:p>
            <a:pPr>
              <a:spcBef>
                <a:spcPct val="0"/>
              </a:spcBef>
              <a:buClrTx/>
              <a:buFontTx/>
              <a:buNone/>
            </a:pPr>
            <a:r>
              <a:rPr kumimoji="0" lang="en-US" altLang="en-US" sz="2400" b="1"/>
              <a:t>       c. teach about the nature of reality </a:t>
            </a:r>
          </a:p>
          <a:p>
            <a:pPr>
              <a:spcBef>
                <a:spcPct val="0"/>
              </a:spcBef>
              <a:buClrTx/>
              <a:buFontTx/>
              <a:buNone/>
            </a:pPr>
            <a:r>
              <a:rPr kumimoji="0" lang="en-US" altLang="en-US" sz="2400" b="1"/>
              <a:t>    "Latter Prophets": hold people accountable to faith priorities </a:t>
            </a:r>
          </a:p>
          <a:p>
            <a:pPr>
              <a:spcBef>
                <a:spcPct val="0"/>
              </a:spcBef>
              <a:buClrTx/>
              <a:buFontTx/>
              <a:buNone/>
            </a:pPr>
            <a:r>
              <a:rPr kumimoji="0" lang="en-US" altLang="en-US" sz="2400" b="1"/>
              <a:t>  	(different emphases with each prophet) </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endParaRPr kumimoji="0" lang="en-US" altLang="en-US" sz="2400">
              <a:latin typeface="Courier New" pitchFamily="49" charset="0"/>
            </a:endParaRPr>
          </a:p>
          <a:p>
            <a:pPr>
              <a:spcBef>
                <a:spcPct val="50000"/>
              </a:spcBef>
              <a:buClrTx/>
              <a:buFontTx/>
              <a:buNone/>
            </a:pPr>
            <a:endParaRPr kumimoji="0" lang="en-US" altLang="en-US" sz="2400"/>
          </a:p>
          <a:p>
            <a:pPr>
              <a:spcBef>
                <a:spcPct val="50000"/>
              </a:spcBef>
              <a:buClrTx/>
              <a:buFontTx/>
              <a:buNone/>
            </a:pPr>
            <a:endParaRPr kumimoji="0" lang="en-US" altLang="en-US" sz="2400"/>
          </a:p>
        </p:txBody>
      </p:sp>
      <p:sp>
        <p:nvSpPr>
          <p:cNvPr id="102403" name="Text Box 3"/>
          <p:cNvSpPr txBox="1">
            <a:spLocks noChangeArrowheads="1"/>
          </p:cNvSpPr>
          <p:nvPr/>
        </p:nvSpPr>
        <p:spPr bwMode="auto">
          <a:xfrm>
            <a:off x="1295400" y="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STRUCTURE OF HEBREW CANON (2 of 3)</a:t>
            </a:r>
          </a:p>
        </p:txBody>
      </p:sp>
      <p:pic>
        <p:nvPicPr>
          <p:cNvPr id="102404" name="Picture 4" descr="BD0913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538" y="3048000"/>
            <a:ext cx="17954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52400" y="609600"/>
            <a:ext cx="88392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a:t>Writings</a:t>
            </a:r>
            <a:r>
              <a:rPr kumimoji="0" lang="en-US" altLang="en-US" sz="2400" b="1"/>
              <a:t> </a:t>
            </a:r>
          </a:p>
          <a:p>
            <a:pPr>
              <a:spcBef>
                <a:spcPct val="0"/>
              </a:spcBef>
              <a:buClrTx/>
              <a:buFontTx/>
              <a:buNone/>
            </a:pPr>
            <a:endParaRPr kumimoji="0" lang="en-US" altLang="en-US" sz="2400" b="1"/>
          </a:p>
          <a:p>
            <a:pPr>
              <a:spcBef>
                <a:spcPct val="0"/>
              </a:spcBef>
              <a:buClrTx/>
              <a:buFontTx/>
              <a:buNone/>
            </a:pPr>
            <a:r>
              <a:rPr kumimoji="0" lang="en-US" altLang="en-US" sz="2400" b="1"/>
              <a:t>1.  </a:t>
            </a:r>
            <a:r>
              <a:rPr kumimoji="0" lang="en-US" altLang="en-US" sz="2400" b="1" u="sng"/>
              <a:t>Traditional Domain</a:t>
            </a:r>
            <a:r>
              <a:rPr kumimoji="0" lang="en-US" altLang="en-US" sz="2400" b="1"/>
              <a:t>: varied, but wisdom literature associated </a:t>
            </a:r>
          </a:p>
          <a:p>
            <a:pPr>
              <a:spcBef>
                <a:spcPct val="0"/>
              </a:spcBef>
              <a:buClrTx/>
              <a:buFontTx/>
              <a:buNone/>
            </a:pPr>
            <a:r>
              <a:rPr kumimoji="0" lang="en-US" altLang="en-US" sz="2400" b="1"/>
              <a:t>     with the sage (collected knowledge, wisdom) </a:t>
            </a:r>
          </a:p>
          <a:p>
            <a:pPr>
              <a:spcBef>
                <a:spcPct val="0"/>
              </a:spcBef>
              <a:buClrTx/>
              <a:buFontTx/>
              <a:buNone/>
            </a:pPr>
            <a:r>
              <a:rPr kumimoji="0" lang="en-US" altLang="en-US" sz="2400" b="1"/>
              <a:t>2.  </a:t>
            </a:r>
            <a:r>
              <a:rPr kumimoji="0" lang="en-US" altLang="en-US" sz="2400" b="1" u="sng"/>
              <a:t>Literary Forms</a:t>
            </a:r>
            <a:r>
              <a:rPr kumimoji="0" lang="en-US" altLang="en-US" sz="2400" b="1"/>
              <a:t>: (varied) wisdom literature, hymnic lit., </a:t>
            </a:r>
          </a:p>
          <a:p>
            <a:pPr>
              <a:spcBef>
                <a:spcPct val="0"/>
              </a:spcBef>
              <a:buClrTx/>
              <a:buFontTx/>
              <a:buNone/>
            </a:pPr>
            <a:r>
              <a:rPr kumimoji="0" lang="en-US" altLang="en-US" sz="2400" b="1"/>
              <a:t>     historical narrative, story </a:t>
            </a:r>
          </a:p>
          <a:p>
            <a:pPr>
              <a:spcBef>
                <a:spcPct val="0"/>
              </a:spcBef>
              <a:buClrTx/>
              <a:buFontTx/>
              <a:buNone/>
            </a:pPr>
            <a:r>
              <a:rPr kumimoji="0" lang="en-US" altLang="en-US" sz="2400" b="1"/>
              <a:t>3.  </a:t>
            </a:r>
            <a:r>
              <a:rPr kumimoji="0" lang="en-US" altLang="en-US" sz="2400" b="1" u="sng"/>
              <a:t>Functions</a:t>
            </a:r>
            <a:r>
              <a:rPr kumimoji="0" lang="en-US" altLang="en-US" sz="2400" b="1"/>
              <a:t>: (varied) </a:t>
            </a:r>
          </a:p>
          <a:p>
            <a:pPr>
              <a:spcBef>
                <a:spcPct val="0"/>
              </a:spcBef>
              <a:buClrTx/>
              <a:buFontTx/>
              <a:buNone/>
            </a:pPr>
            <a:r>
              <a:rPr kumimoji="0" lang="en-US" altLang="en-US" sz="2400" b="1"/>
              <a:t>       a. wisdom: teach about the nature of life and how to live </a:t>
            </a:r>
          </a:p>
          <a:p>
            <a:pPr>
              <a:spcBef>
                <a:spcPct val="0"/>
              </a:spcBef>
              <a:buClrTx/>
              <a:buFontTx/>
              <a:buNone/>
            </a:pPr>
            <a:r>
              <a:rPr kumimoji="0" lang="en-US" altLang="en-US" sz="2400" b="1"/>
              <a:t>             skillfully </a:t>
            </a:r>
          </a:p>
          <a:p>
            <a:pPr>
              <a:spcBef>
                <a:spcPct val="0"/>
              </a:spcBef>
              <a:buClrTx/>
              <a:buFontTx/>
              <a:buNone/>
            </a:pPr>
            <a:r>
              <a:rPr kumimoji="0" lang="en-US" altLang="en-US" sz="2400" b="1"/>
              <a:t>       b. hymnic: guidance and encouragement in </a:t>
            </a:r>
            <a:br>
              <a:rPr kumimoji="0" lang="en-US" altLang="en-US" sz="2400" b="1"/>
            </a:br>
            <a:r>
              <a:rPr kumimoji="0" lang="en-US" altLang="en-US" sz="2400" b="1"/>
              <a:t>             expressions of prayer, worship and celebration </a:t>
            </a:r>
          </a:p>
          <a:p>
            <a:pPr>
              <a:spcBef>
                <a:spcPct val="0"/>
              </a:spcBef>
              <a:buClrTx/>
              <a:buFontTx/>
              <a:buNone/>
            </a:pPr>
            <a:r>
              <a:rPr kumimoji="0" lang="en-US" altLang="en-US" sz="2400" b="1"/>
              <a:t>       c. narrative: (same as under "Former Prophets")</a:t>
            </a:r>
          </a:p>
          <a:p>
            <a:pPr>
              <a:spcBef>
                <a:spcPct val="50000"/>
              </a:spcBef>
              <a:buClrTx/>
              <a:buFontTx/>
              <a:buNone/>
            </a:pPr>
            <a:endParaRPr kumimoji="0" lang="en-US" altLang="en-US" sz="2400"/>
          </a:p>
        </p:txBody>
      </p:sp>
      <p:sp>
        <p:nvSpPr>
          <p:cNvPr id="103427" name="Text Box 3"/>
          <p:cNvSpPr txBox="1">
            <a:spLocks noChangeArrowheads="1"/>
          </p:cNvSpPr>
          <p:nvPr/>
        </p:nvSpPr>
        <p:spPr bwMode="auto">
          <a:xfrm>
            <a:off x="228600" y="0"/>
            <a:ext cx="868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STRUCTURE OF HEBREW CANON (3 of 3)</a:t>
            </a:r>
          </a:p>
          <a:p>
            <a:pPr>
              <a:spcBef>
                <a:spcPct val="50000"/>
              </a:spcBef>
              <a:buClrTx/>
              <a:buFontTx/>
              <a:buNone/>
            </a:pPr>
            <a:endParaRPr kumimoji="0" lang="en-US" altLang="en-US" sz="2400"/>
          </a:p>
        </p:txBody>
      </p:sp>
      <p:pic>
        <p:nvPicPr>
          <p:cNvPr id="103428" name="Picture 4" descr="j01281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7738" y="3810000"/>
            <a:ext cx="1846262"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6248400" cy="2308324"/>
          </a:xfrm>
          <a:prstGeom prst="rect">
            <a:avLst/>
          </a:prstGeom>
          <a:noFill/>
        </p:spPr>
        <p:txBody>
          <a:bodyPr wrap="square" rtlCol="0">
            <a:spAutoFit/>
          </a:bodyPr>
          <a:lstStyle/>
          <a:p>
            <a:pPr algn="ctr"/>
            <a:r>
              <a:rPr lang="en-US" sz="3600" b="1" dirty="0" smtClean="0"/>
              <a:t>THE ANCIENT NEAR EAST </a:t>
            </a:r>
          </a:p>
          <a:p>
            <a:pPr algn="ctr"/>
            <a:r>
              <a:rPr lang="en-US" sz="3600" b="1" dirty="0" smtClean="0"/>
              <a:t>and</a:t>
            </a:r>
          </a:p>
          <a:p>
            <a:pPr algn="ctr"/>
            <a:endParaRPr lang="en-US" sz="3600" b="1" dirty="0" smtClean="0"/>
          </a:p>
          <a:p>
            <a:pPr algn="ctr"/>
            <a:r>
              <a:rPr lang="en-US" sz="3600" b="1" dirty="0" smtClean="0"/>
              <a:t>ISRAEL </a:t>
            </a:r>
            <a:endParaRPr lang="en-US" sz="3600" b="1" dirty="0"/>
          </a:p>
        </p:txBody>
      </p:sp>
      <p:sp>
        <p:nvSpPr>
          <p:cNvPr id="3" name="TextBox 2"/>
          <p:cNvSpPr txBox="1"/>
          <p:nvPr/>
        </p:nvSpPr>
        <p:spPr>
          <a:xfrm>
            <a:off x="914400" y="3352800"/>
            <a:ext cx="7391400" cy="2308324"/>
          </a:xfrm>
          <a:prstGeom prst="rect">
            <a:avLst/>
          </a:prstGeom>
          <a:noFill/>
        </p:spPr>
        <p:txBody>
          <a:bodyPr wrap="square" rtlCol="0">
            <a:spAutoFit/>
          </a:bodyPr>
          <a:lstStyle/>
          <a:p>
            <a:r>
              <a:rPr lang="en-US" b="1" dirty="0" smtClean="0"/>
              <a:t>Thesis:</a:t>
            </a:r>
          </a:p>
          <a:p>
            <a:r>
              <a:rPr lang="en-US" b="1" dirty="0" smtClean="0">
                <a:solidFill>
                  <a:schemeClr val="accent1"/>
                </a:solidFill>
              </a:rPr>
              <a:t>The people of Israel, being ‘birthed’ in the midst of the much older cultures of the Ancient Near East, </a:t>
            </a:r>
            <a:r>
              <a:rPr lang="en-US" b="1" dirty="0" smtClean="0">
                <a:solidFill>
                  <a:srgbClr val="C00000"/>
                </a:solidFill>
              </a:rPr>
              <a:t>appropriated much from those cultures</a:t>
            </a:r>
            <a:r>
              <a:rPr lang="en-US" b="1" dirty="0" smtClean="0">
                <a:solidFill>
                  <a:schemeClr val="accent1"/>
                </a:solidFill>
              </a:rPr>
              <a:t> (symbol systems, institutions, architecture, literature, etc.) </a:t>
            </a:r>
            <a:r>
              <a:rPr lang="en-US" b="1" dirty="0" smtClean="0">
                <a:solidFill>
                  <a:srgbClr val="C00000"/>
                </a:solidFill>
              </a:rPr>
              <a:t>and readapted it to their Yahwistic faith</a:t>
            </a:r>
            <a:r>
              <a:rPr lang="en-US" b="1" dirty="0" smtClean="0">
                <a:solidFill>
                  <a:schemeClr val="accent1"/>
                </a:solidFill>
              </a:rPr>
              <a:t>.</a:t>
            </a:r>
            <a:endParaRPr lang="en-US" b="1" dirty="0">
              <a:solidFill>
                <a:schemeClr val="accent1"/>
              </a:solidFill>
            </a:endParaRPr>
          </a:p>
        </p:txBody>
      </p:sp>
    </p:spTree>
    <p:extLst>
      <p:ext uri="{BB962C8B-B14F-4D97-AF65-F5344CB8AC3E}">
        <p14:creationId xmlns:p14="http://schemas.microsoft.com/office/powerpoint/2010/main" val="1889954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ts val="600"/>
              </a:spcBef>
              <a:buClrTx/>
              <a:buFontTx/>
              <a:buNone/>
            </a:pPr>
            <a:r>
              <a:rPr kumimoji="0" lang="en-US" altLang="en-US" sz="2400" b="1"/>
              <a:t>V.   MAP DRAWING EXERCISE</a:t>
            </a:r>
          </a:p>
          <a:p>
            <a:pPr algn="ctr">
              <a:spcBef>
                <a:spcPts val="600"/>
              </a:spcBef>
              <a:buClrTx/>
              <a:buFontTx/>
              <a:buNone/>
            </a:pPr>
            <a:r>
              <a:rPr kumimoji="0" lang="en-US" altLang="en-US" sz="2400" b="1"/>
              <a:t>(Predicting the history of Israel)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NE Doo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67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Map of 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14363"/>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1"/>
          <p:cNvSpPr txBox="1">
            <a:spLocks noChangeArrowheads="1"/>
          </p:cNvSpPr>
          <p:nvPr/>
        </p:nvSpPr>
        <p:spPr bwMode="auto">
          <a:xfrm>
            <a:off x="304800" y="1905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(CP. P. 10)</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Mesopotamian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36513"/>
            <a:ext cx="8986837"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ertile Crescent Topograph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0580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p:cNvSpPr txBox="1">
            <a:spLocks noChangeArrowheads="1"/>
          </p:cNvSpPr>
          <p:nvPr/>
        </p:nvSpPr>
        <p:spPr bwMode="auto">
          <a:xfrm>
            <a:off x="533400" y="457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Middle East: Topography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o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44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0" y="3730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CROSSROADS OF THE ANCIENT NEAR EASTERN WORLD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Modern Mid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3"/>
          <p:cNvSpPr txBox="1">
            <a:spLocks noChangeArrowheads="1"/>
          </p:cNvSpPr>
          <p:nvPr/>
        </p:nvSpPr>
        <p:spPr bwMode="auto">
          <a:xfrm>
            <a:off x="838200" y="381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Middle East: Present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0"/>
            <a:ext cx="85344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a:t>COS </a:t>
            </a:r>
            <a:r>
              <a:rPr kumimoji="0" lang="en-US" altLang="en-US" sz="2800" b="1" dirty="0" smtClean="0"/>
              <a:t>221 Bible II</a:t>
            </a:r>
            <a:endParaRPr kumimoji="0" lang="en-US" altLang="en-US" sz="2800" b="1" dirty="0"/>
          </a:p>
          <a:p>
            <a:pPr algn="ctr">
              <a:spcBef>
                <a:spcPct val="0"/>
              </a:spcBef>
              <a:buClrTx/>
              <a:buFontTx/>
              <a:buNone/>
            </a:pPr>
            <a:r>
              <a:rPr kumimoji="0" lang="en-US" altLang="en-US" sz="2800" b="1" dirty="0"/>
              <a:t>Overview</a:t>
            </a:r>
            <a:endParaRPr kumimoji="0" lang="en-US" altLang="en-US" sz="2000" b="1" dirty="0">
              <a:latin typeface="Courier New" pitchFamily="49" charset="0"/>
            </a:endParaRPr>
          </a:p>
          <a:p>
            <a:pPr>
              <a:spcBef>
                <a:spcPct val="0"/>
              </a:spcBef>
              <a:buClrTx/>
              <a:buFontTx/>
              <a:buNone/>
            </a:pPr>
            <a:endParaRPr kumimoji="0" lang="en-US" altLang="en-US" sz="1700" dirty="0">
              <a:latin typeface="Courier New" pitchFamily="49" charset="0"/>
            </a:endParaRPr>
          </a:p>
          <a:p>
            <a:pPr>
              <a:spcBef>
                <a:spcPct val="0"/>
              </a:spcBef>
              <a:buClrTx/>
              <a:buFontTx/>
              <a:buNone/>
            </a:pPr>
            <a:r>
              <a:rPr kumimoji="0" lang="en-US" altLang="en-US" sz="1700" dirty="0">
                <a:latin typeface="Courier New" pitchFamily="49" charset="0"/>
              </a:rPr>
              <a:t>        </a:t>
            </a:r>
            <a:endParaRPr kumimoji="0" lang="en-US" altLang="en-US" sz="2400" b="1" dirty="0">
              <a:solidFill>
                <a:schemeClr val="accent1"/>
              </a:solidFill>
            </a:endParaRPr>
          </a:p>
          <a:p>
            <a:pPr>
              <a:spcBef>
                <a:spcPct val="0"/>
              </a:spcBef>
              <a:buClrTx/>
              <a:buFontTx/>
              <a:buNone/>
            </a:pPr>
            <a:endParaRPr kumimoji="0" lang="en-US" altLang="en-US" sz="2400" b="1" dirty="0"/>
          </a:p>
          <a:p>
            <a:pPr>
              <a:spcBef>
                <a:spcPct val="0"/>
              </a:spcBef>
              <a:buClrTx/>
              <a:buFontTx/>
              <a:buNone/>
            </a:pPr>
            <a:r>
              <a:rPr kumimoji="0" lang="en-US" altLang="en-US" sz="2400" b="1" u="sng" dirty="0"/>
              <a:t>Objectives</a:t>
            </a:r>
            <a:r>
              <a:rPr kumimoji="0" lang="en-US" altLang="en-US" sz="2400" b="1" u="sng" dirty="0" smtClean="0"/>
              <a:t>: COS Catalog Statement</a:t>
            </a:r>
          </a:p>
          <a:p>
            <a:pPr marL="0" indent="0">
              <a:spcBef>
                <a:spcPct val="0"/>
              </a:spcBef>
              <a:buClrTx/>
              <a:buNone/>
            </a:pPr>
            <a:r>
              <a:rPr kumimoji="0" lang="en-US" altLang="en-US" sz="2400" b="1" dirty="0" smtClean="0"/>
              <a:t>This course interprets the critical events, developing institutions, and traditions of Israel. Attention is given to the earliest Covenants, to the Exodus, to the rise of the monarchy, and to other events up to the eighth century prophets.</a:t>
            </a:r>
          </a:p>
          <a:p>
            <a:pPr marL="0" indent="0">
              <a:spcBef>
                <a:spcPct val="0"/>
              </a:spcBef>
              <a:buClrTx/>
              <a:buNone/>
            </a:pPr>
            <a:r>
              <a:rPr kumimoji="0" lang="en-US" altLang="en-US" sz="2400" b="1" dirty="0" smtClean="0"/>
              <a:t>Students will be able to:</a:t>
            </a:r>
          </a:p>
          <a:p>
            <a:pPr>
              <a:spcBef>
                <a:spcPct val="0"/>
              </a:spcBef>
              <a:buClrTx/>
              <a:buFontTx/>
              <a:buAutoNum type="arabicPeriod"/>
            </a:pPr>
            <a:r>
              <a:rPr kumimoji="0" lang="en-US" altLang="en-US" sz="2400" b="1" dirty="0" smtClean="0"/>
              <a:t>Articulate a historical overview of the experience and faith of ancient Israel.</a:t>
            </a:r>
          </a:p>
          <a:p>
            <a:pPr>
              <a:spcBef>
                <a:spcPct val="0"/>
              </a:spcBef>
              <a:buClrTx/>
              <a:buFontTx/>
              <a:buAutoNum type="arabicPeriod"/>
            </a:pPr>
            <a:r>
              <a:rPr kumimoji="0" lang="en-US" altLang="en-US" sz="2400" b="1" dirty="0" smtClean="0"/>
              <a:t>Exegete selected passages that illustrate crucial turning points in the history of Israel.</a:t>
            </a:r>
          </a:p>
          <a:p>
            <a:pPr>
              <a:spcBef>
                <a:spcPct val="0"/>
              </a:spcBef>
              <a:buClrTx/>
              <a:buFontTx/>
              <a:buAutoNum type="arabicPeriod"/>
            </a:pPr>
            <a:r>
              <a:rPr kumimoji="0" lang="en-US" altLang="en-US" sz="2400" b="1" dirty="0" smtClean="0"/>
              <a:t>Apply exegesis to preaching, other pastoral responsibilities, and issues of the present day.</a:t>
            </a:r>
          </a:p>
        </p:txBody>
      </p:sp>
      <p:pic>
        <p:nvPicPr>
          <p:cNvPr id="47107" name="Picture 3" descr="j02152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04800"/>
            <a:ext cx="16383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VI. Discovery of the Ancient Near East</a:t>
            </a:r>
          </a:p>
          <a:p>
            <a:pPr>
              <a:spcBef>
                <a:spcPct val="50000"/>
              </a:spcBef>
              <a:buClrTx/>
              <a:buFontTx/>
              <a:buNone/>
            </a:pPr>
            <a:endParaRPr kumimoji="0" lang="en-US" altLang="en-US" sz="2400" b="1" i="1"/>
          </a:p>
          <a:p>
            <a:pPr>
              <a:spcBef>
                <a:spcPct val="50000"/>
              </a:spcBef>
              <a:buClrTx/>
              <a:buFontTx/>
              <a:buNone/>
            </a:pPr>
            <a:endParaRPr kumimoji="0" lang="en-US" altLang="en-US" sz="2400" b="1" i="1"/>
          </a:p>
          <a:p>
            <a:pPr>
              <a:spcBef>
                <a:spcPct val="50000"/>
              </a:spcBef>
              <a:buClrTx/>
              <a:buFontTx/>
              <a:buNone/>
            </a:pPr>
            <a:endParaRPr kumimoji="0" lang="en-US" altLang="en-US" sz="2400" b="1" i="1"/>
          </a:p>
          <a:p>
            <a:pPr>
              <a:spcBef>
                <a:spcPct val="50000"/>
              </a:spcBef>
              <a:buClrTx/>
              <a:buFontTx/>
              <a:buNone/>
            </a:pPr>
            <a:endParaRPr kumimoji="0" lang="en-US" altLang="en-US" sz="2400" b="1" i="1"/>
          </a:p>
        </p:txBody>
      </p:sp>
      <p:graphicFrame>
        <p:nvGraphicFramePr>
          <p:cNvPr id="111619" name="Object 3"/>
          <p:cNvGraphicFramePr>
            <a:graphicFrameLocks noChangeAspect="1"/>
          </p:cNvGraphicFramePr>
          <p:nvPr/>
        </p:nvGraphicFramePr>
        <p:xfrm>
          <a:off x="152400" y="838200"/>
          <a:ext cx="2209800" cy="1784350"/>
        </p:xfrm>
        <a:graphic>
          <a:graphicData uri="http://schemas.openxmlformats.org/presentationml/2006/ole">
            <mc:AlternateContent xmlns:mc="http://schemas.openxmlformats.org/markup-compatibility/2006">
              <mc:Choice xmlns:v="urn:schemas-microsoft-com:vml" Requires="v">
                <p:oleObj spid="_x0000_s111644" name="Clip" r:id="rId4" imgW="1891894" imgH="1527048" progId="MS_ClipArt_Gallery.5">
                  <p:embed/>
                </p:oleObj>
              </mc:Choice>
              <mc:Fallback>
                <p:oleObj name="Clip" r:id="rId4" imgW="1891894" imgH="1527048"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22098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1620" name="Picture 4" descr="Papy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048000"/>
            <a:ext cx="5029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 Box 5"/>
          <p:cNvSpPr txBox="1">
            <a:spLocks noChangeArrowheads="1"/>
          </p:cNvSpPr>
          <p:nvPr/>
        </p:nvSpPr>
        <p:spPr bwMode="auto">
          <a:xfrm>
            <a:off x="2819400" y="7620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11622" name="Text Box 6"/>
          <p:cNvSpPr txBox="1">
            <a:spLocks noChangeArrowheads="1"/>
          </p:cNvSpPr>
          <p:nvPr/>
        </p:nvSpPr>
        <p:spPr bwMode="auto">
          <a:xfrm>
            <a:off x="2819400" y="762000"/>
            <a:ext cx="63246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a:t>Objectives</a:t>
            </a:r>
            <a:endParaRPr kumimoji="0" lang="en-US" altLang="en-US" sz="2400" b="1"/>
          </a:p>
          <a:p>
            <a:pPr>
              <a:spcBef>
                <a:spcPct val="0"/>
              </a:spcBef>
              <a:buClrTx/>
              <a:buFontTx/>
              <a:buAutoNum type="arabicPeriod"/>
            </a:pPr>
            <a:r>
              <a:rPr kumimoji="0" lang="en-US" altLang="en-US" sz="2400" b="1"/>
              <a:t>Explain how the Ancient Near East was </a:t>
            </a:r>
            <a:br>
              <a:rPr kumimoji="0" lang="en-US" altLang="en-US" sz="2400" b="1"/>
            </a:br>
            <a:r>
              <a:rPr kumimoji="0" lang="en-US" altLang="en-US" sz="2400" b="1"/>
              <a:t>   discovered.</a:t>
            </a:r>
          </a:p>
          <a:p>
            <a:pPr>
              <a:spcBef>
                <a:spcPct val="0"/>
              </a:spcBef>
              <a:buClrTx/>
              <a:buFontTx/>
              <a:buAutoNum type="arabicPeriod"/>
            </a:pPr>
            <a:r>
              <a:rPr kumimoji="0" lang="en-US" altLang="en-US" sz="2400" b="1"/>
              <a:t>Explain what a “tell” is.</a:t>
            </a:r>
          </a:p>
          <a:p>
            <a:pPr>
              <a:spcBef>
                <a:spcPct val="0"/>
              </a:spcBef>
              <a:buClrTx/>
              <a:buFontTx/>
              <a:buAutoNum type="arabicPeriod"/>
            </a:pPr>
            <a:r>
              <a:rPr kumimoji="0" lang="en-US" altLang="en-US" sz="2400" b="1"/>
              <a:t>Identify different kinds of writing material.</a:t>
            </a:r>
          </a:p>
          <a:p>
            <a:pPr>
              <a:spcBef>
                <a:spcPct val="50000"/>
              </a:spcBef>
              <a:buClrTx/>
              <a:buFontTx/>
              <a:buNone/>
            </a:pPr>
            <a:endParaRPr kumimoji="0" lang="en-US" altLang="en-US" sz="24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impact did the discovery of the ANE have on the study of the OT?</a:t>
            </a:r>
            <a:endParaRPr kumimoji="0" lang="en-US" altLang="en-US" sz="2400" b="1" u="sng"/>
          </a:p>
        </p:txBody>
      </p:sp>
      <p:pic>
        <p:nvPicPr>
          <p:cNvPr id="112643" name="Picture 3" descr="Idol D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163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Petra Treasury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76400"/>
            <a:ext cx="2836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descr="Sphinx and pyram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3657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Text Box 6"/>
          <p:cNvSpPr txBox="1">
            <a:spLocks noChangeArrowheads="1"/>
          </p:cNvSpPr>
          <p:nvPr/>
        </p:nvSpPr>
        <p:spPr bwMode="auto">
          <a:xfrm>
            <a:off x="152400" y="6019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Goddess Diana statue</a:t>
            </a:r>
            <a:endParaRPr kumimoji="0" lang="en-US" altLang="en-US" sz="2400"/>
          </a:p>
        </p:txBody>
      </p:sp>
      <p:sp>
        <p:nvSpPr>
          <p:cNvPr id="112647" name="Text Box 7"/>
          <p:cNvSpPr txBox="1">
            <a:spLocks noChangeArrowheads="1"/>
          </p:cNvSpPr>
          <p:nvPr/>
        </p:nvSpPr>
        <p:spPr bwMode="auto">
          <a:xfrm>
            <a:off x="2819400" y="53340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000" b="1"/>
              <a:t>Sphinx &amp; Pyramid</a:t>
            </a:r>
          </a:p>
          <a:p>
            <a:pPr algn="ctr">
              <a:spcBef>
                <a:spcPct val="0"/>
              </a:spcBef>
              <a:buClrTx/>
              <a:buFontTx/>
              <a:buNone/>
            </a:pPr>
            <a:r>
              <a:rPr kumimoji="0" lang="en-US" altLang="en-US" sz="2000" b="1"/>
              <a:t>Egypt</a:t>
            </a:r>
            <a:endParaRPr kumimoji="0" lang="en-US" altLang="en-US" sz="2400"/>
          </a:p>
        </p:txBody>
      </p:sp>
      <p:sp>
        <p:nvSpPr>
          <p:cNvPr id="112648" name="Text Box 8"/>
          <p:cNvSpPr txBox="1">
            <a:spLocks noChangeArrowheads="1"/>
          </p:cNvSpPr>
          <p:nvPr/>
        </p:nvSpPr>
        <p:spPr bwMode="auto">
          <a:xfrm>
            <a:off x="6172200" y="60198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000" b="1"/>
              <a:t>Petra Treasure House</a:t>
            </a:r>
          </a:p>
          <a:p>
            <a:pPr algn="ctr">
              <a:spcBef>
                <a:spcPct val="0"/>
              </a:spcBef>
              <a:buClrTx/>
              <a:buFontTx/>
              <a:buNone/>
            </a:pPr>
            <a:r>
              <a:rPr kumimoji="0" lang="en-US" altLang="en-US" sz="2000" b="1"/>
              <a:t>Edom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constitutes “civilization”?</a:t>
            </a:r>
            <a:endParaRPr kumimoji="0" lang="en-US" altLang="en-US" sz="2400" b="1" u="sng"/>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59025"/>
            <a:ext cx="65532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D:\Pictures\New Testament\Places\Capernaum ruins.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724400" y="2133600"/>
            <a:ext cx="4419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Picture 3" descr="D:\Pictures\New Testament\Places\Herodium.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52400" y="3886200"/>
            <a:ext cx="4191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4" descr="D:\Pictures\New Testament\Places\Tell of Colossae.jpg">
            <a:hlinkClick r:id="rId4" action="ppaction://hlinkfile"/>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0" y="762000"/>
            <a:ext cx="4089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5"/>
          <p:cNvSpPr txBox="1">
            <a:spLocks noChangeArrowheads="1"/>
          </p:cNvSpPr>
          <p:nvPr/>
        </p:nvSpPr>
        <p:spPr bwMode="auto">
          <a:xfrm>
            <a:off x="4267200" y="990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Tell of Colossae</a:t>
            </a:r>
            <a:endParaRPr kumimoji="0" lang="en-US" altLang="en-US" sz="2400"/>
          </a:p>
        </p:txBody>
      </p:sp>
      <p:sp>
        <p:nvSpPr>
          <p:cNvPr id="145414" name="Text Box 6"/>
          <p:cNvSpPr txBox="1">
            <a:spLocks noChangeArrowheads="1"/>
          </p:cNvSpPr>
          <p:nvPr/>
        </p:nvSpPr>
        <p:spPr bwMode="auto">
          <a:xfrm>
            <a:off x="4572000" y="6324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Tell of Herodium</a:t>
            </a:r>
            <a:endParaRPr kumimoji="0" lang="en-US" altLang="en-US" sz="2400"/>
          </a:p>
        </p:txBody>
      </p:sp>
      <p:sp>
        <p:nvSpPr>
          <p:cNvPr id="145415" name="Text Box 7"/>
          <p:cNvSpPr txBox="1">
            <a:spLocks noChangeArrowheads="1"/>
          </p:cNvSpPr>
          <p:nvPr/>
        </p:nvSpPr>
        <p:spPr bwMode="auto">
          <a:xfrm>
            <a:off x="6172200" y="5181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Ruins of Capernaum</a:t>
            </a:r>
            <a:endParaRPr kumimoji="0" lang="en-US" altLang="en-US" sz="2400"/>
          </a:p>
        </p:txBody>
      </p:sp>
      <p:sp>
        <p:nvSpPr>
          <p:cNvPr id="114696" name="Text Box 8"/>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What is a Tell?</a:t>
            </a:r>
          </a:p>
        </p:txBody>
      </p:sp>
      <p:pic>
        <p:nvPicPr>
          <p:cNvPr id="114697" name="Picture 10" descr="Tell of Coloss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762000"/>
            <a:ext cx="4089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Picture 11" descr="Hero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733800"/>
            <a:ext cx="4292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Picture 12" descr="Capernaum rui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078038"/>
            <a:ext cx="4419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54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4541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541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45410"/>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5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utoUpdateAnimBg="0"/>
      <p:bldP spid="145414" grpId="0" autoUpdateAnimBg="0"/>
      <p:bldP spid="145415"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tell_st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12788"/>
            <a:ext cx="792480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ARCHAEOLOGICAL TELL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When did writing begin?  How long before Abraham?</a:t>
            </a: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62426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descr="Egyptian_hieroglphics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95800"/>
            <a:ext cx="2236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descr="Ugarit_cuneiform_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3733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Ugarit_cunieform_alph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14900"/>
            <a:ext cx="3505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3" name="Text Box 7"/>
          <p:cNvSpPr txBox="1">
            <a:spLocks noChangeArrowheads="1"/>
          </p:cNvSpPr>
          <p:nvPr/>
        </p:nvSpPr>
        <p:spPr bwMode="auto">
          <a:xfrm>
            <a:off x="381000" y="3962400"/>
            <a:ext cx="3429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CUNEIFORM on clay tablet</a:t>
            </a:r>
          </a:p>
          <a:p>
            <a:pPr algn="ctr">
              <a:spcBef>
                <a:spcPct val="50000"/>
              </a:spcBef>
              <a:buClrTx/>
              <a:buFontTx/>
              <a:buNone/>
            </a:pPr>
            <a:r>
              <a:rPr kumimoji="0" lang="en-US" altLang="en-US" sz="2000" b="1"/>
              <a:t>Ugartic Alphabet</a:t>
            </a:r>
            <a:endParaRPr kumimoji="0" lang="en-US" altLang="en-US" sz="2400"/>
          </a:p>
        </p:txBody>
      </p:sp>
      <p:sp>
        <p:nvSpPr>
          <p:cNvPr id="116744" name="Text Box 8"/>
          <p:cNvSpPr txBox="1">
            <a:spLocks noChangeArrowheads="1"/>
          </p:cNvSpPr>
          <p:nvPr/>
        </p:nvSpPr>
        <p:spPr bwMode="auto">
          <a:xfrm>
            <a:off x="7239000" y="42672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PAPYRUS</a:t>
            </a:r>
            <a:endParaRPr kumimoji="0" lang="en-US" altLang="en-US" sz="2400"/>
          </a:p>
        </p:txBody>
      </p:sp>
      <p:sp>
        <p:nvSpPr>
          <p:cNvPr id="116745" name="Text Box 9"/>
          <p:cNvSpPr txBox="1">
            <a:spLocks noChangeArrowheads="1"/>
          </p:cNvSpPr>
          <p:nvPr/>
        </p:nvSpPr>
        <p:spPr bwMode="auto">
          <a:xfrm>
            <a:off x="6781800" y="5715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a:t>EGYPTIAN HIEROGLYPICS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kinds of literature are found in the ANE?</a:t>
            </a:r>
          </a:p>
        </p:txBody>
      </p:sp>
      <p:pic>
        <p:nvPicPr>
          <p:cNvPr id="117763" name="Picture 3" descr="moabite_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203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152400" y="5562600"/>
            <a:ext cx="213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t>Moabite Stone</a:t>
            </a:r>
            <a:br>
              <a:rPr kumimoji="0" lang="en-US" altLang="en-US" sz="2000" b="1"/>
            </a:br>
            <a:r>
              <a:rPr kumimoji="0" lang="en-US" altLang="en-US" sz="2000" b="1"/>
              <a:t>royal inscription,</a:t>
            </a:r>
            <a:br>
              <a:rPr kumimoji="0" lang="en-US" altLang="en-US" sz="2000" b="1"/>
            </a:br>
            <a:r>
              <a:rPr kumimoji="0" lang="en-US" altLang="en-US" sz="2000" b="1"/>
              <a:t>c. 840 BCE</a:t>
            </a:r>
            <a:endParaRPr kumimoji="0" lang="en-US" altLang="en-US" sz="2400"/>
          </a:p>
        </p:txBody>
      </p:sp>
      <p:pic>
        <p:nvPicPr>
          <p:cNvPr id="117765" name="Picture 5" descr="Inscribed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24200"/>
            <a:ext cx="279558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descr="assyrianmap-zonderv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56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Text Box 7"/>
          <p:cNvSpPr txBox="1">
            <a:spLocks noChangeArrowheads="1"/>
          </p:cNvSpPr>
          <p:nvPr/>
        </p:nvSpPr>
        <p:spPr bwMode="auto">
          <a:xfrm>
            <a:off x="5791200" y="6172200"/>
            <a:ext cx="320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1800" b="1"/>
              <a:t>Assyrian Map</a:t>
            </a:r>
            <a:r>
              <a:rPr kumimoji="0" lang="en-US" altLang="en-US" sz="2400"/>
              <a:t/>
            </a:r>
            <a:br>
              <a:rPr kumimoji="0" lang="en-US" altLang="en-US" sz="2400"/>
            </a:br>
            <a:r>
              <a:rPr kumimoji="0" lang="en-US" altLang="en-US" sz="1200"/>
              <a:t>Zondervan Image Archive</a:t>
            </a:r>
            <a:endParaRPr kumimoji="0" lang="en-US" altLang="en-US" sz="2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t>THE MYSTERY OF </a:t>
            </a:r>
            <a:r>
              <a:rPr kumimoji="0" lang="en-US" altLang="en-US" sz="2400" b="1" i="1"/>
              <a:t>SHELET</a:t>
            </a:r>
          </a:p>
          <a:p>
            <a:pPr algn="ctr">
              <a:spcBef>
                <a:spcPct val="0"/>
              </a:spcBef>
              <a:buClrTx/>
              <a:buFontTx/>
              <a:buNone/>
            </a:pPr>
            <a:r>
              <a:rPr kumimoji="0" lang="en-US" altLang="en-US" sz="2400"/>
              <a:t>(2 Sam 8:7 // 1 Chronicler 18:7; Song of Sol 4:4; Ezek 27:11 )</a:t>
            </a:r>
          </a:p>
        </p:txBody>
      </p:sp>
      <p:sp>
        <p:nvSpPr>
          <p:cNvPr id="148483" name="Text Box 3"/>
          <p:cNvSpPr txBox="1">
            <a:spLocks noChangeArrowheads="1"/>
          </p:cNvSpPr>
          <p:nvPr/>
        </p:nvSpPr>
        <p:spPr bwMode="auto">
          <a:xfrm>
            <a:off x="0" y="685800"/>
            <a:ext cx="4191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4000">
                <a:latin typeface="Bwhebb" pitchFamily="2" charset="0"/>
              </a:rPr>
              <a:t>Jlv</a:t>
            </a:r>
          </a:p>
          <a:p>
            <a:pPr algn="ctr">
              <a:spcBef>
                <a:spcPct val="50000"/>
              </a:spcBef>
              <a:buClrTx/>
              <a:buFontTx/>
              <a:buNone/>
            </a:pPr>
            <a:r>
              <a:rPr kumimoji="0" lang="en-US" altLang="en-US" sz="2400" b="1"/>
              <a:t>shield or quiver?</a:t>
            </a:r>
            <a:endParaRPr kumimoji="0" lang="en-US" altLang="en-US" sz="2400"/>
          </a:p>
        </p:txBody>
      </p:sp>
      <p:sp>
        <p:nvSpPr>
          <p:cNvPr id="148484" name="Rectangle 4"/>
          <p:cNvSpPr>
            <a:spLocks noChangeArrowheads="1"/>
          </p:cNvSpPr>
          <p:nvPr/>
        </p:nvSpPr>
        <p:spPr bwMode="auto">
          <a:xfrm>
            <a:off x="2362200" y="3429000"/>
            <a:ext cx="9906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48485" name="Rectangle 5"/>
          <p:cNvSpPr>
            <a:spLocks noChangeArrowheads="1"/>
          </p:cNvSpPr>
          <p:nvPr/>
        </p:nvSpPr>
        <p:spPr bwMode="auto">
          <a:xfrm>
            <a:off x="2667000" y="3200400"/>
            <a:ext cx="3810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48486" name="Freeform 6"/>
          <p:cNvSpPr>
            <a:spLocks/>
          </p:cNvSpPr>
          <p:nvPr/>
        </p:nvSpPr>
        <p:spPr bwMode="auto">
          <a:xfrm>
            <a:off x="1219200" y="2971800"/>
            <a:ext cx="1168400" cy="2065338"/>
          </a:xfrm>
          <a:custGeom>
            <a:avLst/>
            <a:gdLst>
              <a:gd name="T0" fmla="*/ 2147483647 w 736"/>
              <a:gd name="T1" fmla="*/ 2147483647 h 1301"/>
              <a:gd name="T2" fmla="*/ 2147483647 w 736"/>
              <a:gd name="T3" fmla="*/ 2147483647 h 1301"/>
              <a:gd name="T4" fmla="*/ 2147483647 w 736"/>
              <a:gd name="T5" fmla="*/ 2147483647 h 1301"/>
              <a:gd name="T6" fmla="*/ 2147483647 w 736"/>
              <a:gd name="T7" fmla="*/ 2147483647 h 1301"/>
              <a:gd name="T8" fmla="*/ 2147483647 w 736"/>
              <a:gd name="T9" fmla="*/ 2147483647 h 1301"/>
              <a:gd name="T10" fmla="*/ 2147483647 w 736"/>
              <a:gd name="T11" fmla="*/ 2147483647 h 1301"/>
              <a:gd name="T12" fmla="*/ 2147483647 w 736"/>
              <a:gd name="T13" fmla="*/ 2147483647 h 1301"/>
              <a:gd name="T14" fmla="*/ 2147483647 w 736"/>
              <a:gd name="T15" fmla="*/ 2147483647 h 1301"/>
              <a:gd name="T16" fmla="*/ 2147483647 w 736"/>
              <a:gd name="T17" fmla="*/ 2147483647 h 1301"/>
              <a:gd name="T18" fmla="*/ 2147483647 w 736"/>
              <a:gd name="T19" fmla="*/ 2147483647 h 1301"/>
              <a:gd name="T20" fmla="*/ 2147483647 w 736"/>
              <a:gd name="T21" fmla="*/ 2147483647 h 1301"/>
              <a:gd name="T22" fmla="*/ 2147483647 w 736"/>
              <a:gd name="T23" fmla="*/ 2147483647 h 1301"/>
              <a:gd name="T24" fmla="*/ 2147483647 w 736"/>
              <a:gd name="T25" fmla="*/ 2147483647 h 1301"/>
              <a:gd name="T26" fmla="*/ 2147483647 w 736"/>
              <a:gd name="T27" fmla="*/ 2147483647 h 1301"/>
              <a:gd name="T28" fmla="*/ 2147483647 w 736"/>
              <a:gd name="T29" fmla="*/ 2147483647 h 1301"/>
              <a:gd name="T30" fmla="*/ 2147483647 w 736"/>
              <a:gd name="T31" fmla="*/ 2147483647 h 1301"/>
              <a:gd name="T32" fmla="*/ 2147483647 w 736"/>
              <a:gd name="T33" fmla="*/ 2147483647 h 1301"/>
              <a:gd name="T34" fmla="*/ 2147483647 w 736"/>
              <a:gd name="T35" fmla="*/ 2147483647 h 1301"/>
              <a:gd name="T36" fmla="*/ 2147483647 w 736"/>
              <a:gd name="T37" fmla="*/ 2147483647 h 1301"/>
              <a:gd name="T38" fmla="*/ 2147483647 w 736"/>
              <a:gd name="T39" fmla="*/ 2147483647 h 1301"/>
              <a:gd name="T40" fmla="*/ 2147483647 w 736"/>
              <a:gd name="T41" fmla="*/ 2147483647 h 1301"/>
              <a:gd name="T42" fmla="*/ 2147483647 w 736"/>
              <a:gd name="T43" fmla="*/ 2147483647 h 1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6"/>
              <a:gd name="T67" fmla="*/ 0 h 1301"/>
              <a:gd name="T68" fmla="*/ 736 w 736"/>
              <a:gd name="T69" fmla="*/ 1301 h 1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6" h="1301">
                <a:moveTo>
                  <a:pt x="241" y="140"/>
                </a:moveTo>
                <a:cubicBezTo>
                  <a:pt x="280" y="81"/>
                  <a:pt x="303" y="48"/>
                  <a:pt x="372" y="25"/>
                </a:cubicBezTo>
                <a:cubicBezTo>
                  <a:pt x="389" y="19"/>
                  <a:pt x="405" y="14"/>
                  <a:pt x="422" y="9"/>
                </a:cubicBezTo>
                <a:cubicBezTo>
                  <a:pt x="430" y="6"/>
                  <a:pt x="446" y="1"/>
                  <a:pt x="446" y="1"/>
                </a:cubicBezTo>
                <a:cubicBezTo>
                  <a:pt x="476" y="4"/>
                  <a:pt x="508" y="0"/>
                  <a:pt x="537" y="9"/>
                </a:cubicBezTo>
                <a:cubicBezTo>
                  <a:pt x="588" y="24"/>
                  <a:pt x="618" y="82"/>
                  <a:pt x="652" y="116"/>
                </a:cubicBezTo>
                <a:cubicBezTo>
                  <a:pt x="671" y="175"/>
                  <a:pt x="658" y="151"/>
                  <a:pt x="685" y="190"/>
                </a:cubicBezTo>
                <a:cubicBezTo>
                  <a:pt x="690" y="206"/>
                  <a:pt x="696" y="223"/>
                  <a:pt x="701" y="239"/>
                </a:cubicBezTo>
                <a:cubicBezTo>
                  <a:pt x="704" y="247"/>
                  <a:pt x="709" y="264"/>
                  <a:pt x="709" y="264"/>
                </a:cubicBezTo>
                <a:cubicBezTo>
                  <a:pt x="736" y="457"/>
                  <a:pt x="699" y="634"/>
                  <a:pt x="676" y="822"/>
                </a:cubicBezTo>
                <a:cubicBezTo>
                  <a:pt x="664" y="919"/>
                  <a:pt x="665" y="1016"/>
                  <a:pt x="635" y="1110"/>
                </a:cubicBezTo>
                <a:cubicBezTo>
                  <a:pt x="626" y="1204"/>
                  <a:pt x="645" y="1225"/>
                  <a:pt x="553" y="1242"/>
                </a:cubicBezTo>
                <a:cubicBezTo>
                  <a:pt x="314" y="1231"/>
                  <a:pt x="336" y="1301"/>
                  <a:pt x="356" y="1094"/>
                </a:cubicBezTo>
                <a:cubicBezTo>
                  <a:pt x="357" y="1085"/>
                  <a:pt x="361" y="1077"/>
                  <a:pt x="364" y="1069"/>
                </a:cubicBezTo>
                <a:cubicBezTo>
                  <a:pt x="374" y="990"/>
                  <a:pt x="400" y="916"/>
                  <a:pt x="413" y="839"/>
                </a:cubicBezTo>
                <a:cubicBezTo>
                  <a:pt x="433" y="723"/>
                  <a:pt x="412" y="814"/>
                  <a:pt x="430" y="740"/>
                </a:cubicBezTo>
                <a:cubicBezTo>
                  <a:pt x="439" y="625"/>
                  <a:pt x="433" y="507"/>
                  <a:pt x="463" y="395"/>
                </a:cubicBezTo>
                <a:cubicBezTo>
                  <a:pt x="466" y="368"/>
                  <a:pt x="471" y="340"/>
                  <a:pt x="471" y="313"/>
                </a:cubicBezTo>
                <a:cubicBezTo>
                  <a:pt x="471" y="296"/>
                  <a:pt x="478" y="270"/>
                  <a:pt x="463" y="264"/>
                </a:cubicBezTo>
                <a:cubicBezTo>
                  <a:pt x="432" y="252"/>
                  <a:pt x="397" y="269"/>
                  <a:pt x="364" y="272"/>
                </a:cubicBezTo>
                <a:cubicBezTo>
                  <a:pt x="314" y="270"/>
                  <a:pt x="0" y="289"/>
                  <a:pt x="150" y="239"/>
                </a:cubicBezTo>
                <a:cubicBezTo>
                  <a:pt x="171" y="219"/>
                  <a:pt x="197" y="202"/>
                  <a:pt x="216" y="18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7" name="Freeform 7"/>
          <p:cNvSpPr>
            <a:spLocks/>
          </p:cNvSpPr>
          <p:nvPr/>
        </p:nvSpPr>
        <p:spPr bwMode="auto">
          <a:xfrm>
            <a:off x="1879600" y="3417888"/>
            <a:ext cx="442913" cy="1587"/>
          </a:xfrm>
          <a:custGeom>
            <a:avLst/>
            <a:gdLst>
              <a:gd name="T0" fmla="*/ 0 w 279"/>
              <a:gd name="T1" fmla="*/ 0 h 1"/>
              <a:gd name="T2" fmla="*/ 2147483647 w 279"/>
              <a:gd name="T3" fmla="*/ 0 h 1"/>
              <a:gd name="T4" fmla="*/ 0 60000 65536"/>
              <a:gd name="T5" fmla="*/ 0 60000 65536"/>
              <a:gd name="T6" fmla="*/ 0 w 279"/>
              <a:gd name="T7" fmla="*/ 0 h 1"/>
              <a:gd name="T8" fmla="*/ 279 w 279"/>
              <a:gd name="T9" fmla="*/ 1 h 1"/>
            </a:gdLst>
            <a:ahLst/>
            <a:cxnLst>
              <a:cxn ang="T4">
                <a:pos x="T0" y="T1"/>
              </a:cxn>
              <a:cxn ang="T5">
                <a:pos x="T2" y="T3"/>
              </a:cxn>
            </a:cxnLst>
            <a:rect l="T6" t="T7" r="T8" b="T9"/>
            <a:pathLst>
              <a:path w="279" h="1">
                <a:moveTo>
                  <a:pt x="0" y="0"/>
                </a:moveTo>
                <a:cubicBezTo>
                  <a:pt x="93" y="0"/>
                  <a:pt x="186" y="0"/>
                  <a:pt x="279"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8" name="Oval 8"/>
          <p:cNvSpPr>
            <a:spLocks noChangeArrowheads="1"/>
          </p:cNvSpPr>
          <p:nvPr/>
        </p:nvSpPr>
        <p:spPr bwMode="auto">
          <a:xfrm>
            <a:off x="1905000" y="3048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pic>
        <p:nvPicPr>
          <p:cNvPr id="148489" name="Picture 9" descr="shelet_bow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5577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0" name="Text Box 10"/>
          <p:cNvSpPr txBox="1">
            <a:spLocks noChangeArrowheads="1"/>
          </p:cNvSpPr>
          <p:nvPr/>
        </p:nvSpPr>
        <p:spPr bwMode="auto">
          <a:xfrm>
            <a:off x="533400" y="6096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Answer: Bow &amp; arrow case</a:t>
            </a:r>
            <a:endParaRPr kumimoji="0" lang="en-US" altLang="en-US" sz="2400"/>
          </a:p>
        </p:txBody>
      </p:sp>
      <p:sp>
        <p:nvSpPr>
          <p:cNvPr id="148491" name="Oval 11"/>
          <p:cNvSpPr>
            <a:spLocks noChangeArrowheads="1"/>
          </p:cNvSpPr>
          <p:nvPr/>
        </p:nvSpPr>
        <p:spPr bwMode="auto">
          <a:xfrm>
            <a:off x="2362200" y="2286000"/>
            <a:ext cx="990600" cy="990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500" fill="hold"/>
                                        <p:tgtEl>
                                          <p:spTgt spid="148483"/>
                                        </p:tgtEl>
                                        <p:attrNameLst>
                                          <p:attrName>ppt_x</p:attrName>
                                        </p:attrNameLst>
                                      </p:cBhvr>
                                      <p:tavLst>
                                        <p:tav tm="0">
                                          <p:val>
                                            <p:strVal val="0-#ppt_w/2"/>
                                          </p:val>
                                        </p:tav>
                                        <p:tav tm="100000">
                                          <p:val>
                                            <p:strVal val="#ppt_x"/>
                                          </p:val>
                                        </p:tav>
                                      </p:tavLst>
                                    </p:anim>
                                    <p:anim calcmode="lin" valueType="num">
                                      <p:cBhvr additive="base">
                                        <p:cTn id="8" dur="500" fill="hold"/>
                                        <p:tgtEl>
                                          <p:spTgt spid="148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8484"/>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48485"/>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148486"/>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148487"/>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148491"/>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14848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148489"/>
                                        </p:tgtEl>
                                        <p:attrNameLst>
                                          <p:attrName>style.visibility</p:attrName>
                                        </p:attrNameLst>
                                      </p:cBhvr>
                                      <p:to>
                                        <p:strVal val="visible"/>
                                      </p:to>
                                    </p:set>
                                    <p:anim calcmode="lin" valueType="num">
                                      <p:cBhvr additive="base">
                                        <p:cTn id="32" dur="500" fill="hold"/>
                                        <p:tgtEl>
                                          <p:spTgt spid="148489"/>
                                        </p:tgtEl>
                                        <p:attrNameLst>
                                          <p:attrName>ppt_x</p:attrName>
                                        </p:attrNameLst>
                                      </p:cBhvr>
                                      <p:tavLst>
                                        <p:tav tm="0">
                                          <p:val>
                                            <p:strVal val="0-#ppt_w/2"/>
                                          </p:val>
                                        </p:tav>
                                        <p:tav tm="100000">
                                          <p:val>
                                            <p:strVal val="#ppt_x"/>
                                          </p:val>
                                        </p:tav>
                                      </p:tavLst>
                                    </p:anim>
                                    <p:anim calcmode="lin" valueType="num">
                                      <p:cBhvr additive="base">
                                        <p:cTn id="33" dur="500" fill="hold"/>
                                        <p:tgtEl>
                                          <p:spTgt spid="14848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0-#ppt_w/2"/>
                                          </p:val>
                                        </p:tav>
                                        <p:tav tm="100000">
                                          <p:val>
                                            <p:strVal val="#ppt_x"/>
                                          </p:val>
                                        </p:tav>
                                      </p:tavLst>
                                    </p:anim>
                                    <p:anim calcmode="lin" valueType="num">
                                      <p:cBhvr additive="base">
                                        <p:cTn id="38" dur="500" fill="hold"/>
                                        <p:tgtEl>
                                          <p:spTgt spid="148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P spid="148484" grpId="0" animBg="1"/>
      <p:bldP spid="148485" grpId="0" animBg="1"/>
      <p:bldP spid="148486" grpId="0" animBg="1"/>
      <p:bldP spid="148487" grpId="0" animBg="1"/>
      <p:bldP spid="148488" grpId="0" animBg="1"/>
      <p:bldP spid="148490" grpId="0" autoUpdateAnimBg="0"/>
      <p:bldP spid="14849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152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How would you characterize Israel’s impact on the world of 	the ANE?</a:t>
            </a:r>
            <a:endParaRPr kumimoji="0" lang="en-US" altLang="en-US" sz="2400" b="1" u="sng"/>
          </a:p>
        </p:txBody>
      </p:sp>
      <p:pic>
        <p:nvPicPr>
          <p:cNvPr id="119811" name="Picture 3" descr="Trade 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1151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0"/>
            <a:ext cx="85344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a:t>DAY 1</a:t>
            </a:r>
            <a:endParaRPr kumimoji="0" lang="en-US" altLang="en-US" sz="2400" b="1" dirty="0">
              <a:latin typeface="Courier New" pitchFamily="49" charset="0"/>
            </a:endParaRPr>
          </a:p>
          <a:p>
            <a:pPr>
              <a:spcBef>
                <a:spcPct val="0"/>
              </a:spcBef>
              <a:buClrTx/>
              <a:buFontTx/>
              <a:buNone/>
            </a:pPr>
            <a:r>
              <a:rPr kumimoji="0" lang="en-US" altLang="en-US" sz="2400" b="1" u="sng" dirty="0"/>
              <a:t>Assign:</a:t>
            </a:r>
            <a:r>
              <a:rPr kumimoji="0" lang="en-US" altLang="en-US" sz="2400" b="1" dirty="0"/>
              <a:t>  (see </a:t>
            </a:r>
            <a:r>
              <a:rPr kumimoji="0" lang="en-US" altLang="en-US" sz="2400" b="1" dirty="0" err="1"/>
              <a:t>CoursePack</a:t>
            </a:r>
            <a:r>
              <a:rPr kumimoji="0" lang="en-US" altLang="en-US" sz="2400" b="1" dirty="0"/>
              <a:t> </a:t>
            </a:r>
            <a:r>
              <a:rPr kumimoji="0" lang="en-US" altLang="en-US" sz="2400" b="1" dirty="0" smtClean="0"/>
              <a:t>handout; </a:t>
            </a:r>
            <a:r>
              <a:rPr kumimoji="0" lang="en-US" altLang="en-US" sz="2400" b="1" dirty="0" smtClean="0">
                <a:solidFill>
                  <a:schemeClr val="accent1"/>
                </a:solidFill>
              </a:rPr>
              <a:t>prefer typed work!</a:t>
            </a:r>
            <a:r>
              <a:rPr kumimoji="0" lang="en-US" altLang="en-US" sz="2400" b="1" dirty="0" smtClean="0"/>
              <a:t>)</a:t>
            </a:r>
            <a:endParaRPr kumimoji="0" lang="en-US" altLang="en-US" sz="2400" b="1" dirty="0"/>
          </a:p>
          <a:p>
            <a:pPr>
              <a:spcBef>
                <a:spcPct val="0"/>
              </a:spcBef>
              <a:buClrTx/>
              <a:buFontTx/>
              <a:buNone/>
            </a:pPr>
            <a:r>
              <a:rPr kumimoji="0" lang="en-US" altLang="en-US" sz="2400" b="1" dirty="0"/>
              <a:t> 1) (Daily) Write a journal entry (couple of paragraphs)</a:t>
            </a:r>
          </a:p>
          <a:p>
            <a:pPr>
              <a:spcBef>
                <a:spcPct val="0"/>
              </a:spcBef>
              <a:buClrTx/>
              <a:buFontTx/>
              <a:buNone/>
            </a:pPr>
            <a:r>
              <a:rPr kumimoji="0" lang="en-US" altLang="en-US" sz="2400" b="1" dirty="0"/>
              <a:t>      [When taking notes, you might rule off a section for </a:t>
            </a:r>
            <a:br>
              <a:rPr kumimoji="0" lang="en-US" altLang="en-US" sz="2400" b="1" dirty="0"/>
            </a:br>
            <a:r>
              <a:rPr kumimoji="0" lang="en-US" altLang="en-US" sz="2400" b="1" dirty="0"/>
              <a:t>       jotting down journal comments to develop later.]</a:t>
            </a:r>
          </a:p>
          <a:p>
            <a:pPr>
              <a:spcBef>
                <a:spcPct val="0"/>
              </a:spcBef>
              <a:buClrTx/>
              <a:buFontTx/>
              <a:buNone/>
            </a:pPr>
            <a:r>
              <a:rPr kumimoji="0" lang="en-US" altLang="en-US" sz="2400" b="1" dirty="0"/>
              <a:t> 2) #1  on “Functions of Communication” </a:t>
            </a:r>
            <a:r>
              <a:rPr kumimoji="0" lang="en-US" altLang="en-US" sz="2400" b="1" dirty="0">
                <a:solidFill>
                  <a:srgbClr val="C00000"/>
                </a:solidFill>
              </a:rPr>
              <a:t>(pp.  </a:t>
            </a:r>
            <a:r>
              <a:rPr kumimoji="0" lang="en-US" altLang="en-US" sz="2400" b="1" dirty="0" smtClean="0">
                <a:solidFill>
                  <a:srgbClr val="C00000"/>
                </a:solidFill>
              </a:rPr>
              <a:t>16-17)</a:t>
            </a:r>
            <a:endParaRPr kumimoji="0" lang="en-US" altLang="en-US" sz="2400" b="1" dirty="0">
              <a:solidFill>
                <a:srgbClr val="C00000"/>
              </a:solidFill>
            </a:endParaRPr>
          </a:p>
          <a:p>
            <a:pPr>
              <a:spcBef>
                <a:spcPct val="0"/>
              </a:spcBef>
              <a:buClrTx/>
              <a:buFontTx/>
              <a:buNone/>
            </a:pPr>
            <a:r>
              <a:rPr kumimoji="0" lang="en-US" altLang="en-US" sz="2400" b="1" dirty="0"/>
              <a:t> 3) #2  on 12 C’s </a:t>
            </a:r>
            <a:r>
              <a:rPr kumimoji="0" lang="en-US" altLang="en-US" sz="2400" b="1" dirty="0">
                <a:solidFill>
                  <a:schemeClr val="accent1"/>
                </a:solidFill>
              </a:rPr>
              <a:t>*Look over </a:t>
            </a:r>
            <a:r>
              <a:rPr kumimoji="0" lang="en-US" altLang="en-US" sz="2400" b="1" u="sng" dirty="0">
                <a:solidFill>
                  <a:schemeClr val="accent1"/>
                </a:solidFill>
              </a:rPr>
              <a:t>but do not need to do (N)</a:t>
            </a:r>
          </a:p>
          <a:p>
            <a:pPr>
              <a:spcBef>
                <a:spcPct val="0"/>
              </a:spcBef>
              <a:buClrTx/>
              <a:buFontTx/>
              <a:buNone/>
            </a:pPr>
            <a:r>
              <a:rPr kumimoji="0" lang="en-US" altLang="en-US" sz="2400" b="1" dirty="0"/>
              <a:t> 4) #3 on Genesis 1 and </a:t>
            </a:r>
            <a:r>
              <a:rPr kumimoji="0" lang="en-US" altLang="en-US" sz="2400" b="1" dirty="0" smtClean="0"/>
              <a:t>2.</a:t>
            </a:r>
            <a:endParaRPr kumimoji="0" lang="en-US" altLang="en-US" sz="2400" b="1" dirty="0"/>
          </a:p>
          <a:p>
            <a:pPr>
              <a:spcBef>
                <a:spcPct val="0"/>
              </a:spcBef>
              <a:buClrTx/>
              <a:buFontTx/>
              <a:buNone/>
            </a:pPr>
            <a:endParaRPr kumimoji="0" lang="en-US" altLang="en-US" sz="2400" b="1" u="sng" dirty="0"/>
          </a:p>
          <a:p>
            <a:pPr>
              <a:spcBef>
                <a:spcPct val="0"/>
              </a:spcBef>
              <a:buClrTx/>
              <a:buFontTx/>
              <a:buNone/>
            </a:pPr>
            <a:endParaRPr kumimoji="0" lang="en-US" altLang="en-US" sz="2400" b="1" u="sng" dirty="0"/>
          </a:p>
          <a:p>
            <a:pPr>
              <a:spcBef>
                <a:spcPct val="0"/>
              </a:spcBef>
              <a:buClrTx/>
              <a:buFontTx/>
              <a:buNone/>
            </a:pPr>
            <a:endParaRPr kumimoji="0" lang="en-US" altLang="en-US" sz="2400" b="1" u="sng" dirty="0"/>
          </a:p>
          <a:p>
            <a:pPr>
              <a:spcBef>
                <a:spcPct val="0"/>
              </a:spcBef>
              <a:buClrTx/>
              <a:buFontTx/>
              <a:buNone/>
            </a:pPr>
            <a:r>
              <a:rPr kumimoji="0" lang="en-US" altLang="en-US" sz="2400" b="1" u="sng" dirty="0"/>
              <a:t>Day Objectives:</a:t>
            </a:r>
            <a:r>
              <a:rPr kumimoji="0" lang="en-US" altLang="en-US" sz="2400" b="1" dirty="0"/>
              <a:t> </a:t>
            </a:r>
          </a:p>
          <a:p>
            <a:pPr>
              <a:spcBef>
                <a:spcPct val="0"/>
              </a:spcBef>
              <a:buClrTx/>
              <a:buFontTx/>
              <a:buNone/>
            </a:pPr>
            <a:r>
              <a:rPr kumimoji="0" lang="en-US" altLang="en-US" sz="2400" b="1" dirty="0"/>
              <a:t> 1) Explain the course goals and objectives.</a:t>
            </a:r>
          </a:p>
          <a:p>
            <a:pPr>
              <a:spcBef>
                <a:spcPct val="0"/>
              </a:spcBef>
              <a:buClrTx/>
              <a:buFontTx/>
              <a:buNone/>
            </a:pPr>
            <a:r>
              <a:rPr kumimoji="0" lang="en-US" altLang="en-US" sz="2400" b="1" dirty="0"/>
              <a:t> 2) Identify </a:t>
            </a:r>
            <a:r>
              <a:rPr kumimoji="0" lang="en-US" altLang="en-US" sz="2400" b="1" dirty="0" smtClean="0"/>
              <a:t>structure &amp; content </a:t>
            </a:r>
            <a:r>
              <a:rPr kumimoji="0" lang="en-US" altLang="en-US" sz="2400" b="1" dirty="0"/>
              <a:t>of </a:t>
            </a:r>
            <a:r>
              <a:rPr kumimoji="0" lang="en-US" altLang="en-US" sz="2400" b="1" dirty="0" smtClean="0"/>
              <a:t>Hebrew Bible/Old Testament</a:t>
            </a:r>
            <a:r>
              <a:rPr kumimoji="0" lang="en-US" altLang="en-US" sz="2400" b="1" dirty="0"/>
              <a:t/>
            </a:r>
            <a:br>
              <a:rPr kumimoji="0" lang="en-US" altLang="en-US" sz="2400" b="1" dirty="0"/>
            </a:br>
            <a:r>
              <a:rPr kumimoji="0" lang="en-US" altLang="en-US" sz="2400" b="1" dirty="0"/>
              <a:t> 3) Identify the nature of different </a:t>
            </a:r>
            <a:r>
              <a:rPr kumimoji="0" lang="en-US" altLang="en-US" sz="2400" b="1" dirty="0" smtClean="0"/>
              <a:t>Bible translations</a:t>
            </a:r>
            <a:endParaRPr kumimoji="0" lang="en-US" altLang="en-US" sz="2400" b="1" dirty="0"/>
          </a:p>
          <a:p>
            <a:pPr>
              <a:spcBef>
                <a:spcPct val="0"/>
              </a:spcBef>
              <a:buClrTx/>
              <a:buFontTx/>
              <a:buNone/>
            </a:pPr>
            <a:r>
              <a:rPr kumimoji="0" lang="en-US" altLang="en-US" sz="2400" b="1" dirty="0"/>
              <a:t> 4) Draw a map of the Ancient Near East (ANE) by memory.</a:t>
            </a:r>
            <a:br>
              <a:rPr kumimoji="0" lang="en-US" altLang="en-US" sz="2400" b="1" dirty="0"/>
            </a:br>
            <a:r>
              <a:rPr kumimoji="0" lang="en-US" altLang="en-US" sz="2400" b="1" dirty="0"/>
              <a:t> 5) Explain the differences among the cultures of the ANE</a:t>
            </a:r>
          </a:p>
        </p:txBody>
      </p:sp>
      <p:graphicFrame>
        <p:nvGraphicFramePr>
          <p:cNvPr id="44035" name="Object 1024"/>
          <p:cNvGraphicFramePr>
            <a:graphicFrameLocks noChangeAspect="1"/>
          </p:cNvGraphicFramePr>
          <p:nvPr/>
        </p:nvGraphicFramePr>
        <p:xfrm>
          <a:off x="6019800" y="3429000"/>
          <a:ext cx="2060575" cy="1663700"/>
        </p:xfrm>
        <a:graphic>
          <a:graphicData uri="http://schemas.openxmlformats.org/presentationml/2006/ole">
            <mc:AlternateContent xmlns:mc="http://schemas.openxmlformats.org/markup-compatibility/2006">
              <mc:Choice xmlns:v="urn:schemas-microsoft-com:vml" Requires="v">
                <p:oleObj spid="_x0000_s44059" name="Clip" r:id="rId3" imgW="1891894" imgH="1527048" progId="MS_ClipArt_Gallery.5">
                  <p:embed/>
                </p:oleObj>
              </mc:Choice>
              <mc:Fallback>
                <p:oleObj name="Clip" r:id="rId3" imgW="1891894" imgH="1527048" progId="MS_ClipArt_Gallery.5">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0"/>
                        <a:ext cx="2060575" cy="16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Addresser</a:t>
            </a:r>
          </a:p>
          <a:p>
            <a:pPr algn="ctr">
              <a:spcBef>
                <a:spcPct val="50000"/>
              </a:spcBef>
              <a:buClrTx/>
              <a:buFontTx/>
              <a:buNone/>
            </a:pPr>
            <a:r>
              <a:rPr kumimoji="0" lang="en-US" altLang="en-US" sz="2400" b="1"/>
              <a:t>|</a:t>
            </a:r>
          </a:p>
          <a:p>
            <a:pPr algn="ctr">
              <a:spcBef>
                <a:spcPct val="50000"/>
              </a:spcBef>
              <a:buClrTx/>
              <a:buFontTx/>
              <a:buNone/>
            </a:pPr>
            <a:r>
              <a:rPr kumimoji="0" lang="en-US" altLang="en-US" sz="2400" b="1"/>
              <a:t>Means------------------------|---------------------Referent</a:t>
            </a:r>
          </a:p>
          <a:p>
            <a:pPr algn="ctr">
              <a:spcBef>
                <a:spcPct val="50000"/>
              </a:spcBef>
              <a:buClrTx/>
              <a:buFontTx/>
              <a:buNone/>
            </a:pPr>
            <a:r>
              <a:rPr kumimoji="0" lang="en-US" altLang="en-US" sz="2400" b="1"/>
              <a:t>|</a:t>
            </a:r>
          </a:p>
          <a:p>
            <a:pPr algn="ctr">
              <a:spcBef>
                <a:spcPct val="50000"/>
              </a:spcBef>
              <a:buClrTx/>
              <a:buFontTx/>
              <a:buNone/>
            </a:pPr>
            <a:r>
              <a:rPr kumimoji="0" lang="en-US" altLang="en-US" sz="2400" b="1"/>
              <a:t>Addressee</a:t>
            </a:r>
          </a:p>
        </p:txBody>
      </p:sp>
      <p:sp>
        <p:nvSpPr>
          <p:cNvPr id="176131"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176132"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176133"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p>
        </p:txBody>
      </p:sp>
      <p:sp>
        <p:nvSpPr>
          <p:cNvPr id="176134"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p>
        </p:txBody>
      </p:sp>
      <p:sp>
        <p:nvSpPr>
          <p:cNvPr id="45063"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Poles of Communication (Explain  Homework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61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6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6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2" grpId="0" autoUpdateAnimBg="0"/>
      <p:bldP spid="176133" grpId="0" autoUpdateAnimBg="0"/>
      <p:bldP spid="176134" grpId="0" autoUpdateAnimBg="0"/>
    </p:bld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2.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3.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4.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3127</TotalTime>
  <Words>6364</Words>
  <Application>Microsoft Office PowerPoint</Application>
  <PresentationFormat>On-screen Show (4:3)</PresentationFormat>
  <Paragraphs>569</Paragraphs>
  <Slides>78</Slides>
  <Notes>20</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2</vt:i4>
      </vt:variant>
      <vt:variant>
        <vt:lpstr>Slide Titles</vt:lpstr>
      </vt:variant>
      <vt:variant>
        <vt:i4>78</vt:i4>
      </vt:variant>
    </vt:vector>
  </HeadingPairs>
  <TitlesOfParts>
    <vt:vector size="93" baseType="lpstr">
      <vt:lpstr>Times New Roman</vt:lpstr>
      <vt:lpstr>Arial</vt:lpstr>
      <vt:lpstr>Courier New</vt:lpstr>
      <vt:lpstr>Monotype Sorts</vt:lpstr>
      <vt:lpstr>Wingdings</vt:lpstr>
      <vt:lpstr>Bwhebb</vt:lpstr>
      <vt:lpstr>Serene</vt:lpstr>
      <vt:lpstr>3_Serene</vt:lpstr>
      <vt:lpstr>1_NTUnit1Day1</vt:lpstr>
      <vt:lpstr>4_Serene</vt:lpstr>
      <vt:lpstr>5_Serene</vt:lpstr>
      <vt:lpstr>6_Serene</vt:lpstr>
      <vt:lpstr>2_Serene</vt:lpstr>
      <vt:lpstr>Clip</vt:lpstr>
      <vt:lpstr>Document</vt:lpstr>
      <vt:lpstr>COS 221  Bible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cp:lastModifiedBy>
  <cp:revision>158</cp:revision>
  <cp:lastPrinted>2000-08-16T11:15:35Z</cp:lastPrinted>
  <dcterms:created xsi:type="dcterms:W3CDTF">1999-08-18T12:34:09Z</dcterms:created>
  <dcterms:modified xsi:type="dcterms:W3CDTF">2020-05-18T18:28:16Z</dcterms:modified>
</cp:coreProperties>
</file>