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 id="2147483805" r:id="rId2"/>
  </p:sldMasterIdLst>
  <p:notesMasterIdLst>
    <p:notesMasterId r:id="rId34"/>
  </p:notesMasterIdLst>
  <p:handoutMasterIdLst>
    <p:handoutMasterId r:id="rId35"/>
  </p:handoutMasterIdLst>
  <p:sldIdLst>
    <p:sldId id="256" r:id="rId3"/>
    <p:sldId id="259" r:id="rId4"/>
    <p:sldId id="351" r:id="rId5"/>
    <p:sldId id="352" r:id="rId6"/>
    <p:sldId id="353" r:id="rId7"/>
    <p:sldId id="354" r:id="rId8"/>
    <p:sldId id="355" r:id="rId9"/>
    <p:sldId id="356" r:id="rId10"/>
    <p:sldId id="357" r:id="rId11"/>
    <p:sldId id="359" r:id="rId12"/>
    <p:sldId id="363" r:id="rId13"/>
    <p:sldId id="364" r:id="rId14"/>
    <p:sldId id="366" r:id="rId15"/>
    <p:sldId id="367" r:id="rId16"/>
    <p:sldId id="368" r:id="rId17"/>
    <p:sldId id="423" r:id="rId18"/>
    <p:sldId id="424" r:id="rId19"/>
    <p:sldId id="370" r:id="rId20"/>
    <p:sldId id="371" r:id="rId21"/>
    <p:sldId id="427" r:id="rId22"/>
    <p:sldId id="422" r:id="rId23"/>
    <p:sldId id="428" r:id="rId24"/>
    <p:sldId id="414" r:id="rId25"/>
    <p:sldId id="442" r:id="rId26"/>
    <p:sldId id="373" r:id="rId27"/>
    <p:sldId id="375" r:id="rId28"/>
    <p:sldId id="376" r:id="rId29"/>
    <p:sldId id="377" r:id="rId30"/>
    <p:sldId id="378" r:id="rId31"/>
    <p:sldId id="379" r:id="rId32"/>
    <p:sldId id="380" r:id="rId33"/>
  </p:sldIdLst>
  <p:sldSz cx="9144000" cy="6858000" type="screen4x3"/>
  <p:notesSz cx="7102475" cy="9388475"/>
  <p:embeddedFontLst>
    <p:embeddedFont>
      <p:font typeface="Bwhebb" panose="02000400000000000000" pitchFamily="2" charset="0"/>
      <p:regular r:id="rId36"/>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50" autoAdjust="0"/>
    <p:restoredTop sz="89876" autoAdjust="0"/>
  </p:normalViewPr>
  <p:slideViewPr>
    <p:cSldViewPr>
      <p:cViewPr varScale="1">
        <p:scale>
          <a:sx n="100" d="100"/>
          <a:sy n="100" d="100"/>
        </p:scale>
        <p:origin x="13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defTabSz="942975">
              <a:defRPr sz="1200"/>
            </a:lvl1pPr>
          </a:lstStyle>
          <a:p>
            <a:pPr>
              <a:defRPr/>
            </a:pPr>
            <a:endParaRPr lang="en-US"/>
          </a:p>
        </p:txBody>
      </p:sp>
      <p:sp>
        <p:nvSpPr>
          <p:cNvPr id="168963" name="Rectangle 3"/>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defTabSz="942975">
              <a:defRPr sz="1200"/>
            </a:lvl1pPr>
          </a:lstStyle>
          <a:p>
            <a:pPr>
              <a:defRPr/>
            </a:pPr>
            <a:endParaRPr lang="en-US"/>
          </a:p>
        </p:txBody>
      </p:sp>
      <p:sp>
        <p:nvSpPr>
          <p:cNvPr id="168964" name="Rectangle 4"/>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defTabSz="942975">
              <a:defRPr sz="1200"/>
            </a:lvl1pPr>
          </a:lstStyle>
          <a:p>
            <a:pPr>
              <a:defRPr/>
            </a:pPr>
            <a:endParaRPr lang="en-US"/>
          </a:p>
        </p:txBody>
      </p:sp>
      <p:sp>
        <p:nvSpPr>
          <p:cNvPr id="168965" name="Rectangle 5"/>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defTabSz="942975">
              <a:defRPr sz="1200"/>
            </a:lvl1pPr>
          </a:lstStyle>
          <a:p>
            <a:pPr>
              <a:defRPr/>
            </a:pPr>
            <a:fld id="{9A7742E3-0129-4D8F-AC3B-3E374251A019}" type="slidenum">
              <a:rPr lang="en-US"/>
              <a:pPr>
                <a:defRPr/>
              </a:pPr>
              <a:t>‹#›</a:t>
            </a:fld>
            <a:endParaRPr lang="en-US"/>
          </a:p>
        </p:txBody>
      </p:sp>
    </p:spTree>
    <p:extLst>
      <p:ext uri="{BB962C8B-B14F-4D97-AF65-F5344CB8AC3E}">
        <p14:creationId xmlns:p14="http://schemas.microsoft.com/office/powerpoint/2010/main" val="296983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defTabSz="942975">
              <a:defRPr sz="1200"/>
            </a:lvl1pPr>
          </a:lstStyle>
          <a:p>
            <a:pPr>
              <a:defRPr/>
            </a:pPr>
            <a:endParaRPr lang="en-US"/>
          </a:p>
        </p:txBody>
      </p:sp>
      <p:sp>
        <p:nvSpPr>
          <p:cNvPr id="96259" name="Rectangle 3"/>
          <p:cNvSpPr>
            <a:spLocks noGrp="1" noChangeArrowheads="1"/>
          </p:cNvSpPr>
          <p:nvPr>
            <p:ph type="dt" idx="1"/>
          </p:nvPr>
        </p:nvSpPr>
        <p:spPr bwMode="auto">
          <a:xfrm>
            <a:off x="4022725"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defTabSz="942975">
              <a:defRPr sz="1200"/>
            </a:lvl1pPr>
          </a:lstStyle>
          <a:p>
            <a:pPr>
              <a:defRPr/>
            </a:pPr>
            <a:endParaRPr lang="en-US"/>
          </a:p>
        </p:txBody>
      </p:sp>
      <p:sp>
        <p:nvSpPr>
          <p:cNvPr id="12083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defTabSz="942975">
              <a:defRPr sz="1200"/>
            </a:lvl1pPr>
          </a:lstStyle>
          <a:p>
            <a:pPr>
              <a:defRPr/>
            </a:pPr>
            <a:endParaRPr lang="en-US"/>
          </a:p>
        </p:txBody>
      </p:sp>
      <p:sp>
        <p:nvSpPr>
          <p:cNvPr id="96263"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defTabSz="942975">
              <a:defRPr sz="1200"/>
            </a:lvl1pPr>
          </a:lstStyle>
          <a:p>
            <a:pPr>
              <a:defRPr/>
            </a:pPr>
            <a:fld id="{5CAF7250-8DCB-49F4-A78D-6F2D75869164}" type="slidenum">
              <a:rPr lang="en-US"/>
              <a:pPr>
                <a:defRPr/>
              </a:pPr>
              <a:t>‹#›</a:t>
            </a:fld>
            <a:endParaRPr lang="en-US"/>
          </a:p>
        </p:txBody>
      </p:sp>
    </p:spTree>
    <p:extLst>
      <p:ext uri="{BB962C8B-B14F-4D97-AF65-F5344CB8AC3E}">
        <p14:creationId xmlns:p14="http://schemas.microsoft.com/office/powerpoint/2010/main" val="3501709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7B3F39B1-D063-45C4-81A9-8A1496BA2E45}" type="slidenum">
              <a:rPr lang="en-US" altLang="en-US" sz="1200" smtClean="0"/>
              <a:pPr/>
              <a:t>1</a:t>
            </a:fld>
            <a:endParaRPr lang="en-US" alt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Cover “Key Concept.”  Discuss confusion between doctrine of inspired and authoritative Scripture and modern assumptions about the process of composition.  Perhaps skip the rest, since Anderson goes into such detail.</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F23F4A0A-C660-493E-B582-88D046936940}" type="slidenum">
              <a:rPr lang="en-US" altLang="en-US" sz="1200" smtClean="0"/>
              <a:pPr/>
              <a:t>6</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F2F3F3F0-7BD1-4657-A992-D65511CAAA50}" type="slidenum">
              <a:rPr lang="en-US" altLang="en-US" sz="1200" smtClean="0">
                <a:solidFill>
                  <a:srgbClr val="000000"/>
                </a:solidFill>
              </a:rPr>
              <a:pPr/>
              <a:t>16</a:t>
            </a:fld>
            <a:endParaRPr lang="en-US" altLang="en-US" sz="1200" smtClean="0">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47738" y="4459288"/>
            <a:ext cx="520700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Can you read it?</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686E1EF-92A7-4235-AD0F-6EFDD54F1FDE}" type="slidenum">
              <a:rPr lang="en-US" altLang="en-US" sz="1200" smtClean="0">
                <a:solidFill>
                  <a:srgbClr val="000000"/>
                </a:solidFill>
              </a:rPr>
              <a:pPr/>
              <a:t>17</a:t>
            </a:fld>
            <a:endParaRPr lang="en-US" altLang="en-US" sz="120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D8E4F0CF-9499-49BD-9495-651CF6028FE2}" type="slidenum">
              <a:rPr lang="en-US" altLang="en-US" sz="1200" smtClean="0">
                <a:solidFill>
                  <a:srgbClr val="000000"/>
                </a:solidFill>
              </a:rPr>
              <a:pPr/>
              <a:t>20</a:t>
            </a:fld>
            <a:endParaRPr lang="en-US" altLang="en-US" sz="1200" smtClean="0">
              <a:solidFill>
                <a:srgbClr val="000000"/>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47738" y="4459288"/>
            <a:ext cx="520700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5159C98C-620A-43C3-87D4-395D33FA32A6}" type="slidenum">
              <a:rPr lang="en-US" altLang="en-US" sz="1200" smtClean="0">
                <a:solidFill>
                  <a:srgbClr val="000000"/>
                </a:solidFill>
              </a:rPr>
              <a:pPr/>
              <a:t>21</a:t>
            </a:fld>
            <a:endParaRPr lang="en-US" altLang="en-US" sz="120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5D6A7550-A2FB-4794-88BF-92828074035D}" type="slidenum">
              <a:rPr lang="en-US" altLang="en-US" sz="1200" smtClean="0"/>
              <a:pPr/>
              <a:t>23</a:t>
            </a:fld>
            <a:endParaRPr lang="en-US" alt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ACEC41B4-97B0-4EA1-8326-EBABE5769AF6}" type="slidenum">
              <a:rPr lang="en-US"/>
              <a:pPr>
                <a:defRPr/>
              </a:pPr>
              <a:t>‹#›</a:t>
            </a:fld>
            <a:endParaRPr lang="en-US"/>
          </a:p>
        </p:txBody>
      </p:sp>
    </p:spTree>
    <p:extLst>
      <p:ext uri="{BB962C8B-B14F-4D97-AF65-F5344CB8AC3E}">
        <p14:creationId xmlns:p14="http://schemas.microsoft.com/office/powerpoint/2010/main" val="2193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124604-551F-4AFF-BDB1-FF6958D50D9D}" type="slidenum">
              <a:rPr lang="en-US"/>
              <a:pPr>
                <a:defRPr/>
              </a:pPr>
              <a:t>‹#›</a:t>
            </a:fld>
            <a:endParaRPr lang="en-US"/>
          </a:p>
        </p:txBody>
      </p:sp>
    </p:spTree>
    <p:extLst>
      <p:ext uri="{BB962C8B-B14F-4D97-AF65-F5344CB8AC3E}">
        <p14:creationId xmlns:p14="http://schemas.microsoft.com/office/powerpoint/2010/main" val="18824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60AAC-2DCA-4772-9A25-05511296D5EB}" type="slidenum">
              <a:rPr lang="en-US"/>
              <a:pPr>
                <a:defRPr/>
              </a:pPr>
              <a:t>‹#›</a:t>
            </a:fld>
            <a:endParaRPr lang="en-US"/>
          </a:p>
        </p:txBody>
      </p:sp>
    </p:spTree>
    <p:extLst>
      <p:ext uri="{BB962C8B-B14F-4D97-AF65-F5344CB8AC3E}">
        <p14:creationId xmlns:p14="http://schemas.microsoft.com/office/powerpoint/2010/main" val="142440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55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cs typeface="+mn-cs"/>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cs typeface="+mn-cs"/>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cs typeface="+mn-cs"/>
              </a:defRPr>
            </a:lvl1pPr>
          </a:lstStyle>
          <a:p>
            <a:pPr>
              <a:defRPr/>
            </a:pPr>
            <a:fld id="{3C999948-8D27-44E3-8300-0DC7FEEF9AE5}" type="slidenum">
              <a:rPr lang="en-US"/>
              <a:pPr>
                <a:defRPr/>
              </a:pPr>
              <a:t>‹#›</a:t>
            </a:fld>
            <a:endParaRPr lang="en-US"/>
          </a:p>
        </p:txBody>
      </p:sp>
    </p:spTree>
    <p:extLst>
      <p:ext uri="{BB962C8B-B14F-4D97-AF65-F5344CB8AC3E}">
        <p14:creationId xmlns:p14="http://schemas.microsoft.com/office/powerpoint/2010/main" val="4284357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7086D234-8452-4326-A049-392723911ED5}" type="slidenum">
              <a:rPr lang="en-US"/>
              <a:pPr>
                <a:defRPr/>
              </a:pPr>
              <a:t>‹#›</a:t>
            </a:fld>
            <a:endParaRPr lang="en-US"/>
          </a:p>
        </p:txBody>
      </p:sp>
    </p:spTree>
    <p:extLst>
      <p:ext uri="{BB962C8B-B14F-4D97-AF65-F5344CB8AC3E}">
        <p14:creationId xmlns:p14="http://schemas.microsoft.com/office/powerpoint/2010/main" val="67240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5B60AD47-96E3-431B-9D6D-6700BA9C5DDC}" type="slidenum">
              <a:rPr lang="en-US"/>
              <a:pPr>
                <a:defRPr/>
              </a:pPr>
              <a:t>‹#›</a:t>
            </a:fld>
            <a:endParaRPr lang="en-US"/>
          </a:p>
        </p:txBody>
      </p:sp>
    </p:spTree>
    <p:extLst>
      <p:ext uri="{BB962C8B-B14F-4D97-AF65-F5344CB8AC3E}">
        <p14:creationId xmlns:p14="http://schemas.microsoft.com/office/powerpoint/2010/main" val="25534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1980C75F-83EC-4251-B9CE-A4FC5C54464D}" type="slidenum">
              <a:rPr lang="en-US"/>
              <a:pPr>
                <a:defRPr/>
              </a:pPr>
              <a:t>‹#›</a:t>
            </a:fld>
            <a:endParaRPr lang="en-US"/>
          </a:p>
        </p:txBody>
      </p:sp>
    </p:spTree>
    <p:extLst>
      <p:ext uri="{BB962C8B-B14F-4D97-AF65-F5344CB8AC3E}">
        <p14:creationId xmlns:p14="http://schemas.microsoft.com/office/powerpoint/2010/main" val="285154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n-cs"/>
              </a:defRPr>
            </a:lvl1pPr>
          </a:lstStyle>
          <a:p>
            <a:pPr>
              <a:defRPr/>
            </a:pPr>
            <a:fld id="{96305466-C936-494A-B467-08E5D67761E1}" type="slidenum">
              <a:rPr lang="en-US"/>
              <a:pPr>
                <a:defRPr/>
              </a:pPr>
              <a:t>‹#›</a:t>
            </a:fld>
            <a:endParaRPr lang="en-US"/>
          </a:p>
        </p:txBody>
      </p:sp>
    </p:spTree>
    <p:extLst>
      <p:ext uri="{BB962C8B-B14F-4D97-AF65-F5344CB8AC3E}">
        <p14:creationId xmlns:p14="http://schemas.microsoft.com/office/powerpoint/2010/main" val="310370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n-cs"/>
              </a:defRPr>
            </a:lvl1pPr>
          </a:lstStyle>
          <a:p>
            <a:pPr>
              <a:defRPr/>
            </a:pPr>
            <a:fld id="{83B73F8F-564F-43B3-A91D-65AFA5B40CA7}" type="slidenum">
              <a:rPr lang="en-US"/>
              <a:pPr>
                <a:defRPr/>
              </a:pPr>
              <a:t>‹#›</a:t>
            </a:fld>
            <a:endParaRPr lang="en-US"/>
          </a:p>
        </p:txBody>
      </p:sp>
    </p:spTree>
    <p:extLst>
      <p:ext uri="{BB962C8B-B14F-4D97-AF65-F5344CB8AC3E}">
        <p14:creationId xmlns:p14="http://schemas.microsoft.com/office/powerpoint/2010/main" val="3888162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n-cs"/>
              </a:defRPr>
            </a:lvl1pPr>
          </a:lstStyle>
          <a:p>
            <a:pPr>
              <a:defRPr/>
            </a:pPr>
            <a:fld id="{0E773A29-3E6F-4BAD-B5C6-079A9BC2D17A}" type="slidenum">
              <a:rPr lang="en-US"/>
              <a:pPr>
                <a:defRPr/>
              </a:pPr>
              <a:t>‹#›</a:t>
            </a:fld>
            <a:endParaRPr lang="en-US"/>
          </a:p>
        </p:txBody>
      </p:sp>
    </p:spTree>
    <p:extLst>
      <p:ext uri="{BB962C8B-B14F-4D97-AF65-F5344CB8AC3E}">
        <p14:creationId xmlns:p14="http://schemas.microsoft.com/office/powerpoint/2010/main" val="30319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0C8B82A9-12FC-4553-B9D2-03131739F2F2}" type="slidenum">
              <a:rPr lang="en-US"/>
              <a:pPr>
                <a:defRPr/>
              </a:pPr>
              <a:t>‹#›</a:t>
            </a:fld>
            <a:endParaRPr lang="en-US"/>
          </a:p>
        </p:txBody>
      </p:sp>
    </p:spTree>
    <p:extLst>
      <p:ext uri="{BB962C8B-B14F-4D97-AF65-F5344CB8AC3E}">
        <p14:creationId xmlns:p14="http://schemas.microsoft.com/office/powerpoint/2010/main" val="187943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5CC61-65A8-4C2D-901A-B14DB98EE70A}" type="slidenum">
              <a:rPr lang="en-US"/>
              <a:pPr>
                <a:defRPr/>
              </a:pPr>
              <a:t>‹#›</a:t>
            </a:fld>
            <a:endParaRPr lang="en-US"/>
          </a:p>
        </p:txBody>
      </p:sp>
    </p:spTree>
    <p:extLst>
      <p:ext uri="{BB962C8B-B14F-4D97-AF65-F5344CB8AC3E}">
        <p14:creationId xmlns:p14="http://schemas.microsoft.com/office/powerpoint/2010/main" val="115657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3EAEEDD6-A3C7-4F17-8FA2-6EA4AB2EB60A}" type="slidenum">
              <a:rPr lang="en-US"/>
              <a:pPr>
                <a:defRPr/>
              </a:pPr>
              <a:t>‹#›</a:t>
            </a:fld>
            <a:endParaRPr lang="en-US"/>
          </a:p>
        </p:txBody>
      </p:sp>
    </p:spTree>
    <p:extLst>
      <p:ext uri="{BB962C8B-B14F-4D97-AF65-F5344CB8AC3E}">
        <p14:creationId xmlns:p14="http://schemas.microsoft.com/office/powerpoint/2010/main" val="1057690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DF00BDF0-AB11-4FB8-93BF-603A231F7152}" type="slidenum">
              <a:rPr lang="en-US"/>
              <a:pPr>
                <a:defRPr/>
              </a:pPr>
              <a:t>‹#›</a:t>
            </a:fld>
            <a:endParaRPr lang="en-US"/>
          </a:p>
        </p:txBody>
      </p:sp>
    </p:spTree>
    <p:extLst>
      <p:ext uri="{BB962C8B-B14F-4D97-AF65-F5344CB8AC3E}">
        <p14:creationId xmlns:p14="http://schemas.microsoft.com/office/powerpoint/2010/main" val="131317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8BE7C44E-9234-4B42-B282-591D4761BF0D}" type="slidenum">
              <a:rPr lang="en-US"/>
              <a:pPr>
                <a:defRPr/>
              </a:pPr>
              <a:t>‹#›</a:t>
            </a:fld>
            <a:endParaRPr lang="en-US"/>
          </a:p>
        </p:txBody>
      </p:sp>
    </p:spTree>
    <p:extLst>
      <p:ext uri="{BB962C8B-B14F-4D97-AF65-F5344CB8AC3E}">
        <p14:creationId xmlns:p14="http://schemas.microsoft.com/office/powerpoint/2010/main" val="232695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1F4C08-B16C-4084-9107-6D9541F6063D}" type="slidenum">
              <a:rPr lang="en-US"/>
              <a:pPr>
                <a:defRPr/>
              </a:pPr>
              <a:t>‹#›</a:t>
            </a:fld>
            <a:endParaRPr lang="en-US"/>
          </a:p>
        </p:txBody>
      </p:sp>
    </p:spTree>
    <p:extLst>
      <p:ext uri="{BB962C8B-B14F-4D97-AF65-F5344CB8AC3E}">
        <p14:creationId xmlns:p14="http://schemas.microsoft.com/office/powerpoint/2010/main" val="115762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EE0454-E19F-4337-AD43-26DD08D7A4A2}" type="slidenum">
              <a:rPr lang="en-US"/>
              <a:pPr>
                <a:defRPr/>
              </a:pPr>
              <a:t>‹#›</a:t>
            </a:fld>
            <a:endParaRPr lang="en-US"/>
          </a:p>
        </p:txBody>
      </p:sp>
    </p:spTree>
    <p:extLst>
      <p:ext uri="{BB962C8B-B14F-4D97-AF65-F5344CB8AC3E}">
        <p14:creationId xmlns:p14="http://schemas.microsoft.com/office/powerpoint/2010/main" val="124490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B0AD55-6FE7-40E3-A03A-E1EEE6BF894A}" type="slidenum">
              <a:rPr lang="en-US"/>
              <a:pPr>
                <a:defRPr/>
              </a:pPr>
              <a:t>‹#›</a:t>
            </a:fld>
            <a:endParaRPr lang="en-US"/>
          </a:p>
        </p:txBody>
      </p:sp>
    </p:spTree>
    <p:extLst>
      <p:ext uri="{BB962C8B-B14F-4D97-AF65-F5344CB8AC3E}">
        <p14:creationId xmlns:p14="http://schemas.microsoft.com/office/powerpoint/2010/main" val="260591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8964F4-F7C8-4881-8AD9-14046AA29936}" type="slidenum">
              <a:rPr lang="en-US"/>
              <a:pPr>
                <a:defRPr/>
              </a:pPr>
              <a:t>‹#›</a:t>
            </a:fld>
            <a:endParaRPr lang="en-US"/>
          </a:p>
        </p:txBody>
      </p:sp>
    </p:spTree>
    <p:extLst>
      <p:ext uri="{BB962C8B-B14F-4D97-AF65-F5344CB8AC3E}">
        <p14:creationId xmlns:p14="http://schemas.microsoft.com/office/powerpoint/2010/main" val="217606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21BB86-7596-4235-961B-A57CFD7E50EC}" type="slidenum">
              <a:rPr lang="en-US"/>
              <a:pPr>
                <a:defRPr/>
              </a:pPr>
              <a:t>‹#›</a:t>
            </a:fld>
            <a:endParaRPr lang="en-US"/>
          </a:p>
        </p:txBody>
      </p:sp>
    </p:spTree>
    <p:extLst>
      <p:ext uri="{BB962C8B-B14F-4D97-AF65-F5344CB8AC3E}">
        <p14:creationId xmlns:p14="http://schemas.microsoft.com/office/powerpoint/2010/main" val="20673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2A19A-7DD8-4673-943F-5F575F5C296F}" type="slidenum">
              <a:rPr lang="en-US"/>
              <a:pPr>
                <a:defRPr/>
              </a:pPr>
              <a:t>‹#›</a:t>
            </a:fld>
            <a:endParaRPr lang="en-US"/>
          </a:p>
        </p:txBody>
      </p:sp>
    </p:spTree>
    <p:extLst>
      <p:ext uri="{BB962C8B-B14F-4D97-AF65-F5344CB8AC3E}">
        <p14:creationId xmlns:p14="http://schemas.microsoft.com/office/powerpoint/2010/main" val="419456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1AD750-C279-4122-AC2D-10FB5FEF4E2A}" type="slidenum">
              <a:rPr lang="en-US"/>
              <a:pPr>
                <a:defRPr/>
              </a:pPr>
              <a:t>‹#›</a:t>
            </a:fld>
            <a:endParaRPr lang="en-US"/>
          </a:p>
        </p:txBody>
      </p:sp>
    </p:spTree>
    <p:extLst>
      <p:ext uri="{BB962C8B-B14F-4D97-AF65-F5344CB8AC3E}">
        <p14:creationId xmlns:p14="http://schemas.microsoft.com/office/powerpoint/2010/main" val="312064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C8173EB3-295C-46E9-BF1E-DEC00345F1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8"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cs typeface="Arial" charset="0"/>
              </a:defRPr>
            </a:lvl1pPr>
          </a:lstStyle>
          <a:p>
            <a:pPr>
              <a:defRPr/>
            </a:pPr>
            <a:endParaRPr lang="en-US"/>
          </a:p>
        </p:txBody>
      </p:sp>
      <p:sp>
        <p:nvSpPr>
          <p:cNvPr id="22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cs typeface="Arial" charset="0"/>
              </a:defRPr>
            </a:lvl1pPr>
          </a:lstStyle>
          <a:p>
            <a:pPr>
              <a:defRPr/>
            </a:pPr>
            <a:endParaRPr lang="en-US"/>
          </a:p>
        </p:txBody>
      </p:sp>
      <p:sp>
        <p:nvSpPr>
          <p:cNvPr id="22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cs typeface="Arial" charset="0"/>
              </a:defRPr>
            </a:lvl1pPr>
          </a:lstStyle>
          <a:p>
            <a:pPr>
              <a:defRPr/>
            </a:pPr>
            <a:fld id="{231D63AD-AD6B-42DB-9806-E62B901B29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www.ibiblio.org/expo/deadsea.scrolls.exhibit/full-images/psalm-b.gi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33400" y="1295400"/>
            <a:ext cx="4419600" cy="1143000"/>
          </a:xfrm>
        </p:spPr>
        <p:txBody>
          <a:bodyPr/>
          <a:lstStyle/>
          <a:p>
            <a:r>
              <a:rPr kumimoji="0" lang="en-US" altLang="en-US" sz="3600" b="1" dirty="0" smtClean="0">
                <a:solidFill>
                  <a:schemeClr val="tx1"/>
                </a:solidFill>
              </a:rPr>
              <a:t>COS 221 </a:t>
            </a:r>
            <a:br>
              <a:rPr kumimoji="0" lang="en-US" altLang="en-US" sz="3600" b="1" dirty="0" smtClean="0">
                <a:solidFill>
                  <a:schemeClr val="tx1"/>
                </a:solidFill>
              </a:rPr>
            </a:br>
            <a:r>
              <a:rPr kumimoji="0" lang="en-US" altLang="en-US" sz="3600" b="1" dirty="0" smtClean="0">
                <a:solidFill>
                  <a:schemeClr val="tx1"/>
                </a:solidFill>
              </a:rPr>
              <a:t>Bible II</a:t>
            </a:r>
          </a:p>
        </p:txBody>
      </p:sp>
      <p:sp>
        <p:nvSpPr>
          <p:cNvPr id="41987" name="Rectangle 3"/>
          <p:cNvSpPr>
            <a:spLocks noGrp="1" noChangeArrowheads="1"/>
          </p:cNvSpPr>
          <p:nvPr>
            <p:ph type="subTitle" idx="1"/>
          </p:nvPr>
        </p:nvSpPr>
        <p:spPr>
          <a:xfrm>
            <a:off x="609600" y="4876800"/>
            <a:ext cx="4648200" cy="990600"/>
          </a:xfrm>
        </p:spPr>
        <p:txBody>
          <a:bodyPr/>
          <a:lstStyle/>
          <a:p>
            <a:pPr algn="l"/>
            <a:r>
              <a:rPr lang="en-US" altLang="en-US" b="1" smtClean="0"/>
              <a:t>Dr. Rodney K. Duke</a:t>
            </a:r>
          </a:p>
        </p:txBody>
      </p:sp>
      <p:pic>
        <p:nvPicPr>
          <p:cNvPr id="41988" name="Picture 4" descr="papyrus_6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76200" y="0"/>
            <a:ext cx="89154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indent="0">
              <a:spcBef>
                <a:spcPct val="0"/>
              </a:spcBef>
              <a:buClrTx/>
              <a:buFont typeface="Monotype Sorts" pitchFamily="2" charset="2"/>
              <a:buNone/>
              <a:defRPr/>
            </a:pPr>
            <a:r>
              <a:rPr kumimoji="0" lang="en-US" altLang="en-US" sz="2400" b="1" dirty="0">
                <a:solidFill>
                  <a:srgbClr val="C00000"/>
                </a:solidFill>
              </a:rPr>
              <a:t>[</a:t>
            </a:r>
            <a:r>
              <a:rPr kumimoji="0" lang="en-US" altLang="en-US" sz="2400" b="1" dirty="0" smtClean="0">
                <a:solidFill>
                  <a:srgbClr val="C00000"/>
                </a:solidFill>
              </a:rPr>
              <a:t>In class, will probably skip</a:t>
            </a:r>
            <a:r>
              <a:rPr kumimoji="0" lang="en-US" altLang="en-US" sz="2400" b="1" dirty="0">
                <a:solidFill>
                  <a:srgbClr val="C00000"/>
                </a:solidFill>
              </a:rPr>
              <a:t> </a:t>
            </a:r>
            <a:r>
              <a:rPr kumimoji="0" lang="en-US" altLang="en-US" sz="2400" b="1" dirty="0" smtClean="0">
                <a:solidFill>
                  <a:srgbClr val="C00000"/>
                </a:solidFill>
              </a:rPr>
              <a:t>following slides on textual criticism]</a:t>
            </a:r>
          </a:p>
          <a:p>
            <a:pPr>
              <a:spcBef>
                <a:spcPct val="0"/>
              </a:spcBef>
              <a:buClrTx/>
              <a:buFontTx/>
              <a:buAutoNum type="alphaUcPeriod"/>
              <a:defRPr/>
            </a:pPr>
            <a:r>
              <a:rPr kumimoji="0" lang="en-US" altLang="en-US" sz="2400" b="1" dirty="0" smtClean="0"/>
              <a:t>Ancient publication techniques.</a:t>
            </a:r>
          </a:p>
          <a:p>
            <a:pPr>
              <a:spcBef>
                <a:spcPct val="0"/>
              </a:spcBef>
              <a:buClrTx/>
              <a:buFontTx/>
              <a:buNone/>
              <a:defRPr/>
            </a:pPr>
            <a:endParaRPr kumimoji="0" lang="en-US" altLang="en-US" sz="2400" b="1" dirty="0" smtClean="0"/>
          </a:p>
          <a:p>
            <a:pPr>
              <a:spcBef>
                <a:spcPct val="0"/>
              </a:spcBef>
              <a:buClrTx/>
              <a:buFontTx/>
              <a:buNone/>
              <a:defRPr/>
            </a:pPr>
            <a:r>
              <a:rPr kumimoji="0" lang="en-US" altLang="en-US" sz="2400" b="1" dirty="0" smtClean="0"/>
              <a:t>In ancient world, all copies had to be hand written.  Two methods:</a:t>
            </a:r>
          </a:p>
          <a:p>
            <a:pPr>
              <a:spcBef>
                <a:spcPct val="0"/>
              </a:spcBef>
              <a:buClrTx/>
              <a:buFontTx/>
              <a:buNone/>
              <a:defRPr/>
            </a:pPr>
            <a:endParaRPr kumimoji="0" lang="en-US" altLang="en-US" sz="2400" b="1" dirty="0" smtClean="0"/>
          </a:p>
          <a:p>
            <a:pPr>
              <a:spcBef>
                <a:spcPct val="0"/>
              </a:spcBef>
              <a:buClrTx/>
              <a:buFontTx/>
              <a:buAutoNum type="arabicPeriod"/>
              <a:defRPr/>
            </a:pPr>
            <a:r>
              <a:rPr kumimoji="0" lang="en-US" altLang="en-US" sz="2400" b="1" dirty="0" smtClean="0"/>
              <a:t>One person handwrites one new copy from one old copy.  </a:t>
            </a:r>
          </a:p>
          <a:p>
            <a:pPr>
              <a:spcBef>
                <a:spcPct val="0"/>
              </a:spcBef>
              <a:buClrTx/>
              <a:buFontTx/>
              <a:buNone/>
              <a:defRPr/>
            </a:pPr>
            <a:r>
              <a:rPr kumimoji="0" lang="en-US" altLang="en-US" sz="2400" b="1" dirty="0" smtClean="0"/>
              <a:t>	What kind of accidental mistakes would a scribe be likely to make?</a:t>
            </a:r>
          </a:p>
          <a:p>
            <a:pPr>
              <a:spcBef>
                <a:spcPct val="0"/>
              </a:spcBef>
              <a:buClrTx/>
              <a:buFontTx/>
              <a:buNone/>
              <a:defRPr/>
            </a:pPr>
            <a:endParaRPr kumimoji="0" lang="en-US" altLang="en-US" sz="2400" b="1" dirty="0" smtClean="0"/>
          </a:p>
          <a:p>
            <a:pPr>
              <a:spcBef>
                <a:spcPct val="0"/>
              </a:spcBef>
              <a:buClrTx/>
              <a:buFontTx/>
              <a:buNone/>
              <a:defRPr/>
            </a:pPr>
            <a:r>
              <a:rPr kumimoji="0" lang="en-US" altLang="en-US" sz="2400" b="1" dirty="0" smtClean="0">
                <a:solidFill>
                  <a:schemeClr val="accent1"/>
                </a:solidFill>
              </a:rPr>
              <a:t>More likely to be accurate than:</a:t>
            </a:r>
          </a:p>
          <a:p>
            <a:pPr>
              <a:spcBef>
                <a:spcPct val="0"/>
              </a:spcBef>
              <a:buClrTx/>
              <a:buFontTx/>
              <a:buNone/>
              <a:defRPr/>
            </a:pPr>
            <a:endParaRPr kumimoji="0" lang="en-US" altLang="en-US" sz="2400" b="1" dirty="0" smtClean="0"/>
          </a:p>
          <a:p>
            <a:pPr>
              <a:spcBef>
                <a:spcPct val="0"/>
              </a:spcBef>
              <a:buClrTx/>
              <a:buFontTx/>
              <a:buAutoNum type="arabicPeriod" startAt="2"/>
              <a:defRPr/>
            </a:pPr>
            <a:r>
              <a:rPr kumimoji="0" lang="en-US" altLang="en-US" sz="2400" b="1" dirty="0" smtClean="0"/>
              <a:t>Many scribes write while one scribe reads.  </a:t>
            </a:r>
          </a:p>
          <a:p>
            <a:pPr>
              <a:spcBef>
                <a:spcPct val="0"/>
              </a:spcBef>
              <a:buClrTx/>
              <a:buFontTx/>
              <a:buNone/>
              <a:defRPr/>
            </a:pPr>
            <a:r>
              <a:rPr kumimoji="0" lang="en-US" altLang="en-US" sz="2400" b="1" dirty="0" smtClean="0"/>
              <a:t>	What kind of accidental mistakes would a scribe be likely to make?</a:t>
            </a:r>
          </a:p>
          <a:p>
            <a:pPr>
              <a:spcBef>
                <a:spcPct val="0"/>
              </a:spcBef>
              <a:buClrTx/>
              <a:buFontTx/>
              <a:buNone/>
              <a:defRPr/>
            </a:pPr>
            <a:endParaRPr kumimoji="0" lang="en-US" altLang="en-US" sz="2400" b="1" dirty="0" smtClean="0"/>
          </a:p>
          <a:p>
            <a:pPr>
              <a:spcBef>
                <a:spcPct val="0"/>
              </a:spcBef>
              <a:buClrTx/>
              <a:buFontTx/>
              <a:buNone/>
              <a:defRPr/>
            </a:pPr>
            <a:r>
              <a:rPr kumimoji="0" lang="en-US" altLang="en-US" sz="2400" b="1" dirty="0" smtClean="0">
                <a:solidFill>
                  <a:schemeClr val="accent1"/>
                </a:solidFill>
              </a:rPr>
              <a:t>Easier to make mistakes (“mistakes of the eye” for the reader, plus “mistakes of the ear” and fatigue for the listener).</a:t>
            </a:r>
            <a:r>
              <a:rPr kumimoji="0" lang="en-US" altLang="en-US" sz="2400" b="1"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5714">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5714">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57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0" y="457200"/>
            <a:ext cx="8839200" cy="5816600"/>
          </a:xfrm>
          <a:prstGeom prst="rect">
            <a:avLst/>
          </a:prstGeom>
          <a:noFill/>
          <a:ln w="9525">
            <a:noFill/>
            <a:miter lim="800000"/>
            <a:headEnd/>
            <a:tailEnd/>
          </a:ln>
        </p:spPr>
        <p:txBody>
          <a:bodyPr>
            <a:spAutoFit/>
          </a:bodyPr>
          <a:lstStyle/>
          <a:p>
            <a:pPr marL="457200" indent="-457200">
              <a:defRPr/>
            </a:pPr>
            <a:r>
              <a:rPr lang="en-US" b="1" dirty="0"/>
              <a:t>G.	Second setting of the Standard Text, and the </a:t>
            </a:r>
            <a:r>
              <a:rPr lang="en-US" b="1" dirty="0" err="1">
                <a:solidFill>
                  <a:schemeClr val="hlink"/>
                </a:solidFill>
              </a:rPr>
              <a:t>Masoretes</a:t>
            </a:r>
            <a:r>
              <a:rPr lang="en-US" b="1" dirty="0"/>
              <a:t> 	[Late first millennium (</a:t>
            </a:r>
            <a:r>
              <a:rPr lang="en-US" b="1" dirty="0">
                <a:solidFill>
                  <a:schemeClr val="accent1"/>
                </a:solidFill>
              </a:rPr>
              <a:t>6th-10th cent</a:t>
            </a:r>
            <a:r>
              <a:rPr lang="en-US" b="1" dirty="0"/>
              <a:t>.)]</a:t>
            </a:r>
            <a:br>
              <a:rPr lang="en-US" b="1" dirty="0"/>
            </a:br>
            <a:endParaRPr lang="en-US" b="1" dirty="0"/>
          </a:p>
          <a:p>
            <a:pPr marL="1371600" lvl="2" indent="-457200">
              <a:buFontTx/>
              <a:buAutoNum type="arabicPeriod"/>
              <a:defRPr/>
            </a:pPr>
            <a:r>
              <a:rPr lang="en-US" b="1" dirty="0"/>
              <a:t>Jewish scribes, </a:t>
            </a:r>
            <a:r>
              <a:rPr lang="en-US" b="1" dirty="0" err="1"/>
              <a:t>Masoretes</a:t>
            </a:r>
            <a:r>
              <a:rPr lang="en-US" b="1" dirty="0"/>
              <a:t>, due to differing texts, set the Standard Text for 2nd time.</a:t>
            </a:r>
          </a:p>
          <a:p>
            <a:pPr marL="1371600" lvl="2" indent="-457200">
              <a:buFontTx/>
              <a:buAutoNum type="arabicPeriod"/>
              <a:defRPr/>
            </a:pPr>
            <a:r>
              <a:rPr lang="en-US" b="1" dirty="0"/>
              <a:t>They add the vowels (“</a:t>
            </a:r>
            <a:r>
              <a:rPr lang="en-US" b="1" dirty="0">
                <a:solidFill>
                  <a:schemeClr val="hlink"/>
                </a:solidFill>
              </a:rPr>
              <a:t>pointing</a:t>
            </a:r>
            <a:r>
              <a:rPr lang="en-US" b="1" dirty="0"/>
              <a:t>”)</a:t>
            </a:r>
            <a:br>
              <a:rPr lang="en-US" b="1" dirty="0"/>
            </a:br>
            <a:endParaRPr lang="en-US" b="1" dirty="0"/>
          </a:p>
          <a:p>
            <a:pPr marL="457200" indent="-457200" algn="ctr">
              <a:defRPr/>
            </a:pPr>
            <a:r>
              <a:rPr lang="en-US" sz="3600" dirty="0">
                <a:latin typeface="Bwhebb" pitchFamily="2" charset="0"/>
              </a:rPr>
              <a:t>`^</a:t>
            </a:r>
            <a:r>
              <a:rPr lang="en-US" sz="3600" dirty="0" err="1">
                <a:latin typeface="Bwhebb" pitchFamily="2" charset="0"/>
              </a:rPr>
              <a:t>yh</a:t>
            </a:r>
            <a:r>
              <a:rPr lang="en-US" sz="3600" dirty="0">
                <a:latin typeface="Bwhebb" pitchFamily="2" charset="0"/>
              </a:rPr>
              <a:t>,(l{a/-~[</a:t>
            </a:r>
            <a:r>
              <a:rPr lang="en-US" sz="3600" dirty="0" err="1">
                <a:latin typeface="Bwhebb" pitchFamily="2" charset="0"/>
              </a:rPr>
              <a:t>i</a:t>
            </a:r>
            <a:r>
              <a:rPr lang="en-US" sz="3600" dirty="0">
                <a:latin typeface="Bwhebb" pitchFamily="2" charset="0"/>
              </a:rPr>
              <a:t> </a:t>
            </a:r>
            <a:r>
              <a:rPr lang="en-US" sz="3600" dirty="0" err="1">
                <a:latin typeface="Bwhebb" pitchFamily="2" charset="0"/>
              </a:rPr>
              <a:t>tk,l,Þ</a:t>
            </a:r>
            <a:r>
              <a:rPr lang="en-US" sz="3600" dirty="0">
                <a:latin typeface="Bwhebb" pitchFamily="2" charset="0"/>
              </a:rPr>
              <a:t> [;</a:t>
            </a:r>
            <a:r>
              <a:rPr lang="en-US" sz="3600" dirty="0" err="1">
                <a:latin typeface="Bwhebb" pitchFamily="2" charset="0"/>
              </a:rPr>
              <a:t>nEïc.h;w</a:t>
            </a:r>
            <a:r>
              <a:rPr lang="en-US" sz="3600" dirty="0">
                <a:latin typeface="Bwhebb" pitchFamily="2" charset="0"/>
              </a:rPr>
              <a:t>&gt; </a:t>
            </a:r>
            <a:r>
              <a:rPr lang="en-US" sz="3600" dirty="0" err="1">
                <a:latin typeface="Bwhebb" pitchFamily="2" charset="0"/>
              </a:rPr>
              <a:t>ds,x,ê</a:t>
            </a:r>
            <a:r>
              <a:rPr lang="en-US" sz="3600" dirty="0">
                <a:latin typeface="Bwhebb" pitchFamily="2" charset="0"/>
              </a:rPr>
              <a:t> </a:t>
            </a:r>
            <a:r>
              <a:rPr lang="en-US" sz="3600" dirty="0" err="1">
                <a:latin typeface="Bwhebb" pitchFamily="2" charset="0"/>
              </a:rPr>
              <a:t>tb;h</a:t>
            </a:r>
            <a:r>
              <a:rPr lang="en-US" sz="3600" dirty="0">
                <a:latin typeface="Bwhebb" pitchFamily="2" charset="0"/>
              </a:rPr>
              <a:t>]</a:t>
            </a:r>
            <a:r>
              <a:rPr lang="en-US" sz="3600" dirty="0" err="1">
                <a:latin typeface="Bwhebb" pitchFamily="2" charset="0"/>
              </a:rPr>
              <a:t>a;äw</a:t>
            </a:r>
            <a:r>
              <a:rPr lang="en-US" sz="3600" dirty="0">
                <a:latin typeface="Bwhebb" pitchFamily="2" charset="0"/>
              </a:rPr>
              <a:t>&gt; ‘</a:t>
            </a:r>
            <a:r>
              <a:rPr lang="en-US" sz="3600" dirty="0" err="1">
                <a:latin typeface="Bwhebb" pitchFamily="2" charset="0"/>
              </a:rPr>
              <a:t>jP'v.mi</a:t>
            </a:r>
            <a:r>
              <a:rPr lang="en-US" sz="3600" dirty="0">
                <a:latin typeface="Bwhebb" pitchFamily="2" charset="0"/>
              </a:rPr>
              <a:t> </a:t>
            </a:r>
            <a:r>
              <a:rPr lang="en-US" sz="3600" dirty="0" err="1">
                <a:latin typeface="Bwhebb" pitchFamily="2" charset="0"/>
              </a:rPr>
              <a:t>tAfÜ</a:t>
            </a:r>
            <a:r>
              <a:rPr lang="en-US" sz="3600" dirty="0">
                <a:latin typeface="Bwhebb" pitchFamily="2" charset="0"/>
              </a:rPr>
              <a:t>[]-~</a:t>
            </a:r>
            <a:r>
              <a:rPr lang="en-US" sz="3600" dirty="0" err="1">
                <a:latin typeface="Bwhebb" pitchFamily="2" charset="0"/>
              </a:rPr>
              <a:t>ai</a:t>
            </a:r>
            <a:r>
              <a:rPr lang="en-US" sz="3600" dirty="0">
                <a:latin typeface="Bwhebb" pitchFamily="2" charset="0"/>
              </a:rPr>
              <a:t> </a:t>
            </a:r>
            <a:r>
              <a:rPr lang="en-US" sz="3600" dirty="0" err="1">
                <a:latin typeface="Bwhebb" pitchFamily="2" charset="0"/>
              </a:rPr>
              <a:t>yKiä</a:t>
            </a:r>
            <a:r>
              <a:rPr lang="en-US" sz="3600" dirty="0">
                <a:latin typeface="Bwhebb" pitchFamily="2" charset="0"/>
              </a:rPr>
              <a:t> </a:t>
            </a:r>
            <a:br>
              <a:rPr lang="en-US" sz="3600" dirty="0">
                <a:latin typeface="Bwhebb" pitchFamily="2" charset="0"/>
              </a:rPr>
            </a:br>
            <a:r>
              <a:rPr lang="en-US" dirty="0">
                <a:latin typeface="Bwhebb" pitchFamily="2" charset="0"/>
              </a:rPr>
              <a:t>(</a:t>
            </a:r>
            <a:r>
              <a:rPr lang="en-US" dirty="0">
                <a:latin typeface="+mn-lt"/>
              </a:rPr>
              <a:t>(Micah 6:8)</a:t>
            </a:r>
            <a:r>
              <a:rPr lang="en-US" sz="2000" dirty="0">
                <a:latin typeface="Bwhebb" pitchFamily="2" charset="0"/>
              </a:rPr>
              <a:t> </a:t>
            </a:r>
            <a:endParaRPr lang="en-US" sz="3200" b="1" dirty="0">
              <a:latin typeface="Bwhebb" pitchFamily="2" charset="0"/>
            </a:endParaRPr>
          </a:p>
          <a:p>
            <a:pPr marL="1371600" lvl="2" indent="-457200">
              <a:buFontTx/>
              <a:buAutoNum type="arabicPeriod" startAt="3"/>
              <a:defRPr/>
            </a:pPr>
            <a:r>
              <a:rPr lang="en-US" b="1" dirty="0"/>
              <a:t>Manuscripts have to agree on: # of words, # of letters, 	middle word, middle letter. </a:t>
            </a:r>
          </a:p>
          <a:p>
            <a:pPr marL="1371600" lvl="2" indent="-457200">
              <a:buFontTx/>
              <a:buAutoNum type="arabicPeriod" startAt="3"/>
              <a:defRPr/>
            </a:pPr>
            <a:r>
              <a:rPr lang="en-US" b="1" dirty="0"/>
              <a:t>Oldest complete OT manuscript in Hebrew from about the year 1000 CE</a:t>
            </a:r>
          </a:p>
          <a:p>
            <a:pPr marL="457200" indent="-457200">
              <a:spcBef>
                <a:spcPct val="50000"/>
              </a:spcBef>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8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98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98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98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98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52400" y="373063"/>
            <a:ext cx="8763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914400" indent="-45720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H.  The Dead Sea Scrolls (DSS)</a:t>
            </a:r>
            <a:br>
              <a:rPr kumimoji="0" lang="en-US" altLang="en-US" sz="2400" b="1"/>
            </a:br>
            <a:endParaRPr kumimoji="0" lang="en-US" altLang="en-US" sz="2400" b="1"/>
          </a:p>
          <a:p>
            <a:pPr>
              <a:spcBef>
                <a:spcPct val="0"/>
              </a:spcBef>
              <a:buClrTx/>
              <a:buFontTx/>
              <a:buAutoNum type="arabicPeriod"/>
            </a:pPr>
            <a:r>
              <a:rPr kumimoji="0" lang="en-US" altLang="en-US" sz="2400" b="1"/>
              <a:t>Found beginning in 1947.  </a:t>
            </a:r>
          </a:p>
          <a:p>
            <a:pPr>
              <a:spcBef>
                <a:spcPct val="0"/>
              </a:spcBef>
              <a:buClrTx/>
              <a:buFontTx/>
              <a:buAutoNum type="arabicPeriod"/>
            </a:pPr>
            <a:r>
              <a:rPr kumimoji="0" lang="en-US" altLang="en-US" sz="2400" b="1"/>
              <a:t>Date: 1st cent. BCE  &amp; first cent. CE.  </a:t>
            </a:r>
          </a:p>
          <a:p>
            <a:pPr>
              <a:spcBef>
                <a:spcPct val="0"/>
              </a:spcBef>
              <a:buClrTx/>
              <a:buFontTx/>
              <a:buAutoNum type="arabicPeriod"/>
            </a:pPr>
            <a:r>
              <a:rPr kumimoji="0" lang="en-US" altLang="en-US" sz="2400" b="1"/>
              <a:t>Why not just use them as our OT?  </a:t>
            </a:r>
            <a:br>
              <a:rPr kumimoji="0" lang="en-US" altLang="en-US" sz="2400" b="1"/>
            </a:br>
            <a:r>
              <a:rPr kumimoji="0" lang="en-US" altLang="en-US" sz="2400" b="1"/>
              <a:t>(Parts of all books except for Esther.)</a:t>
            </a:r>
          </a:p>
          <a:p>
            <a:pPr lvl="1">
              <a:spcBef>
                <a:spcPct val="0"/>
              </a:spcBef>
              <a:buClrTx/>
              <a:buSzTx/>
              <a:buFontTx/>
              <a:buAutoNum type="alphaLcPeriod"/>
            </a:pPr>
            <a:r>
              <a:rPr kumimoji="0" lang="en-US" altLang="en-US" sz="2400" b="1"/>
              <a:t>An older text is not necessarily more accurate.</a:t>
            </a:r>
          </a:p>
          <a:p>
            <a:pPr lvl="1">
              <a:spcBef>
                <a:spcPct val="0"/>
              </a:spcBef>
              <a:buClrTx/>
              <a:buSzTx/>
              <a:buFontTx/>
              <a:buAutoNum type="alphaLcPeriod"/>
            </a:pPr>
            <a:r>
              <a:rPr kumimoji="0" lang="en-US" altLang="en-US" sz="2400" b="1">
                <a:solidFill>
                  <a:schemeClr val="hlink"/>
                </a:solidFill>
              </a:rPr>
              <a:t>Only complete book: Isaiah</a:t>
            </a:r>
            <a:r>
              <a:rPr kumimoji="0" lang="en-US" altLang="en-US" sz="2400" b="1"/>
              <a:t>.  </a:t>
            </a:r>
          </a:p>
          <a:p>
            <a:pPr>
              <a:spcBef>
                <a:spcPct val="0"/>
              </a:spcBef>
              <a:buClrTx/>
              <a:buFontTx/>
              <a:buAutoNum type="arabicPeriod"/>
            </a:pPr>
            <a:r>
              <a:rPr kumimoji="0" lang="en-US" altLang="en-US" sz="2400" b="1">
                <a:solidFill>
                  <a:schemeClr val="accent1"/>
                </a:solidFill>
              </a:rPr>
              <a:t>BUT, the DSS valuable witness to early form of the Hebrew OT text.</a:t>
            </a:r>
          </a:p>
        </p:txBody>
      </p:sp>
      <p:pic>
        <p:nvPicPr>
          <p:cNvPr id="79875" name="Picture 3" descr="qumran cav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
            <a:ext cx="2349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descr="psal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33800"/>
            <a:ext cx="83058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5"/>
          <p:cNvSpPr txBox="1">
            <a:spLocks noChangeArrowheads="1"/>
          </p:cNvSpPr>
          <p:nvPr/>
        </p:nvSpPr>
        <p:spPr bwMode="auto">
          <a:xfrm>
            <a:off x="6172200" y="18288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1600" b="1">
                <a:solidFill>
                  <a:schemeClr val="hlink"/>
                </a:solidFill>
              </a:rPr>
              <a:t>Qumran Cave #4</a:t>
            </a:r>
          </a:p>
          <a:p>
            <a:pPr>
              <a:spcBef>
                <a:spcPct val="0"/>
              </a:spcBef>
              <a:buClrTx/>
              <a:buFontTx/>
              <a:buNone/>
            </a:pPr>
            <a:r>
              <a:rPr kumimoji="0" lang="en-US" altLang="en-US" sz="1000"/>
              <a:t>Photo by Nancy A. Carter</a:t>
            </a:r>
          </a:p>
          <a:p>
            <a:pPr>
              <a:spcBef>
                <a:spcPct val="0"/>
              </a:spcBef>
              <a:buClrTx/>
              <a:buFontTx/>
              <a:buNone/>
            </a:pPr>
            <a:r>
              <a:rPr kumimoji="0" lang="en-US" altLang="en-US" sz="1000"/>
              <a:t>http://gbgm-umc.org/umw/bible/outside2.stm#scrolls</a:t>
            </a:r>
          </a:p>
        </p:txBody>
      </p:sp>
      <p:sp>
        <p:nvSpPr>
          <p:cNvPr id="79878" name="Text Box 6"/>
          <p:cNvSpPr txBox="1">
            <a:spLocks noChangeArrowheads="1"/>
          </p:cNvSpPr>
          <p:nvPr/>
        </p:nvSpPr>
        <p:spPr bwMode="auto">
          <a:xfrm>
            <a:off x="228600" y="64770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400" b="1">
                <a:solidFill>
                  <a:schemeClr val="accent1"/>
                </a:solidFill>
                <a:hlinkClick r:id="rId4"/>
              </a:rPr>
              <a:t>Psalms (Tehillim) 11QPs</a:t>
            </a:r>
            <a:r>
              <a:rPr kumimoji="0" lang="en-US" altLang="en-US" sz="1400"/>
              <a:t> </a:t>
            </a:r>
            <a:r>
              <a:rPr kumimoji="0" lang="en-US" altLang="en-US" sz="1200"/>
              <a:t>Israel Antiquties Authority http://www.ibiblio.org/expo/deadsea.scrolls.exhibit/Library/psalms.html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083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83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08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103188"/>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solidFill>
                  <a:srgbClr val="C00000"/>
                </a:solidFill>
              </a:rPr>
              <a:t>[In class, probably skip these </a:t>
            </a:r>
            <a:r>
              <a:rPr kumimoji="0" lang="en-US" altLang="en-US" sz="2400" b="1" dirty="0" smtClean="0">
                <a:solidFill>
                  <a:srgbClr val="C00000"/>
                </a:solidFill>
              </a:rPr>
              <a:t>slides on Ancient Translations]</a:t>
            </a:r>
            <a:endParaRPr kumimoji="0" lang="en-US" altLang="en-US" sz="2400" b="1" dirty="0">
              <a:solidFill>
                <a:srgbClr val="C00000"/>
              </a:solidFill>
            </a:endParaRPr>
          </a:p>
          <a:p>
            <a:pPr algn="ctr">
              <a:spcBef>
                <a:spcPct val="50000"/>
              </a:spcBef>
              <a:buClrTx/>
              <a:buFontTx/>
              <a:buNone/>
            </a:pPr>
            <a:r>
              <a:rPr kumimoji="0" lang="en-US" altLang="en-US" sz="2800" b="1" dirty="0"/>
              <a:t>Ancient Translations of the OT </a:t>
            </a:r>
          </a:p>
        </p:txBody>
      </p:sp>
      <p:sp>
        <p:nvSpPr>
          <p:cNvPr id="122883" name="Text Box 3"/>
          <p:cNvSpPr txBox="1">
            <a:spLocks noChangeArrowheads="1"/>
          </p:cNvSpPr>
          <p:nvPr/>
        </p:nvSpPr>
        <p:spPr bwMode="auto">
          <a:xfrm>
            <a:off x="0" y="1371600"/>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914400" indent="-45720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A.  The </a:t>
            </a:r>
            <a:r>
              <a:rPr kumimoji="0" lang="en-US" altLang="en-US" sz="2400" b="1">
                <a:solidFill>
                  <a:schemeClr val="accent1"/>
                </a:solidFill>
              </a:rPr>
              <a:t>Septuagint</a:t>
            </a:r>
            <a:r>
              <a:rPr kumimoji="0" lang="en-US" altLang="en-US" sz="2400" b="1"/>
              <a:t> (LXX).</a:t>
            </a:r>
          </a:p>
          <a:p>
            <a:pPr>
              <a:spcBef>
                <a:spcPct val="0"/>
              </a:spcBef>
              <a:buClrTx/>
              <a:buFontTx/>
              <a:buAutoNum type="arabicPeriod"/>
            </a:pPr>
            <a:r>
              <a:rPr kumimoji="0" lang="en-US" altLang="en-US" sz="2400" b="1"/>
              <a:t>First known translation of the OT into another language.</a:t>
            </a:r>
          </a:p>
          <a:p>
            <a:pPr>
              <a:spcBef>
                <a:spcPct val="0"/>
              </a:spcBef>
              <a:buClrTx/>
              <a:buFontTx/>
              <a:buAutoNum type="arabicPeriod"/>
            </a:pPr>
            <a:r>
              <a:rPr kumimoji="0" lang="en-US" altLang="en-US" sz="2400" b="1"/>
              <a:t>Place: Alexandria, Egypt.</a:t>
            </a:r>
          </a:p>
          <a:p>
            <a:pPr>
              <a:spcBef>
                <a:spcPct val="0"/>
              </a:spcBef>
              <a:buClrTx/>
              <a:buFontTx/>
              <a:buAutoNum type="arabicPeriod"/>
            </a:pPr>
            <a:r>
              <a:rPr kumimoji="0" lang="en-US" altLang="en-US" sz="2400" b="1"/>
              <a:t>First, the five Books of Moses/ the Law (c. 250 BCE).</a:t>
            </a:r>
          </a:p>
          <a:p>
            <a:pPr>
              <a:spcBef>
                <a:spcPct val="0"/>
              </a:spcBef>
              <a:buClrTx/>
              <a:buFontTx/>
              <a:buAutoNum type="arabicPeriod"/>
            </a:pPr>
            <a:r>
              <a:rPr kumimoji="0" lang="en-US" altLang="en-US" sz="2400" b="1"/>
              <a:t>Rest of OT and much of “</a:t>
            </a:r>
            <a:r>
              <a:rPr kumimoji="0" lang="en-US" altLang="en-US" sz="2400" b="1">
                <a:solidFill>
                  <a:schemeClr val="accent1"/>
                </a:solidFill>
              </a:rPr>
              <a:t>Apocrypha</a:t>
            </a:r>
            <a:r>
              <a:rPr kumimoji="0" lang="en-US" altLang="en-US" sz="2400" b="1"/>
              <a:t>” over next couple of centuries.</a:t>
            </a:r>
          </a:p>
          <a:p>
            <a:pPr>
              <a:spcBef>
                <a:spcPct val="0"/>
              </a:spcBef>
              <a:buClrTx/>
              <a:buFontTx/>
              <a:buAutoNum type="arabicPeriod"/>
            </a:pPr>
            <a:r>
              <a:rPr kumimoji="0" lang="en-US" altLang="en-US" sz="2400" b="1"/>
              <a:t>Seems to have been used by the writers of the NT (disputed). </a:t>
            </a:r>
          </a:p>
          <a:p>
            <a:pPr>
              <a:spcBef>
                <a:spcPct val="0"/>
              </a:spcBef>
              <a:buClrTx/>
              <a:buFontTx/>
              <a:buAutoNum type="arabicPeriod"/>
            </a:pPr>
            <a:r>
              <a:rPr kumimoji="0" lang="en-US" altLang="en-US" sz="2400" b="1"/>
              <a:t>Became the “Bible” of  the ancient Christian Church.</a:t>
            </a:r>
          </a:p>
          <a:p>
            <a:pPr>
              <a:spcBef>
                <a:spcPct val="0"/>
              </a:spcBef>
              <a:buClrTx/>
              <a:buFontTx/>
              <a:buAutoNum type="arabicPeriod"/>
            </a:pPr>
            <a:r>
              <a:rPr kumimoji="0" lang="en-US" altLang="en-US" sz="2400" b="1"/>
              <a:t>Two theories about how the Septuagint came to be:</a:t>
            </a:r>
          </a:p>
          <a:p>
            <a:pPr lvl="1">
              <a:spcBef>
                <a:spcPct val="0"/>
              </a:spcBef>
              <a:buClrTx/>
              <a:buSzTx/>
              <a:buFontTx/>
              <a:buAutoNum type="alphaLcPeriod"/>
            </a:pPr>
            <a:r>
              <a:rPr kumimoji="0" lang="en-US" altLang="en-US" sz="2400" b="1">
                <a:solidFill>
                  <a:schemeClr val="accent1"/>
                </a:solidFill>
              </a:rPr>
              <a:t>Letter of Aristeas</a:t>
            </a:r>
            <a:r>
              <a:rPr kumimoji="0" lang="en-US" altLang="en-US" sz="2400" b="1"/>
              <a:t>: Hellenistic pharaoh sponsors translation by 70 scholars translated exactly the same in 70 days, hence the title.  Possible a pharaoh sponsored such a translation.</a:t>
            </a:r>
          </a:p>
          <a:p>
            <a:pPr lvl="1">
              <a:spcBef>
                <a:spcPct val="0"/>
              </a:spcBef>
              <a:buClrTx/>
              <a:buSzTx/>
              <a:buFontTx/>
              <a:buAutoNum type="alphaLcPeriod"/>
            </a:pPr>
            <a:r>
              <a:rPr kumimoji="0" lang="en-US" altLang="en-US" sz="2400" b="1"/>
              <a:t>Different persons, on their own, translate different parts of the HB.  Later pulled together into one collection.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88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288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28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0" y="457200"/>
            <a:ext cx="8991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8.	Fairly literal translation, therefore, can be important 	witness back to the early Hebrew text.</a:t>
            </a:r>
          </a:p>
          <a:p>
            <a:pPr>
              <a:spcBef>
                <a:spcPct val="0"/>
              </a:spcBef>
              <a:buClrTx/>
              <a:buFontTx/>
              <a:buNone/>
            </a:pPr>
            <a:r>
              <a:rPr kumimoji="0" lang="en-US" altLang="en-US" sz="2400" b="1"/>
              <a:t>9.	Some major difference between LXX and Hebrew 	(Masoretic Text).</a:t>
            </a:r>
          </a:p>
          <a:p>
            <a:pPr>
              <a:spcBef>
                <a:spcPct val="0"/>
              </a:spcBef>
              <a:buClrTx/>
              <a:buFontTx/>
              <a:buNone/>
            </a:pPr>
            <a:r>
              <a:rPr kumimoji="0" lang="en-US" altLang="en-US" sz="2400" b="1"/>
              <a:t>	For example:</a:t>
            </a:r>
          </a:p>
          <a:p>
            <a:pPr>
              <a:spcBef>
                <a:spcPct val="0"/>
              </a:spcBef>
              <a:buClrTx/>
              <a:buFontTx/>
              <a:buNone/>
            </a:pPr>
            <a:r>
              <a:rPr kumimoji="0" lang="en-US" altLang="en-US" sz="2400" b="1"/>
              <a:t>	LXX book of Job is quite a bit shorter</a:t>
            </a:r>
          </a:p>
          <a:p>
            <a:pPr>
              <a:spcBef>
                <a:spcPct val="0"/>
              </a:spcBef>
              <a:buClrTx/>
              <a:buFontTx/>
              <a:buNone/>
            </a:pPr>
            <a:r>
              <a:rPr kumimoji="0" lang="en-US" altLang="en-US" sz="2400" b="1"/>
              <a:t>	LXX story of David slaying Goliath is shorter (?)</a:t>
            </a:r>
          </a:p>
          <a:p>
            <a:pPr>
              <a:spcBef>
                <a:spcPct val="0"/>
              </a:spcBef>
              <a:buClrTx/>
              <a:buFontTx/>
              <a:buNone/>
            </a:pPr>
            <a:r>
              <a:rPr kumimoji="0" lang="en-US" altLang="en-US" sz="2400" b="1"/>
              <a:t>	LXX of Jeremiah shorter and different order</a:t>
            </a:r>
          </a:p>
          <a:p>
            <a:pPr>
              <a:spcBef>
                <a:spcPct val="0"/>
              </a:spcBef>
              <a:buClrTx/>
              <a:buFontTx/>
              <a:buNone/>
            </a:pPr>
            <a:r>
              <a:rPr kumimoji="0" lang="en-US" altLang="en-US" sz="2400" b="1"/>
              <a:t>10. Because of use of LXX by Christians, Jews in the second century CE turned away to a more literal Greek translation by </a:t>
            </a:r>
            <a:r>
              <a:rPr kumimoji="0" lang="en-US" altLang="en-US" sz="2400" b="1">
                <a:solidFill>
                  <a:schemeClr val="accent1"/>
                </a:solidFill>
              </a:rPr>
              <a:t>Aquila</a:t>
            </a:r>
            <a:r>
              <a:rPr kumimoji="0" lang="en-US" altLang="en-US" sz="2400" b="1"/>
              <a:t>.</a:t>
            </a:r>
            <a:endParaRPr kumimoji="0" lang="en-US" altLang="en-US" sz="2400"/>
          </a:p>
        </p:txBody>
      </p:sp>
      <p:pic>
        <p:nvPicPr>
          <p:cNvPr id="81923" name="Picture 3" descr="Ugarit_cuneiform_tab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7200"/>
            <a:ext cx="37338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4"/>
          <p:cNvSpPr txBox="1">
            <a:spLocks noChangeArrowheads="1"/>
          </p:cNvSpPr>
          <p:nvPr/>
        </p:nvSpPr>
        <p:spPr bwMode="auto">
          <a:xfrm>
            <a:off x="1295400" y="6172200"/>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1600" b="1"/>
              <a:t>CUNEIFORM on clay tablet</a:t>
            </a:r>
            <a:endParaRPr kumimoji="0" lang="en-US" altLang="en-US" sz="16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39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9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39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39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39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39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0" y="457200"/>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914400" indent="-45720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AutoNum type="alphaUcPeriod" startAt="2"/>
            </a:pPr>
            <a:r>
              <a:rPr kumimoji="0" lang="en-US" altLang="en-US" sz="2400" b="1"/>
              <a:t>Other Ancient Translations</a:t>
            </a:r>
          </a:p>
          <a:p>
            <a:pPr>
              <a:spcBef>
                <a:spcPct val="0"/>
              </a:spcBef>
              <a:buClrTx/>
              <a:buFontTx/>
              <a:buAutoNum type="arabicPeriod"/>
            </a:pPr>
            <a:r>
              <a:rPr kumimoji="0" lang="en-US" altLang="en-US" sz="2400" b="1"/>
              <a:t>Syriac</a:t>
            </a:r>
          </a:p>
          <a:p>
            <a:pPr>
              <a:spcBef>
                <a:spcPct val="0"/>
              </a:spcBef>
              <a:buClrTx/>
              <a:buFontTx/>
              <a:buAutoNum type="arabicPeriod"/>
            </a:pPr>
            <a:r>
              <a:rPr kumimoji="0" lang="en-US" altLang="en-US" sz="2400" b="1"/>
              <a:t>Aramaic</a:t>
            </a:r>
          </a:p>
          <a:p>
            <a:pPr>
              <a:spcBef>
                <a:spcPct val="0"/>
              </a:spcBef>
              <a:buClrTx/>
              <a:buFontTx/>
              <a:buAutoNum type="arabicPeriod"/>
            </a:pPr>
            <a:r>
              <a:rPr kumimoji="0" lang="en-US" altLang="en-US" sz="2400" b="1">
                <a:solidFill>
                  <a:schemeClr val="accent1"/>
                </a:solidFill>
              </a:rPr>
              <a:t>Latin: </a:t>
            </a:r>
            <a:r>
              <a:rPr kumimoji="0" lang="en-US" altLang="en-US" sz="2400" b="1">
                <a:solidFill>
                  <a:schemeClr val="hlink"/>
                </a:solidFill>
              </a:rPr>
              <a:t>Jerome’s Vulgate</a:t>
            </a:r>
            <a:r>
              <a:rPr kumimoji="0" lang="en-US" altLang="en-US" sz="2400" b="1"/>
              <a:t> (vulgar=”common”).</a:t>
            </a:r>
          </a:p>
          <a:p>
            <a:pPr lvl="1">
              <a:spcBef>
                <a:spcPct val="0"/>
              </a:spcBef>
              <a:buClrTx/>
              <a:buSzTx/>
              <a:buFontTx/>
              <a:buAutoNum type="alphaLcPeriod"/>
            </a:pPr>
            <a:r>
              <a:rPr kumimoji="0" lang="en-US" altLang="en-US" sz="2400" b="1"/>
              <a:t>Various Old Latin Versions of books of the OT and NT </a:t>
            </a:r>
          </a:p>
          <a:p>
            <a:pPr lvl="1">
              <a:spcBef>
                <a:spcPct val="0"/>
              </a:spcBef>
              <a:buClrTx/>
              <a:buSzTx/>
              <a:buFontTx/>
              <a:buAutoNum type="alphaLcPeriod"/>
            </a:pPr>
            <a:r>
              <a:rPr kumimoji="0" lang="en-US" altLang="en-US" sz="2400" b="1"/>
              <a:t>Pope Damasus asked Jerome to clean these up.  Jerome first translated the Gospels, then rest of the NT, often doing new translations rather than revising the old ones.  </a:t>
            </a:r>
          </a:p>
          <a:p>
            <a:pPr lvl="1">
              <a:spcBef>
                <a:spcPct val="0"/>
              </a:spcBef>
              <a:buClrTx/>
              <a:buSzTx/>
              <a:buFontTx/>
              <a:buAutoNum type="alphaLcPeriod"/>
            </a:pPr>
            <a:r>
              <a:rPr kumimoji="0" lang="en-US" altLang="en-US" sz="2400" b="1"/>
              <a:t>He then studied Hebrew and translated OT from Hebrew into Latin.  </a:t>
            </a:r>
          </a:p>
          <a:p>
            <a:pPr lvl="1">
              <a:spcBef>
                <a:spcPct val="0"/>
              </a:spcBef>
              <a:buClrTx/>
              <a:buSzTx/>
              <a:buFontTx/>
              <a:buAutoNum type="alphaLcPeriod"/>
            </a:pPr>
            <a:r>
              <a:rPr kumimoji="0" lang="en-US" altLang="en-US" sz="2400" b="1"/>
              <a:t>At first Church preferred the LXX, but later Vulgate caught on. </a:t>
            </a:r>
          </a:p>
          <a:p>
            <a:pPr lvl="1">
              <a:spcBef>
                <a:spcPct val="0"/>
              </a:spcBef>
              <a:buClrTx/>
              <a:buSzTx/>
              <a:buFontTx/>
              <a:buAutoNum type="alphaLcPeriod"/>
            </a:pPr>
            <a:r>
              <a:rPr kumimoji="0" lang="en-US" altLang="en-US" sz="2400" b="1"/>
              <a:t>Vulgate </a:t>
            </a:r>
            <a:r>
              <a:rPr kumimoji="0" lang="en-US" altLang="en-US" sz="2400" b="1">
                <a:solidFill>
                  <a:schemeClr val="accent1"/>
                </a:solidFill>
              </a:rPr>
              <a:t>dominant Bible of the Roman Catholic Church</a:t>
            </a:r>
            <a:r>
              <a:rPr kumimoji="0" lang="en-US" altLang="en-US" sz="2400" b="1"/>
              <a:t> until the early 20th century.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49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493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493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493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49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b="1">
                <a:solidFill>
                  <a:srgbClr val="333333"/>
                </a:solidFill>
                <a:cs typeface="Arial" charset="0"/>
              </a:rPr>
              <a:t>English Translations </a:t>
            </a:r>
          </a:p>
        </p:txBody>
      </p:sp>
      <p:sp>
        <p:nvSpPr>
          <p:cNvPr id="14339" name="Text Box 3"/>
          <p:cNvSpPr txBox="1">
            <a:spLocks noChangeArrowheads="1"/>
          </p:cNvSpPr>
          <p:nvPr/>
        </p:nvSpPr>
        <p:spPr bwMode="auto">
          <a:xfrm>
            <a:off x="0" y="53340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914400" indent="-45720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371600" indent="-4572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AutoNum type="alphaUcPeriod"/>
            </a:pPr>
            <a:r>
              <a:rPr kumimoji="0" lang="en-US" altLang="en-US" sz="2400" b="1" dirty="0">
                <a:solidFill>
                  <a:srgbClr val="3333CC"/>
                </a:solidFill>
                <a:cs typeface="Arial" charset="0"/>
              </a:rPr>
              <a:t>King James Version (KJV)</a:t>
            </a:r>
            <a:r>
              <a:rPr kumimoji="0" lang="en-US" altLang="en-US" sz="2400" b="1" dirty="0">
                <a:solidFill>
                  <a:srgbClr val="333333"/>
                </a:solidFill>
                <a:cs typeface="Arial" charset="0"/>
              </a:rPr>
              <a:t>.  </a:t>
            </a:r>
          </a:p>
          <a:p>
            <a:pPr lvl="1">
              <a:spcBef>
                <a:spcPct val="0"/>
              </a:spcBef>
              <a:buClrTx/>
              <a:buSzTx/>
              <a:buFontTx/>
              <a:buAutoNum type="arabicPeriod"/>
            </a:pPr>
            <a:r>
              <a:rPr kumimoji="0" lang="en-US" altLang="en-US" sz="2400" b="1" dirty="0">
                <a:solidFill>
                  <a:srgbClr val="333333"/>
                </a:solidFill>
                <a:cs typeface="Arial" charset="0"/>
              </a:rPr>
              <a:t>“Authorized Version” for use in Church of England.  </a:t>
            </a:r>
          </a:p>
          <a:p>
            <a:pPr lvl="1">
              <a:spcBef>
                <a:spcPct val="0"/>
              </a:spcBef>
              <a:buClrTx/>
              <a:buSzTx/>
              <a:buFontTx/>
              <a:buAutoNum type="arabicPeriod"/>
            </a:pPr>
            <a:r>
              <a:rPr kumimoji="0" lang="en-US" altLang="en-US" sz="2400" b="1" dirty="0">
                <a:solidFill>
                  <a:srgbClr val="333333"/>
                </a:solidFill>
                <a:cs typeface="Arial" charset="0"/>
              </a:rPr>
              <a:t>Done in 1611.  (</a:t>
            </a:r>
            <a:r>
              <a:rPr kumimoji="0" lang="en-US" altLang="en-US" sz="2400" b="1" dirty="0">
                <a:solidFill>
                  <a:schemeClr val="accent1"/>
                </a:solidFill>
                <a:cs typeface="Arial" charset="0"/>
              </a:rPr>
              <a:t>There is no “The KJV”: There have been many minor revisions over the centuries.  Original had Apocrypha.  Most people today have the 1873 revision.</a:t>
            </a:r>
            <a:r>
              <a:rPr kumimoji="0" lang="en-US" altLang="en-US" sz="2400" b="1" dirty="0">
                <a:solidFill>
                  <a:srgbClr val="333333"/>
                </a:solidFill>
                <a:cs typeface="Arial" charset="0"/>
              </a:rPr>
              <a:t>) Became the dominant translation until the 20th century.</a:t>
            </a:r>
          </a:p>
          <a:p>
            <a:pPr lvl="1">
              <a:spcBef>
                <a:spcPct val="0"/>
              </a:spcBef>
              <a:buClrTx/>
              <a:buSzTx/>
              <a:buFontTx/>
              <a:buAutoNum type="arabicPeriod"/>
            </a:pPr>
            <a:r>
              <a:rPr kumimoji="0" lang="en-US" altLang="en-US" sz="2400" b="1" dirty="0">
                <a:solidFill>
                  <a:srgbClr val="333333"/>
                </a:solidFill>
                <a:cs typeface="Arial" charset="0"/>
              </a:rPr>
              <a:t>Beautiful Shakespearian Era English.  </a:t>
            </a:r>
          </a:p>
          <a:p>
            <a:pPr lvl="1">
              <a:spcBef>
                <a:spcPct val="0"/>
              </a:spcBef>
              <a:buClrTx/>
              <a:buSzTx/>
              <a:buFontTx/>
              <a:buAutoNum type="arabicPeriod"/>
            </a:pPr>
            <a:r>
              <a:rPr kumimoji="0" lang="en-US" altLang="en-US" sz="2400" b="1" dirty="0">
                <a:solidFill>
                  <a:srgbClr val="333333"/>
                </a:solidFill>
                <a:cs typeface="Arial" charset="0"/>
              </a:rPr>
              <a:t>Two major problems: </a:t>
            </a:r>
          </a:p>
          <a:p>
            <a:pPr lvl="2">
              <a:spcBef>
                <a:spcPct val="0"/>
              </a:spcBef>
              <a:buFontTx/>
              <a:buAutoNum type="alphaLcPeriod"/>
            </a:pPr>
            <a:r>
              <a:rPr kumimoji="0" lang="en-US" altLang="en-US" b="1" dirty="0">
                <a:solidFill>
                  <a:srgbClr val="333333"/>
                </a:solidFill>
                <a:cs typeface="Arial" charset="0"/>
              </a:rPr>
              <a:t>Textual basis: we have more and better Hebrew (and Greek NT) texts today; </a:t>
            </a:r>
          </a:p>
          <a:p>
            <a:pPr lvl="2">
              <a:spcBef>
                <a:spcPct val="0"/>
              </a:spcBef>
              <a:buFontTx/>
              <a:buAutoNum type="alphaLcPeriod"/>
            </a:pPr>
            <a:r>
              <a:rPr kumimoji="0" lang="en-US" altLang="en-US" b="1" dirty="0">
                <a:solidFill>
                  <a:srgbClr val="333333"/>
                </a:solidFill>
                <a:cs typeface="Arial" charset="0"/>
              </a:rPr>
              <a:t>English is now outdated and often difficult to understand.</a:t>
            </a:r>
          </a:p>
        </p:txBody>
      </p:sp>
      <p:pic>
        <p:nvPicPr>
          <p:cNvPr id="839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91075"/>
            <a:ext cx="26670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5"/>
          <p:cNvSpPr txBox="1">
            <a:spLocks noChangeArrowheads="1"/>
          </p:cNvSpPr>
          <p:nvPr/>
        </p:nvSpPr>
        <p:spPr bwMode="auto">
          <a:xfrm>
            <a:off x="2971800" y="62484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a:solidFill>
                  <a:srgbClr val="333333"/>
                </a:solidFill>
                <a:cs typeface="Arial" charset="0"/>
              </a:rPr>
              <a:t>Papyrus</a:t>
            </a:r>
          </a:p>
        </p:txBody>
      </p:sp>
      <p:sp>
        <p:nvSpPr>
          <p:cNvPr id="83974" name="TextBox 8"/>
          <p:cNvSpPr txBox="1">
            <a:spLocks noChangeArrowheads="1"/>
          </p:cNvSpPr>
          <p:nvPr/>
        </p:nvSpPr>
        <p:spPr bwMode="auto">
          <a:xfrm>
            <a:off x="3886200" y="4724400"/>
            <a:ext cx="5105400" cy="163195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000">
                <a:solidFill>
                  <a:srgbClr val="333333"/>
                </a:solidFill>
                <a:cs typeface="Arial" charset="0"/>
              </a:rPr>
              <a:t>Note: The KJV was initially rejected by people, who preferred their “sacred” traditional translation, and was defended by its translators with the same arguments people later rejected (and defended) our newer translations!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descr="KJV1611_Page_3_cropp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7920038"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2"/>
          <p:cNvSpPr txBox="1">
            <a:spLocks noChangeArrowheads="1"/>
          </p:cNvSpPr>
          <p:nvPr/>
        </p:nvSpPr>
        <p:spPr bwMode="auto">
          <a:xfrm>
            <a:off x="533400" y="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a:solidFill>
                  <a:srgbClr val="333333"/>
                </a:solidFill>
                <a:cs typeface="Arial" charset="0"/>
              </a:rPr>
              <a:t>ORIGINAL KINGS JAMES VERSION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304800"/>
            <a:ext cx="914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dirty="0" smtClean="0">
                <a:solidFill>
                  <a:srgbClr val="C00000"/>
                </a:solidFill>
              </a:rPr>
              <a:t>Skip:</a:t>
            </a:r>
            <a:r>
              <a:rPr kumimoji="0" lang="en-US" altLang="en-US" sz="2400" b="1" dirty="0" smtClean="0"/>
              <a:t> Do </a:t>
            </a:r>
            <a:r>
              <a:rPr kumimoji="0" lang="en-US" altLang="en-US" sz="2400" b="1" dirty="0"/>
              <a:t>you understand these Scriptures from the KJV?</a:t>
            </a:r>
          </a:p>
          <a:p>
            <a:pPr>
              <a:spcBef>
                <a:spcPct val="0"/>
              </a:spcBef>
              <a:buClrTx/>
              <a:buFontTx/>
              <a:buNone/>
            </a:pPr>
            <a:endParaRPr kumimoji="0" lang="en-US" altLang="en-US" sz="2400" b="1" dirty="0"/>
          </a:p>
          <a:p>
            <a:pPr>
              <a:spcBef>
                <a:spcPct val="0"/>
              </a:spcBef>
              <a:buClrTx/>
              <a:buFontTx/>
              <a:buChar char="•"/>
            </a:pPr>
            <a:r>
              <a:rPr kumimoji="0" lang="en-US" altLang="en-US" sz="2400" b="1" dirty="0">
                <a:solidFill>
                  <a:schemeClr val="accent1"/>
                </a:solidFill>
              </a:rPr>
              <a:t>Thou shalt destroy them that speak leasing. Ps.5:6 </a:t>
            </a:r>
          </a:p>
          <a:p>
            <a:pPr>
              <a:spcBef>
                <a:spcPct val="0"/>
              </a:spcBef>
              <a:buClrTx/>
              <a:buFontTx/>
              <a:buChar char="•"/>
            </a:pPr>
            <a:r>
              <a:rPr kumimoji="0" lang="en-US" altLang="en-US" sz="2400" b="1" dirty="0">
                <a:solidFill>
                  <a:schemeClr val="accent1"/>
                </a:solidFill>
              </a:rPr>
              <a:t>Nevertheless even him [Solomon] did outlandish women cause to 	sin. Neh. 13:26 </a:t>
            </a:r>
          </a:p>
          <a:p>
            <a:pPr>
              <a:spcBef>
                <a:spcPct val="0"/>
              </a:spcBef>
              <a:buClrTx/>
              <a:buFontTx/>
              <a:buChar char="•"/>
            </a:pPr>
            <a:r>
              <a:rPr kumimoji="0" lang="en-US" altLang="en-US" sz="2400" b="1" dirty="0">
                <a:solidFill>
                  <a:schemeClr val="accent1"/>
                </a:solidFill>
              </a:rPr>
              <a:t>Solomon loved many strange women. 1Kings 11:1 </a:t>
            </a:r>
          </a:p>
          <a:p>
            <a:pPr>
              <a:spcBef>
                <a:spcPct val="0"/>
              </a:spcBef>
              <a:buClrTx/>
              <a:buFontTx/>
              <a:buChar char="•"/>
            </a:pPr>
            <a:r>
              <a:rPr kumimoji="0" lang="en-US" altLang="en-US" sz="2400" b="1" dirty="0">
                <a:solidFill>
                  <a:schemeClr val="accent1"/>
                </a:solidFill>
              </a:rPr>
              <a:t>The noise thereof </a:t>
            </a:r>
            <a:r>
              <a:rPr kumimoji="0" lang="en-US" altLang="en-US" sz="2400" b="1" dirty="0" err="1">
                <a:solidFill>
                  <a:schemeClr val="accent1"/>
                </a:solidFill>
              </a:rPr>
              <a:t>sheweth</a:t>
            </a:r>
            <a:r>
              <a:rPr kumimoji="0" lang="en-US" altLang="en-US" sz="2400" b="1" dirty="0">
                <a:solidFill>
                  <a:schemeClr val="accent1"/>
                </a:solidFill>
              </a:rPr>
              <a:t> concerning it, the cattle also concerning 	the </a:t>
            </a:r>
            <a:r>
              <a:rPr kumimoji="0" lang="en-US" altLang="en-US" sz="2400" b="1" dirty="0" err="1">
                <a:solidFill>
                  <a:schemeClr val="accent1"/>
                </a:solidFill>
              </a:rPr>
              <a:t>vapour</a:t>
            </a:r>
            <a:r>
              <a:rPr kumimoji="0" lang="en-US" altLang="en-US" sz="2400" b="1" dirty="0">
                <a:solidFill>
                  <a:schemeClr val="accent1"/>
                </a:solidFill>
              </a:rPr>
              <a:t>. Job 36:33 </a:t>
            </a:r>
          </a:p>
          <a:p>
            <a:pPr>
              <a:spcBef>
                <a:spcPct val="0"/>
              </a:spcBef>
              <a:buClrTx/>
              <a:buFontTx/>
              <a:buChar char="•"/>
            </a:pPr>
            <a:r>
              <a:rPr kumimoji="0" lang="en-US" altLang="en-US" sz="2400" b="1" dirty="0">
                <a:solidFill>
                  <a:schemeClr val="accent1"/>
                </a:solidFill>
              </a:rPr>
              <a:t>I </a:t>
            </a:r>
            <a:r>
              <a:rPr kumimoji="0" lang="en-US" altLang="en-US" sz="2400" b="1" dirty="0" err="1">
                <a:solidFill>
                  <a:schemeClr val="accent1"/>
                </a:solidFill>
              </a:rPr>
              <a:t>trow</a:t>
            </a:r>
            <a:r>
              <a:rPr kumimoji="0" lang="en-US" altLang="en-US" sz="2400" b="1" dirty="0">
                <a:solidFill>
                  <a:schemeClr val="accent1"/>
                </a:solidFill>
              </a:rPr>
              <a:t> not. Luke 17:9 </a:t>
            </a:r>
          </a:p>
          <a:p>
            <a:pPr>
              <a:spcBef>
                <a:spcPct val="0"/>
              </a:spcBef>
              <a:buClrTx/>
              <a:buFontTx/>
              <a:buChar char="•"/>
            </a:pPr>
            <a:r>
              <a:rPr kumimoji="0" lang="en-US" altLang="en-US" sz="2400" b="1" dirty="0">
                <a:solidFill>
                  <a:schemeClr val="accent1"/>
                </a:solidFill>
              </a:rPr>
              <a:t>We do you to wit of the grace of God. 2Cor. 8:1 </a:t>
            </a:r>
          </a:p>
          <a:p>
            <a:pPr>
              <a:spcBef>
                <a:spcPct val="0"/>
              </a:spcBef>
              <a:buClrTx/>
              <a:buFontTx/>
              <a:buChar char="•"/>
            </a:pPr>
            <a:r>
              <a:rPr kumimoji="0" lang="en-US" altLang="en-US" sz="2400" b="1" dirty="0">
                <a:solidFill>
                  <a:schemeClr val="accent1"/>
                </a:solidFill>
              </a:rPr>
              <a:t>Ye are not straitened in us, but ye are straitened in your own 	bowels. 2Cor.6:12 </a:t>
            </a:r>
          </a:p>
          <a:p>
            <a:pPr>
              <a:spcBef>
                <a:spcPct val="0"/>
              </a:spcBef>
              <a:buClrTx/>
              <a:buFontTx/>
              <a:buChar char="•"/>
            </a:pPr>
            <a:r>
              <a:rPr kumimoji="0" lang="en-US" altLang="en-US" sz="2400" b="1" dirty="0">
                <a:solidFill>
                  <a:schemeClr val="accent1"/>
                </a:solidFill>
              </a:rPr>
              <a:t>The words of the wise are as goads, and as nails fastened by the 	masters of assemblies, which are given from one shepherd. 	Eccl.12:11 </a:t>
            </a:r>
            <a:br>
              <a:rPr kumimoji="0" lang="en-US" altLang="en-US" sz="2400" b="1" dirty="0">
                <a:solidFill>
                  <a:schemeClr val="accent1"/>
                </a:solidFill>
              </a:rPr>
            </a:br>
            <a:endParaRPr kumimoji="0" lang="en-US" altLang="en-US" sz="2400" b="1" dirty="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dirty="0" smtClean="0">
                <a:solidFill>
                  <a:srgbClr val="C00000"/>
                </a:solidFill>
              </a:rPr>
              <a:t>Skip: </a:t>
            </a:r>
            <a:r>
              <a:rPr kumimoji="0" lang="en-US" altLang="en-US" sz="2400" b="1" dirty="0" smtClean="0"/>
              <a:t>Do </a:t>
            </a:r>
            <a:r>
              <a:rPr kumimoji="0" lang="en-US" altLang="en-US" sz="2400" b="1" dirty="0"/>
              <a:t>You Know These Words in the KJV?</a:t>
            </a:r>
          </a:p>
        </p:txBody>
      </p:sp>
      <p:sp>
        <p:nvSpPr>
          <p:cNvPr id="87043" name="Text Box 3"/>
          <p:cNvSpPr txBox="1">
            <a:spLocks noChangeArrowheads="1"/>
          </p:cNvSpPr>
          <p:nvPr/>
        </p:nvSpPr>
        <p:spPr bwMode="auto">
          <a:xfrm>
            <a:off x="1371600" y="1363663"/>
            <a:ext cx="61722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chemeClr val="accent1"/>
                </a:solidFill>
              </a:rPr>
              <a:t>almug, algum, chode, charashim, chapt, earing, gat, habergeon, hosen, kab, ligure, leasing, maranatha, nard, neesed, pate, rabboni, raca, ring-staked, stacte, strake, sycamyne, thyme wood, trode, wimples, ouches, tatches, brigandine, ambassage, occurent, purtenance, bruit, fray, cracknels, nusings, mufflers, anathema, corban, talitha cumi, ephrata, aceldama, centurion, quarternion, sanctum sanctorum, let, wot, trow, sod and swaddling clothes.</a:t>
            </a:r>
            <a:r>
              <a:rPr kumimoji="0" lang="en-US" altLang="en-US" sz="2400" b="1"/>
              <a:t> </a:t>
            </a:r>
          </a:p>
          <a:p>
            <a:pPr>
              <a:spcBef>
                <a:spcPct val="50000"/>
              </a:spcBef>
              <a:buClrTx/>
              <a:buFontTx/>
              <a:buNone/>
            </a:pPr>
            <a:endParaRPr kumimoji="0" lang="en-US" alt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8600" y="0"/>
            <a:ext cx="85344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dirty="0"/>
              <a:t>DAY 1</a:t>
            </a:r>
            <a:endParaRPr kumimoji="0" lang="en-US" altLang="en-US" sz="2400" b="1" dirty="0">
              <a:latin typeface="Courier New" pitchFamily="49" charset="0"/>
            </a:endParaRPr>
          </a:p>
          <a:p>
            <a:pPr>
              <a:spcBef>
                <a:spcPct val="0"/>
              </a:spcBef>
              <a:buClrTx/>
              <a:buFontTx/>
              <a:buNone/>
            </a:pPr>
            <a:r>
              <a:rPr kumimoji="0" lang="en-US" altLang="en-US" sz="2400" b="1" u="sng" dirty="0"/>
              <a:t>Assign:</a:t>
            </a:r>
            <a:r>
              <a:rPr kumimoji="0" lang="en-US" altLang="en-US" sz="2400" b="1" dirty="0"/>
              <a:t>  (see </a:t>
            </a:r>
            <a:r>
              <a:rPr kumimoji="0" lang="en-US" altLang="en-US" sz="2400" b="1" dirty="0" err="1"/>
              <a:t>CoursePack</a:t>
            </a:r>
            <a:r>
              <a:rPr kumimoji="0" lang="en-US" altLang="en-US" sz="2400" b="1" dirty="0"/>
              <a:t> </a:t>
            </a:r>
            <a:r>
              <a:rPr kumimoji="0" lang="en-US" altLang="en-US" sz="2400" b="1" dirty="0" smtClean="0"/>
              <a:t>handout; </a:t>
            </a:r>
            <a:r>
              <a:rPr kumimoji="0" lang="en-US" altLang="en-US" sz="2400" b="1" dirty="0" smtClean="0">
                <a:solidFill>
                  <a:schemeClr val="accent1"/>
                </a:solidFill>
              </a:rPr>
              <a:t>prefer typed work!</a:t>
            </a:r>
            <a:r>
              <a:rPr kumimoji="0" lang="en-US" altLang="en-US" sz="2400" b="1" dirty="0" smtClean="0"/>
              <a:t>)</a:t>
            </a:r>
            <a:endParaRPr kumimoji="0" lang="en-US" altLang="en-US" sz="2400" b="1" dirty="0"/>
          </a:p>
          <a:p>
            <a:pPr>
              <a:spcBef>
                <a:spcPct val="0"/>
              </a:spcBef>
              <a:buClrTx/>
              <a:buFontTx/>
              <a:buNone/>
            </a:pPr>
            <a:r>
              <a:rPr kumimoji="0" lang="en-US" altLang="en-US" sz="2400" b="1" dirty="0"/>
              <a:t> 1) (Daily) Write a journal entry (couple of paragraphs)</a:t>
            </a:r>
          </a:p>
          <a:p>
            <a:pPr>
              <a:spcBef>
                <a:spcPct val="0"/>
              </a:spcBef>
              <a:buClrTx/>
              <a:buFontTx/>
              <a:buNone/>
            </a:pPr>
            <a:r>
              <a:rPr kumimoji="0" lang="en-US" altLang="en-US" sz="2400" b="1" dirty="0"/>
              <a:t>      [When taking notes, you might rule off a section for </a:t>
            </a:r>
            <a:br>
              <a:rPr kumimoji="0" lang="en-US" altLang="en-US" sz="2400" b="1" dirty="0"/>
            </a:br>
            <a:r>
              <a:rPr kumimoji="0" lang="en-US" altLang="en-US" sz="2400" b="1" dirty="0"/>
              <a:t>       jotting down journal comments to develop later.]</a:t>
            </a:r>
          </a:p>
          <a:p>
            <a:pPr>
              <a:spcBef>
                <a:spcPct val="0"/>
              </a:spcBef>
              <a:buClrTx/>
              <a:buFontTx/>
              <a:buNone/>
            </a:pPr>
            <a:r>
              <a:rPr kumimoji="0" lang="en-US" altLang="en-US" sz="2400" b="1" dirty="0"/>
              <a:t> 2) #1  on “Functions of Communication” </a:t>
            </a:r>
            <a:r>
              <a:rPr kumimoji="0" lang="en-US" altLang="en-US" sz="2400" b="1" dirty="0">
                <a:solidFill>
                  <a:srgbClr val="C00000"/>
                </a:solidFill>
              </a:rPr>
              <a:t>(pp.  </a:t>
            </a:r>
            <a:r>
              <a:rPr kumimoji="0" lang="en-US" altLang="en-US" sz="2400" b="1" dirty="0" smtClean="0">
                <a:solidFill>
                  <a:srgbClr val="C00000"/>
                </a:solidFill>
              </a:rPr>
              <a:t>16-17)</a:t>
            </a:r>
            <a:endParaRPr kumimoji="0" lang="en-US" altLang="en-US" sz="2400" b="1" dirty="0">
              <a:solidFill>
                <a:srgbClr val="C00000"/>
              </a:solidFill>
            </a:endParaRPr>
          </a:p>
          <a:p>
            <a:pPr>
              <a:spcBef>
                <a:spcPct val="0"/>
              </a:spcBef>
              <a:buClrTx/>
              <a:buFontTx/>
              <a:buNone/>
            </a:pPr>
            <a:r>
              <a:rPr kumimoji="0" lang="en-US" altLang="en-US" sz="2400" b="1" dirty="0"/>
              <a:t> 3) #2  on 12 C’s </a:t>
            </a:r>
            <a:r>
              <a:rPr kumimoji="0" lang="en-US" altLang="en-US" sz="2400" b="1" dirty="0">
                <a:solidFill>
                  <a:schemeClr val="accent1"/>
                </a:solidFill>
              </a:rPr>
              <a:t>*Look over </a:t>
            </a:r>
            <a:r>
              <a:rPr kumimoji="0" lang="en-US" altLang="en-US" sz="2400" b="1" u="sng" dirty="0">
                <a:solidFill>
                  <a:schemeClr val="accent1"/>
                </a:solidFill>
              </a:rPr>
              <a:t>but do not need to do (N)</a:t>
            </a:r>
          </a:p>
          <a:p>
            <a:pPr>
              <a:spcBef>
                <a:spcPct val="0"/>
              </a:spcBef>
              <a:buClrTx/>
              <a:buFontTx/>
              <a:buNone/>
            </a:pPr>
            <a:r>
              <a:rPr kumimoji="0" lang="en-US" altLang="en-US" sz="2400" b="1" dirty="0"/>
              <a:t> 4) #3 on Genesis 1 and </a:t>
            </a:r>
            <a:r>
              <a:rPr kumimoji="0" lang="en-US" altLang="en-US" sz="2400" b="1" dirty="0" smtClean="0"/>
              <a:t>2.</a:t>
            </a:r>
            <a:endParaRPr kumimoji="0" lang="en-US" altLang="en-US" sz="2400" b="1" dirty="0"/>
          </a:p>
          <a:p>
            <a:pPr>
              <a:spcBef>
                <a:spcPct val="0"/>
              </a:spcBef>
              <a:buClrTx/>
              <a:buFontTx/>
              <a:buNone/>
            </a:pPr>
            <a:endParaRPr kumimoji="0" lang="en-US" altLang="en-US" sz="2400" b="1" u="sng" dirty="0"/>
          </a:p>
          <a:p>
            <a:pPr>
              <a:spcBef>
                <a:spcPct val="0"/>
              </a:spcBef>
              <a:buClrTx/>
              <a:buFontTx/>
              <a:buNone/>
            </a:pPr>
            <a:endParaRPr kumimoji="0" lang="en-US" altLang="en-US" sz="2400" b="1" u="sng" dirty="0"/>
          </a:p>
          <a:p>
            <a:pPr>
              <a:spcBef>
                <a:spcPct val="0"/>
              </a:spcBef>
              <a:buClrTx/>
              <a:buFontTx/>
              <a:buNone/>
            </a:pPr>
            <a:r>
              <a:rPr kumimoji="0" lang="en-US" altLang="en-US" sz="2400" b="1" u="sng" dirty="0"/>
              <a:t>Day Objectives:</a:t>
            </a:r>
            <a:r>
              <a:rPr kumimoji="0" lang="en-US" altLang="en-US" sz="2400" b="1" dirty="0"/>
              <a:t> </a:t>
            </a:r>
          </a:p>
          <a:p>
            <a:pPr>
              <a:spcBef>
                <a:spcPct val="0"/>
              </a:spcBef>
              <a:buClrTx/>
              <a:buFontTx/>
              <a:buNone/>
            </a:pPr>
            <a:r>
              <a:rPr kumimoji="0" lang="en-US" altLang="en-US" sz="2400" b="1" dirty="0"/>
              <a:t> 1) Explain the course goals and objectives.</a:t>
            </a:r>
          </a:p>
          <a:p>
            <a:pPr>
              <a:spcBef>
                <a:spcPct val="0"/>
              </a:spcBef>
              <a:buClrTx/>
              <a:buFontTx/>
              <a:buNone/>
            </a:pPr>
            <a:r>
              <a:rPr kumimoji="0" lang="en-US" altLang="en-US" sz="2400" b="1" dirty="0"/>
              <a:t> 2) Identify </a:t>
            </a:r>
            <a:r>
              <a:rPr kumimoji="0" lang="en-US" altLang="en-US" sz="2400" b="1" dirty="0" smtClean="0"/>
              <a:t>structure &amp; content </a:t>
            </a:r>
            <a:r>
              <a:rPr kumimoji="0" lang="en-US" altLang="en-US" sz="2400" b="1" dirty="0"/>
              <a:t>of </a:t>
            </a:r>
            <a:r>
              <a:rPr kumimoji="0" lang="en-US" altLang="en-US" sz="2400" b="1" dirty="0" smtClean="0"/>
              <a:t>Hebrew Bible/Old Testament</a:t>
            </a:r>
            <a:r>
              <a:rPr kumimoji="0" lang="en-US" altLang="en-US" sz="2400" b="1" dirty="0"/>
              <a:t/>
            </a:r>
            <a:br>
              <a:rPr kumimoji="0" lang="en-US" altLang="en-US" sz="2400" b="1" dirty="0"/>
            </a:br>
            <a:r>
              <a:rPr kumimoji="0" lang="en-US" altLang="en-US" sz="2400" b="1" dirty="0"/>
              <a:t> 3) Identify the nature of different </a:t>
            </a:r>
            <a:r>
              <a:rPr kumimoji="0" lang="en-US" altLang="en-US" sz="2400" b="1" dirty="0" smtClean="0"/>
              <a:t>Bible translations</a:t>
            </a:r>
            <a:endParaRPr kumimoji="0" lang="en-US" altLang="en-US" sz="2400" b="1" dirty="0"/>
          </a:p>
          <a:p>
            <a:pPr>
              <a:spcBef>
                <a:spcPct val="0"/>
              </a:spcBef>
              <a:buClrTx/>
              <a:buFontTx/>
              <a:buNone/>
            </a:pPr>
            <a:r>
              <a:rPr kumimoji="0" lang="en-US" altLang="en-US" sz="2400" b="1" dirty="0"/>
              <a:t> 4) Draw a map of the Ancient Near East (ANE) by memory.</a:t>
            </a:r>
            <a:br>
              <a:rPr kumimoji="0" lang="en-US" altLang="en-US" sz="2400" b="1" dirty="0"/>
            </a:br>
            <a:r>
              <a:rPr kumimoji="0" lang="en-US" altLang="en-US" sz="2400" b="1" dirty="0"/>
              <a:t> 5) Explain the differences among the cultures of the ANE</a:t>
            </a:r>
          </a:p>
        </p:txBody>
      </p:sp>
      <p:graphicFrame>
        <p:nvGraphicFramePr>
          <p:cNvPr id="44035" name="Object 1024"/>
          <p:cNvGraphicFramePr>
            <a:graphicFrameLocks noChangeAspect="1"/>
          </p:cNvGraphicFramePr>
          <p:nvPr/>
        </p:nvGraphicFramePr>
        <p:xfrm>
          <a:off x="6019800" y="3429000"/>
          <a:ext cx="2060575" cy="1663700"/>
        </p:xfrm>
        <a:graphic>
          <a:graphicData uri="http://schemas.openxmlformats.org/presentationml/2006/ole">
            <mc:AlternateContent xmlns:mc="http://schemas.openxmlformats.org/markup-compatibility/2006">
              <mc:Choice xmlns:v="urn:schemas-microsoft-com:vml" Requires="v">
                <p:oleObj spid="_x0000_s44055" name="Clip" r:id="rId3" imgW="1891894" imgH="1527048" progId="MS_ClipArt_Gallery.5">
                  <p:embed/>
                </p:oleObj>
              </mc:Choice>
              <mc:Fallback>
                <p:oleObj name="Clip" r:id="rId3" imgW="1891894" imgH="1527048" progId="MS_ClipArt_Gallery.5">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429000"/>
                        <a:ext cx="2060575" cy="16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371600" indent="-4572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solidFill>
                  <a:srgbClr val="333333"/>
                </a:solidFill>
                <a:cs typeface="Arial" charset="0"/>
              </a:rPr>
              <a:t>B.	</a:t>
            </a:r>
            <a:r>
              <a:rPr kumimoji="0" lang="en-US" altLang="en-US" sz="2400" b="1" dirty="0">
                <a:solidFill>
                  <a:srgbClr val="3333CC"/>
                </a:solidFill>
                <a:cs typeface="Arial" charset="0"/>
              </a:rPr>
              <a:t>Revised Standard Version (RSV) </a:t>
            </a:r>
            <a:r>
              <a:rPr kumimoji="0" lang="en-US" altLang="en-US" sz="2400" b="1" dirty="0" smtClean="0">
                <a:solidFill>
                  <a:srgbClr val="333333"/>
                </a:solidFill>
                <a:cs typeface="Arial" charset="0"/>
              </a:rPr>
              <a:t>.       </a:t>
            </a:r>
            <a:r>
              <a:rPr kumimoji="0" lang="en-US" altLang="en-US" sz="2400" b="1" dirty="0" smtClean="0">
                <a:solidFill>
                  <a:srgbClr val="C00000"/>
                </a:solidFill>
              </a:rPr>
              <a:t>Skip</a:t>
            </a:r>
            <a:endParaRPr kumimoji="0" lang="en-US" altLang="en-US" sz="2400" b="1" dirty="0">
              <a:solidFill>
                <a:srgbClr val="333333"/>
              </a:solidFill>
              <a:cs typeface="Arial" charset="0"/>
            </a:endParaRPr>
          </a:p>
          <a:p>
            <a:pPr>
              <a:spcBef>
                <a:spcPct val="0"/>
              </a:spcBef>
              <a:buClrTx/>
              <a:buFontTx/>
              <a:buNone/>
            </a:pPr>
            <a:r>
              <a:rPr kumimoji="0" lang="en-US" altLang="en-US" sz="2400" b="1" dirty="0">
                <a:solidFill>
                  <a:srgbClr val="333333"/>
                </a:solidFill>
                <a:cs typeface="Arial" charset="0"/>
              </a:rPr>
              <a:t>	1.  An update and revision of the KJV</a:t>
            </a:r>
          </a:p>
          <a:p>
            <a:pPr lvl="2">
              <a:spcBef>
                <a:spcPct val="0"/>
              </a:spcBef>
              <a:buFontTx/>
              <a:buNone/>
            </a:pPr>
            <a:r>
              <a:rPr kumimoji="0" lang="en-US" altLang="en-US" b="1" dirty="0">
                <a:solidFill>
                  <a:srgbClr val="333333"/>
                </a:solidFill>
                <a:cs typeface="Arial" charset="0"/>
              </a:rPr>
              <a:t>2.  Changes in two major areas: </a:t>
            </a:r>
          </a:p>
          <a:p>
            <a:pPr lvl="2">
              <a:spcBef>
                <a:spcPct val="0"/>
              </a:spcBef>
              <a:buFontTx/>
              <a:buNone/>
            </a:pPr>
            <a:r>
              <a:rPr kumimoji="0" lang="en-US" altLang="en-US" b="1" dirty="0">
                <a:solidFill>
                  <a:srgbClr val="333333"/>
                </a:solidFill>
                <a:cs typeface="Arial" charset="0"/>
              </a:rPr>
              <a:t>	a. more contemporary English; </a:t>
            </a:r>
          </a:p>
          <a:p>
            <a:pPr lvl="2">
              <a:spcBef>
                <a:spcPct val="0"/>
              </a:spcBef>
              <a:buFontTx/>
              <a:buNone/>
            </a:pPr>
            <a:r>
              <a:rPr kumimoji="0" lang="en-US" altLang="en-US" b="1" dirty="0">
                <a:solidFill>
                  <a:srgbClr val="333333"/>
                </a:solidFill>
                <a:cs typeface="Arial" charset="0"/>
              </a:rPr>
              <a:t>	b. better knowledge of the ancient Hebrew text.</a:t>
            </a:r>
          </a:p>
          <a:p>
            <a:pPr lvl="2">
              <a:spcBef>
                <a:spcPct val="0"/>
              </a:spcBef>
              <a:buFontTx/>
              <a:buNone/>
            </a:pPr>
            <a:endParaRPr kumimoji="0" lang="en-US" altLang="en-US" b="1" dirty="0">
              <a:solidFill>
                <a:srgbClr val="333333"/>
              </a:solidFill>
              <a:cs typeface="Arial" charset="0"/>
            </a:endParaRPr>
          </a:p>
          <a:p>
            <a:pPr>
              <a:spcBef>
                <a:spcPct val="0"/>
              </a:spcBef>
              <a:buClrTx/>
              <a:buFontTx/>
              <a:buNone/>
            </a:pPr>
            <a:r>
              <a:rPr kumimoji="0" lang="en-US" altLang="en-US" sz="2400" b="1" dirty="0">
                <a:solidFill>
                  <a:srgbClr val="333333"/>
                </a:solidFill>
                <a:cs typeface="Arial" charset="0"/>
              </a:rPr>
              <a:t>C.	</a:t>
            </a:r>
            <a:r>
              <a:rPr kumimoji="0" lang="en-US" altLang="en-US" sz="2400" b="1" dirty="0">
                <a:solidFill>
                  <a:srgbClr val="3333CC"/>
                </a:solidFill>
                <a:cs typeface="Arial" charset="0"/>
              </a:rPr>
              <a:t>New English Bible (NEB)</a:t>
            </a:r>
            <a:r>
              <a:rPr kumimoji="0" lang="en-US" altLang="en-US" sz="2400" b="1" dirty="0">
                <a:solidFill>
                  <a:srgbClr val="333333"/>
                </a:solidFill>
                <a:cs typeface="Arial" charset="0"/>
              </a:rPr>
              <a:t>.  </a:t>
            </a:r>
          </a:p>
          <a:p>
            <a:pPr>
              <a:spcBef>
                <a:spcPct val="0"/>
              </a:spcBef>
              <a:buClrTx/>
              <a:buFontTx/>
              <a:buNone/>
            </a:pPr>
            <a:r>
              <a:rPr kumimoji="0" lang="en-US" altLang="en-US" sz="2400" b="1" dirty="0">
                <a:solidFill>
                  <a:srgbClr val="333333"/>
                </a:solidFill>
                <a:cs typeface="Arial" charset="0"/>
              </a:rPr>
              <a:t>	1.  Totally new translation, w. no reference to earlier ones. </a:t>
            </a:r>
          </a:p>
          <a:p>
            <a:pPr>
              <a:spcBef>
                <a:spcPct val="0"/>
              </a:spcBef>
              <a:buClrTx/>
              <a:buFontTx/>
              <a:buNone/>
            </a:pPr>
            <a:r>
              <a:rPr kumimoji="0" lang="en-US" altLang="en-US" sz="2400" b="1" dirty="0">
                <a:solidFill>
                  <a:srgbClr val="333333"/>
                </a:solidFill>
                <a:cs typeface="Arial" charset="0"/>
              </a:rPr>
              <a:t>	2.   Regarding Hebrew text: often goes “out on a limb.”</a:t>
            </a:r>
          </a:p>
          <a:p>
            <a:pPr>
              <a:spcBef>
                <a:spcPct val="0"/>
              </a:spcBef>
              <a:buClrTx/>
              <a:buFontTx/>
              <a:buNone/>
            </a:pPr>
            <a:endParaRPr kumimoji="0" lang="en-US" altLang="en-US" sz="2400" b="1" dirty="0">
              <a:solidFill>
                <a:srgbClr val="333333"/>
              </a:solidFill>
              <a:cs typeface="Arial" charset="0"/>
            </a:endParaRPr>
          </a:p>
          <a:p>
            <a:pPr>
              <a:spcBef>
                <a:spcPct val="0"/>
              </a:spcBef>
              <a:buClrTx/>
              <a:buFontTx/>
              <a:buNone/>
            </a:pPr>
            <a:r>
              <a:rPr kumimoji="0" lang="en-US" altLang="en-US" sz="2400" b="1" dirty="0">
                <a:solidFill>
                  <a:srgbClr val="333333"/>
                </a:solidFill>
                <a:cs typeface="Arial" charset="0"/>
              </a:rPr>
              <a:t>D.	</a:t>
            </a:r>
            <a:r>
              <a:rPr kumimoji="0" lang="en-US" altLang="en-US" sz="2400" b="1" dirty="0">
                <a:solidFill>
                  <a:srgbClr val="3333CC"/>
                </a:solidFill>
                <a:cs typeface="Arial" charset="0"/>
              </a:rPr>
              <a:t>Jerusalem Bible</a:t>
            </a:r>
            <a:r>
              <a:rPr kumimoji="0" lang="en-US" altLang="en-US" sz="2400" b="1" dirty="0">
                <a:solidFill>
                  <a:srgbClr val="333333"/>
                </a:solidFill>
                <a:cs typeface="Arial" charset="0"/>
              </a:rPr>
              <a:t>.  </a:t>
            </a:r>
          </a:p>
          <a:p>
            <a:pPr>
              <a:spcBef>
                <a:spcPct val="0"/>
              </a:spcBef>
              <a:buClrTx/>
              <a:buFontTx/>
              <a:buNone/>
            </a:pPr>
            <a:r>
              <a:rPr kumimoji="0" lang="en-US" altLang="en-US" sz="2400" b="1" dirty="0">
                <a:solidFill>
                  <a:srgbClr val="333333"/>
                </a:solidFill>
                <a:cs typeface="Arial" charset="0"/>
              </a:rPr>
              <a:t>	Modern Roman Catholic translation into English.</a:t>
            </a:r>
          </a:p>
          <a:p>
            <a:pPr>
              <a:spcBef>
                <a:spcPct val="0"/>
              </a:spcBef>
              <a:buClrTx/>
              <a:buFontTx/>
              <a:buNone/>
            </a:pPr>
            <a:endParaRPr kumimoji="0" lang="en-US" altLang="en-US" sz="2400" b="1" dirty="0">
              <a:solidFill>
                <a:srgbClr val="333333"/>
              </a:solidFill>
              <a:cs typeface="Arial" charset="0"/>
            </a:endParaRPr>
          </a:p>
          <a:p>
            <a:pPr>
              <a:spcBef>
                <a:spcPct val="0"/>
              </a:spcBef>
              <a:buClrTx/>
              <a:buFontTx/>
              <a:buNone/>
            </a:pPr>
            <a:r>
              <a:rPr kumimoji="0" lang="en-US" altLang="en-US" sz="2400" b="1" dirty="0">
                <a:solidFill>
                  <a:srgbClr val="333333"/>
                </a:solidFill>
                <a:cs typeface="Arial" charset="0"/>
              </a:rPr>
              <a:t>E.  </a:t>
            </a:r>
            <a:r>
              <a:rPr kumimoji="0" lang="en-US" altLang="en-US" sz="2400" b="1" dirty="0">
                <a:solidFill>
                  <a:srgbClr val="3333CC"/>
                </a:solidFill>
                <a:cs typeface="Arial" charset="0"/>
              </a:rPr>
              <a:t>New International Version</a:t>
            </a:r>
            <a:r>
              <a:rPr kumimoji="0" lang="en-US" altLang="en-US" sz="2400" b="1" dirty="0">
                <a:solidFill>
                  <a:srgbClr val="333333"/>
                </a:solidFill>
                <a:cs typeface="Arial" charset="0"/>
              </a:rPr>
              <a:t> </a:t>
            </a:r>
            <a:r>
              <a:rPr kumimoji="0" lang="en-US" altLang="en-US" sz="2400" b="1" dirty="0">
                <a:solidFill>
                  <a:srgbClr val="3333CC"/>
                </a:solidFill>
                <a:cs typeface="Arial" charset="0"/>
              </a:rPr>
              <a:t>(NIV)</a:t>
            </a:r>
          </a:p>
          <a:p>
            <a:pPr>
              <a:spcBef>
                <a:spcPct val="0"/>
              </a:spcBef>
              <a:buClrTx/>
              <a:buFontTx/>
              <a:buNone/>
            </a:pPr>
            <a:r>
              <a:rPr kumimoji="0" lang="en-US" altLang="en-US" sz="2400" b="1" dirty="0">
                <a:solidFill>
                  <a:srgbClr val="333333"/>
                </a:solidFill>
                <a:cs typeface="Arial" charset="0"/>
              </a:rPr>
              <a:t>	Interdenominational, Protestant, “conservative,” idiomatic translation.</a:t>
            </a:r>
            <a:br>
              <a:rPr kumimoji="0" lang="en-US" altLang="en-US" sz="2400" b="1" dirty="0">
                <a:solidFill>
                  <a:srgbClr val="333333"/>
                </a:solidFill>
                <a:cs typeface="Arial" charset="0"/>
              </a:rPr>
            </a:br>
            <a:endParaRPr kumimoji="0" lang="en-US" altLang="en-US" sz="2400" b="1" dirty="0">
              <a:solidFill>
                <a:srgbClr val="333333"/>
              </a:solidFill>
              <a:cs typeface="Arial" charset="0"/>
            </a:endParaRPr>
          </a:p>
          <a:p>
            <a:pPr>
              <a:spcBef>
                <a:spcPct val="0"/>
              </a:spcBef>
              <a:buClrTx/>
              <a:buFontTx/>
              <a:buNone/>
            </a:pPr>
            <a:r>
              <a:rPr kumimoji="0" lang="en-US" altLang="en-US" sz="2400" b="1" dirty="0">
                <a:solidFill>
                  <a:srgbClr val="333333"/>
                </a:solidFill>
                <a:cs typeface="Arial" charset="0"/>
              </a:rPr>
              <a:t>F.  </a:t>
            </a:r>
            <a:r>
              <a:rPr kumimoji="0" lang="en-US" altLang="en-US" sz="2400" b="1" dirty="0">
                <a:solidFill>
                  <a:srgbClr val="3333CC"/>
                </a:solidFill>
                <a:cs typeface="Arial" charset="0"/>
              </a:rPr>
              <a:t>New Revised Standard Version (NRSV):</a:t>
            </a:r>
            <a:r>
              <a:rPr kumimoji="0" lang="en-US" altLang="en-US" sz="2400" b="1" dirty="0">
                <a:solidFill>
                  <a:srgbClr val="333333"/>
                </a:solidFill>
                <a:cs typeface="Arial" charset="0"/>
              </a:rPr>
              <a:t> gender inclusive</a:t>
            </a:r>
            <a:endParaRPr kumimoji="0" lang="en-US" altLang="en-US" sz="2400" dirty="0">
              <a:solidFill>
                <a:srgbClr val="333333"/>
              </a:solidFill>
              <a:cs typeface="Arial"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482">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482">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0482">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0482">
                                            <p:txEl>
                                              <p:pRg st="14" end="1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048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1"/>
          <p:cNvSpPr txBox="1">
            <a:spLocks noChangeArrowheads="1"/>
          </p:cNvSpPr>
          <p:nvPr/>
        </p:nvSpPr>
        <p:spPr bwMode="auto">
          <a:xfrm>
            <a:off x="304800" y="4572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a:solidFill>
                  <a:srgbClr val="333333"/>
                </a:solidFill>
                <a:cs typeface="Arial" charset="0"/>
              </a:rPr>
              <a:t>Translation Approaches</a:t>
            </a:r>
          </a:p>
        </p:txBody>
      </p:sp>
      <p:cxnSp>
        <p:nvCxnSpPr>
          <p:cNvPr id="89091" name="Straight Connector 3"/>
          <p:cNvCxnSpPr>
            <a:cxnSpLocks noChangeShapeType="1"/>
          </p:cNvCxnSpPr>
          <p:nvPr/>
        </p:nvCxnSpPr>
        <p:spPr bwMode="auto">
          <a:xfrm>
            <a:off x="1219200" y="3505200"/>
            <a:ext cx="65532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9092" name="Straight Connector 5"/>
          <p:cNvCxnSpPr>
            <a:cxnSpLocks noChangeShapeType="1"/>
          </p:cNvCxnSpPr>
          <p:nvPr/>
        </p:nvCxnSpPr>
        <p:spPr bwMode="auto">
          <a:xfrm rot="5400000">
            <a:off x="952500" y="3162300"/>
            <a:ext cx="533400" cy="0"/>
          </a:xfrm>
          <a:prstGeom prst="line">
            <a:avLst/>
          </a:prstGeom>
          <a:noFill/>
          <a:ln w="31750" algn="ctr">
            <a:solidFill>
              <a:schemeClr val="accent1"/>
            </a:solidFill>
            <a:round/>
            <a:headEnd/>
            <a:tailEnd/>
          </a:ln>
          <a:extLst>
            <a:ext uri="{909E8E84-426E-40DD-AFC4-6F175D3DCCD1}">
              <a14:hiddenFill xmlns:a14="http://schemas.microsoft.com/office/drawing/2010/main">
                <a:noFill/>
              </a14:hiddenFill>
            </a:ext>
          </a:extLst>
        </p:spPr>
      </p:cxnSp>
      <p:cxnSp>
        <p:nvCxnSpPr>
          <p:cNvPr id="89093" name="Straight Connector 6"/>
          <p:cNvCxnSpPr>
            <a:cxnSpLocks noChangeShapeType="1"/>
          </p:cNvCxnSpPr>
          <p:nvPr/>
        </p:nvCxnSpPr>
        <p:spPr bwMode="auto">
          <a:xfrm rot="5400000">
            <a:off x="4229100" y="3238500"/>
            <a:ext cx="533400" cy="0"/>
          </a:xfrm>
          <a:prstGeom prst="line">
            <a:avLst/>
          </a:prstGeom>
          <a:noFill/>
          <a:ln w="31750" algn="ctr">
            <a:solidFill>
              <a:schemeClr val="accent1"/>
            </a:solidFill>
            <a:round/>
            <a:headEnd/>
            <a:tailEnd/>
          </a:ln>
          <a:extLst>
            <a:ext uri="{909E8E84-426E-40DD-AFC4-6F175D3DCCD1}">
              <a14:hiddenFill xmlns:a14="http://schemas.microsoft.com/office/drawing/2010/main">
                <a:noFill/>
              </a14:hiddenFill>
            </a:ext>
          </a:extLst>
        </p:spPr>
      </p:cxnSp>
      <p:cxnSp>
        <p:nvCxnSpPr>
          <p:cNvPr id="89094" name="Straight Connector 7"/>
          <p:cNvCxnSpPr>
            <a:cxnSpLocks noChangeShapeType="1"/>
          </p:cNvCxnSpPr>
          <p:nvPr/>
        </p:nvCxnSpPr>
        <p:spPr bwMode="auto">
          <a:xfrm rot="5400000">
            <a:off x="7505700" y="3162300"/>
            <a:ext cx="533400" cy="0"/>
          </a:xfrm>
          <a:prstGeom prst="line">
            <a:avLst/>
          </a:prstGeom>
          <a:noFill/>
          <a:ln w="31750" algn="ctr">
            <a:solidFill>
              <a:schemeClr val="accent1"/>
            </a:solidFill>
            <a:round/>
            <a:headEnd/>
            <a:tailEnd/>
          </a:ln>
          <a:extLst>
            <a:ext uri="{909E8E84-426E-40DD-AFC4-6F175D3DCCD1}">
              <a14:hiddenFill xmlns:a14="http://schemas.microsoft.com/office/drawing/2010/main">
                <a:noFill/>
              </a14:hiddenFill>
            </a:ext>
          </a:extLst>
        </p:spPr>
      </p:cxnSp>
      <p:sp>
        <p:nvSpPr>
          <p:cNvPr id="89095" name="TextBox 8"/>
          <p:cNvSpPr txBox="1">
            <a:spLocks noChangeArrowheads="1"/>
          </p:cNvSpPr>
          <p:nvPr/>
        </p:nvSpPr>
        <p:spPr bwMode="auto">
          <a:xfrm>
            <a:off x="762000" y="990600"/>
            <a:ext cx="114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CC"/>
                </a:solidFill>
                <a:cs typeface="Arial" charset="0"/>
              </a:rPr>
              <a:t>Highly literal (word for word</a:t>
            </a:r>
            <a:r>
              <a:rPr kumimoji="0" lang="en-US" altLang="en-US" sz="2400">
                <a:solidFill>
                  <a:srgbClr val="333333"/>
                </a:solidFill>
                <a:cs typeface="Arial" charset="0"/>
              </a:rPr>
              <a:t>)</a:t>
            </a:r>
          </a:p>
        </p:txBody>
      </p:sp>
      <p:sp>
        <p:nvSpPr>
          <p:cNvPr id="89096" name="TextBox 9"/>
          <p:cNvSpPr txBox="1">
            <a:spLocks noChangeArrowheads="1"/>
          </p:cNvSpPr>
          <p:nvPr/>
        </p:nvSpPr>
        <p:spPr bwMode="auto">
          <a:xfrm>
            <a:off x="7162800" y="19050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CC"/>
                </a:solidFill>
                <a:cs typeface="Arial" charset="0"/>
              </a:rPr>
              <a:t>Loosely paraphrased</a:t>
            </a:r>
          </a:p>
        </p:txBody>
      </p:sp>
      <p:sp>
        <p:nvSpPr>
          <p:cNvPr id="89097" name="TextBox 10"/>
          <p:cNvSpPr txBox="1">
            <a:spLocks noChangeArrowheads="1"/>
          </p:cNvSpPr>
          <p:nvPr/>
        </p:nvSpPr>
        <p:spPr bwMode="auto">
          <a:xfrm>
            <a:off x="3886200" y="15240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CC"/>
                </a:solidFill>
                <a:cs typeface="Arial" charset="0"/>
              </a:rPr>
              <a:t>Idiomatic (phrase for phrase)</a:t>
            </a:r>
          </a:p>
        </p:txBody>
      </p:sp>
      <p:sp>
        <p:nvSpPr>
          <p:cNvPr id="89098" name="TextBox 11"/>
          <p:cNvSpPr txBox="1">
            <a:spLocks noChangeArrowheads="1"/>
          </p:cNvSpPr>
          <p:nvPr/>
        </p:nvSpPr>
        <p:spPr bwMode="auto">
          <a:xfrm>
            <a:off x="304800" y="3657600"/>
            <a:ext cx="152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cs typeface="Arial" charset="0"/>
              </a:rPr>
              <a:t>Interlinear Bibles</a:t>
            </a:r>
          </a:p>
        </p:txBody>
      </p:sp>
      <p:sp>
        <p:nvSpPr>
          <p:cNvPr id="89099" name="TextBox 12"/>
          <p:cNvSpPr txBox="1">
            <a:spLocks noChangeArrowheads="1"/>
          </p:cNvSpPr>
          <p:nvPr/>
        </p:nvSpPr>
        <p:spPr bwMode="auto">
          <a:xfrm>
            <a:off x="3886200" y="36576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cs typeface="Arial" charset="0"/>
              </a:rPr>
              <a:t>New International Version</a:t>
            </a:r>
          </a:p>
        </p:txBody>
      </p:sp>
      <p:sp>
        <p:nvSpPr>
          <p:cNvPr id="89100" name="TextBox 13"/>
          <p:cNvSpPr txBox="1">
            <a:spLocks noChangeArrowheads="1"/>
          </p:cNvSpPr>
          <p:nvPr/>
        </p:nvSpPr>
        <p:spPr bwMode="auto">
          <a:xfrm>
            <a:off x="7696200" y="37338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cs typeface="Arial" charset="0"/>
              </a:rPr>
              <a:t>“Cotton Patch Gospel” </a:t>
            </a:r>
          </a:p>
        </p:txBody>
      </p:sp>
      <p:sp>
        <p:nvSpPr>
          <p:cNvPr id="89101" name="TextBox 14"/>
          <p:cNvSpPr txBox="1">
            <a:spLocks noChangeArrowheads="1"/>
          </p:cNvSpPr>
          <p:nvPr/>
        </p:nvSpPr>
        <p:spPr bwMode="auto">
          <a:xfrm>
            <a:off x="1752600" y="36576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cs typeface="Arial" charset="0"/>
              </a:rPr>
              <a:t>NASV  NRSV</a:t>
            </a:r>
          </a:p>
        </p:txBody>
      </p:sp>
      <p:cxnSp>
        <p:nvCxnSpPr>
          <p:cNvPr id="89102" name="Straight Arrow Connector 16"/>
          <p:cNvCxnSpPr>
            <a:cxnSpLocks noChangeShapeType="1"/>
          </p:cNvCxnSpPr>
          <p:nvPr/>
        </p:nvCxnSpPr>
        <p:spPr bwMode="auto">
          <a:xfrm rot="5400000" flipH="1" flipV="1">
            <a:off x="991394" y="36568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9103" name="Straight Arrow Connector 17"/>
          <p:cNvCxnSpPr>
            <a:cxnSpLocks noChangeShapeType="1"/>
          </p:cNvCxnSpPr>
          <p:nvPr/>
        </p:nvCxnSpPr>
        <p:spPr bwMode="auto">
          <a:xfrm rot="5400000" flipH="1" flipV="1">
            <a:off x="1981994" y="36568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9104" name="Straight Arrow Connector 18"/>
          <p:cNvCxnSpPr>
            <a:cxnSpLocks noChangeShapeType="1"/>
          </p:cNvCxnSpPr>
          <p:nvPr/>
        </p:nvCxnSpPr>
        <p:spPr bwMode="auto">
          <a:xfrm rot="5400000" flipH="1" flipV="1">
            <a:off x="3124994" y="36568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9105" name="Straight Arrow Connector 19"/>
          <p:cNvCxnSpPr>
            <a:cxnSpLocks noChangeShapeType="1"/>
          </p:cNvCxnSpPr>
          <p:nvPr/>
        </p:nvCxnSpPr>
        <p:spPr bwMode="auto">
          <a:xfrm rot="5400000" flipH="1" flipV="1">
            <a:off x="4344194" y="37330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9106" name="Straight Arrow Connector 20"/>
          <p:cNvCxnSpPr>
            <a:cxnSpLocks noChangeShapeType="1"/>
          </p:cNvCxnSpPr>
          <p:nvPr/>
        </p:nvCxnSpPr>
        <p:spPr bwMode="auto">
          <a:xfrm rot="5400000" flipH="1" flipV="1">
            <a:off x="7544594" y="37330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89107" name="TextBox 21"/>
          <p:cNvSpPr txBox="1">
            <a:spLocks noChangeArrowheads="1"/>
          </p:cNvSpPr>
          <p:nvPr/>
        </p:nvSpPr>
        <p:spPr bwMode="auto">
          <a:xfrm>
            <a:off x="6629400" y="3886200"/>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cs typeface="Arial" charset="0"/>
              </a:rPr>
              <a:t>Living Bible</a:t>
            </a:r>
          </a:p>
        </p:txBody>
      </p:sp>
      <p:cxnSp>
        <p:nvCxnSpPr>
          <p:cNvPr id="89108" name="Straight Arrow Connector 22"/>
          <p:cNvCxnSpPr>
            <a:cxnSpLocks noChangeShapeType="1"/>
          </p:cNvCxnSpPr>
          <p:nvPr/>
        </p:nvCxnSpPr>
        <p:spPr bwMode="auto">
          <a:xfrm rot="5400000" flipH="1" flipV="1">
            <a:off x="6858794" y="37330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p:cNvSpPr txBox="1">
            <a:spLocks noChangeArrowheads="1"/>
          </p:cNvSpPr>
          <p:nvPr/>
        </p:nvSpPr>
        <p:spPr bwMode="auto">
          <a:xfrm>
            <a:off x="228600" y="3048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b="1">
                <a:solidFill>
                  <a:srgbClr val="333333"/>
                </a:solidFill>
                <a:cs typeface="Arial" charset="0"/>
              </a:rPr>
              <a:t>WHAT TO LOOK FOR IN A TRANSLATION</a:t>
            </a:r>
          </a:p>
        </p:txBody>
      </p:sp>
      <p:sp>
        <p:nvSpPr>
          <p:cNvPr id="90115" name="TextBox 2"/>
          <p:cNvSpPr txBox="1">
            <a:spLocks noChangeArrowheads="1"/>
          </p:cNvSpPr>
          <p:nvPr/>
        </p:nvSpPr>
        <p:spPr bwMode="auto">
          <a:xfrm>
            <a:off x="457200" y="1447800"/>
            <a:ext cx="84582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633413" indent="-176213">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ts val="1200"/>
              </a:spcBef>
              <a:buClrTx/>
              <a:buFont typeface="Arial" charset="0"/>
              <a:buChar char="•"/>
            </a:pPr>
            <a:r>
              <a:rPr kumimoji="0" lang="en-US" altLang="en-US" sz="2800" b="1">
                <a:solidFill>
                  <a:srgbClr val="3333CC"/>
                </a:solidFill>
                <a:cs typeface="Arial" charset="0"/>
              </a:rPr>
              <a:t>Date:</a:t>
            </a:r>
            <a:r>
              <a:rPr kumimoji="0" lang="en-US" altLang="en-US" sz="2800" b="1">
                <a:solidFill>
                  <a:srgbClr val="333333"/>
                </a:solidFill>
                <a:cs typeface="Arial" charset="0"/>
              </a:rPr>
              <a:t> </a:t>
            </a:r>
          </a:p>
          <a:p>
            <a:pPr lvl="1">
              <a:spcBef>
                <a:spcPts val="600"/>
              </a:spcBef>
              <a:buClrTx/>
              <a:buSzTx/>
              <a:buFont typeface="Arial" charset="0"/>
              <a:buChar char="•"/>
            </a:pPr>
            <a:r>
              <a:rPr kumimoji="0" lang="en-US" altLang="en-US" b="1">
                <a:solidFill>
                  <a:srgbClr val="333333"/>
                </a:solidFill>
                <a:cs typeface="Arial" charset="0"/>
              </a:rPr>
              <a:t> Does it use latest manuscript resources?</a:t>
            </a:r>
          </a:p>
          <a:p>
            <a:pPr lvl="1">
              <a:spcBef>
                <a:spcPts val="600"/>
              </a:spcBef>
              <a:buClrTx/>
              <a:buSzTx/>
              <a:buFont typeface="Arial" charset="0"/>
              <a:buChar char="•"/>
            </a:pPr>
            <a:r>
              <a:rPr kumimoji="0" lang="en-US" altLang="en-US" b="1">
                <a:solidFill>
                  <a:srgbClr val="333333"/>
                </a:solidFill>
                <a:cs typeface="Arial" charset="0"/>
              </a:rPr>
              <a:t> Does it employ latest understanding of home language?</a:t>
            </a:r>
          </a:p>
          <a:p>
            <a:pPr lvl="1">
              <a:spcBef>
                <a:spcPts val="600"/>
              </a:spcBef>
              <a:buClrTx/>
              <a:buSzTx/>
              <a:buFont typeface="Arial" charset="0"/>
              <a:buChar char="•"/>
            </a:pPr>
            <a:r>
              <a:rPr kumimoji="0" lang="en-US" altLang="en-US" b="1">
                <a:solidFill>
                  <a:srgbClr val="333333"/>
                </a:solidFill>
                <a:cs typeface="Arial" charset="0"/>
              </a:rPr>
              <a:t>Does it address changes in target language?</a:t>
            </a:r>
          </a:p>
          <a:p>
            <a:pPr>
              <a:spcBef>
                <a:spcPts val="1200"/>
              </a:spcBef>
              <a:buClrTx/>
              <a:buFont typeface="Arial" charset="0"/>
              <a:buChar char="•"/>
            </a:pPr>
            <a:r>
              <a:rPr kumimoji="0" lang="en-US" altLang="en-US" sz="2800" b="1">
                <a:solidFill>
                  <a:srgbClr val="008A00"/>
                </a:solidFill>
                <a:cs typeface="Arial" charset="0"/>
              </a:rPr>
              <a:t>Approach</a:t>
            </a:r>
            <a:r>
              <a:rPr kumimoji="0" lang="en-US" altLang="en-US" sz="2800" b="1">
                <a:solidFill>
                  <a:srgbClr val="333333"/>
                </a:solidFill>
                <a:cs typeface="Arial" charset="0"/>
              </a:rPr>
              <a:t>: Is the goal to be highly literal OR</a:t>
            </a:r>
            <a:br>
              <a:rPr kumimoji="0" lang="en-US" altLang="en-US" sz="2800" b="1">
                <a:solidFill>
                  <a:srgbClr val="333333"/>
                </a:solidFill>
                <a:cs typeface="Arial" charset="0"/>
              </a:rPr>
            </a:br>
            <a:r>
              <a:rPr kumimoji="0" lang="en-US" altLang="en-US" sz="2800" b="1">
                <a:solidFill>
                  <a:srgbClr val="333333"/>
                </a:solidFill>
                <a:cs typeface="Arial" charset="0"/>
              </a:rPr>
              <a:t>      idiomatic OR to paraphrase?</a:t>
            </a:r>
          </a:p>
          <a:p>
            <a:pPr>
              <a:spcBef>
                <a:spcPts val="1200"/>
              </a:spcBef>
              <a:buClrTx/>
              <a:buFont typeface="Arial" charset="0"/>
              <a:buChar char="•"/>
            </a:pPr>
            <a:r>
              <a:rPr kumimoji="0" lang="en-US" altLang="en-US" sz="2800" b="1">
                <a:solidFill>
                  <a:srgbClr val="C00000"/>
                </a:solidFill>
                <a:cs typeface="Arial" charset="0"/>
              </a:rPr>
              <a:t>Translators</a:t>
            </a:r>
            <a:r>
              <a:rPr kumimoji="0" lang="en-US" altLang="en-US" sz="2800" b="1">
                <a:solidFill>
                  <a:srgbClr val="333333"/>
                </a:solidFill>
                <a:cs typeface="Arial" charset="0"/>
              </a:rPr>
              <a:t>: Individual? Committee? Committees?</a:t>
            </a:r>
          </a:p>
          <a:p>
            <a:pPr>
              <a:spcBef>
                <a:spcPts val="1200"/>
              </a:spcBef>
              <a:buClrTx/>
              <a:buFont typeface="Arial" charset="0"/>
              <a:buChar char="•"/>
            </a:pPr>
            <a:r>
              <a:rPr kumimoji="0" lang="en-US" altLang="en-US" sz="2800" b="1">
                <a:solidFill>
                  <a:srgbClr val="7030A0"/>
                </a:solidFill>
                <a:cs typeface="Arial" charset="0"/>
              </a:rPr>
              <a:t>Bias</a:t>
            </a:r>
            <a:r>
              <a:rPr kumimoji="0" lang="en-US" altLang="en-US" sz="2800" b="1">
                <a:solidFill>
                  <a:srgbClr val="333333"/>
                </a:solidFill>
                <a:cs typeface="Arial" charset="0"/>
              </a:rPr>
              <a:t>: Denominational?  Multi-denominational?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Images of godd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24250"/>
            <a:ext cx="50292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0" y="4876800"/>
            <a:ext cx="4191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ts val="500"/>
              </a:spcBef>
              <a:spcAft>
                <a:spcPts val="500"/>
              </a:spcAft>
              <a:buClrTx/>
              <a:buFontTx/>
              <a:buNone/>
            </a:pPr>
            <a:r>
              <a:rPr kumimoji="0" lang="en-US" altLang="en-US" sz="1200" b="1"/>
              <a:t>Bull 12 th - 5 th cent Palestine,</a:t>
            </a:r>
          </a:p>
          <a:p>
            <a:pPr>
              <a:spcBef>
                <a:spcPts val="500"/>
              </a:spcBef>
              <a:spcAft>
                <a:spcPts val="500"/>
              </a:spcAft>
              <a:buClrTx/>
              <a:buFontTx/>
              <a:buNone/>
            </a:pPr>
            <a:r>
              <a:rPr kumimoji="0" lang="en-US" altLang="en-US" sz="1200" b="1"/>
              <a:t>Fertility Goddess plaques, </a:t>
            </a:r>
          </a:p>
          <a:p>
            <a:pPr>
              <a:spcBef>
                <a:spcPts val="500"/>
              </a:spcBef>
              <a:spcAft>
                <a:spcPts val="500"/>
              </a:spcAft>
              <a:buClrTx/>
              <a:buFontTx/>
              <a:buNone/>
            </a:pPr>
            <a:r>
              <a:rPr kumimoji="0" lang="en-US" altLang="en-US" sz="1200" b="1"/>
              <a:t>One Hathor/Qadesh incense holder from Taanach, with symbols of Inanna and Hathor surmounted by a radiant calf. </a:t>
            </a:r>
          </a:p>
          <a:p>
            <a:pPr>
              <a:spcBef>
                <a:spcPts val="500"/>
              </a:spcBef>
              <a:spcAft>
                <a:spcPts val="500"/>
              </a:spcAft>
              <a:buClrTx/>
              <a:buFontTx/>
              <a:buNone/>
            </a:pPr>
            <a:r>
              <a:rPr kumimoji="0" lang="en-US" altLang="en-US" sz="1200" b="1"/>
              <a:t>Terracotta Asherah 11th - 6th cent BC. (Gadon, Pritchard 1954)</a:t>
            </a:r>
          </a:p>
        </p:txBody>
      </p:sp>
      <p:sp>
        <p:nvSpPr>
          <p:cNvPr id="91140" name="Text Box 4"/>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Translation Conventions for the OT</a:t>
            </a:r>
          </a:p>
        </p:txBody>
      </p:sp>
      <p:sp>
        <p:nvSpPr>
          <p:cNvPr id="91141" name="Text Box 5"/>
          <p:cNvSpPr txBox="1">
            <a:spLocks noChangeArrowheads="1"/>
          </p:cNvSpPr>
          <p:nvPr/>
        </p:nvSpPr>
        <p:spPr bwMode="auto">
          <a:xfrm>
            <a:off x="0" y="9144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“Lord” - adonai, good generic translation</a:t>
            </a:r>
          </a:p>
          <a:p>
            <a:pPr>
              <a:spcBef>
                <a:spcPct val="50000"/>
              </a:spcBef>
              <a:buClrTx/>
              <a:buFontTx/>
              <a:buNone/>
            </a:pPr>
            <a:r>
              <a:rPr kumimoji="0" lang="en-US" altLang="en-US" sz="2400" b="1"/>
              <a:t>“God” - elohim, good generic translation</a:t>
            </a:r>
          </a:p>
          <a:p>
            <a:pPr>
              <a:spcBef>
                <a:spcPct val="50000"/>
              </a:spcBef>
              <a:buClrTx/>
              <a:buFontTx/>
              <a:buNone/>
            </a:pPr>
            <a:r>
              <a:rPr kumimoji="0" lang="en-US" altLang="en-US" sz="2400" b="1"/>
              <a:t>“L</a:t>
            </a:r>
            <a:r>
              <a:rPr kumimoji="0" lang="en-US" altLang="en-US" sz="2000" b="1"/>
              <a:t>ORD</a:t>
            </a:r>
            <a:r>
              <a:rPr kumimoji="0" lang="en-US" altLang="en-US" sz="2400" b="1"/>
              <a:t>” - Yahweh, Israelite personal name of their God</a:t>
            </a:r>
          </a:p>
        </p:txBody>
      </p:sp>
      <p:sp>
        <p:nvSpPr>
          <p:cNvPr id="36870" name="Text Box 6"/>
          <p:cNvSpPr txBox="1">
            <a:spLocks noChangeArrowheads="1"/>
          </p:cNvSpPr>
          <p:nvPr/>
        </p:nvSpPr>
        <p:spPr bwMode="auto">
          <a:xfrm>
            <a:off x="228600" y="2743200"/>
            <a:ext cx="3505200" cy="1978025"/>
          </a:xfrm>
          <a:prstGeom prst="rect">
            <a:avLst/>
          </a:prstGeom>
          <a:noFill/>
          <a:ln w="57150" cmpd="thickThin">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000" u="sng"/>
              <a:t>Origin of “Jehovah”</a:t>
            </a:r>
            <a:r>
              <a:rPr kumimoji="0" lang="en-US" altLang="en-US" sz="2000"/>
              <a:t>:</a:t>
            </a:r>
          </a:p>
          <a:p>
            <a:pPr>
              <a:spcBef>
                <a:spcPct val="0"/>
              </a:spcBef>
              <a:buClrTx/>
              <a:buFontTx/>
              <a:buNone/>
            </a:pPr>
            <a:r>
              <a:rPr kumimoji="0" lang="en-US" altLang="en-US" sz="2000"/>
              <a:t>1) Consonants of divine name: JHVH (German transliteration of YHWH)</a:t>
            </a:r>
          </a:p>
          <a:p>
            <a:pPr>
              <a:spcBef>
                <a:spcPct val="0"/>
              </a:spcBef>
              <a:buClrTx/>
              <a:buFontTx/>
              <a:buNone/>
            </a:pPr>
            <a:r>
              <a:rPr kumimoji="0" lang="en-US" altLang="en-US" sz="2000"/>
              <a:t>2) Plus Hebrew vowels of  “Lord” (adonai) = JeHoVaH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620000" cy="830997"/>
          </a:xfrm>
          <a:prstGeom prst="rect">
            <a:avLst/>
          </a:prstGeom>
          <a:noFill/>
        </p:spPr>
        <p:txBody>
          <a:bodyPr wrap="square" rtlCol="0">
            <a:spAutoFit/>
          </a:bodyPr>
          <a:lstStyle/>
          <a:p>
            <a:r>
              <a:rPr lang="en-US" altLang="en-US" b="1" dirty="0">
                <a:solidFill>
                  <a:srgbClr val="C00000"/>
                </a:solidFill>
              </a:rPr>
              <a:t>SKIP</a:t>
            </a:r>
            <a:r>
              <a:rPr lang="en-US" altLang="en-US" b="1" dirty="0"/>
              <a:t> IV. Canon/Canonization of the Hebrew Bible </a:t>
            </a:r>
          </a:p>
          <a:p>
            <a:endParaRPr lang="en-US" dirty="0"/>
          </a:p>
        </p:txBody>
      </p:sp>
    </p:spTree>
    <p:extLst>
      <p:ext uri="{BB962C8B-B14F-4D97-AF65-F5344CB8AC3E}">
        <p14:creationId xmlns:p14="http://schemas.microsoft.com/office/powerpoint/2010/main" val="424247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0" y="228600"/>
            <a:ext cx="899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b="1" dirty="0" smtClean="0">
                <a:solidFill>
                  <a:srgbClr val="C00000"/>
                </a:solidFill>
              </a:rPr>
              <a:t>SKIP</a:t>
            </a:r>
            <a:r>
              <a:rPr kumimoji="0" lang="en-US" altLang="en-US" b="1" dirty="0" smtClean="0"/>
              <a:t> IV</a:t>
            </a:r>
            <a:r>
              <a:rPr kumimoji="0" lang="en-US" altLang="en-US" b="1" dirty="0"/>
              <a:t>. Canon/Canonization of the Hebrew Bible </a:t>
            </a:r>
          </a:p>
        </p:txBody>
      </p:sp>
      <p:sp>
        <p:nvSpPr>
          <p:cNvPr id="130051" name="Text Box 3"/>
          <p:cNvSpPr txBox="1">
            <a:spLocks noChangeArrowheads="1"/>
          </p:cNvSpPr>
          <p:nvPr/>
        </p:nvSpPr>
        <p:spPr bwMode="auto">
          <a:xfrm>
            <a:off x="76200" y="831850"/>
            <a:ext cx="89154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a:t>
            </a:r>
            <a:r>
              <a:rPr kumimoji="0" lang="en-US" altLang="en-US" sz="2400" b="1">
                <a:solidFill>
                  <a:schemeClr val="accent1"/>
                </a:solidFill>
              </a:rPr>
              <a:t>Canon</a:t>
            </a:r>
            <a:r>
              <a:rPr kumimoji="0" lang="en-US" altLang="en-US" sz="2400" b="1"/>
              <a:t>” (literal: reed; figurative: something straight or used to 	keep straight, hence something ruled or measured)</a:t>
            </a:r>
          </a:p>
          <a:p>
            <a:pPr>
              <a:spcBef>
                <a:spcPct val="50000"/>
              </a:spcBef>
              <a:buClrTx/>
              <a:buFontTx/>
              <a:buNone/>
            </a:pPr>
            <a:r>
              <a:rPr kumimoji="0" lang="en-US" altLang="en-US" sz="2400" b="1">
                <a:solidFill>
                  <a:srgbClr val="C00000"/>
                </a:solidFill>
              </a:rPr>
              <a:t>“Closed collection of books that contain the authoritative rule of faith and practice.”</a:t>
            </a:r>
          </a:p>
          <a:p>
            <a:pPr>
              <a:spcBef>
                <a:spcPct val="50000"/>
              </a:spcBef>
              <a:buClrTx/>
              <a:buFontTx/>
              <a:buNone/>
            </a:pPr>
            <a:r>
              <a:rPr kumimoji="0" lang="en-US" altLang="en-US" sz="2400" b="1"/>
              <a:t>“</a:t>
            </a:r>
            <a:r>
              <a:rPr kumimoji="0" lang="en-US" altLang="en-US" sz="2400" b="1">
                <a:solidFill>
                  <a:schemeClr val="accent1"/>
                </a:solidFill>
              </a:rPr>
              <a:t>Canonization</a:t>
            </a:r>
            <a:r>
              <a:rPr kumimoji="0" lang="en-US" altLang="en-US" sz="2400" b="1"/>
              <a:t>”  the process by which certain writings became 	included or excluded in the canons of the Jewish Tanak, and 	the Christian OT and NT.</a:t>
            </a:r>
          </a:p>
          <a:p>
            <a:pPr>
              <a:spcBef>
                <a:spcPct val="50000"/>
              </a:spcBef>
              <a:buClrTx/>
              <a:buFontTx/>
              <a:buNone/>
            </a:pPr>
            <a:endParaRPr kumimoji="0" lang="en-US" altLang="en-US" sz="2400" b="1"/>
          </a:p>
          <a:p>
            <a:pPr>
              <a:spcBef>
                <a:spcPct val="0"/>
              </a:spcBef>
              <a:buClrTx/>
              <a:buFontTx/>
              <a:buNone/>
            </a:pPr>
            <a:r>
              <a:rPr kumimoji="0" lang="en-US" altLang="en-US" sz="2400" b="1"/>
              <a:t>*Nowhere in either the OT or NT does it specify which books belong in the OT or NT.  The communities of faith decided.</a:t>
            </a:r>
          </a:p>
          <a:p>
            <a:pPr>
              <a:spcBef>
                <a:spcPct val="0"/>
              </a:spcBef>
              <a:buClrTx/>
              <a:buFontTx/>
              <a:buNone/>
            </a:pPr>
            <a:endParaRPr kumimoji="0" lang="en-US" altLang="en-US" sz="2400" b="1"/>
          </a:p>
          <a:p>
            <a:pPr>
              <a:spcBef>
                <a:spcPct val="0"/>
              </a:spcBef>
              <a:buClrTx/>
              <a:buFontTx/>
              <a:buNone/>
            </a:pPr>
            <a:r>
              <a:rPr kumimoji="0" lang="en-US" altLang="en-US" sz="2400" b="1"/>
              <a:t>*Compare the charts of the OT (handouts) for the differences among the Jewish canon, Protestant canon, and Roman Catholic canon.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2700" y="15240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dirty="0" smtClean="0">
                <a:solidFill>
                  <a:srgbClr val="C00000"/>
                </a:solidFill>
              </a:rPr>
              <a:t>Skip:</a:t>
            </a:r>
            <a:r>
              <a:rPr kumimoji="0" lang="en-US" altLang="en-US" sz="2400" b="1" dirty="0" smtClean="0"/>
              <a:t> A.  Jewish </a:t>
            </a:r>
            <a:r>
              <a:rPr kumimoji="0" lang="en-US" altLang="en-US" sz="2400" b="1" dirty="0" err="1"/>
              <a:t>TaNaK</a:t>
            </a:r>
            <a:r>
              <a:rPr kumimoji="0" lang="en-US" altLang="en-US" sz="2400" b="1" dirty="0"/>
              <a:t> became “canonized” in 4 stages?</a:t>
            </a:r>
            <a:br>
              <a:rPr kumimoji="0" lang="en-US" altLang="en-US" sz="2400" b="1" dirty="0"/>
            </a:br>
            <a:endParaRPr kumimoji="0" lang="en-US" altLang="en-US" sz="2400" b="1" dirty="0"/>
          </a:p>
          <a:p>
            <a:pPr>
              <a:spcBef>
                <a:spcPct val="0"/>
              </a:spcBef>
              <a:buClrTx/>
              <a:buFontTx/>
              <a:buNone/>
            </a:pPr>
            <a:r>
              <a:rPr kumimoji="0" lang="en-US" altLang="en-US" sz="2400" b="1" dirty="0"/>
              <a:t>1. 	</a:t>
            </a:r>
            <a:r>
              <a:rPr kumimoji="0" lang="en-US" altLang="en-US" sz="2400" b="1" dirty="0">
                <a:solidFill>
                  <a:schemeClr val="accent1"/>
                </a:solidFill>
              </a:rPr>
              <a:t>Torah</a:t>
            </a:r>
            <a:r>
              <a:rPr kumimoji="0" lang="en-US" altLang="en-US" sz="2400" b="1" dirty="0"/>
              <a:t> (5 books of Moses, or </a:t>
            </a:r>
            <a:r>
              <a:rPr kumimoji="0" lang="en-US" altLang="en-US" sz="2400" b="1" dirty="0">
                <a:solidFill>
                  <a:schemeClr val="accent1"/>
                </a:solidFill>
              </a:rPr>
              <a:t>Law</a:t>
            </a:r>
            <a:r>
              <a:rPr kumimoji="0" lang="en-US" altLang="en-US" sz="2400" b="1" dirty="0"/>
              <a:t>, or </a:t>
            </a:r>
            <a:r>
              <a:rPr kumimoji="0" lang="en-US" altLang="en-US" sz="2400" b="1" dirty="0">
                <a:solidFill>
                  <a:schemeClr val="accent1"/>
                </a:solidFill>
              </a:rPr>
              <a:t>Pentateuch</a:t>
            </a:r>
            <a:r>
              <a:rPr kumimoji="0" lang="en-US" altLang="en-US" sz="2400" b="1" dirty="0"/>
              <a:t>).  </a:t>
            </a:r>
          </a:p>
          <a:p>
            <a:pPr>
              <a:spcBef>
                <a:spcPct val="0"/>
              </a:spcBef>
              <a:buClrTx/>
              <a:buFontTx/>
              <a:buNone/>
            </a:pPr>
            <a:r>
              <a:rPr kumimoji="0" lang="en-US" altLang="en-US" sz="2400" b="1" dirty="0"/>
              <a:t>	a.  by about 400 BCE,  by unspoken community consensus </a:t>
            </a:r>
          </a:p>
          <a:p>
            <a:pPr>
              <a:spcBef>
                <a:spcPct val="0"/>
              </a:spcBef>
              <a:buClrTx/>
              <a:buFontTx/>
              <a:buNone/>
            </a:pPr>
            <a:r>
              <a:rPr kumimoji="0" lang="en-US" altLang="en-US" sz="2400" b="1" dirty="0"/>
              <a:t>	b. most important/authoritative part of the HB for Jews</a:t>
            </a:r>
          </a:p>
          <a:p>
            <a:pPr>
              <a:spcBef>
                <a:spcPct val="0"/>
              </a:spcBef>
              <a:buClrTx/>
              <a:buFontTx/>
              <a:buNone/>
            </a:pPr>
            <a:endParaRPr kumimoji="0" lang="en-US" altLang="en-US" sz="2400" b="1" dirty="0"/>
          </a:p>
          <a:p>
            <a:pPr>
              <a:spcBef>
                <a:spcPct val="0"/>
              </a:spcBef>
              <a:buClrTx/>
              <a:buFontTx/>
              <a:buNone/>
            </a:pPr>
            <a:r>
              <a:rPr kumimoji="0" lang="en-US" altLang="en-US" sz="2400" b="1" dirty="0"/>
              <a:t>2.  	</a:t>
            </a:r>
            <a:r>
              <a:rPr kumimoji="0" lang="en-US" altLang="en-US" sz="2400" b="1" dirty="0">
                <a:solidFill>
                  <a:schemeClr val="accent1"/>
                </a:solidFill>
              </a:rPr>
              <a:t>Prophets</a:t>
            </a:r>
            <a:r>
              <a:rPr kumimoji="0" lang="en-US" altLang="en-US" sz="2400" b="1" dirty="0"/>
              <a:t> (Former/Latter, Major/Minor)</a:t>
            </a:r>
          </a:p>
          <a:p>
            <a:pPr>
              <a:spcBef>
                <a:spcPct val="0"/>
              </a:spcBef>
              <a:buClrTx/>
              <a:buFontTx/>
              <a:buNone/>
            </a:pPr>
            <a:r>
              <a:rPr kumimoji="0" lang="en-US" altLang="en-US" sz="2400" b="1" dirty="0"/>
              <a:t>	a. apparently accepted by community consensus by 	  	    approximately 200 BCE.  </a:t>
            </a:r>
          </a:p>
          <a:p>
            <a:pPr>
              <a:spcBef>
                <a:spcPct val="0"/>
              </a:spcBef>
              <a:buClrTx/>
              <a:buFontTx/>
              <a:buNone/>
            </a:pPr>
            <a:r>
              <a:rPr kumimoji="0" lang="en-US" altLang="en-US" sz="2400" b="1" dirty="0"/>
              <a:t>	b. some question about Ezekiel (to be discussed below)</a:t>
            </a:r>
          </a:p>
          <a:p>
            <a:pPr>
              <a:spcBef>
                <a:spcPct val="50000"/>
              </a:spcBef>
              <a:buClrTx/>
              <a:buFont typeface="Monotype Sorts" pitchFamily="2" charset="2"/>
              <a:buNone/>
            </a:pPr>
            <a:r>
              <a:rPr kumimoji="0" lang="en-US" altLang="en-US" sz="2400" b="1" dirty="0"/>
              <a:t>3.</a:t>
            </a:r>
            <a:r>
              <a:rPr kumimoji="0" lang="en-US" altLang="en-US" sz="2400" b="1" dirty="0">
                <a:solidFill>
                  <a:schemeClr val="accent1"/>
                </a:solidFill>
              </a:rPr>
              <a:t>        Writings</a:t>
            </a:r>
            <a:r>
              <a:rPr kumimoji="0" lang="en-US" altLang="en-US" sz="2400" b="1" dirty="0"/>
              <a:t>.  </a:t>
            </a:r>
          </a:p>
          <a:p>
            <a:pPr lvl="2">
              <a:spcBef>
                <a:spcPct val="0"/>
              </a:spcBef>
              <a:buFontTx/>
              <a:buAutoNum type="alphaLcPeriod"/>
            </a:pPr>
            <a:r>
              <a:rPr kumimoji="0" lang="en-US" altLang="en-US" b="1" dirty="0"/>
              <a:t> Last section to become canonized</a:t>
            </a:r>
          </a:p>
          <a:p>
            <a:pPr lvl="2">
              <a:spcBef>
                <a:spcPct val="0"/>
              </a:spcBef>
              <a:buFontTx/>
              <a:buAutoNum type="alphaLcPeriod"/>
            </a:pPr>
            <a:r>
              <a:rPr kumimoji="0" lang="en-US" altLang="en-US" b="1" dirty="0"/>
              <a:t> Most disagreements/debates about books in this section.  </a:t>
            </a:r>
          </a:p>
          <a:p>
            <a:pPr lvl="2">
              <a:spcBef>
                <a:spcPct val="0"/>
              </a:spcBef>
              <a:buFontTx/>
              <a:buAutoNum type="alphaLcPeriod"/>
            </a:pPr>
            <a:r>
              <a:rPr kumimoji="0" lang="en-US" altLang="en-US" b="1" dirty="0"/>
              <a:t> Contains many types of writings (genres): wisdom, </a:t>
            </a:r>
            <a:r>
              <a:rPr kumimoji="0" lang="en-US" altLang="en-US" b="1" dirty="0" err="1"/>
              <a:t>hymnic</a:t>
            </a:r>
            <a:r>
              <a:rPr kumimoji="0" lang="en-US" altLang="en-US" b="1" dirty="0"/>
              <a:t>,   historical narrative, story, etc. </a:t>
            </a:r>
          </a:p>
          <a:p>
            <a:pPr lvl="2">
              <a:spcBef>
                <a:spcPct val="0"/>
              </a:spcBef>
              <a:buFontTx/>
              <a:buAutoNum type="alphaLcPeriod"/>
            </a:pPr>
            <a:r>
              <a:rPr kumimoji="0" lang="en-US" altLang="en-US" b="1" dirty="0"/>
              <a:t> Some books rejected by Jewish community, but accepted  within the Christian </a:t>
            </a:r>
            <a:r>
              <a:rPr kumimoji="0" lang="en-US" altLang="en-US" b="1" dirty="0">
                <a:solidFill>
                  <a:schemeClr val="accent1"/>
                </a:solidFill>
              </a:rPr>
              <a:t>Apocrypha</a:t>
            </a:r>
            <a:r>
              <a:rPr kumimoji="0" lang="en-US" altLang="en-US" b="1" dirty="0"/>
              <a:t> (to be discussed below).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0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09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09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09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2098">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2098">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2098">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2098">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2098">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209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0" y="193675"/>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None/>
            </a:pPr>
            <a:r>
              <a:rPr kumimoji="0" lang="en-US" altLang="en-US" sz="2400" b="1" dirty="0" smtClean="0">
                <a:solidFill>
                  <a:srgbClr val="C00000"/>
                </a:solidFill>
              </a:rPr>
              <a:t>Skip:</a:t>
            </a:r>
            <a:endParaRPr kumimoji="0" lang="en-US" altLang="en-US" sz="2400" b="1" dirty="0" smtClean="0"/>
          </a:p>
          <a:p>
            <a:pPr>
              <a:spcBef>
                <a:spcPct val="50000"/>
              </a:spcBef>
              <a:buClrTx/>
              <a:buFont typeface="Monotype Sorts" pitchFamily="2" charset="2"/>
              <a:buNone/>
            </a:pPr>
            <a:r>
              <a:rPr kumimoji="0" lang="en-US" altLang="en-US" sz="2400" b="1" dirty="0" smtClean="0"/>
              <a:t>4</a:t>
            </a:r>
            <a:r>
              <a:rPr kumimoji="0" lang="en-US" altLang="en-US" sz="2400" b="1" dirty="0"/>
              <a:t>.	Last stage?: Possibly a council in 90 CE to discuss a number 	of issues, including the canon (</a:t>
            </a:r>
            <a:r>
              <a:rPr kumimoji="0" lang="en-US" altLang="en-US" sz="2400" b="1" dirty="0">
                <a:solidFill>
                  <a:schemeClr val="accent1"/>
                </a:solidFill>
              </a:rPr>
              <a:t>Council of </a:t>
            </a:r>
            <a:r>
              <a:rPr kumimoji="0" lang="en-US" altLang="en-US" sz="2400" b="1" dirty="0" err="1">
                <a:solidFill>
                  <a:schemeClr val="accent1"/>
                </a:solidFill>
              </a:rPr>
              <a:t>Jamnia</a:t>
            </a:r>
            <a:r>
              <a:rPr kumimoji="0" lang="en-US" altLang="en-US" sz="2400" b="1" dirty="0">
                <a:solidFill>
                  <a:schemeClr val="accent1"/>
                </a:solidFill>
              </a:rPr>
              <a:t>)</a:t>
            </a:r>
            <a:r>
              <a:rPr kumimoji="0" lang="en-US" altLang="en-US" sz="2400" b="1" dirty="0"/>
              <a:t>.  Council 	or not, there was substantial discussion within the Jewish 	community.  </a:t>
            </a:r>
          </a:p>
          <a:p>
            <a:pPr lvl="1">
              <a:spcBef>
                <a:spcPct val="50000"/>
              </a:spcBef>
              <a:buClrTx/>
              <a:buSzTx/>
              <a:buFont typeface="Monotype Sorts" pitchFamily="2" charset="2"/>
              <a:buNone/>
            </a:pPr>
            <a:r>
              <a:rPr kumimoji="0" lang="en-US" altLang="en-US" sz="2400" b="1" dirty="0">
                <a:solidFill>
                  <a:srgbClr val="C00000"/>
                </a:solidFill>
              </a:rPr>
              <a:t>Need for canonization</a:t>
            </a:r>
            <a:r>
              <a:rPr kumimoji="0" lang="en-US" altLang="en-US" sz="2400" b="1" dirty="0"/>
              <a:t>: Because Temple destroyed in 70 CE, the </a:t>
            </a:r>
            <a:r>
              <a:rPr kumimoji="0" lang="en-US" altLang="en-US" sz="2400" b="1" dirty="0" err="1"/>
              <a:t>Tanak</a:t>
            </a:r>
            <a:r>
              <a:rPr kumimoji="0" lang="en-US" altLang="en-US" sz="2400" b="1" dirty="0"/>
              <a:t> would play a more important role within Judaism, and the community needed to decide what was scripture and what was not.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23813" y="4572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C00000"/>
                </a:solidFill>
              </a:rPr>
              <a:t>Skip in class: </a:t>
            </a:r>
          </a:p>
          <a:p>
            <a:pPr>
              <a:spcBef>
                <a:spcPct val="0"/>
              </a:spcBef>
              <a:buClrTx/>
              <a:buFontTx/>
              <a:buNone/>
            </a:pPr>
            <a:r>
              <a:rPr kumimoji="0" lang="en-US" altLang="en-US" sz="2400" b="1"/>
              <a:t>Examples of books debated (some rabbis wanted to omit):</a:t>
            </a:r>
            <a:br>
              <a:rPr kumimoji="0" lang="en-US" altLang="en-US" sz="2400" b="1"/>
            </a:br>
            <a:endParaRPr kumimoji="0" lang="en-US" altLang="en-US" sz="2400" b="1"/>
          </a:p>
          <a:p>
            <a:pPr>
              <a:spcBef>
                <a:spcPct val="0"/>
              </a:spcBef>
              <a:buClrTx/>
              <a:buFontTx/>
              <a:buNone/>
            </a:pPr>
            <a:r>
              <a:rPr kumimoji="0" lang="en-US" altLang="en-US" sz="2400" b="1"/>
              <a:t>      a.	</a:t>
            </a:r>
            <a:r>
              <a:rPr kumimoji="0" lang="en-US" altLang="en-US" sz="2400" b="1">
                <a:solidFill>
                  <a:schemeClr val="accent1"/>
                </a:solidFill>
              </a:rPr>
              <a:t>Esther</a:t>
            </a:r>
            <a:r>
              <a:rPr kumimoji="0" lang="en-US" altLang="en-US" sz="2400" b="1"/>
              <a:t> - the book never mentions God, many rabbis therefore 	questioned its inclusion; however, Esther was a popular folk 	heroine and the book of Esther describes the origin of Purim, 	a popular Jewish minor festival.</a:t>
            </a:r>
          </a:p>
          <a:p>
            <a:pPr>
              <a:spcBef>
                <a:spcPct val="0"/>
              </a:spcBef>
              <a:buClrTx/>
              <a:buFontTx/>
              <a:buNone/>
            </a:pPr>
            <a:r>
              <a:rPr kumimoji="0" lang="en-US" altLang="en-US" sz="2400" b="1"/>
              <a:t>     b.	</a:t>
            </a:r>
            <a:r>
              <a:rPr kumimoji="0" lang="en-US" altLang="en-US" sz="2400" b="1">
                <a:solidFill>
                  <a:schemeClr val="accent1"/>
                </a:solidFill>
              </a:rPr>
              <a:t>Ecclesiastes</a:t>
            </a:r>
            <a:r>
              <a:rPr kumimoji="0" lang="en-US" altLang="en-US" sz="2400" b="1"/>
              <a:t> - seems to present some very “unorthodox” 	teachings.  E.g., Eccl. 3:12-13, 16-22; 8:14-15; 9:1-5.  Included 	because it claimed Solomonic authorship (1:1) and had 	“orthodox” ending (12:11-13).</a:t>
            </a:r>
          </a:p>
          <a:p>
            <a:pPr>
              <a:spcBef>
                <a:spcPct val="0"/>
              </a:spcBef>
              <a:buClrTx/>
              <a:buFontTx/>
              <a:buNone/>
            </a:pPr>
            <a:r>
              <a:rPr kumimoji="0" lang="en-US" altLang="en-US" sz="2400" b="1"/>
              <a:t>     c.	</a:t>
            </a:r>
            <a:r>
              <a:rPr kumimoji="0" lang="en-US" altLang="en-US" sz="2400" b="1">
                <a:solidFill>
                  <a:schemeClr val="accent1"/>
                </a:solidFill>
              </a:rPr>
              <a:t>Song of Solomon</a:t>
            </a:r>
            <a:r>
              <a:rPr kumimoji="0" lang="en-US" altLang="en-US" sz="2400" b="1"/>
              <a:t> - Like erotic love poetry (5:2-6) seemed 	inappropriate.  Included by arguing that it was by Solomon 	(1:1), and by interpreting it </a:t>
            </a:r>
            <a:r>
              <a:rPr kumimoji="0" lang="en-US" altLang="en-US" sz="2400" b="1">
                <a:solidFill>
                  <a:schemeClr val="hlink"/>
                </a:solidFill>
              </a:rPr>
              <a:t>allegorically</a:t>
            </a:r>
            <a:r>
              <a:rPr kumimoji="0" lang="en-US" altLang="en-US" sz="2400" b="1"/>
              <a:t> as a love song 	between God and Israel.  (Christians: allegorically as a love 	song between Christ and His church.)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414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4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52400" y="304800"/>
            <a:ext cx="8763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 typeface="Monotype Sorts" pitchFamily="2" charset="2"/>
              <a:buNone/>
            </a:pPr>
            <a:r>
              <a:rPr kumimoji="0" lang="en-US" altLang="en-US" sz="2400" b="1">
                <a:solidFill>
                  <a:srgbClr val="C00000"/>
                </a:solidFill>
              </a:rPr>
              <a:t>Skip in class: </a:t>
            </a:r>
          </a:p>
          <a:p>
            <a:pPr>
              <a:spcBef>
                <a:spcPct val="0"/>
              </a:spcBef>
              <a:buClrTx/>
              <a:buFontTx/>
              <a:buNone/>
            </a:pPr>
            <a:r>
              <a:rPr kumimoji="0" lang="en-US" altLang="en-US" sz="2400"/>
              <a:t> </a:t>
            </a:r>
          </a:p>
          <a:p>
            <a:pPr>
              <a:spcBef>
                <a:spcPct val="0"/>
              </a:spcBef>
              <a:buClrTx/>
              <a:buFontTx/>
              <a:buNone/>
            </a:pPr>
            <a:r>
              <a:rPr kumimoji="0" lang="en-US" altLang="en-US" sz="2400" b="1"/>
              <a:t>    d.	</a:t>
            </a:r>
            <a:r>
              <a:rPr kumimoji="0" lang="en-US" altLang="en-US" sz="2400" b="1">
                <a:solidFill>
                  <a:schemeClr val="accent1"/>
                </a:solidFill>
              </a:rPr>
              <a:t>Ezekiel</a:t>
            </a:r>
            <a:r>
              <a:rPr kumimoji="0" lang="en-US" altLang="en-US" sz="2400" b="1"/>
              <a:t> (Prophets category)  - some priestly details seem to 	be in conflict with the Torah.  (Story about rabbi who 	locked himself away with a copy of the five books of Moses 	and a copy of Ezekiel, and figured out a way to explain the 	apparent conflicts between the two.)</a:t>
            </a:r>
          </a:p>
          <a:p>
            <a:pPr>
              <a:spcBef>
                <a:spcPct val="0"/>
              </a:spcBef>
              <a:buClrTx/>
              <a:buFontTx/>
              <a:buNone/>
            </a:pPr>
            <a:r>
              <a:rPr kumimoji="0" lang="en-US" altLang="en-US" sz="2400" b="1"/>
              <a:t>    e.	</a:t>
            </a:r>
            <a:r>
              <a:rPr kumimoji="0" lang="en-US" altLang="en-US" sz="2400" b="1">
                <a:solidFill>
                  <a:schemeClr val="accent1"/>
                </a:solidFill>
              </a:rPr>
              <a:t>Ecclesiasticus</a:t>
            </a:r>
            <a:r>
              <a:rPr kumimoji="0" lang="en-US" altLang="en-US" sz="2400" b="1"/>
              <a:t> (Ben Sira) -   Not included in Jewish canon, 	because it was written quite late (Prologue), and </a:t>
            </a:r>
            <a:r>
              <a:rPr kumimoji="0" lang="en-US" altLang="en-US" sz="2400" b="1">
                <a:solidFill>
                  <a:schemeClr val="hlink"/>
                </a:solidFill>
              </a:rPr>
              <a:t>Jews felt 	all books had to be written by prophets</a:t>
            </a:r>
            <a:r>
              <a:rPr kumimoji="0" lang="en-US" altLang="en-US" sz="2400" b="1"/>
              <a:t>.  (</a:t>
            </a:r>
            <a:r>
              <a:rPr kumimoji="0" lang="en-US" altLang="en-US" sz="2400" b="1">
                <a:solidFill>
                  <a:schemeClr val="accent1"/>
                </a:solidFill>
              </a:rPr>
              <a:t>Rabbis felt that 	prophecy “faded away” around 400 BCE: later books not 	by prophets, not canonical.</a:t>
            </a:r>
            <a:r>
              <a:rPr kumimoji="0" lang="en-US" altLang="en-US" sz="2400" b="1"/>
              <a:t>)</a:t>
            </a:r>
          </a:p>
          <a:p>
            <a:pPr>
              <a:spcBef>
                <a:spcPct val="0"/>
              </a:spcBef>
              <a:buClrTx/>
              <a:buFontTx/>
              <a:buNone/>
            </a:pPr>
            <a:r>
              <a:rPr kumimoji="0" lang="en-US" altLang="en-US" sz="2400" b="1"/>
              <a:t>    f.	 </a:t>
            </a:r>
            <a:r>
              <a:rPr kumimoji="0" lang="en-US" altLang="en-US" sz="2400" b="1">
                <a:solidFill>
                  <a:schemeClr val="accent1"/>
                </a:solidFill>
              </a:rPr>
              <a:t>Daniel</a:t>
            </a:r>
            <a:r>
              <a:rPr kumimoji="0" lang="en-US" altLang="en-US" sz="2400" b="1"/>
              <a:t> and other </a:t>
            </a:r>
            <a:r>
              <a:rPr kumimoji="0" lang="en-US" altLang="en-US" sz="2400" b="1">
                <a:solidFill>
                  <a:schemeClr val="accent1"/>
                </a:solidFill>
              </a:rPr>
              <a:t>Apocalyptic literature - </a:t>
            </a:r>
            <a:r>
              <a:rPr kumimoji="0" lang="en-US" altLang="en-US" sz="2400" b="1"/>
              <a:t>led Jews to rebel 	against oppressors, that God would fight on their side.  At 	times they rebelled, and got stomped, as in 70 CE and 135 	CE.  Rabbis excluded most all apocalyptic literature, with 	exception of Daniel.</a:t>
            </a:r>
            <a:endParaRPr kumimoji="0" lang="en-US" altLang="en-US" sz="2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51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51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51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5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Description of OT (1 of 2)</a:t>
            </a:r>
            <a:endParaRPr kumimoji="0" lang="en-US" altLang="en-US" sz="2400" b="1"/>
          </a:p>
        </p:txBody>
      </p:sp>
      <p:sp>
        <p:nvSpPr>
          <p:cNvPr id="107523" name="Text Box 3"/>
          <p:cNvSpPr txBox="1">
            <a:spLocks noChangeArrowheads="1"/>
          </p:cNvSpPr>
          <p:nvPr/>
        </p:nvSpPr>
        <p:spPr bwMode="auto">
          <a:xfrm>
            <a:off x="0" y="83820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A. Collection of writings from 1st millennium BC/BCE by Jews.</a:t>
            </a:r>
          </a:p>
          <a:p>
            <a:pPr>
              <a:spcBef>
                <a:spcPct val="0"/>
              </a:spcBef>
              <a:buClrTx/>
              <a:buFontTx/>
              <a:buNone/>
            </a:pPr>
            <a:r>
              <a:rPr kumimoji="0" lang="en-US" altLang="en-US" sz="2400" b="1"/>
              <a:t>   1. 24 "books" (Hebrew), 39 (Protestant)</a:t>
            </a:r>
          </a:p>
          <a:p>
            <a:pPr>
              <a:spcBef>
                <a:spcPct val="0"/>
              </a:spcBef>
              <a:buClrTx/>
              <a:buFontTx/>
              <a:buNone/>
            </a:pPr>
            <a:r>
              <a:rPr kumimoji="0" lang="en-US" altLang="en-US" sz="2400" b="1"/>
              <a:t>   2. 2nd millennium? - 200 BCE?</a:t>
            </a:r>
          </a:p>
          <a:p>
            <a:pPr>
              <a:spcBef>
                <a:spcPct val="0"/>
              </a:spcBef>
              <a:buClrTx/>
              <a:buFontTx/>
              <a:buNone/>
            </a:pPr>
            <a:r>
              <a:rPr kumimoji="0" lang="en-US" altLang="en-US" sz="2400" b="1"/>
              <a:t>   3. Hebrew, some Aramaic</a:t>
            </a:r>
          </a:p>
          <a:p>
            <a:pPr>
              <a:spcBef>
                <a:spcPct val="0"/>
              </a:spcBef>
              <a:buClrTx/>
              <a:buFontTx/>
              <a:buNone/>
            </a:pPr>
            <a:r>
              <a:rPr kumimoji="0" lang="en-US" altLang="en-US" sz="2400" b="1"/>
              <a:t>   4. authoritative, defining view of world and way of life </a:t>
            </a:r>
          </a:p>
          <a:p>
            <a:pPr>
              <a:spcBef>
                <a:spcPct val="0"/>
              </a:spcBef>
              <a:buClrTx/>
              <a:buFontTx/>
              <a:buNone/>
            </a:pPr>
            <a:endParaRPr kumimoji="0" lang="en-US" altLang="en-US" sz="2400" b="1"/>
          </a:p>
          <a:p>
            <a:pPr>
              <a:spcBef>
                <a:spcPct val="0"/>
              </a:spcBef>
              <a:buClrTx/>
              <a:buFontTx/>
              <a:buNone/>
            </a:pPr>
            <a:r>
              <a:rPr kumimoji="0" lang="en-US" altLang="en-US" sz="2400" b="1"/>
              <a:t>B. </a:t>
            </a:r>
            <a:r>
              <a:rPr kumimoji="0" lang="en-US" altLang="en-US" sz="2400" b="1">
                <a:solidFill>
                  <a:schemeClr val="accent1"/>
                </a:solidFill>
              </a:rPr>
              <a:t>Genres (types of literature)</a:t>
            </a:r>
            <a:r>
              <a:rPr kumimoji="0" lang="en-US" altLang="en-US" sz="2400" b="1"/>
              <a:t>, variety: </a:t>
            </a:r>
          </a:p>
          <a:p>
            <a:pPr>
              <a:spcBef>
                <a:spcPct val="0"/>
              </a:spcBef>
              <a:buClrTx/>
              <a:buFontTx/>
              <a:buNone/>
            </a:pPr>
            <a:r>
              <a:rPr kumimoji="0" lang="en-US" altLang="en-US" sz="2400" b="1"/>
              <a:t>     laws, prophetic oracles, historical, narrative, </a:t>
            </a:r>
            <a:br>
              <a:rPr kumimoji="0" lang="en-US" altLang="en-US" sz="2400" b="1"/>
            </a:br>
            <a:r>
              <a:rPr kumimoji="0" lang="en-US" altLang="en-US" sz="2400" b="1"/>
              <a:t>     hymnic, wisdom, apocalyptic, etc. </a:t>
            </a:r>
          </a:p>
          <a:p>
            <a:pPr>
              <a:spcBef>
                <a:spcPct val="0"/>
              </a:spcBef>
              <a:buClrTx/>
              <a:buFontTx/>
              <a:buNone/>
            </a:pPr>
            <a:endParaRPr kumimoji="0" lang="en-US" altLang="en-US" sz="2400" b="1"/>
          </a:p>
          <a:p>
            <a:pPr>
              <a:spcBef>
                <a:spcPct val="0"/>
              </a:spcBef>
              <a:buClrTx/>
              <a:buFontTx/>
              <a:buNone/>
            </a:pPr>
            <a:r>
              <a:rPr kumimoji="0" lang="en-US" altLang="en-US" sz="2400" b="1"/>
              <a:t>C. Scope (historical): </a:t>
            </a:r>
          </a:p>
          <a:p>
            <a:pPr>
              <a:spcBef>
                <a:spcPct val="0"/>
              </a:spcBef>
              <a:buClrTx/>
              <a:buFontTx/>
              <a:buNone/>
            </a:pPr>
            <a:r>
              <a:rPr kumimoji="0" lang="en-US" altLang="en-US" sz="2400" b="1"/>
              <a:t>     [creation] Abraham (1800? BCE) </a:t>
            </a:r>
            <a:br>
              <a:rPr kumimoji="0" lang="en-US" altLang="en-US" sz="2400" b="1"/>
            </a:br>
            <a:r>
              <a:rPr kumimoji="0" lang="en-US" altLang="en-US" sz="2400" b="1"/>
              <a:t>     to Ezra (400? BCE) </a:t>
            </a:r>
          </a:p>
          <a:p>
            <a:pPr>
              <a:spcBef>
                <a:spcPct val="0"/>
              </a:spcBef>
              <a:buClrTx/>
              <a:buFontTx/>
              <a:buNone/>
            </a:pPr>
            <a:endParaRPr kumimoji="0" lang="en-US" altLang="en-US" sz="2400" b="1"/>
          </a:p>
          <a:p>
            <a:pPr>
              <a:spcBef>
                <a:spcPct val="50000"/>
              </a:spcBef>
              <a:buClrTx/>
              <a:buFontTx/>
              <a:buNone/>
            </a:pPr>
            <a:endParaRPr kumimoji="0" lang="en-US" altLang="en-US" sz="2400"/>
          </a:p>
        </p:txBody>
      </p:sp>
      <p:pic>
        <p:nvPicPr>
          <p:cNvPr id="56324" name="Picture 4" descr="Zinjirli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43200"/>
            <a:ext cx="281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4267200" y="6172200"/>
            <a:ext cx="1828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400">
                <a:latin typeface="Arial" charset="0"/>
              </a:rPr>
              <a:t>Figure from Late Hittite Period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5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5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752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752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752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75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52400" y="533400"/>
            <a:ext cx="8839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smtClean="0">
                <a:solidFill>
                  <a:srgbClr val="C00000"/>
                </a:solidFill>
              </a:rPr>
              <a:t>Skip: </a:t>
            </a:r>
            <a:r>
              <a:rPr kumimoji="0" lang="en-US" altLang="en-US" sz="2400" b="1" dirty="0" smtClean="0"/>
              <a:t>Jewish </a:t>
            </a:r>
            <a:r>
              <a:rPr kumimoji="0" lang="en-US" altLang="en-US" sz="2400" b="1" dirty="0"/>
              <a:t>Canon (conclusion)</a:t>
            </a:r>
          </a:p>
          <a:p>
            <a:pPr>
              <a:spcBef>
                <a:spcPct val="50000"/>
              </a:spcBef>
              <a:buClrTx/>
              <a:buFontTx/>
              <a:buNone/>
            </a:pPr>
            <a:endParaRPr kumimoji="0" lang="en-US" altLang="en-US" sz="2400" b="1" dirty="0"/>
          </a:p>
          <a:p>
            <a:pPr>
              <a:spcBef>
                <a:spcPct val="50000"/>
              </a:spcBef>
              <a:buClrTx/>
              <a:buFontTx/>
              <a:buNone/>
            </a:pPr>
            <a:r>
              <a:rPr kumimoji="0" lang="en-US" altLang="en-US" sz="2400" b="1" dirty="0"/>
              <a:t>Not all Jews accepted this canon: </a:t>
            </a:r>
          </a:p>
          <a:p>
            <a:pPr>
              <a:spcBef>
                <a:spcPct val="50000"/>
              </a:spcBef>
              <a:buClrTx/>
              <a:buFontTx/>
              <a:buNone/>
            </a:pPr>
            <a:r>
              <a:rPr kumimoji="0" lang="en-US" altLang="en-US" sz="2400" b="1" dirty="0"/>
              <a:t>	The </a:t>
            </a:r>
            <a:r>
              <a:rPr kumimoji="0" lang="en-US" altLang="en-US" sz="2400" b="1" dirty="0">
                <a:solidFill>
                  <a:schemeClr val="accent1"/>
                </a:solidFill>
              </a:rPr>
              <a:t>Sadducees</a:t>
            </a:r>
            <a:r>
              <a:rPr kumimoji="0" lang="en-US" altLang="en-US" sz="2400" b="1" dirty="0"/>
              <a:t>, who faded away after the temple was 	destroyed in 70 CE, accepted only the Torah.  </a:t>
            </a:r>
          </a:p>
          <a:p>
            <a:pPr>
              <a:spcBef>
                <a:spcPct val="50000"/>
              </a:spcBef>
              <a:buClrTx/>
              <a:buFontTx/>
              <a:buNone/>
            </a:pPr>
            <a:r>
              <a:rPr kumimoji="0" lang="en-US" altLang="en-US" sz="2400" b="1" dirty="0"/>
              <a:t>	The </a:t>
            </a:r>
            <a:r>
              <a:rPr kumimoji="0" lang="en-US" altLang="en-US" sz="2400" b="1" dirty="0">
                <a:solidFill>
                  <a:schemeClr val="accent1"/>
                </a:solidFill>
              </a:rPr>
              <a:t>Samaritans</a:t>
            </a:r>
            <a:r>
              <a:rPr kumimoji="0" lang="en-US" altLang="en-US" sz="2400" b="1" dirty="0"/>
              <a:t>, a few hundred of whom still exist in Israel 	today, also recognize only the Torah.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19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19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6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0" y="23813"/>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 typeface="Monotype Sorts" pitchFamily="2" charset="2"/>
              <a:buNone/>
            </a:pPr>
            <a:r>
              <a:rPr kumimoji="0" lang="en-US" altLang="en-US" sz="2400" b="1">
                <a:solidFill>
                  <a:srgbClr val="C00000"/>
                </a:solidFill>
              </a:rPr>
              <a:t>#1 skip rest </a:t>
            </a:r>
            <a:r>
              <a:rPr kumimoji="0" lang="en-US" altLang="en-US" sz="2400" b="1"/>
              <a:t>B. Christian Old Testament Canon</a:t>
            </a:r>
          </a:p>
          <a:p>
            <a:pPr>
              <a:spcBef>
                <a:spcPct val="0"/>
              </a:spcBef>
              <a:buClrTx/>
              <a:buFontTx/>
              <a:buAutoNum type="arabicPeriod"/>
            </a:pPr>
            <a:r>
              <a:rPr kumimoji="0" lang="en-US" altLang="en-US" sz="2400" b="1">
                <a:solidFill>
                  <a:schemeClr val="accent1"/>
                </a:solidFill>
              </a:rPr>
              <a:t>Early Church</a:t>
            </a:r>
            <a:r>
              <a:rPr kumimoji="0" lang="en-US" altLang="en-US" sz="2400" b="1"/>
              <a:t>: Bible (OT) was Septuagint which included Jewish canon AND other “extra books” [see chart Unit 1, p.3].  </a:t>
            </a:r>
          </a:p>
          <a:p>
            <a:pPr>
              <a:spcBef>
                <a:spcPct val="0"/>
              </a:spcBef>
              <a:buClrTx/>
              <a:buFontTx/>
              <a:buAutoNum type="arabicPeriod"/>
            </a:pPr>
            <a:r>
              <a:rPr kumimoji="0" lang="en-US" altLang="en-US" sz="2400" b="1">
                <a:solidFill>
                  <a:schemeClr val="accent1"/>
                </a:solidFill>
              </a:rPr>
              <a:t>Jerome’s Vulgate</a:t>
            </a:r>
            <a:r>
              <a:rPr kumimoji="0" lang="en-US" altLang="en-US" sz="2400" b="1"/>
              <a:t>: He preferred the shorter HB list but under pressure included longer Septuagintal list.  So, until the time of the Protestant Reformation, virtually every Western Christian used an expanded canon.  (So, too, the Eastern Orthodox Church, which kept the LXX list.)</a:t>
            </a:r>
          </a:p>
          <a:p>
            <a:pPr>
              <a:spcBef>
                <a:spcPct val="0"/>
              </a:spcBef>
              <a:buClrTx/>
              <a:buFontTx/>
              <a:buAutoNum type="arabicPeriod"/>
            </a:pPr>
            <a:r>
              <a:rPr kumimoji="0" lang="en-US" altLang="en-US" sz="2400" b="1">
                <a:solidFill>
                  <a:schemeClr val="accent1"/>
                </a:solidFill>
              </a:rPr>
              <a:t>Protestant Reformation</a:t>
            </a:r>
            <a:r>
              <a:rPr kumimoji="0" lang="en-US" altLang="en-US" sz="2400" b="1"/>
              <a:t>: In 1500s, Luther and other Reformers rejected some Roman Catholic teachings (e.g. purgatory - suggested only by a passage in II Maccabees).  Since several doctrines rejected by Protestants could be supported only by passages in the “extra books”(which Protestants today call the </a:t>
            </a:r>
            <a:r>
              <a:rPr kumimoji="0" lang="en-US" altLang="en-US" sz="2400" b="1">
                <a:solidFill>
                  <a:schemeClr val="hlink"/>
                </a:solidFill>
              </a:rPr>
              <a:t>Apocrypha</a:t>
            </a:r>
            <a:r>
              <a:rPr kumimoji="0" lang="en-US" altLang="en-US" sz="2400" b="1"/>
              <a:t>), they chose the shorter Jewish canon as their OT.  </a:t>
            </a:r>
          </a:p>
          <a:p>
            <a:pPr>
              <a:spcBef>
                <a:spcPct val="0"/>
              </a:spcBef>
              <a:buClrTx/>
              <a:buFontTx/>
              <a:buAutoNum type="arabicPeriod"/>
            </a:pPr>
            <a:r>
              <a:rPr kumimoji="0" lang="en-US" altLang="en-US" sz="2400" b="1">
                <a:solidFill>
                  <a:schemeClr val="accent1"/>
                </a:solidFill>
              </a:rPr>
              <a:t>Council of Trent</a:t>
            </a:r>
            <a:r>
              <a:rPr kumimoji="0" lang="en-US" altLang="en-US" sz="2400" b="1"/>
              <a:t> (late 1500’s): Roman Catholic Church responded by officially approving longer Septuagintal list.  Catholics today call the extra books “</a:t>
            </a:r>
            <a:r>
              <a:rPr kumimoji="0" lang="en-US" altLang="en-US" sz="2400" b="1">
                <a:solidFill>
                  <a:schemeClr val="hlink"/>
                </a:solidFill>
              </a:rPr>
              <a:t>Deuterocanon</a:t>
            </a:r>
            <a:r>
              <a:rPr kumimoji="0" lang="en-US" altLang="en-US" sz="2400" b="1"/>
              <a:t>” (secondary canon).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72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28600" y="838200"/>
            <a:ext cx="8534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D. Product w/several dimensions:</a:t>
            </a:r>
          </a:p>
          <a:p>
            <a:pPr>
              <a:spcBef>
                <a:spcPct val="0"/>
              </a:spcBef>
              <a:buClrTx/>
              <a:buFontTx/>
              <a:buNone/>
            </a:pPr>
            <a:r>
              <a:rPr kumimoji="0" lang="en-US" altLang="en-US" sz="2400" b="1" dirty="0"/>
              <a:t>   1. </a:t>
            </a:r>
            <a:r>
              <a:rPr kumimoji="0" lang="en-US" altLang="en-US" sz="2400" b="1" dirty="0">
                <a:solidFill>
                  <a:schemeClr val="accent1"/>
                </a:solidFill>
              </a:rPr>
              <a:t>human</a:t>
            </a:r>
            <a:r>
              <a:rPr kumimoji="0" lang="en-US" altLang="en-US" sz="2400" b="1" dirty="0"/>
              <a:t>: </a:t>
            </a:r>
          </a:p>
          <a:p>
            <a:pPr>
              <a:spcBef>
                <a:spcPct val="0"/>
              </a:spcBef>
              <a:buClrTx/>
              <a:buFontTx/>
              <a:buNone/>
            </a:pPr>
            <a:r>
              <a:rPr kumimoji="0" lang="en-US" altLang="en-US" sz="2400" b="1" dirty="0"/>
              <a:t>       product of human experience, </a:t>
            </a:r>
            <a:br>
              <a:rPr kumimoji="0" lang="en-US" altLang="en-US" sz="2400" b="1" dirty="0"/>
            </a:br>
            <a:r>
              <a:rPr kumimoji="0" lang="en-US" altLang="en-US" sz="2400" b="1" dirty="0"/>
              <a:t>       reflections, styles of writing </a:t>
            </a:r>
          </a:p>
          <a:p>
            <a:pPr>
              <a:spcBef>
                <a:spcPct val="0"/>
              </a:spcBef>
              <a:buClrTx/>
              <a:buFontTx/>
              <a:buNone/>
            </a:pPr>
            <a:r>
              <a:rPr kumimoji="0" lang="en-US" altLang="en-US" sz="2400" b="1" dirty="0"/>
              <a:t>   2. </a:t>
            </a:r>
            <a:r>
              <a:rPr kumimoji="0" lang="en-US" altLang="en-US" sz="2400" b="1" dirty="0">
                <a:solidFill>
                  <a:schemeClr val="accent1"/>
                </a:solidFill>
              </a:rPr>
              <a:t>historical</a:t>
            </a:r>
            <a:r>
              <a:rPr kumimoji="0" lang="en-US" altLang="en-US" sz="2400" b="1" dirty="0"/>
              <a:t>:</a:t>
            </a:r>
          </a:p>
          <a:p>
            <a:pPr>
              <a:spcBef>
                <a:spcPct val="0"/>
              </a:spcBef>
              <a:buClrTx/>
              <a:buFontTx/>
              <a:buNone/>
            </a:pPr>
            <a:r>
              <a:rPr kumimoji="0" lang="en-US" altLang="en-US" sz="2400" b="1" dirty="0"/>
              <a:t>      a) product of specific time, culture</a:t>
            </a:r>
          </a:p>
          <a:p>
            <a:pPr>
              <a:spcBef>
                <a:spcPct val="0"/>
              </a:spcBef>
              <a:buClrTx/>
              <a:buFontTx/>
              <a:buNone/>
            </a:pPr>
            <a:r>
              <a:rPr kumimoji="0" lang="en-US" altLang="en-US" sz="2400" b="1" dirty="0"/>
              <a:t>      b) product of </a:t>
            </a:r>
            <a:r>
              <a:rPr kumimoji="0" lang="en-US" altLang="en-US" sz="2400" b="1" dirty="0">
                <a:solidFill>
                  <a:srgbClr val="C00000"/>
                </a:solidFill>
              </a:rPr>
              <a:t>historical memory</a:t>
            </a:r>
            <a:r>
              <a:rPr kumimoji="0" lang="en-US" altLang="en-US" sz="2400" b="1" dirty="0"/>
              <a:t> </a:t>
            </a:r>
          </a:p>
          <a:p>
            <a:pPr>
              <a:spcBef>
                <a:spcPct val="0"/>
              </a:spcBef>
              <a:buClrTx/>
              <a:buFontTx/>
              <a:buNone/>
            </a:pPr>
            <a:r>
              <a:rPr kumimoji="0" lang="en-US" altLang="en-US" sz="2400" b="1" dirty="0"/>
              <a:t>   3. </a:t>
            </a:r>
            <a:r>
              <a:rPr kumimoji="0" lang="en-US" altLang="en-US" sz="2400" b="1" dirty="0">
                <a:solidFill>
                  <a:schemeClr val="accent1"/>
                </a:solidFill>
              </a:rPr>
              <a:t>literary</a:t>
            </a:r>
            <a:r>
              <a:rPr kumimoji="0" lang="en-US" altLang="en-US" sz="2400" b="1" dirty="0"/>
              <a:t>: </a:t>
            </a:r>
          </a:p>
          <a:p>
            <a:pPr>
              <a:spcBef>
                <a:spcPct val="0"/>
              </a:spcBef>
              <a:buClrTx/>
              <a:buFontTx/>
              <a:buNone/>
            </a:pPr>
            <a:r>
              <a:rPr kumimoji="0" lang="en-US" altLang="en-US" sz="2400" b="1" dirty="0"/>
              <a:t>       product of literary genres and conventions</a:t>
            </a:r>
          </a:p>
          <a:p>
            <a:pPr>
              <a:spcBef>
                <a:spcPct val="0"/>
              </a:spcBef>
              <a:buClrTx/>
              <a:buFontTx/>
              <a:buNone/>
            </a:pPr>
            <a:r>
              <a:rPr kumimoji="0" lang="en-US" altLang="en-US" sz="2400" b="1" dirty="0"/>
              <a:t>   4. </a:t>
            </a:r>
            <a:r>
              <a:rPr kumimoji="0" lang="en-US" altLang="en-US" sz="2400" b="1" dirty="0">
                <a:solidFill>
                  <a:schemeClr val="accent1"/>
                </a:solidFill>
              </a:rPr>
              <a:t>religious</a:t>
            </a:r>
            <a:r>
              <a:rPr kumimoji="0" lang="en-US" altLang="en-US" sz="2400" b="1" dirty="0"/>
              <a:t>: </a:t>
            </a:r>
          </a:p>
          <a:p>
            <a:pPr>
              <a:spcBef>
                <a:spcPct val="0"/>
              </a:spcBef>
              <a:buClrTx/>
              <a:buFontTx/>
              <a:buNone/>
            </a:pPr>
            <a:r>
              <a:rPr kumimoji="0" lang="en-US" altLang="en-US" sz="2400" b="1" dirty="0"/>
              <a:t>       product of religious experience and </a:t>
            </a:r>
            <a:br>
              <a:rPr kumimoji="0" lang="en-US" altLang="en-US" sz="2400" b="1" dirty="0"/>
            </a:br>
            <a:r>
              <a:rPr kumimoji="0" lang="en-US" altLang="en-US" sz="2400" b="1" dirty="0"/>
              <a:t>       understanding of reality</a:t>
            </a:r>
          </a:p>
          <a:p>
            <a:pPr>
              <a:spcBef>
                <a:spcPct val="0"/>
              </a:spcBef>
              <a:buClrTx/>
              <a:buFontTx/>
              <a:buNone/>
            </a:pPr>
            <a:r>
              <a:rPr kumimoji="0" lang="en-US" altLang="en-US" sz="2400" b="1" dirty="0"/>
              <a:t>   5. </a:t>
            </a:r>
            <a:r>
              <a:rPr kumimoji="0" lang="en-US" altLang="en-US" sz="2400" b="1" dirty="0">
                <a:solidFill>
                  <a:schemeClr val="accent1"/>
                </a:solidFill>
              </a:rPr>
              <a:t>Divine</a:t>
            </a:r>
            <a:r>
              <a:rPr kumimoji="0" lang="en-US" altLang="en-US" sz="2400" b="1" dirty="0"/>
              <a:t>: </a:t>
            </a:r>
            <a:r>
              <a:rPr kumimoji="0" lang="en-US" altLang="en-US" sz="2400" b="1" dirty="0" smtClean="0"/>
              <a:t>inspired for God’s intention</a:t>
            </a: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dirty="0">
                <a:solidFill>
                  <a:srgbClr val="C00000"/>
                </a:solidFill>
              </a:rPr>
              <a:t>These dimensions are inextricably intertwined!</a:t>
            </a:r>
            <a:endParaRPr kumimoji="0" lang="en-US" altLang="en-US" sz="2400" dirty="0">
              <a:solidFill>
                <a:srgbClr val="C00000"/>
              </a:solidFill>
            </a:endParaRPr>
          </a:p>
        </p:txBody>
      </p:sp>
      <p:sp>
        <p:nvSpPr>
          <p:cNvPr id="57347" name="Text Box 3"/>
          <p:cNvSpPr txBox="1">
            <a:spLocks noChangeArrowheads="1"/>
          </p:cNvSpPr>
          <p:nvPr/>
        </p:nvSpPr>
        <p:spPr bwMode="auto">
          <a:xfrm>
            <a:off x="2362200" y="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Description of OT (2 of 2)</a:t>
            </a:r>
          </a:p>
        </p:txBody>
      </p:sp>
      <p:pic>
        <p:nvPicPr>
          <p:cNvPr id="57348" name="Picture 4" descr="BethShanStand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5" y="533400"/>
            <a:ext cx="25717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6934200" y="4953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b="1"/>
              <a:t>incense altar from Beth Shan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5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5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54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854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854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8546">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8546">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08546">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0854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600200" y="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“Approaching OT on  its own terms”</a:t>
            </a:r>
          </a:p>
        </p:txBody>
      </p:sp>
      <p:sp>
        <p:nvSpPr>
          <p:cNvPr id="109571" name="Text Box 3"/>
          <p:cNvSpPr txBox="1">
            <a:spLocks noChangeArrowheads="1"/>
          </p:cNvSpPr>
          <p:nvPr/>
        </p:nvSpPr>
        <p:spPr bwMode="auto">
          <a:xfrm>
            <a:off x="582034" y="685800"/>
            <a:ext cx="73914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1.	Recognize these intertwined dimensions and not 	read as just inspired for the 21st-cent. reader.  	(Written </a:t>
            </a:r>
            <a:r>
              <a:rPr kumimoji="0" lang="en-US" altLang="en-US" sz="2400" b="1" dirty="0">
                <a:solidFill>
                  <a:schemeClr val="accent1"/>
                </a:solidFill>
              </a:rPr>
              <a:t>FOR</a:t>
            </a:r>
            <a:r>
              <a:rPr kumimoji="0" lang="en-US" altLang="en-US" sz="2400" b="1" dirty="0"/>
              <a:t> us, but not </a:t>
            </a:r>
            <a:r>
              <a:rPr kumimoji="0" lang="en-US" altLang="en-US" sz="2400" b="1" dirty="0">
                <a:solidFill>
                  <a:schemeClr val="accent1"/>
                </a:solidFill>
              </a:rPr>
              <a:t>TO</a:t>
            </a:r>
            <a:r>
              <a:rPr kumimoji="0" lang="en-US" altLang="en-US" sz="2400" b="1" dirty="0"/>
              <a:t> us.)</a:t>
            </a:r>
          </a:p>
          <a:p>
            <a:pPr>
              <a:spcBef>
                <a:spcPct val="50000"/>
              </a:spcBef>
              <a:buClrTx/>
              <a:buFontTx/>
              <a:buNone/>
            </a:pPr>
            <a:r>
              <a:rPr kumimoji="0" lang="en-US" altLang="en-US" sz="2400" b="1" dirty="0"/>
              <a:t>2.	Put aside own questions, issues, perspectives 	and try to see questions, issues, and perspective 	of OT writings and original audience.</a:t>
            </a:r>
          </a:p>
        </p:txBody>
      </p:sp>
      <p:pic>
        <p:nvPicPr>
          <p:cNvPr id="58372" name="Picture 4" descr="Hittite_hieroglyph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3416300"/>
            <a:ext cx="325855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2362200" y="63246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400">
                <a:latin typeface="Arial" charset="0"/>
              </a:rPr>
              <a:t>Hittite hieroglyphics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smtClean="0">
                <a:solidFill>
                  <a:srgbClr val="C00000"/>
                </a:solidFill>
              </a:rPr>
              <a:t>Skip </a:t>
            </a:r>
            <a:r>
              <a:rPr kumimoji="0" lang="en-US" altLang="en-US" sz="3600" b="1" dirty="0" smtClean="0"/>
              <a:t>       </a:t>
            </a:r>
            <a:r>
              <a:rPr kumimoji="0" lang="en-US" altLang="en-US" sz="3600" b="1" dirty="0"/>
              <a:t>Formation of an OT Book</a:t>
            </a:r>
            <a:r>
              <a:rPr kumimoji="0" lang="en-US" altLang="en-US" sz="2400" dirty="0"/>
              <a:t> </a:t>
            </a:r>
          </a:p>
        </p:txBody>
      </p:sp>
      <p:sp>
        <p:nvSpPr>
          <p:cNvPr id="110595" name="Text Box 3"/>
          <p:cNvSpPr txBox="1">
            <a:spLocks noChangeArrowheads="1"/>
          </p:cNvSpPr>
          <p:nvPr/>
        </p:nvSpPr>
        <p:spPr bwMode="auto">
          <a:xfrm>
            <a:off x="0" y="685800"/>
            <a:ext cx="9144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Key Concept: </a:t>
            </a:r>
            <a:r>
              <a:rPr kumimoji="0" lang="en-US" altLang="en-US" sz="2400" b="1">
                <a:solidFill>
                  <a:schemeClr val="accent1"/>
                </a:solidFill>
              </a:rPr>
              <a:t>Divine inspiration guides the canonical PROCESS, the formation of the biblical books from beginning stage to final form. </a:t>
            </a:r>
            <a:r>
              <a:rPr kumimoji="0" lang="en-US" altLang="en-US" sz="2400" b="1"/>
              <a:t> (</a:t>
            </a:r>
            <a:r>
              <a:rPr kumimoji="0" lang="en-US" altLang="en-US" sz="2400" b="1">
                <a:solidFill>
                  <a:srgbClr val="C00000"/>
                </a:solidFill>
              </a:rPr>
              <a:t>Avoid projecting modern concepts of composition</a:t>
            </a:r>
            <a:r>
              <a:rPr kumimoji="0" lang="en-US" altLang="en-US" sz="2400" b="1"/>
              <a:t>!)</a:t>
            </a:r>
          </a:p>
          <a:p>
            <a:pPr>
              <a:spcBef>
                <a:spcPts val="600"/>
              </a:spcBef>
              <a:buClrTx/>
              <a:buFontTx/>
              <a:buNone/>
            </a:pPr>
            <a:r>
              <a:rPr kumimoji="0" lang="en-US" altLang="en-US" sz="2400" b="1"/>
              <a:t>A.  	Materials gradually gathered and edited over a long time, </a:t>
            </a:r>
            <a:br>
              <a:rPr kumimoji="0" lang="en-US" altLang="en-US" sz="2400" b="1"/>
            </a:br>
            <a:r>
              <a:rPr kumimoji="0" lang="en-US" altLang="en-US" sz="2400" b="1"/>
              <a:t>sometime several centuries, by the community of faith.</a:t>
            </a:r>
          </a:p>
          <a:p>
            <a:pPr>
              <a:spcBef>
                <a:spcPct val="0"/>
              </a:spcBef>
              <a:buClrTx/>
              <a:buFontTx/>
              <a:buNone/>
            </a:pPr>
            <a:r>
              <a:rPr kumimoji="0" lang="en-US" altLang="en-US" sz="2400" b="1"/>
              <a:t>Two examples - books of Judges and Jeremiah</a:t>
            </a:r>
          </a:p>
          <a:p>
            <a:pPr>
              <a:spcBef>
                <a:spcPct val="0"/>
              </a:spcBef>
              <a:buClrTx/>
              <a:buFontTx/>
              <a:buNone/>
            </a:pPr>
            <a:endParaRPr kumimoji="0" lang="en-US" altLang="en-US" sz="2400" b="1"/>
          </a:p>
          <a:p>
            <a:pPr>
              <a:spcBef>
                <a:spcPct val="0"/>
              </a:spcBef>
              <a:buClrTx/>
              <a:buFontTx/>
              <a:buNone/>
            </a:pPr>
            <a:r>
              <a:rPr kumimoji="0" lang="en-US" altLang="en-US" sz="2400" b="1"/>
              <a:t>B. Book of Judges.  Five identifiable steps:</a:t>
            </a:r>
          </a:p>
          <a:p>
            <a:pPr>
              <a:spcBef>
                <a:spcPct val="0"/>
              </a:spcBef>
              <a:buClrTx/>
              <a:buFontTx/>
              <a:buAutoNum type="arabicPeriod"/>
            </a:pPr>
            <a:r>
              <a:rPr kumimoji="0" lang="en-US" altLang="en-US" sz="2400" b="1"/>
              <a:t>Formation of stories, poetry, anecdotes, etc. in response to real life experiences of some portion of ancient Israelite peoples.</a:t>
            </a:r>
          </a:p>
          <a:p>
            <a:pPr>
              <a:spcBef>
                <a:spcPct val="0"/>
              </a:spcBef>
              <a:buClrTx/>
              <a:buFontTx/>
              <a:buNone/>
            </a:pPr>
            <a:r>
              <a:rPr kumimoji="0" lang="en-US" altLang="en-US" sz="2400" b="1"/>
              <a:t>	</a:t>
            </a:r>
            <a:r>
              <a:rPr kumimoji="0" lang="en-US" altLang="en-US" sz="2400" b="1">
                <a:solidFill>
                  <a:schemeClr val="accent1"/>
                </a:solidFill>
              </a:rPr>
              <a:t>Examples of important events and stories remembered orally</a:t>
            </a:r>
            <a:r>
              <a:rPr kumimoji="0" lang="en-US" altLang="en-US" sz="2400" b="1">
                <a:solidFill>
                  <a:schemeClr val="hlink"/>
                </a:solidFill>
              </a:rPr>
              <a:t>*</a:t>
            </a:r>
            <a:r>
              <a:rPr kumimoji="0" lang="en-US" altLang="en-US" sz="2400" b="1">
                <a:solidFill>
                  <a:schemeClr val="accent1"/>
                </a:solidFill>
              </a:rPr>
              <a:t> in early Israel:</a:t>
            </a:r>
          </a:p>
          <a:p>
            <a:pPr>
              <a:spcBef>
                <a:spcPct val="0"/>
              </a:spcBef>
              <a:buClrTx/>
              <a:buFontTx/>
              <a:buNone/>
            </a:pPr>
            <a:r>
              <a:rPr kumimoji="0" lang="en-US" altLang="en-US" sz="2400" b="1"/>
              <a:t>		Stories of hero Samson</a:t>
            </a:r>
          </a:p>
          <a:p>
            <a:pPr>
              <a:spcBef>
                <a:spcPct val="0"/>
              </a:spcBef>
              <a:buClrTx/>
              <a:buFontTx/>
              <a:buNone/>
            </a:pPr>
            <a:r>
              <a:rPr kumimoji="0" lang="en-US" altLang="en-US" sz="2400" b="1"/>
              <a:t>		Song of Deborah (Jd. 5).  Celebration of Israelite victory</a:t>
            </a:r>
          </a:p>
          <a:p>
            <a:pPr>
              <a:spcBef>
                <a:spcPct val="0"/>
              </a:spcBef>
              <a:buClrTx/>
              <a:buFontTx/>
              <a:buNone/>
            </a:pPr>
            <a:r>
              <a:rPr kumimoji="0" lang="en-US" altLang="en-US" sz="2400" b="1">
                <a:solidFill>
                  <a:schemeClr val="hlink"/>
                </a:solidFill>
              </a:rPr>
              <a:t>* 	Stories preserved orally.</a:t>
            </a:r>
            <a:r>
              <a:rPr kumimoji="0" lang="en-US" altLang="en-US" sz="2400" b="1"/>
              <a:t>  </a:t>
            </a:r>
            <a:r>
              <a:rPr kumimoji="0" lang="en-US" altLang="en-US" sz="2400" b="1">
                <a:solidFill>
                  <a:schemeClr val="hlink"/>
                </a:solidFill>
              </a:rPr>
              <a:t>Less than 1% of the population could read or write.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059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05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25475" y="6213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11619" name="Text Box 3"/>
          <p:cNvSpPr txBox="1">
            <a:spLocks noChangeArrowheads="1"/>
          </p:cNvSpPr>
          <p:nvPr/>
        </p:nvSpPr>
        <p:spPr bwMode="auto">
          <a:xfrm>
            <a:off x="0" y="83820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30000"/>
              </a:spcBef>
              <a:buClrTx/>
              <a:buFontTx/>
              <a:buNone/>
            </a:pPr>
            <a:r>
              <a:rPr kumimoji="0" lang="en-US" altLang="en-US" sz="2400" b="1"/>
              <a:t>2.  	Passing on these materials, often for many generations, in 	oral form.  Often shaped and adapted to address the 	circumstances of each succeeding generation.</a:t>
            </a:r>
          </a:p>
          <a:p>
            <a:pPr>
              <a:spcBef>
                <a:spcPct val="30000"/>
              </a:spcBef>
              <a:buClrTx/>
              <a:buFontTx/>
              <a:buNone/>
            </a:pPr>
            <a:r>
              <a:rPr kumimoji="0" lang="en-US" altLang="en-US" sz="2400" b="1"/>
              <a:t>3.  	Grouping stories around common themes, the same person, 	etc.</a:t>
            </a:r>
          </a:p>
          <a:p>
            <a:pPr>
              <a:spcBef>
                <a:spcPct val="30000"/>
              </a:spcBef>
              <a:buClrTx/>
              <a:buFontTx/>
              <a:buNone/>
            </a:pPr>
            <a:r>
              <a:rPr kumimoji="0" lang="en-US" altLang="en-US" sz="2400" b="1"/>
              <a:t>	Stories about Samson or Gideon, or lists of “minor judges” 	in Jd. 10:1-5 and 12:7-15</a:t>
            </a:r>
          </a:p>
          <a:p>
            <a:pPr>
              <a:spcBef>
                <a:spcPct val="30000"/>
              </a:spcBef>
              <a:buClrTx/>
              <a:buFontTx/>
              <a:buNone/>
            </a:pPr>
            <a:r>
              <a:rPr kumimoji="0" lang="en-US" altLang="en-US" sz="2400" b="1">
                <a:solidFill>
                  <a:schemeClr val="hlink"/>
                </a:solidFill>
              </a:rPr>
              <a:t>NOTE: In these first three steps, everything is oral, and therefore 	more fluid and adaptable.</a:t>
            </a:r>
          </a:p>
          <a:p>
            <a:pPr>
              <a:spcBef>
                <a:spcPct val="30000"/>
              </a:spcBef>
              <a:buClrTx/>
              <a:buFontTx/>
              <a:buNone/>
            </a:pPr>
            <a:r>
              <a:rPr kumimoji="0" lang="en-US" altLang="en-US" sz="2400" b="1"/>
              <a:t>4.  	An editor puts together the first written copy collections of 	collections and forms the book of Judges. </a:t>
            </a:r>
          </a:p>
          <a:p>
            <a:pPr>
              <a:spcBef>
                <a:spcPct val="30000"/>
              </a:spcBef>
              <a:buClrTx/>
              <a:buFontTx/>
              <a:buNone/>
            </a:pPr>
            <a:r>
              <a:rPr kumimoji="0" lang="en-US" altLang="en-US" sz="2400" b="1"/>
              <a:t>5.  	Later editors revise the first editor’s written work.  Book of 	Judges gradually comes close to its present form, perhaps 	after 700-800 years.</a:t>
            </a:r>
          </a:p>
        </p:txBody>
      </p:sp>
      <p:sp>
        <p:nvSpPr>
          <p:cNvPr id="66564" name="TextBox 1"/>
          <p:cNvSpPr txBox="1">
            <a:spLocks noChangeArrowheads="1"/>
          </p:cNvSpPr>
          <p:nvPr/>
        </p:nvSpPr>
        <p:spPr bwMode="auto">
          <a:xfrm>
            <a:off x="152400" y="1524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smtClean="0">
                <a:solidFill>
                  <a:srgbClr val="C00000"/>
                </a:solidFill>
              </a:rPr>
              <a:t>Skip</a:t>
            </a:r>
            <a:endParaRPr kumimoji="0" lang="en-US" altLang="en-US" sz="24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1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76200" y="52388"/>
            <a:ext cx="86868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smtClean="0">
                <a:solidFill>
                  <a:srgbClr val="C00000"/>
                </a:solidFill>
              </a:rPr>
              <a:t>Skip</a:t>
            </a:r>
            <a:endParaRPr kumimoji="0" lang="en-US" altLang="en-US" sz="2400" b="1" dirty="0">
              <a:solidFill>
                <a:srgbClr val="C00000"/>
              </a:solidFill>
            </a:endParaRPr>
          </a:p>
          <a:p>
            <a:pPr>
              <a:spcBef>
                <a:spcPct val="0"/>
              </a:spcBef>
              <a:buClrTx/>
              <a:buFontTx/>
              <a:buNone/>
            </a:pPr>
            <a:r>
              <a:rPr kumimoji="0" lang="en-US" altLang="en-US" sz="2400" b="1" dirty="0"/>
              <a:t>C.  	The Book of Jeremiah.  Jeremiah, prophet (627-582 	BCE).   Ch. 36, (about 605) tells of an early form of the book.  At least three steps:</a:t>
            </a:r>
          </a:p>
          <a:p>
            <a:pPr>
              <a:spcBef>
                <a:spcPct val="30000"/>
              </a:spcBef>
              <a:buClrTx/>
              <a:buFontTx/>
              <a:buNone/>
            </a:pPr>
            <a:r>
              <a:rPr kumimoji="0" lang="en-US" altLang="en-US" sz="2400" b="1" dirty="0"/>
              <a:t>1.  	Jeremiah the prophet speaks, many times (usually in short snatches) prior to 605 BCE.</a:t>
            </a:r>
          </a:p>
          <a:p>
            <a:pPr>
              <a:spcBef>
                <a:spcPct val="30000"/>
              </a:spcBef>
              <a:buClrTx/>
              <a:buFontTx/>
              <a:buNone/>
            </a:pPr>
            <a:r>
              <a:rPr kumimoji="0" lang="en-US" altLang="en-US" sz="2400" b="1" dirty="0"/>
              <a:t>2.  	The Lord tells Jeremiah to write down all these words (36:2-3).  (scribe Baruch)  </a:t>
            </a:r>
            <a:r>
              <a:rPr kumimoji="0" lang="en-US" altLang="en-US" sz="2400" b="1" dirty="0">
                <a:solidFill>
                  <a:schemeClr val="accent1"/>
                </a:solidFill>
              </a:rPr>
              <a:t>The king and reads it, cuts off pieces, and burns them!</a:t>
            </a:r>
            <a:r>
              <a:rPr kumimoji="0" lang="en-US" altLang="en-US" sz="2400" b="1" dirty="0"/>
              <a:t>  Writes it again (36:28-31).  v. 32 implies he may have added more.</a:t>
            </a:r>
          </a:p>
          <a:p>
            <a:pPr>
              <a:spcBef>
                <a:spcPct val="30000"/>
              </a:spcBef>
              <a:buClrTx/>
              <a:buFontTx/>
              <a:buAutoNum type="arabicPeriod" startAt="3"/>
            </a:pPr>
            <a:r>
              <a:rPr kumimoji="0" lang="en-US" altLang="en-US" sz="2400" b="1" dirty="0"/>
              <a:t>Jeremiah’s career, another 23 years, more speeches preserved orally or in writing by him or his followers, probably added to the second version. </a:t>
            </a:r>
          </a:p>
          <a:p>
            <a:pPr>
              <a:spcBef>
                <a:spcPct val="30000"/>
              </a:spcBef>
              <a:buClrTx/>
              <a:buFontTx/>
              <a:buNone/>
            </a:pPr>
            <a:r>
              <a:rPr kumimoji="0" lang="en-US" altLang="en-US" sz="2400" b="1" dirty="0"/>
              <a:t>		(Early copies of Jeremiah as a complete book have some 	differences, perhaps due to different forms and collections 	by different people.  Example: </a:t>
            </a:r>
            <a:r>
              <a:rPr kumimoji="0" lang="en-US" altLang="en-US" sz="2400" b="1" dirty="0" err="1"/>
              <a:t>chs</a:t>
            </a:r>
            <a:r>
              <a:rPr kumimoji="0" lang="en-US" altLang="en-US" sz="2400" b="1" dirty="0"/>
              <a:t> 46-51 in some 	manuscripts in the middle of 25:13.)</a:t>
            </a:r>
          </a:p>
        </p:txBody>
      </p:sp>
      <p:pic>
        <p:nvPicPr>
          <p:cNvPr id="67587" name="Picture 3" descr="j00962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03788"/>
            <a:ext cx="1027113"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4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4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800" b="1"/>
              <a:t>Textual Criticism</a:t>
            </a:r>
          </a:p>
        </p:txBody>
      </p:sp>
      <p:sp>
        <p:nvSpPr>
          <p:cNvPr id="113667" name="Text Box 3"/>
          <p:cNvSpPr txBox="1">
            <a:spLocks noChangeArrowheads="1"/>
          </p:cNvSpPr>
          <p:nvPr/>
        </p:nvSpPr>
        <p:spPr bwMode="auto">
          <a:xfrm>
            <a:off x="0" y="6858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a:t>
            </a:r>
            <a:r>
              <a:rPr kumimoji="0" lang="en-US" altLang="en-US" sz="2400" b="1">
                <a:solidFill>
                  <a:schemeClr val="accent1"/>
                </a:solidFill>
              </a:rPr>
              <a:t>Textual Criticism</a:t>
            </a:r>
            <a:r>
              <a:rPr kumimoji="0" lang="en-US" altLang="en-US" sz="2400" b="1"/>
              <a:t>” is the scholarly approach to:</a:t>
            </a:r>
          </a:p>
          <a:p>
            <a:pPr>
              <a:spcBef>
                <a:spcPct val="50000"/>
              </a:spcBef>
              <a:buClrTx/>
              <a:buFontTx/>
              <a:buAutoNum type="alphaLcPeriod"/>
            </a:pPr>
            <a:r>
              <a:rPr kumimoji="0" lang="en-US" altLang="en-US" sz="2400" b="1"/>
              <a:t>Establish history of transmission of text, and</a:t>
            </a:r>
          </a:p>
          <a:p>
            <a:pPr>
              <a:spcBef>
                <a:spcPct val="50000"/>
              </a:spcBef>
              <a:buClrTx/>
              <a:buFontTx/>
              <a:buAutoNum type="alphaLcPeriod"/>
            </a:pPr>
            <a:r>
              <a:rPr kumimoji="0" lang="en-US" altLang="en-US" sz="2400" b="1"/>
              <a:t>Reconstruct earliest possible wordings of biblical texts</a:t>
            </a:r>
          </a:p>
          <a:p>
            <a:pPr>
              <a:spcBef>
                <a:spcPct val="50000"/>
              </a:spcBef>
              <a:buClrTx/>
              <a:buFontTx/>
              <a:buNone/>
            </a:pPr>
            <a:r>
              <a:rPr kumimoji="0" lang="en-US" altLang="en-US" sz="2400" b="1">
                <a:solidFill>
                  <a:schemeClr val="accent1"/>
                </a:solidFill>
              </a:rPr>
              <a:t>General principle</a:t>
            </a:r>
            <a:r>
              <a:rPr kumimoji="0" lang="en-US" altLang="en-US" sz="2400" b="1"/>
              <a:t>, when 2 or more texts have different readings:</a:t>
            </a:r>
          </a:p>
          <a:p>
            <a:pPr>
              <a:spcBef>
                <a:spcPct val="50000"/>
              </a:spcBef>
              <a:buClrTx/>
              <a:buFontTx/>
              <a:buNone/>
            </a:pPr>
            <a:r>
              <a:rPr kumimoji="0" lang="en-US" altLang="en-US" sz="2400" b="1"/>
              <a:t>	</a:t>
            </a:r>
            <a:r>
              <a:rPr kumimoji="0" lang="en-US" altLang="en-US" sz="2400" b="1">
                <a:solidFill>
                  <a:srgbClr val="C00000"/>
                </a:solidFill>
              </a:rPr>
              <a:t>The more difficult reading </a:t>
            </a:r>
            <a:r>
              <a:rPr kumimoji="0" lang="en-US" altLang="en-US" sz="2400" b="1"/>
              <a:t>(the one that best explains the other readings as attempts to clarify it) </a:t>
            </a:r>
            <a:r>
              <a:rPr kumimoji="0" lang="en-US" altLang="en-US" sz="2400" b="1">
                <a:solidFill>
                  <a:srgbClr val="C00000"/>
                </a:solidFill>
              </a:rPr>
              <a:t>is more likely the older, “original” reading.</a:t>
            </a:r>
          </a:p>
        </p:txBody>
      </p:sp>
      <p:pic>
        <p:nvPicPr>
          <p:cNvPr id="72708" name="Picture 4" descr="papy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29138"/>
            <a:ext cx="335280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scroll-unrol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572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2.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W:\windows\MS\97\msoffice.sr2\Template\Designs\SERENE.POT</Template>
  <TotalTime>3072</TotalTime>
  <Words>1398</Words>
  <Application>Microsoft Office PowerPoint</Application>
  <PresentationFormat>On-screen Show (4:3)</PresentationFormat>
  <Paragraphs>258</Paragraphs>
  <Slides>31</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9" baseType="lpstr">
      <vt:lpstr>Courier New</vt:lpstr>
      <vt:lpstr>Monotype Sorts</vt:lpstr>
      <vt:lpstr>Bwhebb</vt:lpstr>
      <vt:lpstr>Times New Roman</vt:lpstr>
      <vt:lpstr>Arial</vt:lpstr>
      <vt:lpstr>Serene</vt:lpstr>
      <vt:lpstr>3_Serene</vt:lpstr>
      <vt:lpstr>Clip</vt:lpstr>
      <vt:lpstr>COS 221  Bible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Duke, Rodney K.</cp:lastModifiedBy>
  <cp:revision>150</cp:revision>
  <cp:lastPrinted>2000-08-16T11:15:35Z</cp:lastPrinted>
  <dcterms:created xsi:type="dcterms:W3CDTF">1999-08-18T12:34:09Z</dcterms:created>
  <dcterms:modified xsi:type="dcterms:W3CDTF">2018-05-11T12:46:29Z</dcterms:modified>
</cp:coreProperties>
</file>