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789" r:id="rId2"/>
    <p:sldMasterId id="2147483827" r:id="rId3"/>
    <p:sldMasterId id="2147483839" r:id="rId4"/>
    <p:sldMasterId id="2147484191" r:id="rId5"/>
    <p:sldMasterId id="2147484205" r:id="rId6"/>
  </p:sldMasterIdLst>
  <p:notesMasterIdLst>
    <p:notesMasterId r:id="rId49"/>
  </p:notesMasterIdLst>
  <p:handoutMasterIdLst>
    <p:handoutMasterId r:id="rId50"/>
  </p:handoutMasterIdLst>
  <p:sldIdLst>
    <p:sldId id="256" r:id="rId7"/>
    <p:sldId id="259" r:id="rId8"/>
    <p:sldId id="327" r:id="rId9"/>
    <p:sldId id="471" r:id="rId10"/>
    <p:sldId id="476" r:id="rId11"/>
    <p:sldId id="467" r:id="rId12"/>
    <p:sldId id="472" r:id="rId13"/>
    <p:sldId id="473" r:id="rId14"/>
    <p:sldId id="474" r:id="rId15"/>
    <p:sldId id="475"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85" r:id="rId30"/>
    <p:sldId id="448" r:id="rId31"/>
    <p:sldId id="449" r:id="rId32"/>
    <p:sldId id="450" r:id="rId33"/>
    <p:sldId id="451" r:id="rId34"/>
    <p:sldId id="452" r:id="rId35"/>
    <p:sldId id="453" r:id="rId36"/>
    <p:sldId id="487" r:id="rId37"/>
    <p:sldId id="455" r:id="rId38"/>
    <p:sldId id="456" r:id="rId39"/>
    <p:sldId id="457" r:id="rId40"/>
    <p:sldId id="458" r:id="rId41"/>
    <p:sldId id="459" r:id="rId42"/>
    <p:sldId id="486" r:id="rId43"/>
    <p:sldId id="481" r:id="rId44"/>
    <p:sldId id="460" r:id="rId45"/>
    <p:sldId id="462" r:id="rId46"/>
    <p:sldId id="463" r:id="rId47"/>
    <p:sldId id="429" r:id="rId48"/>
  </p:sldIdLst>
  <p:sldSz cx="9144000" cy="6858000" type="screen4x3"/>
  <p:notesSz cx="7102475" cy="9388475"/>
  <p:embeddedFontLst>
    <p:embeddedFont>
      <p:font typeface="Bwhebb" panose="02000400000000000000" pitchFamily="2" charset="0"/>
      <p:regular r:id="rId5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0764" autoAdjust="0"/>
  </p:normalViewPr>
  <p:slideViewPr>
    <p:cSldViewPr>
      <p:cViewPr varScale="1">
        <p:scale>
          <a:sx n="77" d="100"/>
          <a:sy n="77" d="100"/>
        </p:scale>
        <p:origin x="113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6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font" Target="fonts/font1.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C13BB-E228-480B-9757-EA62A57EA0B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E8B621A-7932-4D58-830C-756EE4792FC3}">
      <dgm:prSet custT="1"/>
      <dgm:spPr/>
      <dgm:t>
        <a:bodyPr/>
        <a:lstStyle/>
        <a:p>
          <a:pPr rtl="0"/>
          <a:r>
            <a:rPr lang="en-US" sz="2400" dirty="0" smtClean="0"/>
            <a:t>Original words</a:t>
          </a:r>
          <a:endParaRPr lang="en-US" sz="2400" dirty="0"/>
        </a:p>
      </dgm:t>
    </dgm:pt>
    <dgm:pt modelId="{DB088DD8-8C94-48B5-AE82-906FC61E4D29}" type="parTrans" cxnId="{B4BCC730-FC72-4623-9A45-D5386D21B8C9}">
      <dgm:prSet/>
      <dgm:spPr/>
      <dgm:t>
        <a:bodyPr/>
        <a:lstStyle/>
        <a:p>
          <a:endParaRPr lang="en-US"/>
        </a:p>
      </dgm:t>
    </dgm:pt>
    <dgm:pt modelId="{4CD3520D-938C-4C0F-B944-A2960A5BEBC2}" type="sibTrans" cxnId="{B4BCC730-FC72-4623-9A45-D5386D21B8C9}">
      <dgm:prSet/>
      <dgm:spPr/>
      <dgm:t>
        <a:bodyPr/>
        <a:lstStyle/>
        <a:p>
          <a:endParaRPr lang="en-US"/>
        </a:p>
      </dgm:t>
    </dgm:pt>
    <dgm:pt modelId="{A3F36D14-209D-4251-AA16-30466469717C}">
      <dgm:prSet/>
      <dgm:spPr/>
      <dgm:t>
        <a:bodyPr/>
        <a:lstStyle/>
        <a:p>
          <a:pPr rtl="0"/>
          <a:r>
            <a:rPr lang="en-US" dirty="0" smtClean="0"/>
            <a:t>Oral reports of  words for continued application</a:t>
          </a:r>
          <a:endParaRPr lang="en-US" dirty="0"/>
        </a:p>
      </dgm:t>
    </dgm:pt>
    <dgm:pt modelId="{543852FC-A65C-4187-B3FD-9450E860865F}" type="parTrans" cxnId="{86DB1184-E6A7-4E0B-9003-3B26672FB5F3}">
      <dgm:prSet/>
      <dgm:spPr/>
      <dgm:t>
        <a:bodyPr/>
        <a:lstStyle/>
        <a:p>
          <a:endParaRPr lang="en-US"/>
        </a:p>
      </dgm:t>
    </dgm:pt>
    <dgm:pt modelId="{714F90C9-3C89-4058-B1E3-1B105C0182EA}" type="sibTrans" cxnId="{86DB1184-E6A7-4E0B-9003-3B26672FB5F3}">
      <dgm:prSet/>
      <dgm:spPr/>
      <dgm:t>
        <a:bodyPr/>
        <a:lstStyle/>
        <a:p>
          <a:endParaRPr lang="en-US"/>
        </a:p>
      </dgm:t>
    </dgm:pt>
    <dgm:pt modelId="{4AAAAEF2-3C23-4523-9964-A7A01CA98D93}">
      <dgm:prSet/>
      <dgm:spPr/>
      <dgm:t>
        <a:bodyPr/>
        <a:lstStyle/>
        <a:p>
          <a:pPr rtl="0"/>
          <a:r>
            <a:rPr lang="en-US" dirty="0" smtClean="0"/>
            <a:t>Written records for preservation &amp; application</a:t>
          </a:r>
          <a:endParaRPr lang="en-US" dirty="0"/>
        </a:p>
      </dgm:t>
    </dgm:pt>
    <dgm:pt modelId="{2F31725E-C6B1-49E0-AB58-1F8136C552A1}" type="parTrans" cxnId="{2C3C0F5A-A31C-49B3-A435-A1AB57E0D118}">
      <dgm:prSet/>
      <dgm:spPr/>
      <dgm:t>
        <a:bodyPr/>
        <a:lstStyle/>
        <a:p>
          <a:endParaRPr lang="en-US"/>
        </a:p>
      </dgm:t>
    </dgm:pt>
    <dgm:pt modelId="{6400C553-B6E3-4A6D-B832-FA3959E21274}" type="sibTrans" cxnId="{2C3C0F5A-A31C-49B3-A435-A1AB57E0D118}">
      <dgm:prSet/>
      <dgm:spPr/>
      <dgm:t>
        <a:bodyPr/>
        <a:lstStyle/>
        <a:p>
          <a:endParaRPr lang="en-US"/>
        </a:p>
      </dgm:t>
    </dgm:pt>
    <dgm:pt modelId="{4CDE6ABE-93CA-48DF-B479-17BD298697A7}" type="pres">
      <dgm:prSet presAssocID="{CF3C13BB-E228-480B-9757-EA62A57EA0B1}" presName="CompostProcess" presStyleCnt="0">
        <dgm:presLayoutVars>
          <dgm:dir/>
          <dgm:resizeHandles val="exact"/>
        </dgm:presLayoutVars>
      </dgm:prSet>
      <dgm:spPr/>
      <dgm:t>
        <a:bodyPr/>
        <a:lstStyle/>
        <a:p>
          <a:endParaRPr lang="en-US"/>
        </a:p>
      </dgm:t>
    </dgm:pt>
    <dgm:pt modelId="{3CC6E8BF-E149-4401-9AAE-41D90996B570}" type="pres">
      <dgm:prSet presAssocID="{CF3C13BB-E228-480B-9757-EA62A57EA0B1}" presName="arrow" presStyleLbl="bgShp" presStyleIdx="0" presStyleCnt="1"/>
      <dgm:spPr/>
    </dgm:pt>
    <dgm:pt modelId="{732DCCF6-30EC-4A88-9789-817DDB3DED2F}" type="pres">
      <dgm:prSet presAssocID="{CF3C13BB-E228-480B-9757-EA62A57EA0B1}" presName="linearProcess" presStyleCnt="0"/>
      <dgm:spPr/>
    </dgm:pt>
    <dgm:pt modelId="{D3D0CF00-4D48-4402-B3FA-8F0902082EF6}" type="pres">
      <dgm:prSet presAssocID="{FE8B621A-7932-4D58-830C-756EE4792FC3}" presName="textNode" presStyleLbl="node1" presStyleIdx="0" presStyleCnt="3">
        <dgm:presLayoutVars>
          <dgm:bulletEnabled val="1"/>
        </dgm:presLayoutVars>
      </dgm:prSet>
      <dgm:spPr/>
      <dgm:t>
        <a:bodyPr/>
        <a:lstStyle/>
        <a:p>
          <a:endParaRPr lang="en-US"/>
        </a:p>
      </dgm:t>
    </dgm:pt>
    <dgm:pt modelId="{C7D6F803-A84C-429A-AEBC-617E4B2E7C26}" type="pres">
      <dgm:prSet presAssocID="{4CD3520D-938C-4C0F-B944-A2960A5BEBC2}" presName="sibTrans" presStyleCnt="0"/>
      <dgm:spPr/>
    </dgm:pt>
    <dgm:pt modelId="{93EDCE3D-B864-424B-8797-A7DD3FEEB4E6}" type="pres">
      <dgm:prSet presAssocID="{A3F36D14-209D-4251-AA16-30466469717C}" presName="textNode" presStyleLbl="node1" presStyleIdx="1" presStyleCnt="3">
        <dgm:presLayoutVars>
          <dgm:bulletEnabled val="1"/>
        </dgm:presLayoutVars>
      </dgm:prSet>
      <dgm:spPr/>
      <dgm:t>
        <a:bodyPr/>
        <a:lstStyle/>
        <a:p>
          <a:endParaRPr lang="en-US"/>
        </a:p>
      </dgm:t>
    </dgm:pt>
    <dgm:pt modelId="{2937FDAF-E145-440B-A840-FD2930CEF0EF}" type="pres">
      <dgm:prSet presAssocID="{714F90C9-3C89-4058-B1E3-1B105C0182EA}" presName="sibTrans" presStyleCnt="0"/>
      <dgm:spPr/>
    </dgm:pt>
    <dgm:pt modelId="{683202AC-7D7B-4505-9F4B-C20F91409C14}" type="pres">
      <dgm:prSet presAssocID="{4AAAAEF2-3C23-4523-9964-A7A01CA98D93}" presName="textNode" presStyleLbl="node1" presStyleIdx="2" presStyleCnt="3">
        <dgm:presLayoutVars>
          <dgm:bulletEnabled val="1"/>
        </dgm:presLayoutVars>
      </dgm:prSet>
      <dgm:spPr/>
      <dgm:t>
        <a:bodyPr/>
        <a:lstStyle/>
        <a:p>
          <a:endParaRPr lang="en-US"/>
        </a:p>
      </dgm:t>
    </dgm:pt>
  </dgm:ptLst>
  <dgm:cxnLst>
    <dgm:cxn modelId="{716F495B-AF85-4949-AE3A-E85E5D0492D9}" type="presOf" srcId="{FE8B621A-7932-4D58-830C-756EE4792FC3}" destId="{D3D0CF00-4D48-4402-B3FA-8F0902082EF6}" srcOrd="0" destOrd="0" presId="urn:microsoft.com/office/officeart/2005/8/layout/hProcess9"/>
    <dgm:cxn modelId="{B4BCC730-FC72-4623-9A45-D5386D21B8C9}" srcId="{CF3C13BB-E228-480B-9757-EA62A57EA0B1}" destId="{FE8B621A-7932-4D58-830C-756EE4792FC3}" srcOrd="0" destOrd="0" parTransId="{DB088DD8-8C94-48B5-AE82-906FC61E4D29}" sibTransId="{4CD3520D-938C-4C0F-B944-A2960A5BEBC2}"/>
    <dgm:cxn modelId="{2C3C0F5A-A31C-49B3-A435-A1AB57E0D118}" srcId="{CF3C13BB-E228-480B-9757-EA62A57EA0B1}" destId="{4AAAAEF2-3C23-4523-9964-A7A01CA98D93}" srcOrd="2" destOrd="0" parTransId="{2F31725E-C6B1-49E0-AB58-1F8136C552A1}" sibTransId="{6400C553-B6E3-4A6D-B832-FA3959E21274}"/>
    <dgm:cxn modelId="{ABC79863-B86D-415E-8596-EAF2DC614DDC}" type="presOf" srcId="{4AAAAEF2-3C23-4523-9964-A7A01CA98D93}" destId="{683202AC-7D7B-4505-9F4B-C20F91409C14}" srcOrd="0" destOrd="0" presId="urn:microsoft.com/office/officeart/2005/8/layout/hProcess9"/>
    <dgm:cxn modelId="{86DB1184-E6A7-4E0B-9003-3B26672FB5F3}" srcId="{CF3C13BB-E228-480B-9757-EA62A57EA0B1}" destId="{A3F36D14-209D-4251-AA16-30466469717C}" srcOrd="1" destOrd="0" parTransId="{543852FC-A65C-4187-B3FD-9450E860865F}" sibTransId="{714F90C9-3C89-4058-B1E3-1B105C0182EA}"/>
    <dgm:cxn modelId="{960402B6-02A5-4C6E-AFC3-35579423DEE0}" type="presOf" srcId="{CF3C13BB-E228-480B-9757-EA62A57EA0B1}" destId="{4CDE6ABE-93CA-48DF-B479-17BD298697A7}" srcOrd="0" destOrd="0" presId="urn:microsoft.com/office/officeart/2005/8/layout/hProcess9"/>
    <dgm:cxn modelId="{9951F072-D078-4880-86BD-6175369A8DB6}" type="presOf" srcId="{A3F36D14-209D-4251-AA16-30466469717C}" destId="{93EDCE3D-B864-424B-8797-A7DD3FEEB4E6}" srcOrd="0" destOrd="0" presId="urn:microsoft.com/office/officeart/2005/8/layout/hProcess9"/>
    <dgm:cxn modelId="{34FA87BF-AD9E-485B-9720-DDC276FF66EC}" type="presParOf" srcId="{4CDE6ABE-93CA-48DF-B479-17BD298697A7}" destId="{3CC6E8BF-E149-4401-9AAE-41D90996B570}" srcOrd="0" destOrd="0" presId="urn:microsoft.com/office/officeart/2005/8/layout/hProcess9"/>
    <dgm:cxn modelId="{061EA581-D74E-4C2D-B2E4-B0F2084D8152}" type="presParOf" srcId="{4CDE6ABE-93CA-48DF-B479-17BD298697A7}" destId="{732DCCF6-30EC-4A88-9789-817DDB3DED2F}" srcOrd="1" destOrd="0" presId="urn:microsoft.com/office/officeart/2005/8/layout/hProcess9"/>
    <dgm:cxn modelId="{BAFA8F0D-F352-4270-B8E3-6EBD2002FAFE}" type="presParOf" srcId="{732DCCF6-30EC-4A88-9789-817DDB3DED2F}" destId="{D3D0CF00-4D48-4402-B3FA-8F0902082EF6}" srcOrd="0" destOrd="0" presId="urn:microsoft.com/office/officeart/2005/8/layout/hProcess9"/>
    <dgm:cxn modelId="{A6A4F4C4-815E-4CD1-8F26-8C5F4BC14C6C}" type="presParOf" srcId="{732DCCF6-30EC-4A88-9789-817DDB3DED2F}" destId="{C7D6F803-A84C-429A-AEBC-617E4B2E7C26}" srcOrd="1" destOrd="0" presId="urn:microsoft.com/office/officeart/2005/8/layout/hProcess9"/>
    <dgm:cxn modelId="{D6B6442C-8BE1-40C9-AC6B-151BFFB03B64}" type="presParOf" srcId="{732DCCF6-30EC-4A88-9789-817DDB3DED2F}" destId="{93EDCE3D-B864-424B-8797-A7DD3FEEB4E6}" srcOrd="2" destOrd="0" presId="urn:microsoft.com/office/officeart/2005/8/layout/hProcess9"/>
    <dgm:cxn modelId="{135248B8-F03C-4FAA-9540-814F6453B4AA}" type="presParOf" srcId="{732DCCF6-30EC-4A88-9789-817DDB3DED2F}" destId="{2937FDAF-E145-440B-A840-FD2930CEF0EF}" srcOrd="3" destOrd="0" presId="urn:microsoft.com/office/officeart/2005/8/layout/hProcess9"/>
    <dgm:cxn modelId="{0B418E1D-1403-4B9C-B439-9DE970776FF7}" type="presParOf" srcId="{732DCCF6-30EC-4A88-9789-817DDB3DED2F}" destId="{683202AC-7D7B-4505-9F4B-C20F91409C1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C13BB-E228-480B-9757-EA62A57EA0B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E8B621A-7932-4D58-830C-756EE4792FC3}">
      <dgm:prSet/>
      <dgm:spPr/>
      <dgm:t>
        <a:bodyPr/>
        <a:lstStyle/>
        <a:p>
          <a:pPr rtl="0"/>
          <a:r>
            <a:rPr lang="en-US" dirty="0" smtClean="0"/>
            <a:t>Woman’s story</a:t>
          </a:r>
          <a:endParaRPr lang="en-US" dirty="0"/>
        </a:p>
      </dgm:t>
    </dgm:pt>
    <dgm:pt modelId="{DB088DD8-8C94-48B5-AE82-906FC61E4D29}" type="parTrans" cxnId="{B4BCC730-FC72-4623-9A45-D5386D21B8C9}">
      <dgm:prSet/>
      <dgm:spPr/>
      <dgm:t>
        <a:bodyPr/>
        <a:lstStyle/>
        <a:p>
          <a:endParaRPr lang="en-US"/>
        </a:p>
      </dgm:t>
    </dgm:pt>
    <dgm:pt modelId="{4CD3520D-938C-4C0F-B944-A2960A5BEBC2}" type="sibTrans" cxnId="{B4BCC730-FC72-4623-9A45-D5386D21B8C9}">
      <dgm:prSet/>
      <dgm:spPr/>
      <dgm:t>
        <a:bodyPr/>
        <a:lstStyle/>
        <a:p>
          <a:endParaRPr lang="en-US"/>
        </a:p>
      </dgm:t>
    </dgm:pt>
    <dgm:pt modelId="{A3F36D14-209D-4251-AA16-30466469717C}">
      <dgm:prSet/>
      <dgm:spPr/>
      <dgm:t>
        <a:bodyPr/>
        <a:lstStyle/>
        <a:p>
          <a:pPr rtl="0"/>
          <a:r>
            <a:rPr lang="en-US" dirty="0" smtClean="0"/>
            <a:t>Children’s accounts of the story</a:t>
          </a:r>
          <a:endParaRPr lang="en-US" dirty="0"/>
        </a:p>
      </dgm:t>
    </dgm:pt>
    <dgm:pt modelId="{543852FC-A65C-4187-B3FD-9450E860865F}" type="parTrans" cxnId="{86DB1184-E6A7-4E0B-9003-3B26672FB5F3}">
      <dgm:prSet/>
      <dgm:spPr/>
      <dgm:t>
        <a:bodyPr/>
        <a:lstStyle/>
        <a:p>
          <a:endParaRPr lang="en-US"/>
        </a:p>
      </dgm:t>
    </dgm:pt>
    <dgm:pt modelId="{714F90C9-3C89-4058-B1E3-1B105C0182EA}" type="sibTrans" cxnId="{86DB1184-E6A7-4E0B-9003-3B26672FB5F3}">
      <dgm:prSet/>
      <dgm:spPr/>
      <dgm:t>
        <a:bodyPr/>
        <a:lstStyle/>
        <a:p>
          <a:endParaRPr lang="en-US"/>
        </a:p>
      </dgm:t>
    </dgm:pt>
    <dgm:pt modelId="{4AAAAEF2-3C23-4523-9964-A7A01CA98D93}">
      <dgm:prSet/>
      <dgm:spPr/>
      <dgm:t>
        <a:bodyPr/>
        <a:lstStyle/>
        <a:p>
          <a:pPr rtl="0"/>
          <a:r>
            <a:rPr lang="en-US" dirty="0" smtClean="0"/>
            <a:t>Written record for the sake posterity</a:t>
          </a:r>
          <a:endParaRPr lang="en-US" dirty="0"/>
        </a:p>
      </dgm:t>
    </dgm:pt>
    <dgm:pt modelId="{2F31725E-C6B1-49E0-AB58-1F8136C552A1}" type="parTrans" cxnId="{2C3C0F5A-A31C-49B3-A435-A1AB57E0D118}">
      <dgm:prSet/>
      <dgm:spPr/>
      <dgm:t>
        <a:bodyPr/>
        <a:lstStyle/>
        <a:p>
          <a:endParaRPr lang="en-US"/>
        </a:p>
      </dgm:t>
    </dgm:pt>
    <dgm:pt modelId="{6400C553-B6E3-4A6D-B832-FA3959E21274}" type="sibTrans" cxnId="{2C3C0F5A-A31C-49B3-A435-A1AB57E0D118}">
      <dgm:prSet/>
      <dgm:spPr/>
      <dgm:t>
        <a:bodyPr/>
        <a:lstStyle/>
        <a:p>
          <a:endParaRPr lang="en-US"/>
        </a:p>
      </dgm:t>
    </dgm:pt>
    <dgm:pt modelId="{4CDE6ABE-93CA-48DF-B479-17BD298697A7}" type="pres">
      <dgm:prSet presAssocID="{CF3C13BB-E228-480B-9757-EA62A57EA0B1}" presName="CompostProcess" presStyleCnt="0">
        <dgm:presLayoutVars>
          <dgm:dir/>
          <dgm:resizeHandles val="exact"/>
        </dgm:presLayoutVars>
      </dgm:prSet>
      <dgm:spPr/>
      <dgm:t>
        <a:bodyPr/>
        <a:lstStyle/>
        <a:p>
          <a:endParaRPr lang="en-US"/>
        </a:p>
      </dgm:t>
    </dgm:pt>
    <dgm:pt modelId="{3CC6E8BF-E149-4401-9AAE-41D90996B570}" type="pres">
      <dgm:prSet presAssocID="{CF3C13BB-E228-480B-9757-EA62A57EA0B1}" presName="arrow" presStyleLbl="bgShp" presStyleIdx="0" presStyleCnt="1"/>
      <dgm:spPr/>
    </dgm:pt>
    <dgm:pt modelId="{732DCCF6-30EC-4A88-9789-817DDB3DED2F}" type="pres">
      <dgm:prSet presAssocID="{CF3C13BB-E228-480B-9757-EA62A57EA0B1}" presName="linearProcess" presStyleCnt="0"/>
      <dgm:spPr/>
    </dgm:pt>
    <dgm:pt modelId="{D3D0CF00-4D48-4402-B3FA-8F0902082EF6}" type="pres">
      <dgm:prSet presAssocID="{FE8B621A-7932-4D58-830C-756EE4792FC3}" presName="textNode" presStyleLbl="node1" presStyleIdx="0" presStyleCnt="3">
        <dgm:presLayoutVars>
          <dgm:bulletEnabled val="1"/>
        </dgm:presLayoutVars>
      </dgm:prSet>
      <dgm:spPr/>
      <dgm:t>
        <a:bodyPr/>
        <a:lstStyle/>
        <a:p>
          <a:endParaRPr lang="en-US"/>
        </a:p>
      </dgm:t>
    </dgm:pt>
    <dgm:pt modelId="{C7D6F803-A84C-429A-AEBC-617E4B2E7C26}" type="pres">
      <dgm:prSet presAssocID="{4CD3520D-938C-4C0F-B944-A2960A5BEBC2}" presName="sibTrans" presStyleCnt="0"/>
      <dgm:spPr/>
    </dgm:pt>
    <dgm:pt modelId="{93EDCE3D-B864-424B-8797-A7DD3FEEB4E6}" type="pres">
      <dgm:prSet presAssocID="{A3F36D14-209D-4251-AA16-30466469717C}" presName="textNode" presStyleLbl="node1" presStyleIdx="1" presStyleCnt="3">
        <dgm:presLayoutVars>
          <dgm:bulletEnabled val="1"/>
        </dgm:presLayoutVars>
      </dgm:prSet>
      <dgm:spPr/>
      <dgm:t>
        <a:bodyPr/>
        <a:lstStyle/>
        <a:p>
          <a:endParaRPr lang="en-US"/>
        </a:p>
      </dgm:t>
    </dgm:pt>
    <dgm:pt modelId="{2937FDAF-E145-440B-A840-FD2930CEF0EF}" type="pres">
      <dgm:prSet presAssocID="{714F90C9-3C89-4058-B1E3-1B105C0182EA}" presName="sibTrans" presStyleCnt="0"/>
      <dgm:spPr/>
    </dgm:pt>
    <dgm:pt modelId="{683202AC-7D7B-4505-9F4B-C20F91409C14}" type="pres">
      <dgm:prSet presAssocID="{4AAAAEF2-3C23-4523-9964-A7A01CA98D93}" presName="textNode" presStyleLbl="node1" presStyleIdx="2" presStyleCnt="3">
        <dgm:presLayoutVars>
          <dgm:bulletEnabled val="1"/>
        </dgm:presLayoutVars>
      </dgm:prSet>
      <dgm:spPr/>
      <dgm:t>
        <a:bodyPr/>
        <a:lstStyle/>
        <a:p>
          <a:endParaRPr lang="en-US"/>
        </a:p>
      </dgm:t>
    </dgm:pt>
  </dgm:ptLst>
  <dgm:cxnLst>
    <dgm:cxn modelId="{97958012-2784-4F35-BF31-1AE78474E5EB}" type="presOf" srcId="{CF3C13BB-E228-480B-9757-EA62A57EA0B1}" destId="{4CDE6ABE-93CA-48DF-B479-17BD298697A7}" srcOrd="0" destOrd="0" presId="urn:microsoft.com/office/officeart/2005/8/layout/hProcess9"/>
    <dgm:cxn modelId="{9A1EFA27-F0F9-4A42-BA0B-C7586F6D3786}" type="presOf" srcId="{A3F36D14-209D-4251-AA16-30466469717C}" destId="{93EDCE3D-B864-424B-8797-A7DD3FEEB4E6}" srcOrd="0" destOrd="0" presId="urn:microsoft.com/office/officeart/2005/8/layout/hProcess9"/>
    <dgm:cxn modelId="{B4BCC730-FC72-4623-9A45-D5386D21B8C9}" srcId="{CF3C13BB-E228-480B-9757-EA62A57EA0B1}" destId="{FE8B621A-7932-4D58-830C-756EE4792FC3}" srcOrd="0" destOrd="0" parTransId="{DB088DD8-8C94-48B5-AE82-906FC61E4D29}" sibTransId="{4CD3520D-938C-4C0F-B944-A2960A5BEBC2}"/>
    <dgm:cxn modelId="{C145B148-0419-4D28-B064-F856A327D610}" type="presOf" srcId="{FE8B621A-7932-4D58-830C-756EE4792FC3}" destId="{D3D0CF00-4D48-4402-B3FA-8F0902082EF6}" srcOrd="0" destOrd="0" presId="urn:microsoft.com/office/officeart/2005/8/layout/hProcess9"/>
    <dgm:cxn modelId="{2C3C0F5A-A31C-49B3-A435-A1AB57E0D118}" srcId="{CF3C13BB-E228-480B-9757-EA62A57EA0B1}" destId="{4AAAAEF2-3C23-4523-9964-A7A01CA98D93}" srcOrd="2" destOrd="0" parTransId="{2F31725E-C6B1-49E0-AB58-1F8136C552A1}" sibTransId="{6400C553-B6E3-4A6D-B832-FA3959E21274}"/>
    <dgm:cxn modelId="{61A4E8F4-289F-4B84-B210-18E363F52F21}" type="presOf" srcId="{4AAAAEF2-3C23-4523-9964-A7A01CA98D93}" destId="{683202AC-7D7B-4505-9F4B-C20F91409C14}" srcOrd="0" destOrd="0" presId="urn:microsoft.com/office/officeart/2005/8/layout/hProcess9"/>
    <dgm:cxn modelId="{86DB1184-E6A7-4E0B-9003-3B26672FB5F3}" srcId="{CF3C13BB-E228-480B-9757-EA62A57EA0B1}" destId="{A3F36D14-209D-4251-AA16-30466469717C}" srcOrd="1" destOrd="0" parTransId="{543852FC-A65C-4187-B3FD-9450E860865F}" sibTransId="{714F90C9-3C89-4058-B1E3-1B105C0182EA}"/>
    <dgm:cxn modelId="{7FAF5F17-9B2A-4772-B9A7-720BDD55E63E}" type="presParOf" srcId="{4CDE6ABE-93CA-48DF-B479-17BD298697A7}" destId="{3CC6E8BF-E149-4401-9AAE-41D90996B570}" srcOrd="0" destOrd="0" presId="urn:microsoft.com/office/officeart/2005/8/layout/hProcess9"/>
    <dgm:cxn modelId="{1C1BD039-8D29-4144-A248-D15DFC9F5619}" type="presParOf" srcId="{4CDE6ABE-93CA-48DF-B479-17BD298697A7}" destId="{732DCCF6-30EC-4A88-9789-817DDB3DED2F}" srcOrd="1" destOrd="0" presId="urn:microsoft.com/office/officeart/2005/8/layout/hProcess9"/>
    <dgm:cxn modelId="{6E6A1025-4AF8-4898-B75E-BD523F8ECA16}" type="presParOf" srcId="{732DCCF6-30EC-4A88-9789-817DDB3DED2F}" destId="{D3D0CF00-4D48-4402-B3FA-8F0902082EF6}" srcOrd="0" destOrd="0" presId="urn:microsoft.com/office/officeart/2005/8/layout/hProcess9"/>
    <dgm:cxn modelId="{015FADDA-DD19-4C59-983B-6FE256ABA14D}" type="presParOf" srcId="{732DCCF6-30EC-4A88-9789-817DDB3DED2F}" destId="{C7D6F803-A84C-429A-AEBC-617E4B2E7C26}" srcOrd="1" destOrd="0" presId="urn:microsoft.com/office/officeart/2005/8/layout/hProcess9"/>
    <dgm:cxn modelId="{77CD8E6B-5AE4-4948-A8DA-F4CD2494792E}" type="presParOf" srcId="{732DCCF6-30EC-4A88-9789-817DDB3DED2F}" destId="{93EDCE3D-B864-424B-8797-A7DD3FEEB4E6}" srcOrd="2" destOrd="0" presId="urn:microsoft.com/office/officeart/2005/8/layout/hProcess9"/>
    <dgm:cxn modelId="{4B7EF6D9-95C4-44E3-9DD7-2B95EFFB7E3B}" type="presParOf" srcId="{732DCCF6-30EC-4A88-9789-817DDB3DED2F}" destId="{2937FDAF-E145-440B-A840-FD2930CEF0EF}" srcOrd="3" destOrd="0" presId="urn:microsoft.com/office/officeart/2005/8/layout/hProcess9"/>
    <dgm:cxn modelId="{66FABB59-6ECE-413E-B3BD-C5A587047722}" type="presParOf" srcId="{732DCCF6-30EC-4A88-9789-817DDB3DED2F}" destId="{683202AC-7D7B-4505-9F4B-C20F91409C14}"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6E8BF-E149-4401-9AAE-41D90996B570}">
      <dsp:nvSpPr>
        <dsp:cNvPr id="0" name=""/>
        <dsp:cNvSpPr/>
      </dsp:nvSpPr>
      <dsp:spPr>
        <a:xfrm>
          <a:off x="611504" y="0"/>
          <a:ext cx="6930390" cy="3276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0CF00-4D48-4402-B3FA-8F0902082EF6}">
      <dsp:nvSpPr>
        <dsp:cNvPr id="0" name=""/>
        <dsp:cNvSpPr/>
      </dsp:nvSpPr>
      <dsp:spPr>
        <a:xfrm>
          <a:off x="8758" y="982980"/>
          <a:ext cx="2624375"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Original words</a:t>
          </a:r>
          <a:endParaRPr lang="en-US" sz="2400" kern="1200" dirty="0"/>
        </a:p>
      </dsp:txBody>
      <dsp:txXfrm>
        <a:off x="72738" y="1046960"/>
        <a:ext cx="2496415" cy="1182680"/>
      </dsp:txXfrm>
    </dsp:sp>
    <dsp:sp modelId="{93EDCE3D-B864-424B-8797-A7DD3FEEB4E6}">
      <dsp:nvSpPr>
        <dsp:cNvPr id="0" name=""/>
        <dsp:cNvSpPr/>
      </dsp:nvSpPr>
      <dsp:spPr>
        <a:xfrm>
          <a:off x="2764512" y="982980"/>
          <a:ext cx="2624375"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Oral reports of  words for continued application</a:t>
          </a:r>
          <a:endParaRPr lang="en-US" sz="2200" kern="1200" dirty="0"/>
        </a:p>
      </dsp:txBody>
      <dsp:txXfrm>
        <a:off x="2828492" y="1046960"/>
        <a:ext cx="2496415" cy="1182680"/>
      </dsp:txXfrm>
    </dsp:sp>
    <dsp:sp modelId="{683202AC-7D7B-4505-9F4B-C20F91409C14}">
      <dsp:nvSpPr>
        <dsp:cNvPr id="0" name=""/>
        <dsp:cNvSpPr/>
      </dsp:nvSpPr>
      <dsp:spPr>
        <a:xfrm>
          <a:off x="5520265" y="982980"/>
          <a:ext cx="2624375"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Written records for preservation &amp; application</a:t>
          </a:r>
          <a:endParaRPr lang="en-US" sz="2200" kern="1200" dirty="0"/>
        </a:p>
      </dsp:txBody>
      <dsp:txXfrm>
        <a:off x="5584245" y="1046960"/>
        <a:ext cx="2496415" cy="118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6E8BF-E149-4401-9AAE-41D90996B570}">
      <dsp:nvSpPr>
        <dsp:cNvPr id="0" name=""/>
        <dsp:cNvSpPr/>
      </dsp:nvSpPr>
      <dsp:spPr>
        <a:xfrm>
          <a:off x="611504" y="0"/>
          <a:ext cx="6930390" cy="3124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0CF00-4D48-4402-B3FA-8F0902082EF6}">
      <dsp:nvSpPr>
        <dsp:cNvPr id="0" name=""/>
        <dsp:cNvSpPr/>
      </dsp:nvSpPr>
      <dsp:spPr>
        <a:xfrm>
          <a:off x="276291" y="937260"/>
          <a:ext cx="2446020" cy="124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Woman’s story</a:t>
          </a:r>
          <a:endParaRPr lang="en-US" sz="2300" kern="1200" dirty="0"/>
        </a:p>
      </dsp:txBody>
      <dsp:txXfrm>
        <a:off x="337295" y="998264"/>
        <a:ext cx="2324012" cy="1127672"/>
      </dsp:txXfrm>
    </dsp:sp>
    <dsp:sp modelId="{93EDCE3D-B864-424B-8797-A7DD3FEEB4E6}">
      <dsp:nvSpPr>
        <dsp:cNvPr id="0" name=""/>
        <dsp:cNvSpPr/>
      </dsp:nvSpPr>
      <dsp:spPr>
        <a:xfrm>
          <a:off x="2853689" y="937260"/>
          <a:ext cx="2446020" cy="124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Children’s accounts of the story</a:t>
          </a:r>
          <a:endParaRPr lang="en-US" sz="2300" kern="1200" dirty="0"/>
        </a:p>
      </dsp:txBody>
      <dsp:txXfrm>
        <a:off x="2914693" y="998264"/>
        <a:ext cx="2324012" cy="1127672"/>
      </dsp:txXfrm>
    </dsp:sp>
    <dsp:sp modelId="{683202AC-7D7B-4505-9F4B-C20F91409C14}">
      <dsp:nvSpPr>
        <dsp:cNvPr id="0" name=""/>
        <dsp:cNvSpPr/>
      </dsp:nvSpPr>
      <dsp:spPr>
        <a:xfrm>
          <a:off x="5431088" y="937260"/>
          <a:ext cx="2446020" cy="124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Written record for the sake posterity</a:t>
          </a:r>
          <a:endParaRPr lang="en-US" sz="2300" kern="1200" dirty="0"/>
        </a:p>
      </dsp:txBody>
      <dsp:txXfrm>
        <a:off x="5492092" y="998264"/>
        <a:ext cx="2324012" cy="11276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39267" name="Rectangle 1027"/>
          <p:cNvSpPr>
            <a:spLocks noGrp="1" noChangeArrowheads="1"/>
          </p:cNvSpPr>
          <p:nvPr>
            <p:ph type="dt" sz="quarter"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139268" name="Rectangle 1028"/>
          <p:cNvSpPr>
            <a:spLocks noGrp="1" noChangeArrowheads="1"/>
          </p:cNvSpPr>
          <p:nvPr>
            <p:ph type="ftr" sz="quarter" idx="2"/>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39269" name="Rectangle 1029"/>
          <p:cNvSpPr>
            <a:spLocks noGrp="1" noChangeArrowheads="1"/>
          </p:cNvSpPr>
          <p:nvPr>
            <p:ph type="sldNum" sz="quarter" idx="3"/>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7B38FDB6-D81B-4231-A9A6-79821C3DADE2}" type="slidenum">
              <a:rPr lang="en-US"/>
              <a:pPr>
                <a:defRPr/>
              </a:pPr>
              <a:t>‹#›</a:t>
            </a:fld>
            <a:endParaRPr lang="en-US"/>
          </a:p>
        </p:txBody>
      </p:sp>
    </p:spTree>
    <p:extLst>
      <p:ext uri="{BB962C8B-B14F-4D97-AF65-F5344CB8AC3E}">
        <p14:creationId xmlns:p14="http://schemas.microsoft.com/office/powerpoint/2010/main" val="133664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11619" name="Rectangle 3"/>
          <p:cNvSpPr>
            <a:spLocks noGrp="1" noChangeArrowheads="1"/>
          </p:cNvSpPr>
          <p:nvPr>
            <p:ph type="dt"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11623" name="Rectangle 7"/>
          <p:cNvSpPr>
            <a:spLocks noGrp="1" noChangeArrowheads="1"/>
          </p:cNvSpPr>
          <p:nvPr>
            <p:ph type="sldNum" sz="quarter" idx="5"/>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D6556A4F-3E4F-4851-B84D-1C5EDD3DB217}" type="slidenum">
              <a:rPr lang="en-US"/>
              <a:pPr>
                <a:defRPr/>
              </a:pPr>
              <a:t>‹#›</a:t>
            </a:fld>
            <a:endParaRPr lang="en-US"/>
          </a:p>
        </p:txBody>
      </p:sp>
    </p:spTree>
    <p:extLst>
      <p:ext uri="{BB962C8B-B14F-4D97-AF65-F5344CB8AC3E}">
        <p14:creationId xmlns:p14="http://schemas.microsoft.com/office/powerpoint/2010/main" val="2448717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A119C93C-924D-4320-90A3-0009AE1CDF67}" type="slidenum">
              <a:rPr lang="en-US" altLang="en-US" sz="1200" smtClean="0"/>
              <a:pPr/>
              <a:t>2</a:t>
            </a:fld>
            <a:endParaRPr lang="en-US" alt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Might wait on 6 Will probably not get to these until Day 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2CFEF14C-8287-4967-8137-8D42C8D4CA0E}" type="slidenum">
              <a:rPr lang="en-US" altLang="en-US" sz="1200" smtClean="0"/>
              <a:pPr/>
              <a:t>25</a:t>
            </a:fld>
            <a:endParaRPr lang="en-US" alt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40D5688D-0012-4104-ACD9-5F195B34103B}" type="slidenum">
              <a:rPr lang="en-US" altLang="en-US" sz="1200" smtClean="0"/>
              <a:pPr/>
              <a:t>26</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Add this material on ANE here?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1B2786-E704-48C1-BD3F-8C5836CB8EA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7438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556A4F-3E4F-4851-B84D-1C5EDD3DB217}" type="slidenum">
              <a:rPr lang="en-US" smtClean="0"/>
              <a:pPr>
                <a:defRPr/>
              </a:pPr>
              <a:t>42</a:t>
            </a:fld>
            <a:endParaRPr lang="en-US"/>
          </a:p>
        </p:txBody>
      </p:sp>
    </p:spTree>
    <p:extLst>
      <p:ext uri="{BB962C8B-B14F-4D97-AF65-F5344CB8AC3E}">
        <p14:creationId xmlns:p14="http://schemas.microsoft.com/office/powerpoint/2010/main" val="225688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dirty="0" smtClean="0"/>
              <a:t>Theologian could have said, “I have experienced the reality of God, but I cannot adequately speak about God’s being.  </a:t>
            </a:r>
          </a:p>
          <a:p>
            <a:pPr defTabSz="927100"/>
            <a:r>
              <a:rPr lang="en-US" altLang="en-US" dirty="0" smtClean="0"/>
              <a:t>Points: limitations of human language and our “natural” understanding of God.  Issue of why</a:t>
            </a:r>
            <a:r>
              <a:rPr lang="en-US" altLang="en-US" baseline="0" dirty="0" smtClean="0"/>
              <a:t> science, which deals with the ‘material’ world cannot prove or disprove God.</a:t>
            </a:r>
            <a:endParaRPr lang="en-US" altLang="en-US" dirty="0" smtClean="0"/>
          </a:p>
          <a:p>
            <a:pPr defTabSz="927100"/>
            <a:endParaRPr lang="en-US" altLang="en-US"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33D80043-5264-4B39-8681-2303EE0F8EB0}" type="slidenum">
              <a:rPr lang="en-US" altLang="en-US" sz="1200" smtClean="0">
                <a:solidFill>
                  <a:srgbClr val="000000"/>
                </a:solidFill>
              </a:rPr>
              <a:pPr/>
              <a:t>4</a:t>
            </a:fld>
            <a:endParaRPr lang="en-US" altLang="en-US"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00B4B775-EA29-4743-8D6A-65C805CD915B}" type="slidenum">
              <a:rPr lang="en-US" altLang="en-US" sz="1200" smtClean="0"/>
              <a:pPr/>
              <a:t>5</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366A2796-968B-438C-8C08-EDD1453D4257}" type="slidenum">
              <a:rPr lang="en-US" altLang="en-US" sz="1200" smtClean="0"/>
              <a:pPr/>
              <a:t>6</a:t>
            </a:fld>
            <a:endParaRPr lang="en-US" alt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EE0EC00F-2DD1-433D-B0C5-055539EC0D78}" type="slidenum">
              <a:rPr lang="en-US" altLang="en-US" sz="1200" smtClean="0">
                <a:solidFill>
                  <a:srgbClr val="000000"/>
                </a:solidFill>
              </a:rPr>
              <a:pPr/>
              <a:t>7</a:t>
            </a:fld>
            <a:endParaRPr lang="en-US" altLang="en-US"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9C54CA5F-8CC1-499D-9EFB-D4AD7C66A9E7}" type="slidenum">
              <a:rPr lang="en-US" altLang="en-US" sz="1200" smtClean="0">
                <a:solidFill>
                  <a:srgbClr val="000000"/>
                </a:solidFill>
              </a:rPr>
              <a:pPr/>
              <a:t>9</a:t>
            </a:fld>
            <a:endParaRPr lang="en-US" altLang="en-US" sz="1200"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8993F376-DC6B-46C7-B533-7A3076C326CE}" type="slidenum">
              <a:rPr lang="en-US" altLang="en-US" sz="1200" smtClean="0">
                <a:solidFill>
                  <a:srgbClr val="000000"/>
                </a:solidFill>
              </a:rPr>
              <a:pPr/>
              <a:t>10</a:t>
            </a:fld>
            <a:endParaRPr lang="en-US" altLang="en-US" sz="1200" smtClean="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Can we start with the final account and work back to the “original”?  Do we need to?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this exercise in COS 421 Bible IV, if students take out of sequence.</a:t>
            </a:r>
            <a:endParaRPr lang="en-US" dirty="0"/>
          </a:p>
        </p:txBody>
      </p:sp>
      <p:sp>
        <p:nvSpPr>
          <p:cNvPr id="4" name="Slide Number Placeholder 3"/>
          <p:cNvSpPr>
            <a:spLocks noGrp="1"/>
          </p:cNvSpPr>
          <p:nvPr>
            <p:ph type="sldNum" sz="quarter" idx="10"/>
          </p:nvPr>
        </p:nvSpPr>
        <p:spPr/>
        <p:txBody>
          <a:bodyPr/>
          <a:lstStyle/>
          <a:p>
            <a:pPr>
              <a:defRPr/>
            </a:pPr>
            <a:fld id="{D6556A4F-3E4F-4851-B84D-1C5EDD3DB217}" type="slidenum">
              <a:rPr lang="en-US" smtClean="0"/>
              <a:pPr>
                <a:defRPr/>
              </a:pPr>
              <a:t>13</a:t>
            </a:fld>
            <a:endParaRPr lang="en-US"/>
          </a:p>
        </p:txBody>
      </p:sp>
    </p:spTree>
    <p:extLst>
      <p:ext uri="{BB962C8B-B14F-4D97-AF65-F5344CB8AC3E}">
        <p14:creationId xmlns:p14="http://schemas.microsoft.com/office/powerpoint/2010/main" val="95616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a:t>
            </a:r>
            <a:r>
              <a:rPr lang="en-US" baseline="0" dirty="0" smtClean="0"/>
              <a:t> talk about divine accommodation and incarnation.</a:t>
            </a:r>
            <a:endParaRPr lang="en-US" dirty="0"/>
          </a:p>
        </p:txBody>
      </p:sp>
      <p:sp>
        <p:nvSpPr>
          <p:cNvPr id="4" name="Slide Number Placeholder 3"/>
          <p:cNvSpPr>
            <a:spLocks noGrp="1"/>
          </p:cNvSpPr>
          <p:nvPr>
            <p:ph type="sldNum" sz="quarter" idx="10"/>
          </p:nvPr>
        </p:nvSpPr>
        <p:spPr/>
        <p:txBody>
          <a:bodyPr/>
          <a:lstStyle/>
          <a:p>
            <a:pPr>
              <a:defRPr/>
            </a:pPr>
            <a:fld id="{5CAF7250-8DCB-49F4-A78D-6F2D75869164}"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674166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6B913F31-19BD-4DAD-B840-11F466D7C57D}" type="slidenum">
              <a:rPr lang="en-US"/>
              <a:pPr>
                <a:defRPr/>
              </a:pPr>
              <a:t>‹#›</a:t>
            </a:fld>
            <a:endParaRPr lang="en-US"/>
          </a:p>
        </p:txBody>
      </p:sp>
    </p:spTree>
    <p:extLst>
      <p:ext uri="{BB962C8B-B14F-4D97-AF65-F5344CB8AC3E}">
        <p14:creationId xmlns:p14="http://schemas.microsoft.com/office/powerpoint/2010/main" val="105308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88FBF7-B7C8-4977-8B14-AC36FD547966}" type="slidenum">
              <a:rPr lang="en-US"/>
              <a:pPr>
                <a:defRPr/>
              </a:pPr>
              <a:t>‹#›</a:t>
            </a:fld>
            <a:endParaRPr lang="en-US"/>
          </a:p>
        </p:txBody>
      </p:sp>
    </p:spTree>
    <p:extLst>
      <p:ext uri="{BB962C8B-B14F-4D97-AF65-F5344CB8AC3E}">
        <p14:creationId xmlns:p14="http://schemas.microsoft.com/office/powerpoint/2010/main" val="241607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09E9B-B896-47AF-A59B-FF26B773A22B}" type="slidenum">
              <a:rPr lang="en-US"/>
              <a:pPr>
                <a:defRPr/>
              </a:pPr>
              <a:t>‹#›</a:t>
            </a:fld>
            <a:endParaRPr lang="en-US"/>
          </a:p>
        </p:txBody>
      </p:sp>
    </p:spTree>
    <p:extLst>
      <p:ext uri="{BB962C8B-B14F-4D97-AF65-F5344CB8AC3E}">
        <p14:creationId xmlns:p14="http://schemas.microsoft.com/office/powerpoint/2010/main" val="280891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77700D-ADD1-4A8F-9A79-C8AFC29A6DAC}" type="slidenum">
              <a:rPr lang="en-US"/>
              <a:pPr>
                <a:defRPr/>
              </a:pPr>
              <a:t>‹#›</a:t>
            </a:fld>
            <a:endParaRPr lang="en-US"/>
          </a:p>
        </p:txBody>
      </p:sp>
    </p:spTree>
    <p:extLst>
      <p:ext uri="{BB962C8B-B14F-4D97-AF65-F5344CB8AC3E}">
        <p14:creationId xmlns:p14="http://schemas.microsoft.com/office/powerpoint/2010/main" val="58442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F17AA3-FD5B-4EDF-A449-FD685E09287F}" type="slidenum">
              <a:rPr lang="en-US"/>
              <a:pPr>
                <a:defRPr/>
              </a:pPr>
              <a:t>‹#›</a:t>
            </a:fld>
            <a:endParaRPr lang="en-US"/>
          </a:p>
        </p:txBody>
      </p:sp>
    </p:spTree>
    <p:extLst>
      <p:ext uri="{BB962C8B-B14F-4D97-AF65-F5344CB8AC3E}">
        <p14:creationId xmlns:p14="http://schemas.microsoft.com/office/powerpoint/2010/main" val="415353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34AABEE2-B24D-4B6E-A34B-9108923D7E80}" type="slidenum">
              <a:rPr lang="en-US"/>
              <a:pPr>
                <a:defRPr/>
              </a:pPr>
              <a:t>‹#›</a:t>
            </a:fld>
            <a:endParaRPr lang="en-US"/>
          </a:p>
        </p:txBody>
      </p:sp>
    </p:spTree>
    <p:extLst>
      <p:ext uri="{BB962C8B-B14F-4D97-AF65-F5344CB8AC3E}">
        <p14:creationId xmlns:p14="http://schemas.microsoft.com/office/powerpoint/2010/main" val="268605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987EE-C31C-490E-90AA-621E649A5D24}" type="slidenum">
              <a:rPr lang="en-US"/>
              <a:pPr>
                <a:defRPr/>
              </a:pPr>
              <a:t>‹#›</a:t>
            </a:fld>
            <a:endParaRPr lang="en-US"/>
          </a:p>
        </p:txBody>
      </p:sp>
    </p:spTree>
    <p:extLst>
      <p:ext uri="{BB962C8B-B14F-4D97-AF65-F5344CB8AC3E}">
        <p14:creationId xmlns:p14="http://schemas.microsoft.com/office/powerpoint/2010/main" val="360455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D82193-F7A7-4313-BF55-0B13A068FAF8}" type="slidenum">
              <a:rPr lang="en-US"/>
              <a:pPr>
                <a:defRPr/>
              </a:pPr>
              <a:t>‹#›</a:t>
            </a:fld>
            <a:endParaRPr lang="en-US"/>
          </a:p>
        </p:txBody>
      </p:sp>
    </p:spTree>
    <p:extLst>
      <p:ext uri="{BB962C8B-B14F-4D97-AF65-F5344CB8AC3E}">
        <p14:creationId xmlns:p14="http://schemas.microsoft.com/office/powerpoint/2010/main" val="412620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454156-D745-43A0-A6AB-504A95BF27E9}" type="slidenum">
              <a:rPr lang="en-US"/>
              <a:pPr>
                <a:defRPr/>
              </a:pPr>
              <a:t>‹#›</a:t>
            </a:fld>
            <a:endParaRPr lang="en-US"/>
          </a:p>
        </p:txBody>
      </p:sp>
    </p:spTree>
    <p:extLst>
      <p:ext uri="{BB962C8B-B14F-4D97-AF65-F5344CB8AC3E}">
        <p14:creationId xmlns:p14="http://schemas.microsoft.com/office/powerpoint/2010/main" val="254958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F36BED-3565-43F7-B367-AF6641134BE3}" type="slidenum">
              <a:rPr lang="en-US"/>
              <a:pPr>
                <a:defRPr/>
              </a:pPr>
              <a:t>‹#›</a:t>
            </a:fld>
            <a:endParaRPr lang="en-US"/>
          </a:p>
        </p:txBody>
      </p:sp>
    </p:spTree>
    <p:extLst>
      <p:ext uri="{BB962C8B-B14F-4D97-AF65-F5344CB8AC3E}">
        <p14:creationId xmlns:p14="http://schemas.microsoft.com/office/powerpoint/2010/main" val="144097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EE5CBB-D326-436B-B446-4DC3FF8A6A9F}" type="slidenum">
              <a:rPr lang="en-US"/>
              <a:pPr>
                <a:defRPr/>
              </a:pPr>
              <a:t>‹#›</a:t>
            </a:fld>
            <a:endParaRPr lang="en-US"/>
          </a:p>
        </p:txBody>
      </p:sp>
    </p:spTree>
    <p:extLst>
      <p:ext uri="{BB962C8B-B14F-4D97-AF65-F5344CB8AC3E}">
        <p14:creationId xmlns:p14="http://schemas.microsoft.com/office/powerpoint/2010/main" val="159978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B048D-A798-4166-A781-7DE9728552AA}" type="slidenum">
              <a:rPr lang="en-US"/>
              <a:pPr>
                <a:defRPr/>
              </a:pPr>
              <a:t>‹#›</a:t>
            </a:fld>
            <a:endParaRPr lang="en-US"/>
          </a:p>
        </p:txBody>
      </p:sp>
    </p:spTree>
    <p:extLst>
      <p:ext uri="{BB962C8B-B14F-4D97-AF65-F5344CB8AC3E}">
        <p14:creationId xmlns:p14="http://schemas.microsoft.com/office/powerpoint/2010/main" val="108282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98BA7D-327C-4251-B824-C8DBA9AC1D64}" type="slidenum">
              <a:rPr lang="en-US"/>
              <a:pPr>
                <a:defRPr/>
              </a:pPr>
              <a:t>‹#›</a:t>
            </a:fld>
            <a:endParaRPr lang="en-US"/>
          </a:p>
        </p:txBody>
      </p:sp>
    </p:spTree>
    <p:extLst>
      <p:ext uri="{BB962C8B-B14F-4D97-AF65-F5344CB8AC3E}">
        <p14:creationId xmlns:p14="http://schemas.microsoft.com/office/powerpoint/2010/main" val="1247100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8D131E-3D51-4AF0-8CE9-81D50F381C4E}" type="slidenum">
              <a:rPr lang="en-US"/>
              <a:pPr>
                <a:defRPr/>
              </a:pPr>
              <a:t>‹#›</a:t>
            </a:fld>
            <a:endParaRPr lang="en-US"/>
          </a:p>
        </p:txBody>
      </p:sp>
    </p:spTree>
    <p:extLst>
      <p:ext uri="{BB962C8B-B14F-4D97-AF65-F5344CB8AC3E}">
        <p14:creationId xmlns:p14="http://schemas.microsoft.com/office/powerpoint/2010/main" val="42123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8A516C-0326-400E-85EA-E6367BF90CA3}" type="slidenum">
              <a:rPr lang="en-US"/>
              <a:pPr>
                <a:defRPr/>
              </a:pPr>
              <a:t>‹#›</a:t>
            </a:fld>
            <a:endParaRPr lang="en-US"/>
          </a:p>
        </p:txBody>
      </p:sp>
    </p:spTree>
    <p:extLst>
      <p:ext uri="{BB962C8B-B14F-4D97-AF65-F5344CB8AC3E}">
        <p14:creationId xmlns:p14="http://schemas.microsoft.com/office/powerpoint/2010/main" val="3401378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7A762B-AAC3-4A6E-8690-7E0F392E5A05}" type="slidenum">
              <a:rPr lang="en-US"/>
              <a:pPr>
                <a:defRPr/>
              </a:pPr>
              <a:t>‹#›</a:t>
            </a:fld>
            <a:endParaRPr lang="en-US"/>
          </a:p>
        </p:txBody>
      </p:sp>
    </p:spTree>
    <p:extLst>
      <p:ext uri="{BB962C8B-B14F-4D97-AF65-F5344CB8AC3E}">
        <p14:creationId xmlns:p14="http://schemas.microsoft.com/office/powerpoint/2010/main" val="963917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0A8B0-E33E-40C6-87E5-0C9DE698EB1B}" type="slidenum">
              <a:rPr lang="en-US"/>
              <a:pPr>
                <a:defRPr/>
              </a:pPr>
              <a:t>‹#›</a:t>
            </a:fld>
            <a:endParaRPr lang="en-US"/>
          </a:p>
        </p:txBody>
      </p:sp>
    </p:spTree>
    <p:extLst>
      <p:ext uri="{BB962C8B-B14F-4D97-AF65-F5344CB8AC3E}">
        <p14:creationId xmlns:p14="http://schemas.microsoft.com/office/powerpoint/2010/main" val="2244414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6E56BEB-5CA1-4C2A-95CE-3D752305A749}" type="slidenum">
              <a:rPr lang="en-US"/>
              <a:pPr>
                <a:defRPr/>
              </a:pPr>
              <a:t>‹#›</a:t>
            </a:fld>
            <a:endParaRPr lang="en-US"/>
          </a:p>
        </p:txBody>
      </p:sp>
    </p:spTree>
    <p:extLst>
      <p:ext uri="{BB962C8B-B14F-4D97-AF65-F5344CB8AC3E}">
        <p14:creationId xmlns:p14="http://schemas.microsoft.com/office/powerpoint/2010/main" val="412168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3D5CA-ED3E-4764-8C3C-3A9BEBFE1F41}" type="slidenum">
              <a:rPr lang="en-US"/>
              <a:pPr>
                <a:defRPr/>
              </a:pPr>
              <a:t>‹#›</a:t>
            </a:fld>
            <a:endParaRPr lang="en-US"/>
          </a:p>
        </p:txBody>
      </p:sp>
    </p:spTree>
    <p:extLst>
      <p:ext uri="{BB962C8B-B14F-4D97-AF65-F5344CB8AC3E}">
        <p14:creationId xmlns:p14="http://schemas.microsoft.com/office/powerpoint/2010/main" val="1234955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B4FE0B-9B5B-43A7-A4DA-08579DB31A61}" type="slidenum">
              <a:rPr lang="en-US"/>
              <a:pPr>
                <a:defRPr/>
              </a:pPr>
              <a:t>‹#›</a:t>
            </a:fld>
            <a:endParaRPr lang="en-US"/>
          </a:p>
        </p:txBody>
      </p:sp>
    </p:spTree>
    <p:extLst>
      <p:ext uri="{BB962C8B-B14F-4D97-AF65-F5344CB8AC3E}">
        <p14:creationId xmlns:p14="http://schemas.microsoft.com/office/powerpoint/2010/main" val="3599523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A70C36-0450-436B-B03C-C7FF5E2957E1}" type="slidenum">
              <a:rPr lang="en-US"/>
              <a:pPr>
                <a:defRPr/>
              </a:pPr>
              <a:t>‹#›</a:t>
            </a:fld>
            <a:endParaRPr lang="en-US"/>
          </a:p>
        </p:txBody>
      </p:sp>
    </p:spTree>
    <p:extLst>
      <p:ext uri="{BB962C8B-B14F-4D97-AF65-F5344CB8AC3E}">
        <p14:creationId xmlns:p14="http://schemas.microsoft.com/office/powerpoint/2010/main" val="578295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E6F3E4-C628-48B9-9C73-EA107DBD92C7}" type="slidenum">
              <a:rPr lang="en-US"/>
              <a:pPr>
                <a:defRPr/>
              </a:pPr>
              <a:t>‹#›</a:t>
            </a:fld>
            <a:endParaRPr lang="en-US"/>
          </a:p>
        </p:txBody>
      </p:sp>
    </p:spTree>
    <p:extLst>
      <p:ext uri="{BB962C8B-B14F-4D97-AF65-F5344CB8AC3E}">
        <p14:creationId xmlns:p14="http://schemas.microsoft.com/office/powerpoint/2010/main" val="157528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DB5A0A-D913-49B4-970C-83FB255E3DBD}" type="slidenum">
              <a:rPr lang="en-US"/>
              <a:pPr>
                <a:defRPr/>
              </a:pPr>
              <a:t>‹#›</a:t>
            </a:fld>
            <a:endParaRPr lang="en-US"/>
          </a:p>
        </p:txBody>
      </p:sp>
    </p:spTree>
    <p:extLst>
      <p:ext uri="{BB962C8B-B14F-4D97-AF65-F5344CB8AC3E}">
        <p14:creationId xmlns:p14="http://schemas.microsoft.com/office/powerpoint/2010/main" val="2185029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184F97-B376-468B-B8B3-BC01FCEE0EBA}" type="slidenum">
              <a:rPr lang="en-US"/>
              <a:pPr>
                <a:defRPr/>
              </a:pPr>
              <a:t>‹#›</a:t>
            </a:fld>
            <a:endParaRPr lang="en-US"/>
          </a:p>
        </p:txBody>
      </p:sp>
    </p:spTree>
    <p:extLst>
      <p:ext uri="{BB962C8B-B14F-4D97-AF65-F5344CB8AC3E}">
        <p14:creationId xmlns:p14="http://schemas.microsoft.com/office/powerpoint/2010/main" val="255333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B159B5-07ED-49F7-ABB2-45FDBCEAC4E6}" type="slidenum">
              <a:rPr lang="en-US"/>
              <a:pPr>
                <a:defRPr/>
              </a:pPr>
              <a:t>‹#›</a:t>
            </a:fld>
            <a:endParaRPr lang="en-US"/>
          </a:p>
        </p:txBody>
      </p:sp>
    </p:spTree>
    <p:extLst>
      <p:ext uri="{BB962C8B-B14F-4D97-AF65-F5344CB8AC3E}">
        <p14:creationId xmlns:p14="http://schemas.microsoft.com/office/powerpoint/2010/main" val="957269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023249-39C2-467A-8181-F89738EF5868}" type="slidenum">
              <a:rPr lang="en-US"/>
              <a:pPr>
                <a:defRPr/>
              </a:pPr>
              <a:t>‹#›</a:t>
            </a:fld>
            <a:endParaRPr lang="en-US"/>
          </a:p>
        </p:txBody>
      </p:sp>
    </p:spTree>
    <p:extLst>
      <p:ext uri="{BB962C8B-B14F-4D97-AF65-F5344CB8AC3E}">
        <p14:creationId xmlns:p14="http://schemas.microsoft.com/office/powerpoint/2010/main" val="3039668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FF779F-9280-4AA8-90A9-D8FF6639EEB7}" type="slidenum">
              <a:rPr lang="en-US"/>
              <a:pPr>
                <a:defRPr/>
              </a:pPr>
              <a:t>‹#›</a:t>
            </a:fld>
            <a:endParaRPr lang="en-US"/>
          </a:p>
        </p:txBody>
      </p:sp>
    </p:spTree>
    <p:extLst>
      <p:ext uri="{BB962C8B-B14F-4D97-AF65-F5344CB8AC3E}">
        <p14:creationId xmlns:p14="http://schemas.microsoft.com/office/powerpoint/2010/main" val="2083763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0B644A-5CEE-42C6-85D2-A77C405DB936}" type="slidenum">
              <a:rPr lang="en-US"/>
              <a:pPr>
                <a:defRPr/>
              </a:pPr>
              <a:t>‹#›</a:t>
            </a:fld>
            <a:endParaRPr lang="en-US"/>
          </a:p>
        </p:txBody>
      </p:sp>
    </p:spTree>
    <p:extLst>
      <p:ext uri="{BB962C8B-B14F-4D97-AF65-F5344CB8AC3E}">
        <p14:creationId xmlns:p14="http://schemas.microsoft.com/office/powerpoint/2010/main" val="1228779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BFCB2D-9E4D-4A57-99A2-389F41B5764A}" type="slidenum">
              <a:rPr lang="en-US"/>
              <a:pPr>
                <a:defRPr/>
              </a:pPr>
              <a:t>‹#›</a:t>
            </a:fld>
            <a:endParaRPr lang="en-US"/>
          </a:p>
        </p:txBody>
      </p:sp>
    </p:spTree>
    <p:extLst>
      <p:ext uri="{BB962C8B-B14F-4D97-AF65-F5344CB8AC3E}">
        <p14:creationId xmlns:p14="http://schemas.microsoft.com/office/powerpoint/2010/main" val="656126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D897B443-464C-4F32-A535-48E22D2F7346}" type="slidenum">
              <a:rPr lang="en-US"/>
              <a:pPr>
                <a:defRPr/>
              </a:pPr>
              <a:t>‹#›</a:t>
            </a:fld>
            <a:endParaRPr lang="en-US"/>
          </a:p>
        </p:txBody>
      </p:sp>
    </p:spTree>
    <p:extLst>
      <p:ext uri="{BB962C8B-B14F-4D97-AF65-F5344CB8AC3E}">
        <p14:creationId xmlns:p14="http://schemas.microsoft.com/office/powerpoint/2010/main" val="2892840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AC8361-3B59-4803-967C-B39F918E9D9A}" type="slidenum">
              <a:rPr lang="en-US"/>
              <a:pPr>
                <a:defRPr/>
              </a:pPr>
              <a:t>‹#›</a:t>
            </a:fld>
            <a:endParaRPr lang="en-US"/>
          </a:p>
        </p:txBody>
      </p:sp>
    </p:spTree>
    <p:extLst>
      <p:ext uri="{BB962C8B-B14F-4D97-AF65-F5344CB8AC3E}">
        <p14:creationId xmlns:p14="http://schemas.microsoft.com/office/powerpoint/2010/main" val="296734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987CE-45B2-4DC4-B0B8-15127A139EA6}" type="slidenum">
              <a:rPr lang="en-US"/>
              <a:pPr>
                <a:defRPr/>
              </a:pPr>
              <a:t>‹#›</a:t>
            </a:fld>
            <a:endParaRPr lang="en-US"/>
          </a:p>
        </p:txBody>
      </p:sp>
    </p:spTree>
    <p:extLst>
      <p:ext uri="{BB962C8B-B14F-4D97-AF65-F5344CB8AC3E}">
        <p14:creationId xmlns:p14="http://schemas.microsoft.com/office/powerpoint/2010/main" val="3781027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1C9A75-6127-42A1-BB51-88A7B4EAB1FD}" type="slidenum">
              <a:rPr lang="en-US"/>
              <a:pPr>
                <a:defRPr/>
              </a:pPr>
              <a:t>‹#›</a:t>
            </a:fld>
            <a:endParaRPr lang="en-US"/>
          </a:p>
        </p:txBody>
      </p:sp>
    </p:spTree>
    <p:extLst>
      <p:ext uri="{BB962C8B-B14F-4D97-AF65-F5344CB8AC3E}">
        <p14:creationId xmlns:p14="http://schemas.microsoft.com/office/powerpoint/2010/main" val="175650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5FB5F-954B-4799-80B5-75ED72D4E3BD}" type="slidenum">
              <a:rPr lang="en-US"/>
              <a:pPr>
                <a:defRPr/>
              </a:pPr>
              <a:t>‹#›</a:t>
            </a:fld>
            <a:endParaRPr lang="en-US"/>
          </a:p>
        </p:txBody>
      </p:sp>
    </p:spTree>
    <p:extLst>
      <p:ext uri="{BB962C8B-B14F-4D97-AF65-F5344CB8AC3E}">
        <p14:creationId xmlns:p14="http://schemas.microsoft.com/office/powerpoint/2010/main" val="2412590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55ADA6-0173-493B-9A34-C8184E35AC96}" type="slidenum">
              <a:rPr lang="en-US"/>
              <a:pPr>
                <a:defRPr/>
              </a:pPr>
              <a:t>‹#›</a:t>
            </a:fld>
            <a:endParaRPr lang="en-US"/>
          </a:p>
        </p:txBody>
      </p:sp>
    </p:spTree>
    <p:extLst>
      <p:ext uri="{BB962C8B-B14F-4D97-AF65-F5344CB8AC3E}">
        <p14:creationId xmlns:p14="http://schemas.microsoft.com/office/powerpoint/2010/main" val="3562561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03931F-2544-4102-9D64-06B99B3C7DB0}" type="slidenum">
              <a:rPr lang="en-US"/>
              <a:pPr>
                <a:defRPr/>
              </a:pPr>
              <a:t>‹#›</a:t>
            </a:fld>
            <a:endParaRPr lang="en-US"/>
          </a:p>
        </p:txBody>
      </p:sp>
    </p:spTree>
    <p:extLst>
      <p:ext uri="{BB962C8B-B14F-4D97-AF65-F5344CB8AC3E}">
        <p14:creationId xmlns:p14="http://schemas.microsoft.com/office/powerpoint/2010/main" val="2182631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7D438B-C6F9-40B7-99C5-04034A4A8247}" type="slidenum">
              <a:rPr lang="en-US"/>
              <a:pPr>
                <a:defRPr/>
              </a:pPr>
              <a:t>‹#›</a:t>
            </a:fld>
            <a:endParaRPr lang="en-US"/>
          </a:p>
        </p:txBody>
      </p:sp>
    </p:spTree>
    <p:extLst>
      <p:ext uri="{BB962C8B-B14F-4D97-AF65-F5344CB8AC3E}">
        <p14:creationId xmlns:p14="http://schemas.microsoft.com/office/powerpoint/2010/main" val="2638527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E6DB46-CBCA-4603-87EB-D2781C3584A0}" type="slidenum">
              <a:rPr lang="en-US"/>
              <a:pPr>
                <a:defRPr/>
              </a:pPr>
              <a:t>‹#›</a:t>
            </a:fld>
            <a:endParaRPr lang="en-US"/>
          </a:p>
        </p:txBody>
      </p:sp>
    </p:spTree>
    <p:extLst>
      <p:ext uri="{BB962C8B-B14F-4D97-AF65-F5344CB8AC3E}">
        <p14:creationId xmlns:p14="http://schemas.microsoft.com/office/powerpoint/2010/main" val="3524854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2D11A0-0CCB-4BC2-93F4-D288EEC4275B}" type="slidenum">
              <a:rPr lang="en-US"/>
              <a:pPr>
                <a:defRPr/>
              </a:pPr>
              <a:t>‹#›</a:t>
            </a:fld>
            <a:endParaRPr lang="en-US"/>
          </a:p>
        </p:txBody>
      </p:sp>
    </p:spTree>
    <p:extLst>
      <p:ext uri="{BB962C8B-B14F-4D97-AF65-F5344CB8AC3E}">
        <p14:creationId xmlns:p14="http://schemas.microsoft.com/office/powerpoint/2010/main" val="872454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EF0B41-F0C3-42D3-8831-423F247B0688}" type="slidenum">
              <a:rPr lang="en-US"/>
              <a:pPr>
                <a:defRPr/>
              </a:pPr>
              <a:t>‹#›</a:t>
            </a:fld>
            <a:endParaRPr lang="en-US"/>
          </a:p>
        </p:txBody>
      </p:sp>
    </p:spTree>
    <p:extLst>
      <p:ext uri="{BB962C8B-B14F-4D97-AF65-F5344CB8AC3E}">
        <p14:creationId xmlns:p14="http://schemas.microsoft.com/office/powerpoint/2010/main" val="484397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E4948-336A-4611-A898-58622E04D97D}" type="slidenum">
              <a:rPr lang="en-US"/>
              <a:pPr>
                <a:defRPr/>
              </a:pPr>
              <a:t>‹#›</a:t>
            </a:fld>
            <a:endParaRPr lang="en-US"/>
          </a:p>
        </p:txBody>
      </p:sp>
    </p:spTree>
    <p:extLst>
      <p:ext uri="{BB962C8B-B14F-4D97-AF65-F5344CB8AC3E}">
        <p14:creationId xmlns:p14="http://schemas.microsoft.com/office/powerpoint/2010/main" val="3569898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333333"/>
              </a:solidFill>
            </a:endParaRP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6B913F31-19BD-4DAD-B840-11F466D7C57D}" type="slidenum">
              <a:rPr lang="en-US"/>
              <a:pPr>
                <a:defRPr/>
              </a:pPr>
              <a:t>‹#›</a:t>
            </a:fld>
            <a:endParaRPr lang="en-US"/>
          </a:p>
        </p:txBody>
      </p:sp>
    </p:spTree>
    <p:extLst>
      <p:ext uri="{BB962C8B-B14F-4D97-AF65-F5344CB8AC3E}">
        <p14:creationId xmlns:p14="http://schemas.microsoft.com/office/powerpoint/2010/main" val="4133134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B048D-A798-4166-A781-7DE9728552A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618021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B5A0A-D913-49B4-970C-83FB255E3DB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4486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E1F15D-1DA6-425C-A998-91A0F5176955}" type="slidenum">
              <a:rPr lang="en-US"/>
              <a:pPr>
                <a:defRPr/>
              </a:pPr>
              <a:t>‹#›</a:t>
            </a:fld>
            <a:endParaRPr lang="en-US"/>
          </a:p>
        </p:txBody>
      </p:sp>
    </p:spTree>
    <p:extLst>
      <p:ext uri="{BB962C8B-B14F-4D97-AF65-F5344CB8AC3E}">
        <p14:creationId xmlns:p14="http://schemas.microsoft.com/office/powerpoint/2010/main" val="267216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E5FB5F-954B-4799-80B5-75ED72D4E3B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184720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E1F15D-1DA6-425C-A998-91A0F517695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26385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945899-F7A5-4A47-AD3E-9C32F1A6639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040063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CB64A8-A7C9-4381-A033-DF4EB5C5EC7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847714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050E4-2864-4953-BF98-EF96631008C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144816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4BAFE-8F3D-42F6-B099-F7A70B3A6058}"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057753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88FBF7-B7C8-4977-8B14-AC36FD54796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288588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09E9B-B896-47AF-A59B-FF26B773A22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863498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77700D-ADD1-4A8F-9A79-C8AFC29A6DA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625323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F17AA3-FD5B-4EDF-A449-FD685E09287F}"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27010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945899-F7A5-4A47-AD3E-9C32F1A66393}" type="slidenum">
              <a:rPr lang="en-US"/>
              <a:pPr>
                <a:defRPr/>
              </a:pPr>
              <a:t>‹#›</a:t>
            </a:fld>
            <a:endParaRPr lang="en-US"/>
          </a:p>
        </p:txBody>
      </p:sp>
    </p:spTree>
    <p:extLst>
      <p:ext uri="{BB962C8B-B14F-4D97-AF65-F5344CB8AC3E}">
        <p14:creationId xmlns:p14="http://schemas.microsoft.com/office/powerpoint/2010/main" val="4776019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cs typeface="+mn-cs"/>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cs typeface="+mn-cs"/>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08B1270E-7327-40FB-842E-4DA7CCC2BB8D}" type="slidenum">
              <a:rPr lang="en-US" altLang="en-US"/>
              <a:pPr>
                <a:defRPr/>
              </a:pPr>
              <a:t>‹#›</a:t>
            </a:fld>
            <a:endParaRPr lang="en-US" altLang="en-US"/>
          </a:p>
        </p:txBody>
      </p:sp>
    </p:spTree>
    <p:extLst>
      <p:ext uri="{BB962C8B-B14F-4D97-AF65-F5344CB8AC3E}">
        <p14:creationId xmlns:p14="http://schemas.microsoft.com/office/powerpoint/2010/main" val="3225915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0F02B68D-0CA4-4C57-935B-7499A2DD0EC3}" type="slidenum">
              <a:rPr lang="en-US" altLang="en-US"/>
              <a:pPr>
                <a:defRPr/>
              </a:pPr>
              <a:t>‹#›</a:t>
            </a:fld>
            <a:endParaRPr lang="en-US" altLang="en-US"/>
          </a:p>
        </p:txBody>
      </p:sp>
    </p:spTree>
    <p:extLst>
      <p:ext uri="{BB962C8B-B14F-4D97-AF65-F5344CB8AC3E}">
        <p14:creationId xmlns:p14="http://schemas.microsoft.com/office/powerpoint/2010/main" val="316012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E2158010-3032-4F83-A2FA-CB7ED828399A}" type="slidenum">
              <a:rPr lang="en-US" altLang="en-US"/>
              <a:pPr>
                <a:defRPr/>
              </a:pPr>
              <a:t>‹#›</a:t>
            </a:fld>
            <a:endParaRPr lang="en-US" altLang="en-US"/>
          </a:p>
        </p:txBody>
      </p:sp>
    </p:spTree>
    <p:extLst>
      <p:ext uri="{BB962C8B-B14F-4D97-AF65-F5344CB8AC3E}">
        <p14:creationId xmlns:p14="http://schemas.microsoft.com/office/powerpoint/2010/main" val="736363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CCDFB175-DE0E-4763-A5B1-4363EFBE8190}" type="slidenum">
              <a:rPr lang="en-US" altLang="en-US"/>
              <a:pPr>
                <a:defRPr/>
              </a:pPr>
              <a:t>‹#›</a:t>
            </a:fld>
            <a:endParaRPr lang="en-US" altLang="en-US"/>
          </a:p>
        </p:txBody>
      </p:sp>
    </p:spTree>
    <p:extLst>
      <p:ext uri="{BB962C8B-B14F-4D97-AF65-F5344CB8AC3E}">
        <p14:creationId xmlns:p14="http://schemas.microsoft.com/office/powerpoint/2010/main" val="3312495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726624B9-2E35-4591-9974-9B4432B29C92}" type="slidenum">
              <a:rPr lang="en-US" altLang="en-US"/>
              <a:pPr>
                <a:defRPr/>
              </a:pPr>
              <a:t>‹#›</a:t>
            </a:fld>
            <a:endParaRPr lang="en-US" altLang="en-US"/>
          </a:p>
        </p:txBody>
      </p:sp>
    </p:spTree>
    <p:extLst>
      <p:ext uri="{BB962C8B-B14F-4D97-AF65-F5344CB8AC3E}">
        <p14:creationId xmlns:p14="http://schemas.microsoft.com/office/powerpoint/2010/main" val="1569178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A9037E94-EB22-4491-9BE7-786BDE1A62EF}" type="slidenum">
              <a:rPr lang="en-US" altLang="en-US"/>
              <a:pPr>
                <a:defRPr/>
              </a:pPr>
              <a:t>‹#›</a:t>
            </a:fld>
            <a:endParaRPr lang="en-US" altLang="en-US"/>
          </a:p>
        </p:txBody>
      </p:sp>
    </p:spTree>
    <p:extLst>
      <p:ext uri="{BB962C8B-B14F-4D97-AF65-F5344CB8AC3E}">
        <p14:creationId xmlns:p14="http://schemas.microsoft.com/office/powerpoint/2010/main" val="987518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4CDA6FB5-D681-4432-9EF2-B24DF717CB5F}" type="slidenum">
              <a:rPr lang="en-US" altLang="en-US"/>
              <a:pPr>
                <a:defRPr/>
              </a:pPr>
              <a:t>‹#›</a:t>
            </a:fld>
            <a:endParaRPr lang="en-US" altLang="en-US"/>
          </a:p>
        </p:txBody>
      </p:sp>
    </p:spTree>
    <p:extLst>
      <p:ext uri="{BB962C8B-B14F-4D97-AF65-F5344CB8AC3E}">
        <p14:creationId xmlns:p14="http://schemas.microsoft.com/office/powerpoint/2010/main" val="3567463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56781812-58B3-4159-A2F8-DBEF20624B10}" type="slidenum">
              <a:rPr lang="en-US" altLang="en-US"/>
              <a:pPr>
                <a:defRPr/>
              </a:pPr>
              <a:t>‹#›</a:t>
            </a:fld>
            <a:endParaRPr lang="en-US" altLang="en-US"/>
          </a:p>
        </p:txBody>
      </p:sp>
    </p:spTree>
    <p:extLst>
      <p:ext uri="{BB962C8B-B14F-4D97-AF65-F5344CB8AC3E}">
        <p14:creationId xmlns:p14="http://schemas.microsoft.com/office/powerpoint/2010/main" val="3063239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6D185654-DE8F-427A-A29D-59BEE404C222}" type="slidenum">
              <a:rPr lang="en-US" altLang="en-US"/>
              <a:pPr>
                <a:defRPr/>
              </a:pPr>
              <a:t>‹#›</a:t>
            </a:fld>
            <a:endParaRPr lang="en-US" altLang="en-US"/>
          </a:p>
        </p:txBody>
      </p:sp>
    </p:spTree>
    <p:extLst>
      <p:ext uri="{BB962C8B-B14F-4D97-AF65-F5344CB8AC3E}">
        <p14:creationId xmlns:p14="http://schemas.microsoft.com/office/powerpoint/2010/main" val="3506669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3F8CE9EA-F67B-4883-A0B9-175CC817F461}" type="slidenum">
              <a:rPr lang="en-US" altLang="en-US"/>
              <a:pPr>
                <a:defRPr/>
              </a:pPr>
              <a:t>‹#›</a:t>
            </a:fld>
            <a:endParaRPr lang="en-US" altLang="en-US"/>
          </a:p>
        </p:txBody>
      </p:sp>
    </p:spTree>
    <p:extLst>
      <p:ext uri="{BB962C8B-B14F-4D97-AF65-F5344CB8AC3E}">
        <p14:creationId xmlns:p14="http://schemas.microsoft.com/office/powerpoint/2010/main" val="35475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CB64A8-A7C9-4381-A033-DF4EB5C5EC7A}" type="slidenum">
              <a:rPr lang="en-US"/>
              <a:pPr>
                <a:defRPr/>
              </a:pPr>
              <a:t>‹#›</a:t>
            </a:fld>
            <a:endParaRPr lang="en-US"/>
          </a:p>
        </p:txBody>
      </p:sp>
    </p:spTree>
    <p:extLst>
      <p:ext uri="{BB962C8B-B14F-4D97-AF65-F5344CB8AC3E}">
        <p14:creationId xmlns:p14="http://schemas.microsoft.com/office/powerpoint/2010/main" val="1376688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E49AE60E-515A-450B-A1D3-FFD62EE058F9}" type="slidenum">
              <a:rPr lang="en-US" altLang="en-US"/>
              <a:pPr>
                <a:defRPr/>
              </a:pPr>
              <a:t>‹#›</a:t>
            </a:fld>
            <a:endParaRPr lang="en-US" altLang="en-US"/>
          </a:p>
        </p:txBody>
      </p:sp>
    </p:spTree>
    <p:extLst>
      <p:ext uri="{BB962C8B-B14F-4D97-AF65-F5344CB8AC3E}">
        <p14:creationId xmlns:p14="http://schemas.microsoft.com/office/powerpoint/2010/main" val="216123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0050E4-2864-4953-BF98-EF96631008C2}" type="slidenum">
              <a:rPr lang="en-US"/>
              <a:pPr>
                <a:defRPr/>
              </a:pPr>
              <a:t>‹#›</a:t>
            </a:fld>
            <a:endParaRPr lang="en-US"/>
          </a:p>
        </p:txBody>
      </p:sp>
    </p:spTree>
    <p:extLst>
      <p:ext uri="{BB962C8B-B14F-4D97-AF65-F5344CB8AC3E}">
        <p14:creationId xmlns:p14="http://schemas.microsoft.com/office/powerpoint/2010/main" val="344176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4BAFE-8F3D-42F6-B099-F7A70B3A6058}" type="slidenum">
              <a:rPr lang="en-US"/>
              <a:pPr>
                <a:defRPr/>
              </a:pPr>
              <a:t>‹#›</a:t>
            </a:fld>
            <a:endParaRPr lang="en-US"/>
          </a:p>
        </p:txBody>
      </p:sp>
    </p:spTree>
    <p:extLst>
      <p:ext uri="{BB962C8B-B14F-4D97-AF65-F5344CB8AC3E}">
        <p14:creationId xmlns:p14="http://schemas.microsoft.com/office/powerpoint/2010/main" val="121596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C9B481F9-C2EB-4943-BD85-9F83A52029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6"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8D6A51CA-B7F2-4F05-93AC-BADD1D0304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42B49E8A-3F92-4413-AAE3-AE2691E76F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8"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3A8A704F-CF5D-41D8-AE49-B30884795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9"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C9B481F9-C2EB-4943-BD85-9F83A520290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518782454"/>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cs typeface="Arial" charset="0"/>
              </a:defRPr>
            </a:lvl1pPr>
          </a:lstStyle>
          <a:p>
            <a:pPr>
              <a:defRPr/>
            </a:pPr>
            <a:endParaRPr lang="en-US"/>
          </a:p>
        </p:txBody>
      </p:sp>
      <p:sp>
        <p:nvSpPr>
          <p:cNvPr id="143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cs typeface="Arial" charset="0"/>
              </a:defRPr>
            </a:lvl1pPr>
          </a:lstStyle>
          <a:p>
            <a:pPr>
              <a:defRPr/>
            </a:pPr>
            <a:endParaRPr lang="en-US"/>
          </a:p>
        </p:txBody>
      </p:sp>
      <p:sp>
        <p:nvSpPr>
          <p:cNvPr id="143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rgbClr val="578963"/>
                </a:solidFill>
                <a:cs typeface="Arial" panose="020B0604020202020204" pitchFamily="34" charset="0"/>
              </a:defRPr>
            </a:lvl1pPr>
          </a:lstStyle>
          <a:p>
            <a:pPr>
              <a:defRPr/>
            </a:pPr>
            <a:fld id="{B37D3824-7B8C-42C8-9348-29BFE097680E}" type="slidenum">
              <a:rPr lang="en-US" altLang="en-US"/>
              <a:pPr>
                <a:defRPr/>
              </a:pPr>
              <a:t>‹#›</a:t>
            </a:fld>
            <a:endParaRPr lang="en-US" altLang="en-US"/>
          </a:p>
        </p:txBody>
      </p:sp>
    </p:spTree>
    <p:extLst>
      <p:ext uri="{BB962C8B-B14F-4D97-AF65-F5344CB8AC3E}">
        <p14:creationId xmlns:p14="http://schemas.microsoft.com/office/powerpoint/2010/main" val="1074911635"/>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5.jpeg"/><Relationship Id="rId5" Type="http://schemas.openxmlformats.org/officeDocument/2006/relationships/image" Target="../media/image5.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file:///D:\Pictures\New%20Testament\Places\Herodium.jpg" TargetMode="External"/><Relationship Id="rId7" Type="http://schemas.openxmlformats.org/officeDocument/2006/relationships/image" Target="../media/image21.jpeg"/><Relationship Id="rId2" Type="http://schemas.openxmlformats.org/officeDocument/2006/relationships/image" Target="file:///D:\Pictures\New%20Testament\Places\Capernaum%20ruins.jpg"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file:///D:\Pictures\New%20Testament\Places\Tell%20of%20Colossae.jpg" TargetMode="External"/><Relationship Id="rId4" Type="http://schemas.openxmlformats.org/officeDocument/2006/relationships/hyperlink" Target="../../Pictures/New%20Testament/Greece/Tell%20of%20Colossae.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6.xml"/><Relationship Id="rId1" Type="http://schemas.openxmlformats.org/officeDocument/2006/relationships/themeOverride" Target="../theme/themeOverride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file:///D:\Pictures\Old%20Testament\Artifacts\Altar%20from%20Megiddo.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file:///D:\Pictures\Old%20Testament\Artifacts\Ivory%20from%20Megiddo.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21507"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21508" name="Picture 4" descr="papyrus_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0" y="0"/>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Transmission of Tradition</a:t>
            </a:r>
          </a:p>
          <a:p>
            <a:pPr lvl="1" algn="ctr">
              <a:spcBef>
                <a:spcPct val="0"/>
              </a:spcBef>
              <a:buClrTx/>
              <a:buSzTx/>
              <a:buFontTx/>
              <a:buNone/>
            </a:pPr>
            <a:r>
              <a:rPr kumimoji="0" lang="en-US" altLang="en-US" b="1">
                <a:solidFill>
                  <a:srgbClr val="262699"/>
                </a:solidFill>
              </a:rPr>
              <a:t>Setting Expectations for Reading Biblical Accounts</a:t>
            </a:r>
          </a:p>
        </p:txBody>
      </p:sp>
      <p:sp>
        <p:nvSpPr>
          <p:cNvPr id="33795" name="TextBox 4"/>
          <p:cNvSpPr txBox="1">
            <a:spLocks noChangeArrowheads="1"/>
          </p:cNvSpPr>
          <p:nvPr/>
        </p:nvSpPr>
        <p:spPr bwMode="auto">
          <a:xfrm>
            <a:off x="152400" y="855663"/>
            <a:ext cx="868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C00000"/>
                </a:solidFill>
              </a:rPr>
              <a:t>When we work with some biblical texts, we are working with layers of tradition.</a:t>
            </a:r>
          </a:p>
        </p:txBody>
      </p:sp>
      <p:graphicFrame>
        <p:nvGraphicFramePr>
          <p:cNvPr id="7" name="Diagram 6"/>
          <p:cNvGraphicFramePr/>
          <p:nvPr/>
        </p:nvGraphicFramePr>
        <p:xfrm>
          <a:off x="609600" y="358140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533400" y="1143000"/>
          <a:ext cx="8153400" cy="3124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a:spLocks noChangeArrowheads="1"/>
          </p:cNvSpPr>
          <p:nvPr/>
        </p:nvSpPr>
        <p:spPr bwMode="auto">
          <a:xfrm>
            <a:off x="533400" y="38100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rPr>
              <a:t>Tradition with 3 settings, perspectives, and purposes.</a:t>
            </a:r>
          </a:p>
        </p:txBody>
      </p:sp>
      <p:sp>
        <p:nvSpPr>
          <p:cNvPr id="11" name="TextBox 10"/>
          <p:cNvSpPr txBox="1">
            <a:spLocks noChangeArrowheads="1"/>
          </p:cNvSpPr>
          <p:nvPr/>
        </p:nvSpPr>
        <p:spPr bwMode="auto">
          <a:xfrm>
            <a:off x="2057400" y="59436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800" b="1">
                <a:solidFill>
                  <a:srgbClr val="C00000"/>
                </a:solidFill>
              </a:rPr>
              <a:t>* Note:  For NT, the period of oral transmission overlaps with written.</a:t>
            </a:r>
          </a:p>
        </p:txBody>
      </p:sp>
      <p:sp>
        <p:nvSpPr>
          <p:cNvPr id="12" name="TextBox 11"/>
          <p:cNvSpPr txBox="1">
            <a:spLocks noChangeArrowheads="1"/>
          </p:cNvSpPr>
          <p:nvPr/>
        </p:nvSpPr>
        <p:spPr bwMode="auto">
          <a:xfrm>
            <a:off x="5867400" y="42672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57200"/>
            <a:ext cx="7772400" cy="1371600"/>
          </a:xfrm>
        </p:spPr>
        <p:txBody>
          <a:bodyPr/>
          <a:lstStyle/>
          <a:p>
            <a:pPr algn="ctr"/>
            <a:r>
              <a:rPr lang="en-US" altLang="en-US" b="1" smtClean="0"/>
              <a:t>COMMUNICATION PROCESS</a:t>
            </a:r>
          </a:p>
        </p:txBody>
      </p:sp>
      <p:pic>
        <p:nvPicPr>
          <p:cNvPr id="34819" name="Picture 3" descr="C:\Program Files (x86)\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362200"/>
            <a:ext cx="32766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14400" y="1600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Addresser</a:t>
            </a:r>
          </a:p>
          <a:p>
            <a:pPr algn="ctr">
              <a:spcBef>
                <a:spcPct val="50000"/>
              </a:spcBef>
              <a:buClrTx/>
              <a:buFontTx/>
              <a:buNone/>
            </a:pPr>
            <a:r>
              <a:rPr kumimoji="0" lang="en-US" altLang="en-US" sz="2400" b="1"/>
              <a:t>|</a:t>
            </a:r>
          </a:p>
          <a:p>
            <a:pPr algn="ctr">
              <a:spcBef>
                <a:spcPct val="50000"/>
              </a:spcBef>
              <a:buClrTx/>
              <a:buFontTx/>
              <a:buNone/>
            </a:pPr>
            <a:r>
              <a:rPr kumimoji="0" lang="en-US" altLang="en-US" sz="2400" b="1"/>
              <a:t>Means------------------------|---------------------Referent</a:t>
            </a:r>
          </a:p>
          <a:p>
            <a:pPr algn="ctr">
              <a:spcBef>
                <a:spcPct val="50000"/>
              </a:spcBef>
              <a:buClrTx/>
              <a:buFontTx/>
              <a:buNone/>
            </a:pPr>
            <a:r>
              <a:rPr kumimoji="0" lang="en-US" altLang="en-US" sz="2400" b="1"/>
              <a:t>|</a:t>
            </a:r>
          </a:p>
          <a:p>
            <a:pPr algn="ctr">
              <a:spcBef>
                <a:spcPct val="50000"/>
              </a:spcBef>
              <a:buClrTx/>
              <a:buFontTx/>
              <a:buNone/>
            </a:pPr>
            <a:r>
              <a:rPr kumimoji="0" lang="en-US" altLang="en-US" sz="2400" b="1"/>
              <a:t>Addressee</a:t>
            </a:r>
          </a:p>
        </p:txBody>
      </p:sp>
      <p:sp>
        <p:nvSpPr>
          <p:cNvPr id="227331" name="Text Box 3"/>
          <p:cNvSpPr txBox="1">
            <a:spLocks noChangeArrowheads="1"/>
          </p:cNvSpPr>
          <p:nvPr/>
        </p:nvSpPr>
        <p:spPr bwMode="auto">
          <a:xfrm>
            <a:off x="3962400" y="1219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C0000"/>
                </a:solidFill>
              </a:rPr>
              <a:t>Emotive</a:t>
            </a:r>
            <a:endParaRPr kumimoji="0" lang="en-US" altLang="en-US" sz="2400">
              <a:solidFill>
                <a:srgbClr val="FF0000"/>
              </a:solidFill>
            </a:endParaRPr>
          </a:p>
        </p:txBody>
      </p:sp>
      <p:sp>
        <p:nvSpPr>
          <p:cNvPr id="227332" name="Text Box 4"/>
          <p:cNvSpPr txBox="1">
            <a:spLocks noChangeArrowheads="1"/>
          </p:cNvSpPr>
          <p:nvPr/>
        </p:nvSpPr>
        <p:spPr bwMode="auto">
          <a:xfrm>
            <a:off x="6553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0099"/>
                </a:solidFill>
              </a:rPr>
              <a:t>Referential</a:t>
            </a:r>
            <a:endParaRPr kumimoji="0" lang="en-US" altLang="en-US" sz="2400">
              <a:solidFill>
                <a:srgbClr val="000099"/>
              </a:solidFill>
            </a:endParaRPr>
          </a:p>
        </p:txBody>
      </p:sp>
      <p:sp>
        <p:nvSpPr>
          <p:cNvPr id="227333" name="Text Box 5"/>
          <p:cNvSpPr txBox="1">
            <a:spLocks noChangeArrowheads="1"/>
          </p:cNvSpPr>
          <p:nvPr/>
        </p:nvSpPr>
        <p:spPr bwMode="auto">
          <a:xfrm>
            <a:off x="3124200" y="426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Conative (persuasive)</a:t>
            </a:r>
            <a:endParaRPr kumimoji="0" lang="en-US" altLang="en-US" sz="2400" b="1"/>
          </a:p>
        </p:txBody>
      </p:sp>
      <p:sp>
        <p:nvSpPr>
          <p:cNvPr id="227334" name="Text Box 6"/>
          <p:cNvSpPr txBox="1">
            <a:spLocks noChangeArrowheads="1"/>
          </p:cNvSpPr>
          <p:nvPr/>
        </p:nvSpPr>
        <p:spPr bwMode="auto">
          <a:xfrm>
            <a:off x="990600" y="3200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800080"/>
                </a:solidFill>
              </a:rPr>
              <a:t>Poetic</a:t>
            </a:r>
            <a:endParaRPr kumimoji="0" lang="en-US" altLang="en-US" sz="2400" b="1"/>
          </a:p>
        </p:txBody>
      </p:sp>
      <p:sp>
        <p:nvSpPr>
          <p:cNvPr id="35847"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Poles of Communication (Discuss Assign.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73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73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utoUpdateAnimBg="0"/>
      <p:bldP spid="227332" grpId="0" autoUpdateAnimBg="0"/>
      <p:bldP spid="227333" grpId="0" autoUpdateAnimBg="0"/>
      <p:bldP spid="2273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altLang="en-US" b="1" smtClean="0"/>
              <a:t>GENRE EXERCISE</a:t>
            </a:r>
            <a:br>
              <a:rPr lang="en-US" altLang="en-US" b="1" smtClean="0"/>
            </a:br>
            <a:r>
              <a:rPr lang="en-US" altLang="en-US" sz="2800" b="1" smtClean="0"/>
              <a:t>(CP. pp. 13-15)</a:t>
            </a:r>
          </a:p>
        </p:txBody>
      </p:sp>
      <p:sp>
        <p:nvSpPr>
          <p:cNvPr id="36867" name="Rectangle 3"/>
          <p:cNvSpPr>
            <a:spLocks noGrp="1" noChangeArrowheads="1"/>
          </p:cNvSpPr>
          <p:nvPr>
            <p:ph type="body" idx="1"/>
          </p:nvPr>
        </p:nvSpPr>
        <p:spPr/>
        <p:txBody>
          <a:bodyPr/>
          <a:lstStyle/>
          <a:p>
            <a:pPr>
              <a:buFont typeface="Monotype Sorts" pitchFamily="2" charset="2"/>
              <a:buNone/>
            </a:pPr>
            <a:r>
              <a:rPr lang="en-US" altLang="en-US" b="1" smtClean="0"/>
              <a:t>Discover:</a:t>
            </a:r>
          </a:p>
          <a:p>
            <a:r>
              <a:rPr lang="en-US" altLang="en-US" b="1" smtClean="0"/>
              <a:t> That you have highly developed reading skills,</a:t>
            </a:r>
          </a:p>
          <a:p>
            <a:r>
              <a:rPr lang="en-US" altLang="en-US" b="1" smtClean="0"/>
              <a:t>That you recognize different genres “automatically”</a:t>
            </a:r>
          </a:p>
          <a:p>
            <a:r>
              <a:rPr lang="en-US" altLang="en-US" b="1" smtClean="0"/>
              <a:t>That you read different genres differently</a:t>
            </a:r>
          </a:p>
          <a:p>
            <a:endParaRPr lang="en-US" altLang="en-US"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1524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Genre Exercise</a:t>
            </a:r>
          </a:p>
          <a:p>
            <a:pPr>
              <a:spcBef>
                <a:spcPct val="50000"/>
              </a:spcBef>
              <a:buClrTx/>
              <a:buFontTx/>
              <a:buNone/>
            </a:pPr>
            <a:r>
              <a:rPr kumimoji="0" lang="en-US" altLang="en-US" sz="2400" b="1"/>
              <a:t>Descriptive terms:</a:t>
            </a:r>
          </a:p>
        </p:txBody>
      </p:sp>
      <p:pic>
        <p:nvPicPr>
          <p:cNvPr id="37891" name="Picture 3" descr="j01527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04800"/>
            <a:ext cx="2011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1524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2</a:t>
            </a:r>
          </a:p>
          <a:p>
            <a:pPr>
              <a:spcBef>
                <a:spcPct val="50000"/>
              </a:spcBef>
              <a:buClrTx/>
              <a:buFontTx/>
              <a:buNone/>
            </a:pPr>
            <a:r>
              <a:rPr kumimoji="0" lang="en-US" altLang="en-US" sz="2400" b="1"/>
              <a:t>Identify the literary features which tell us what genre the text is:</a:t>
            </a:r>
          </a:p>
          <a:p>
            <a:pPr>
              <a:spcBef>
                <a:spcPct val="50000"/>
              </a:spcBef>
              <a:buClrTx/>
              <a:buFontTx/>
              <a:buNone/>
            </a:pPr>
            <a:r>
              <a:rPr kumimoji="0" lang="en-US" altLang="en-US" sz="2400" b="1"/>
              <a:t>	a)	formal elements</a:t>
            </a:r>
          </a:p>
          <a:p>
            <a:pPr>
              <a:spcBef>
                <a:spcPct val="50000"/>
              </a:spcBef>
              <a:buClrTx/>
              <a:buFontTx/>
              <a:buNone/>
            </a:pPr>
            <a:r>
              <a:rPr kumimoji="0" lang="en-US" altLang="en-US" sz="2400" b="1"/>
              <a:t>	b)	style</a:t>
            </a:r>
          </a:p>
          <a:p>
            <a:pPr>
              <a:spcBef>
                <a:spcPct val="50000"/>
              </a:spcBef>
              <a:buClrTx/>
              <a:buFontTx/>
              <a:buNone/>
            </a:pPr>
            <a:r>
              <a:rPr kumimoji="0" lang="en-US" altLang="en-US" sz="2400" b="1"/>
              <a:t>	c)	content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2286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2</a:t>
            </a:r>
          </a:p>
          <a:p>
            <a:pPr algn="ctr">
              <a:spcBef>
                <a:spcPct val="50000"/>
              </a:spcBef>
              <a:buClrTx/>
              <a:buFontTx/>
              <a:buNone/>
            </a:pPr>
            <a:r>
              <a:rPr kumimoji="0" lang="en-US" altLang="en-US" sz="2400" b="1" i="1"/>
              <a:t>Sample Letter</a:t>
            </a:r>
            <a:endParaRPr kumimoji="0" lang="en-US" altLang="en-US" sz="2400" b="1"/>
          </a:p>
          <a:p>
            <a:pPr>
              <a:spcBef>
                <a:spcPct val="50000"/>
              </a:spcBef>
              <a:buClrTx/>
              <a:buFontTx/>
              <a:buNone/>
            </a:pPr>
            <a:r>
              <a:rPr kumimoji="0" lang="en-US" altLang="en-US" sz="2400" b="1"/>
              <a:t>a)   Formal elements:	</a:t>
            </a:r>
          </a:p>
        </p:txBody>
      </p:sp>
      <p:sp>
        <p:nvSpPr>
          <p:cNvPr id="166915" name="Text Box 3"/>
          <p:cNvSpPr txBox="1">
            <a:spLocks noChangeArrowheads="1"/>
          </p:cNvSpPr>
          <p:nvPr/>
        </p:nvSpPr>
        <p:spPr bwMode="auto">
          <a:xfrm>
            <a:off x="0" y="2133600"/>
            <a:ext cx="9144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salutation:  “Dear …”</a:t>
            </a:r>
          </a:p>
          <a:p>
            <a:pPr>
              <a:spcBef>
                <a:spcPct val="50000"/>
              </a:spcBef>
              <a:buClrTx/>
              <a:buFontTx/>
              <a:buNone/>
            </a:pPr>
            <a:r>
              <a:rPr kumimoji="0" lang="en-US" altLang="en-US" sz="2400" b="1"/>
              <a:t>		body</a:t>
            </a:r>
          </a:p>
          <a:p>
            <a:pPr>
              <a:spcBef>
                <a:spcPct val="50000"/>
              </a:spcBef>
              <a:buClrTx/>
              <a:buFontTx/>
              <a:buNone/>
            </a:pPr>
            <a:r>
              <a:rPr kumimoji="0" lang="en-US" altLang="en-US" sz="2400" b="1"/>
              <a:t>		date</a:t>
            </a:r>
          </a:p>
          <a:p>
            <a:pPr>
              <a:spcBef>
                <a:spcPct val="50000"/>
              </a:spcBef>
              <a:buClrTx/>
              <a:buFontTx/>
              <a:buNone/>
            </a:pPr>
            <a:r>
              <a:rPr kumimoji="0" lang="en-US" altLang="en-US" sz="2400" b="1"/>
              <a:t>		sender’s name and address</a:t>
            </a:r>
          </a:p>
          <a:p>
            <a:pPr>
              <a:spcBef>
                <a:spcPct val="50000"/>
              </a:spcBef>
              <a:buClrTx/>
              <a:buFontTx/>
              <a:buNone/>
            </a:pPr>
            <a:r>
              <a:rPr kumimoji="0" lang="en-US" altLang="en-US" sz="2400" b="1"/>
              <a:t>		recipient’s name and address</a:t>
            </a:r>
          </a:p>
          <a:p>
            <a:pPr>
              <a:spcBef>
                <a:spcPct val="50000"/>
              </a:spcBef>
              <a:buClrTx/>
              <a:buFontTx/>
              <a:buNone/>
            </a:pPr>
            <a:r>
              <a:rPr kumimoji="0" lang="en-US" altLang="en-US" sz="2400" b="1"/>
              <a:t>		closing</a:t>
            </a:r>
          </a:p>
          <a:p>
            <a:pPr>
              <a:spcBef>
                <a:spcPct val="50000"/>
              </a:spcBef>
              <a:buClrTx/>
              <a:buFontTx/>
              <a:buNone/>
            </a:pPr>
            <a:r>
              <a:rPr kumimoji="0" lang="en-US" altLang="en-US" sz="2400" b="1"/>
              <a:t>		signature</a:t>
            </a:r>
          </a:p>
          <a:p>
            <a:pPr>
              <a:spcBef>
                <a:spcPct val="50000"/>
              </a:spcBef>
              <a:buClrTx/>
              <a:buFontTx/>
              <a:buNone/>
            </a:pPr>
            <a:endParaRPr kumimoji="0" lang="en-US" altLang="en-US" sz="2400"/>
          </a:p>
        </p:txBody>
      </p:sp>
      <p:graphicFrame>
        <p:nvGraphicFramePr>
          <p:cNvPr id="39940" name="Object 2"/>
          <p:cNvGraphicFramePr>
            <a:graphicFrameLocks noChangeAspect="1"/>
          </p:cNvGraphicFramePr>
          <p:nvPr/>
        </p:nvGraphicFramePr>
        <p:xfrm>
          <a:off x="4806950" y="990600"/>
          <a:ext cx="4337050" cy="3413125"/>
        </p:xfrm>
        <a:graphic>
          <a:graphicData uri="http://schemas.openxmlformats.org/presentationml/2006/ole">
            <mc:AlternateContent xmlns:mc="http://schemas.openxmlformats.org/markup-compatibility/2006">
              <mc:Choice xmlns:v="urn:schemas-microsoft-com:vml" Requires="v">
                <p:oleObj spid="_x0000_s39961" name="Clip" r:id="rId4" imgW="4406020" imgH="3468986" progId="MS_ClipArt_Gallery.5">
                  <p:embed/>
                </p:oleObj>
              </mc:Choice>
              <mc:Fallback>
                <p:oleObj name="Clip" r:id="rId4" imgW="4406020" imgH="3468986" progId="MS_ClipArt_Gallery.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950" y="990600"/>
                        <a:ext cx="4337050" cy="341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75" fill="hold"/>
                                        <p:tgtEl>
                                          <p:spTgt spid="166915">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691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166915">
                                            <p:txEl>
                                              <p:pRg st="1" end="1"/>
                                            </p:txEl>
                                          </p:spTgt>
                                        </p:tgtEl>
                                        <p:attrNameLst>
                                          <p:attrName>style.visibility</p:attrName>
                                        </p:attrNameLst>
                                      </p:cBhvr>
                                      <p:to>
                                        <p:strVal val="visible"/>
                                      </p:to>
                                    </p:set>
                                    <p:anim calcmode="lin" valueType="num">
                                      <p:cBhvr additive="base">
                                        <p:cTn id="13" dur="75" fill="hold"/>
                                        <p:tgtEl>
                                          <p:spTgt spid="166915">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166915">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166915">
                                            <p:txEl>
                                              <p:pRg st="2" end="2"/>
                                            </p:txEl>
                                          </p:spTgt>
                                        </p:tgtEl>
                                        <p:attrNameLst>
                                          <p:attrName>style.visibility</p:attrName>
                                        </p:attrNameLst>
                                      </p:cBhvr>
                                      <p:to>
                                        <p:strVal val="visible"/>
                                      </p:to>
                                    </p:set>
                                    <p:anim calcmode="lin" valueType="num">
                                      <p:cBhvr additive="base">
                                        <p:cTn id="19" dur="75" fill="hold"/>
                                        <p:tgtEl>
                                          <p:spTgt spid="166915">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16691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166915">
                                            <p:txEl>
                                              <p:pRg st="3" end="3"/>
                                            </p:txEl>
                                          </p:spTgt>
                                        </p:tgtEl>
                                        <p:attrNameLst>
                                          <p:attrName>style.visibility</p:attrName>
                                        </p:attrNameLst>
                                      </p:cBhvr>
                                      <p:to>
                                        <p:strVal val="visible"/>
                                      </p:to>
                                    </p:set>
                                    <p:anim calcmode="lin" valueType="num">
                                      <p:cBhvr additive="base">
                                        <p:cTn id="25" dur="75" fill="hold"/>
                                        <p:tgtEl>
                                          <p:spTgt spid="166915">
                                            <p:txEl>
                                              <p:pRg st="3" end="3"/>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166915">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166915">
                                            <p:txEl>
                                              <p:pRg st="4" end="4"/>
                                            </p:txEl>
                                          </p:spTgt>
                                        </p:tgtEl>
                                        <p:attrNameLst>
                                          <p:attrName>style.visibility</p:attrName>
                                        </p:attrNameLst>
                                      </p:cBhvr>
                                      <p:to>
                                        <p:strVal val="visible"/>
                                      </p:to>
                                    </p:set>
                                    <p:anim calcmode="lin" valueType="num">
                                      <p:cBhvr additive="base">
                                        <p:cTn id="31" dur="75" fill="hold"/>
                                        <p:tgtEl>
                                          <p:spTgt spid="166915">
                                            <p:txEl>
                                              <p:pRg st="4" end="4"/>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16691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166915">
                                            <p:txEl>
                                              <p:pRg st="5" end="5"/>
                                            </p:txEl>
                                          </p:spTgt>
                                        </p:tgtEl>
                                        <p:attrNameLst>
                                          <p:attrName>style.visibility</p:attrName>
                                        </p:attrNameLst>
                                      </p:cBhvr>
                                      <p:to>
                                        <p:strVal val="visible"/>
                                      </p:to>
                                    </p:set>
                                    <p:anim calcmode="lin" valueType="num">
                                      <p:cBhvr additive="base">
                                        <p:cTn id="37" dur="75" fill="hold"/>
                                        <p:tgtEl>
                                          <p:spTgt spid="166915">
                                            <p:txEl>
                                              <p:pRg st="5" end="5"/>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166915">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iterate type="lt">
                                    <p:tmPct val="100000"/>
                                  </p:iterate>
                                  <p:childTnLst>
                                    <p:set>
                                      <p:cBhvr>
                                        <p:cTn id="42" dur="1" fill="hold">
                                          <p:stCondLst>
                                            <p:cond delay="0"/>
                                          </p:stCondLst>
                                        </p:cTn>
                                        <p:tgtEl>
                                          <p:spTgt spid="166915">
                                            <p:txEl>
                                              <p:pRg st="6" end="6"/>
                                            </p:txEl>
                                          </p:spTgt>
                                        </p:tgtEl>
                                        <p:attrNameLst>
                                          <p:attrName>style.visibility</p:attrName>
                                        </p:attrNameLst>
                                      </p:cBhvr>
                                      <p:to>
                                        <p:strVal val="visible"/>
                                      </p:to>
                                    </p:set>
                                    <p:anim calcmode="lin" valueType="num">
                                      <p:cBhvr additive="base">
                                        <p:cTn id="43" dur="75" fill="hold"/>
                                        <p:tgtEl>
                                          <p:spTgt spid="166915">
                                            <p:txEl>
                                              <p:pRg st="6" end="6"/>
                                            </p:txEl>
                                          </p:spTgt>
                                        </p:tgtEl>
                                        <p:attrNameLst>
                                          <p:attrName>ppt_x</p:attrName>
                                        </p:attrNameLst>
                                      </p:cBhvr>
                                      <p:tavLst>
                                        <p:tav tm="0">
                                          <p:val>
                                            <p:strVal val="1+#ppt_w/2"/>
                                          </p:val>
                                        </p:tav>
                                        <p:tav tm="100000">
                                          <p:val>
                                            <p:strVal val="#ppt_x"/>
                                          </p:val>
                                        </p:tav>
                                      </p:tavLst>
                                    </p:anim>
                                    <p:anim calcmode="lin" valueType="num">
                                      <p:cBhvr additive="base">
                                        <p:cTn id="44" dur="75" fill="hold"/>
                                        <p:tgtEl>
                                          <p:spTgt spid="166915">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1524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2 </a:t>
            </a:r>
          </a:p>
          <a:p>
            <a:pPr>
              <a:spcBef>
                <a:spcPct val="50000"/>
              </a:spcBef>
              <a:buClrTx/>
              <a:buFontTx/>
              <a:buNone/>
            </a:pPr>
            <a:r>
              <a:rPr kumimoji="0" lang="en-US" altLang="en-US" sz="2400" b="1" i="1"/>
              <a:t>Sample Letter continued</a:t>
            </a:r>
            <a:endParaRPr kumimoji="0" lang="en-US" altLang="en-US" sz="2400" b="1"/>
          </a:p>
          <a:p>
            <a:pPr>
              <a:spcBef>
                <a:spcPct val="50000"/>
              </a:spcBef>
              <a:buClrTx/>
              <a:buFontTx/>
              <a:buNone/>
            </a:pPr>
            <a:r>
              <a:rPr kumimoji="0" lang="en-US" altLang="en-US" sz="2400" b="1"/>
              <a:t>b)	Style</a:t>
            </a:r>
          </a:p>
        </p:txBody>
      </p:sp>
      <p:sp>
        <p:nvSpPr>
          <p:cNvPr id="167939" name="Text Box 3"/>
          <p:cNvSpPr txBox="1">
            <a:spLocks noChangeArrowheads="1"/>
          </p:cNvSpPr>
          <p:nvPr/>
        </p:nvSpPr>
        <p:spPr bwMode="auto">
          <a:xfrm>
            <a:off x="0" y="17526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formal:</a:t>
            </a:r>
          </a:p>
          <a:p>
            <a:pPr>
              <a:spcBef>
                <a:spcPct val="50000"/>
              </a:spcBef>
              <a:buClrTx/>
              <a:buFontTx/>
              <a:buNone/>
            </a:pPr>
            <a:r>
              <a:rPr kumimoji="0" lang="en-US" altLang="en-US" sz="2400" b="1"/>
              <a:t>		use of title, “Dr.,” not first name</a:t>
            </a:r>
          </a:p>
          <a:p>
            <a:pPr>
              <a:spcBef>
                <a:spcPct val="50000"/>
              </a:spcBef>
              <a:buClrTx/>
              <a:buFontTx/>
              <a:buNone/>
            </a:pPr>
            <a:r>
              <a:rPr kumimoji="0" lang="en-US" altLang="en-US" sz="2400" b="1"/>
              <a:t>		grammar of standard written English</a:t>
            </a:r>
          </a:p>
          <a:p>
            <a:pPr>
              <a:spcBef>
                <a:spcPct val="50000"/>
              </a:spcBef>
              <a:buClrTx/>
              <a:buFontTx/>
              <a:buNone/>
            </a:pPr>
            <a:r>
              <a:rPr kumimoji="0" lang="en-US" altLang="en-US" sz="2400" b="1"/>
              <a:t>		formal phrasing:  “writing in regard to”</a:t>
            </a:r>
          </a:p>
          <a:p>
            <a:pPr>
              <a:spcBef>
                <a:spcPct val="50000"/>
              </a:spcBef>
              <a:buClrTx/>
              <a:buFontTx/>
              <a:buNone/>
            </a:pPr>
            <a:r>
              <a:rPr kumimoji="0" lang="en-US" altLang="en-US" sz="2400" b="1"/>
              <a:t>		no slang or idiom	</a:t>
            </a:r>
            <a:endParaRPr kumimoji="0" lang="en-US" altLang="en-US" sz="2400"/>
          </a:p>
        </p:txBody>
      </p:sp>
      <p:sp>
        <p:nvSpPr>
          <p:cNvPr id="167940" name="Text Box 4"/>
          <p:cNvSpPr txBox="1">
            <a:spLocks noChangeArrowheads="1"/>
          </p:cNvSpPr>
          <p:nvPr/>
        </p:nvSpPr>
        <p:spPr bwMode="auto">
          <a:xfrm>
            <a:off x="0" y="464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personal:  use of 1st and 2nd person pronouns</a:t>
            </a:r>
            <a:endParaRPr kumimoji="0" lang="en-US" altLang="en-US" sz="2400"/>
          </a:p>
        </p:txBody>
      </p:sp>
      <p:sp>
        <p:nvSpPr>
          <p:cNvPr id="40965" name="Text Box 5"/>
          <p:cNvSpPr txBox="1">
            <a:spLocks noChangeArrowheads="1"/>
          </p:cNvSpPr>
          <p:nvPr/>
        </p:nvSpPr>
        <p:spPr bwMode="auto">
          <a:xfrm>
            <a:off x="0" y="54102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c)	Content (letter of request)</a:t>
            </a:r>
            <a:endParaRPr kumimoji="0" lang="en-US" altLang="en-US" sz="2400"/>
          </a:p>
        </p:txBody>
      </p:sp>
      <p:sp>
        <p:nvSpPr>
          <p:cNvPr id="167942" name="Text Box 6"/>
          <p:cNvSpPr txBox="1">
            <a:spLocks noChangeArrowheads="1"/>
          </p:cNvSpPr>
          <p:nvPr/>
        </p:nvSpPr>
        <p:spPr bwMode="auto">
          <a:xfrm>
            <a:off x="0" y="6096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“submit …for your consideration”</a:t>
            </a:r>
            <a:endParaRPr kumimoji="0" lang="en-US" altLang="en-US" sz="2400"/>
          </a:p>
        </p:txBody>
      </p:sp>
      <p:graphicFrame>
        <p:nvGraphicFramePr>
          <p:cNvPr id="40967" name="Object 2"/>
          <p:cNvGraphicFramePr>
            <a:graphicFrameLocks noChangeAspect="1"/>
          </p:cNvGraphicFramePr>
          <p:nvPr/>
        </p:nvGraphicFramePr>
        <p:xfrm>
          <a:off x="6477000" y="457200"/>
          <a:ext cx="2189163" cy="2162175"/>
        </p:xfrm>
        <a:graphic>
          <a:graphicData uri="http://schemas.openxmlformats.org/presentationml/2006/ole">
            <mc:AlternateContent xmlns:mc="http://schemas.openxmlformats.org/markup-compatibility/2006">
              <mc:Choice xmlns:v="urn:schemas-microsoft-com:vml" Requires="v">
                <p:oleObj spid="_x0000_s40988" name="Clip" r:id="rId3" imgW="1504188" imgH="1484071" progId="MS_ClipArt_Gallery.5">
                  <p:embed/>
                </p:oleObj>
              </mc:Choice>
              <mc:Fallback>
                <p:oleObj name="Clip" r:id="rId3" imgW="1504188" imgH="1484071"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
                        <a:ext cx="2189163" cy="216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7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7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7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7940">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79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P spid="167940" grpId="0" build="p" autoUpdateAnimBg="0"/>
      <p:bldP spid="16794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1524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2 </a:t>
            </a:r>
          </a:p>
          <a:p>
            <a:pPr>
              <a:spcBef>
                <a:spcPct val="50000"/>
              </a:spcBef>
              <a:buClrTx/>
              <a:buFontTx/>
              <a:buNone/>
            </a:pPr>
            <a:r>
              <a:rPr kumimoji="0" lang="en-US" altLang="en-US" sz="2400" b="1"/>
              <a:t>Identify the literary features which tell us what genre the text is:</a:t>
            </a:r>
          </a:p>
          <a:p>
            <a:pPr>
              <a:spcBef>
                <a:spcPct val="50000"/>
              </a:spcBef>
              <a:buClrTx/>
              <a:buFontTx/>
              <a:buNone/>
            </a:pPr>
            <a:r>
              <a:rPr kumimoji="0" lang="en-US" altLang="en-US" sz="2400" b="1"/>
              <a:t>	a)	formal elements</a:t>
            </a:r>
          </a:p>
          <a:p>
            <a:pPr>
              <a:spcBef>
                <a:spcPct val="50000"/>
              </a:spcBef>
              <a:buClrTx/>
              <a:buFontTx/>
              <a:buNone/>
            </a:pPr>
            <a:r>
              <a:rPr kumimoji="0" lang="en-US" altLang="en-US" sz="2400" b="1"/>
              <a:t>	b)	style</a:t>
            </a:r>
          </a:p>
          <a:p>
            <a:pPr>
              <a:spcBef>
                <a:spcPct val="50000"/>
              </a:spcBef>
              <a:buClrTx/>
              <a:buFontTx/>
              <a:buNone/>
            </a:pPr>
            <a:r>
              <a:rPr kumimoji="0" lang="en-US" altLang="en-US" sz="2400" b="1"/>
              <a:t>	c)	content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3</a:t>
            </a:r>
          </a:p>
        </p:txBody>
      </p:sp>
      <p:graphicFrame>
        <p:nvGraphicFramePr>
          <p:cNvPr id="43011" name="Object 2"/>
          <p:cNvGraphicFramePr>
            <a:graphicFrameLocks noChangeAspect="1"/>
          </p:cNvGraphicFramePr>
          <p:nvPr/>
        </p:nvGraphicFramePr>
        <p:xfrm>
          <a:off x="6248400" y="762000"/>
          <a:ext cx="2695575" cy="4114800"/>
        </p:xfrm>
        <a:graphic>
          <a:graphicData uri="http://schemas.openxmlformats.org/presentationml/2006/ole">
            <mc:AlternateContent xmlns:mc="http://schemas.openxmlformats.org/markup-compatibility/2006">
              <mc:Choice xmlns:v="urn:schemas-microsoft-com:vml" Requires="v">
                <p:oleObj spid="_x0000_s43033" name="Clip" r:id="rId3" imgW="3071470" imgH="4687214" progId="MS_ClipArt_Gallery.5">
                  <p:embed/>
                </p:oleObj>
              </mc:Choice>
              <mc:Fallback>
                <p:oleObj name="Clip" r:id="rId3" imgW="3071470" imgH="4687214"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762000"/>
                        <a:ext cx="26955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Text Box 4"/>
          <p:cNvSpPr txBox="1">
            <a:spLocks noChangeArrowheads="1"/>
          </p:cNvSpPr>
          <p:nvPr/>
        </p:nvSpPr>
        <p:spPr bwMode="auto">
          <a:xfrm>
            <a:off x="0" y="1447800"/>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i="1"/>
              <a:t>Identify </a:t>
            </a:r>
            <a:r>
              <a:rPr kumimoji="0" lang="en-US" altLang="en-US" sz="2400" b="1" i="1" u="sng"/>
              <a:t>how</a:t>
            </a:r>
            <a:r>
              <a:rPr kumimoji="0" lang="en-US" altLang="en-US" sz="2400" b="1" i="1"/>
              <a:t> we read this genre by exploring:</a:t>
            </a:r>
          </a:p>
          <a:p>
            <a:pPr>
              <a:spcBef>
                <a:spcPct val="50000"/>
              </a:spcBef>
              <a:buClrTx/>
              <a:buFontTx/>
              <a:buNone/>
            </a:pPr>
            <a:r>
              <a:rPr kumimoji="0" lang="en-US" altLang="en-US" sz="2400" b="1"/>
              <a:t>a)	its audience</a:t>
            </a:r>
          </a:p>
          <a:p>
            <a:pPr>
              <a:spcBef>
                <a:spcPct val="50000"/>
              </a:spcBef>
              <a:buClrTx/>
              <a:buFontTx/>
              <a:buNone/>
            </a:pPr>
            <a:r>
              <a:rPr kumimoji="0" lang="en-US" altLang="en-US" sz="2400" b="1"/>
              <a:t>b)	its purpose(s)</a:t>
            </a:r>
          </a:p>
          <a:p>
            <a:pPr>
              <a:spcBef>
                <a:spcPct val="50000"/>
              </a:spcBef>
              <a:buClrTx/>
              <a:buFontTx/>
              <a:buNone/>
            </a:pPr>
            <a:r>
              <a:rPr kumimoji="0" lang="en-US" altLang="en-US" sz="2400" b="1"/>
              <a:t>c)	what we assume or expect from this type</a:t>
            </a:r>
          </a:p>
          <a:p>
            <a:pPr>
              <a:spcBef>
                <a:spcPct val="50000"/>
              </a:spcBef>
              <a:buClrTx/>
              <a:buFontTx/>
              <a:buNone/>
            </a:pPr>
            <a:r>
              <a:rPr kumimoji="0" lang="en-US" altLang="en-US" sz="2400" b="1"/>
              <a:t>d)	what we focus on for its value or meaning</a:t>
            </a:r>
          </a:p>
          <a:p>
            <a:pPr>
              <a:spcBef>
                <a:spcPct val="50000"/>
              </a:spcBef>
              <a:buClrTx/>
              <a:buFontTx/>
              <a:buNone/>
            </a:pPr>
            <a:r>
              <a:rPr kumimoji="0" lang="en-US" altLang="en-US" sz="2400" b="1"/>
              <a:t>e)	what we do or ask in order to “understand” it</a:t>
            </a:r>
            <a:endParaRPr kumimoji="0" lang="en-US" altLang="en-US" sz="2400" b="1" u="sng"/>
          </a:p>
          <a:p>
            <a:pPr>
              <a:spcBef>
                <a:spcPct val="50000"/>
              </a:spcBef>
              <a:buClrTx/>
              <a:buFontTx/>
              <a:buNone/>
            </a:pPr>
            <a:endParaRPr kumimoji="0" lang="en-US" alt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0"/>
            <a:ext cx="85344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defRPr/>
            </a:pPr>
            <a:r>
              <a:rPr kumimoji="0" lang="en-US" altLang="en-US" sz="2800" b="1" dirty="0" smtClean="0"/>
              <a:t>DAY 2</a:t>
            </a:r>
            <a:endParaRPr kumimoji="0" lang="en-US" altLang="en-US" sz="2400" b="1" dirty="0" smtClean="0">
              <a:latin typeface="Courier New" pitchFamily="49" charset="0"/>
            </a:endParaRPr>
          </a:p>
          <a:p>
            <a:pPr>
              <a:spcBef>
                <a:spcPct val="0"/>
              </a:spcBef>
              <a:buClrTx/>
              <a:buFontTx/>
              <a:buNone/>
              <a:defRPr/>
            </a:pPr>
            <a:r>
              <a:rPr kumimoji="0" lang="en-US" altLang="en-US" sz="2400" b="1" u="sng" dirty="0" smtClean="0"/>
              <a:t>Assign:</a:t>
            </a:r>
            <a:r>
              <a:rPr kumimoji="0" lang="en-US" altLang="en-US" sz="2400" b="1" dirty="0" smtClean="0"/>
              <a:t>  (see handout)</a:t>
            </a:r>
          </a:p>
          <a:p>
            <a:pPr>
              <a:spcBef>
                <a:spcPct val="0"/>
              </a:spcBef>
              <a:buClrTx/>
              <a:buFontTx/>
              <a:buNone/>
              <a:defRPr/>
            </a:pPr>
            <a:r>
              <a:rPr kumimoji="0" lang="en-US" altLang="en-US" sz="2400" b="1" dirty="0" smtClean="0"/>
              <a:t> 1) (Daily) Write in a journal entry</a:t>
            </a:r>
          </a:p>
          <a:p>
            <a:pPr>
              <a:spcBef>
                <a:spcPct val="0"/>
              </a:spcBef>
              <a:buClrTx/>
              <a:buFontTx/>
              <a:buNone/>
              <a:defRPr/>
            </a:pPr>
            <a:r>
              <a:rPr kumimoji="0" lang="en-US" altLang="en-US" sz="2400" b="1" dirty="0" smtClean="0"/>
              <a:t> 2) #4 Narrative as portrait [</a:t>
            </a:r>
            <a:r>
              <a:rPr kumimoji="0" lang="en-US" altLang="en-US" sz="2400" b="1" dirty="0" smtClean="0">
                <a:solidFill>
                  <a:srgbClr val="C00000"/>
                </a:solidFill>
              </a:rPr>
              <a:t>skip; will cover in class Day 3</a:t>
            </a:r>
            <a:r>
              <a:rPr kumimoji="0" lang="en-US" altLang="en-US" sz="2400" b="1" dirty="0" smtClean="0"/>
              <a:t>]</a:t>
            </a:r>
          </a:p>
          <a:p>
            <a:pPr>
              <a:spcBef>
                <a:spcPct val="0"/>
              </a:spcBef>
              <a:buClrTx/>
              <a:buFontTx/>
              <a:buNone/>
              <a:defRPr/>
            </a:pPr>
            <a:r>
              <a:rPr kumimoji="0" lang="en-US" altLang="en-US" sz="2400" b="1" dirty="0" smtClean="0"/>
              <a:t> 3) #5 Gen 18-19 (see list of literary features, </a:t>
            </a:r>
            <a:r>
              <a:rPr kumimoji="0" lang="en-US" altLang="en-US" sz="2400" b="1" dirty="0" smtClean="0">
                <a:solidFill>
                  <a:srgbClr val="C00000"/>
                </a:solidFill>
              </a:rPr>
              <a:t>CP  p.26</a:t>
            </a:r>
            <a:r>
              <a:rPr kumimoji="0" lang="en-US" altLang="en-US" sz="2400" b="1" dirty="0" smtClean="0"/>
              <a:t>) </a:t>
            </a:r>
          </a:p>
          <a:p>
            <a:pPr>
              <a:spcBef>
                <a:spcPct val="0"/>
              </a:spcBef>
              <a:buClrTx/>
              <a:buFontTx/>
              <a:buNone/>
              <a:defRPr/>
            </a:pPr>
            <a:r>
              <a:rPr kumimoji="0" lang="en-US" altLang="en-US" sz="2400" b="1" dirty="0" smtClean="0"/>
              <a:t> 4) #6 on Gen 12, 20, 26 (nature of oral transmission)</a:t>
            </a:r>
          </a:p>
          <a:p>
            <a:pPr>
              <a:spcBef>
                <a:spcPct val="0"/>
              </a:spcBef>
              <a:buClrTx/>
              <a:buFontTx/>
              <a:buNone/>
              <a:defRPr/>
            </a:pPr>
            <a:endParaRPr kumimoji="0" lang="en-US" altLang="en-US" sz="2400" b="1" u="sng" dirty="0" smtClean="0"/>
          </a:p>
          <a:p>
            <a:pPr>
              <a:spcBef>
                <a:spcPct val="0"/>
              </a:spcBef>
              <a:buClrTx/>
              <a:buFontTx/>
              <a:buNone/>
              <a:defRPr/>
            </a:pPr>
            <a:endParaRPr kumimoji="0" lang="en-US" altLang="en-US" sz="2400" b="1" u="sng" dirty="0" smtClean="0"/>
          </a:p>
          <a:p>
            <a:pPr>
              <a:spcBef>
                <a:spcPct val="0"/>
              </a:spcBef>
              <a:buClrTx/>
              <a:buFontTx/>
              <a:buNone/>
              <a:defRPr/>
            </a:pPr>
            <a:endParaRPr kumimoji="0" lang="en-US" altLang="en-US" sz="2400" b="1" u="sng" dirty="0" smtClean="0"/>
          </a:p>
          <a:p>
            <a:pPr>
              <a:spcBef>
                <a:spcPct val="0"/>
              </a:spcBef>
              <a:buClrTx/>
              <a:buFontTx/>
              <a:buNone/>
              <a:defRPr/>
            </a:pPr>
            <a:endParaRPr kumimoji="0" lang="en-US" altLang="en-US" sz="2400" b="1" u="sng" dirty="0" smtClean="0"/>
          </a:p>
          <a:p>
            <a:pPr>
              <a:spcBef>
                <a:spcPct val="0"/>
              </a:spcBef>
              <a:buClrTx/>
              <a:buFontTx/>
              <a:buNone/>
              <a:defRPr/>
            </a:pPr>
            <a:endParaRPr kumimoji="0" lang="en-US" altLang="en-US" sz="2400" b="1" u="sng" dirty="0" smtClean="0"/>
          </a:p>
          <a:p>
            <a:pPr>
              <a:spcBef>
                <a:spcPct val="0"/>
              </a:spcBef>
              <a:buClrTx/>
              <a:buFontTx/>
              <a:buNone/>
              <a:defRPr/>
            </a:pPr>
            <a:endParaRPr kumimoji="0" lang="en-US" altLang="en-US" sz="2400" b="1" u="sng" dirty="0" smtClean="0"/>
          </a:p>
          <a:p>
            <a:pPr>
              <a:spcBef>
                <a:spcPct val="0"/>
              </a:spcBef>
              <a:buClrTx/>
              <a:buFontTx/>
              <a:buNone/>
              <a:defRPr/>
            </a:pPr>
            <a:r>
              <a:rPr kumimoji="0" lang="en-US" altLang="en-US" sz="2400" b="1" u="sng" dirty="0" smtClean="0"/>
              <a:t>Day Objectives:</a:t>
            </a:r>
            <a:r>
              <a:rPr kumimoji="0" lang="en-US" altLang="en-US" sz="2400" b="1" dirty="0" smtClean="0"/>
              <a:t> </a:t>
            </a:r>
          </a:p>
          <a:p>
            <a:pPr marL="457200" indent="-457200">
              <a:spcBef>
                <a:spcPct val="0"/>
              </a:spcBef>
              <a:buClrTx/>
              <a:buFontTx/>
              <a:buAutoNum type="arabicParenR"/>
              <a:defRPr/>
            </a:pPr>
            <a:r>
              <a:rPr kumimoji="0" lang="en-US" altLang="en-US" sz="2400" b="1" dirty="0" smtClean="0"/>
              <a:t>Explain the nature of oral transmission.</a:t>
            </a:r>
          </a:p>
          <a:p>
            <a:pPr marL="457200" indent="-457200">
              <a:spcBef>
                <a:spcPct val="0"/>
              </a:spcBef>
              <a:buClrTx/>
              <a:buFontTx/>
              <a:buAutoNum type="arabicParenR"/>
              <a:defRPr/>
            </a:pPr>
            <a:r>
              <a:rPr kumimoji="0" lang="en-US" altLang="en-US" sz="2400" b="1" dirty="0" smtClean="0"/>
              <a:t>Control an outline of Israelite history, 12 C's (major periods, </a:t>
            </a:r>
          </a:p>
          <a:p>
            <a:pPr>
              <a:spcBef>
                <a:spcPct val="0"/>
              </a:spcBef>
              <a:buClrTx/>
              <a:buFontTx/>
              <a:buNone/>
              <a:defRPr/>
            </a:pPr>
            <a:r>
              <a:rPr kumimoji="0" lang="en-US" altLang="en-US" sz="2400" b="1" dirty="0" smtClean="0"/>
              <a:t>       events and characters). </a:t>
            </a:r>
          </a:p>
          <a:p>
            <a:pPr>
              <a:spcBef>
                <a:spcPct val="0"/>
              </a:spcBef>
              <a:buClrTx/>
              <a:buFontTx/>
              <a:buNone/>
              <a:defRPr/>
            </a:pPr>
            <a:r>
              <a:rPr kumimoji="0" lang="en-US" altLang="en-US" sz="2400" b="1" dirty="0" smtClean="0"/>
              <a:t>3) Explain the process of successful communication and </a:t>
            </a:r>
            <a:br>
              <a:rPr kumimoji="0" lang="en-US" altLang="en-US" sz="2400" b="1" dirty="0" smtClean="0"/>
            </a:br>
            <a:r>
              <a:rPr kumimoji="0" lang="en-US" altLang="en-US" sz="2400" b="1" dirty="0" smtClean="0"/>
              <a:t>      identify how one should approach interpreting the Bible. </a:t>
            </a:r>
          </a:p>
        </p:txBody>
      </p:sp>
      <p:graphicFrame>
        <p:nvGraphicFramePr>
          <p:cNvPr id="22531" name="Object 1024"/>
          <p:cNvGraphicFramePr>
            <a:graphicFrameLocks noChangeAspect="1"/>
          </p:cNvGraphicFramePr>
          <p:nvPr/>
        </p:nvGraphicFramePr>
        <p:xfrm>
          <a:off x="2743200" y="2667000"/>
          <a:ext cx="2438400" cy="1968500"/>
        </p:xfrm>
        <a:graphic>
          <a:graphicData uri="http://schemas.openxmlformats.org/presentationml/2006/ole">
            <mc:AlternateContent xmlns:mc="http://schemas.openxmlformats.org/markup-compatibility/2006">
              <mc:Choice xmlns:v="urn:schemas-microsoft-com:vml" Requires="v">
                <p:oleObj spid="_x0000_s22552" name="Clip" r:id="rId4" imgW="1891894" imgH="1527048" progId="MS_ClipArt_Gallery.5">
                  <p:embed/>
                </p:oleObj>
              </mc:Choice>
              <mc:Fallback>
                <p:oleObj name="Clip" r:id="rId4" imgW="1891894" imgH="1527048" progId="MS_ClipArt_Gallery.5">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667000"/>
                        <a:ext cx="24384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2286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3</a:t>
            </a:r>
          </a:p>
          <a:p>
            <a:pPr>
              <a:spcBef>
                <a:spcPct val="50000"/>
              </a:spcBef>
              <a:buClrTx/>
              <a:buFontTx/>
              <a:buNone/>
            </a:pPr>
            <a:r>
              <a:rPr kumimoji="0" lang="en-US" altLang="en-US" sz="2400" b="1" i="1"/>
              <a:t>Sample Letter</a:t>
            </a:r>
            <a:endParaRPr kumimoji="0" lang="en-US" altLang="en-US" sz="2400" b="1" u="sng"/>
          </a:p>
        </p:txBody>
      </p:sp>
      <p:sp>
        <p:nvSpPr>
          <p:cNvPr id="171011" name="Text Box 3"/>
          <p:cNvSpPr txBox="1">
            <a:spLocks noChangeArrowheads="1"/>
          </p:cNvSpPr>
          <p:nvPr/>
        </p:nvSpPr>
        <p:spPr bwMode="auto">
          <a:xfrm>
            <a:off x="0" y="13716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a)	Audience:	particular individual, Dr. </a:t>
            </a:r>
            <a:r>
              <a:rPr kumimoji="0" lang="en-US" altLang="en-US" sz="2400" b="1" dirty="0" smtClean="0"/>
              <a:t>Hughes</a:t>
            </a:r>
            <a:endParaRPr kumimoji="0" lang="en-US" altLang="en-US" sz="2400" b="1" dirty="0"/>
          </a:p>
          <a:p>
            <a:pPr>
              <a:spcBef>
                <a:spcPct val="50000"/>
              </a:spcBef>
              <a:buClrTx/>
              <a:buFontTx/>
              <a:buNone/>
            </a:pPr>
            <a:r>
              <a:rPr kumimoji="0" lang="en-US" altLang="en-US" sz="2400" b="1" dirty="0"/>
              <a:t>b)	Purpose:	persuade Dr. </a:t>
            </a:r>
            <a:r>
              <a:rPr kumimoji="0" lang="en-US" altLang="en-US" sz="2400" b="1" dirty="0" smtClean="0"/>
              <a:t>Hughes </a:t>
            </a:r>
            <a:r>
              <a:rPr kumimoji="0" lang="en-US" altLang="en-US" sz="2400" b="1" dirty="0"/>
              <a:t>to accept writer’s paper 				proposal</a:t>
            </a:r>
          </a:p>
          <a:p>
            <a:pPr>
              <a:spcBef>
                <a:spcPct val="50000"/>
              </a:spcBef>
              <a:buClrTx/>
              <a:buFontTx/>
              <a:buNone/>
            </a:pPr>
            <a:r>
              <a:rPr kumimoji="0" lang="en-US" altLang="en-US" sz="2400" b="1" dirty="0"/>
              <a:t>c)	Assume/Expect:</a:t>
            </a:r>
          </a:p>
          <a:p>
            <a:pPr>
              <a:spcBef>
                <a:spcPct val="50000"/>
              </a:spcBef>
              <a:buClrTx/>
              <a:buFontTx/>
              <a:buNone/>
            </a:pPr>
            <a:r>
              <a:rPr kumimoji="0" lang="en-US" altLang="en-US" sz="2400" b="1" dirty="0"/>
              <a:t>			body to continue describing the paper</a:t>
            </a:r>
          </a:p>
          <a:p>
            <a:pPr>
              <a:spcBef>
                <a:spcPct val="50000"/>
              </a:spcBef>
              <a:buClrTx/>
              <a:buFontTx/>
              <a:buNone/>
            </a:pPr>
            <a:r>
              <a:rPr kumimoji="0" lang="en-US" altLang="en-US" sz="2400" b="1" dirty="0"/>
              <a:t>			maybe a copy of the paper enclosed or at 			 	least an abstract</a:t>
            </a:r>
          </a:p>
          <a:p>
            <a:pPr>
              <a:spcBef>
                <a:spcPct val="50000"/>
              </a:spcBef>
              <a:buClrTx/>
              <a:buFontTx/>
              <a:buNone/>
            </a:pPr>
            <a:r>
              <a:rPr kumimoji="0" lang="en-US" altLang="en-US" sz="2400" b="1" dirty="0"/>
              <a:t>			more “buttering up”</a:t>
            </a:r>
          </a:p>
          <a:p>
            <a:pPr>
              <a:spcBef>
                <a:spcPct val="50000"/>
              </a:spcBef>
              <a:buClrTx/>
              <a:buFontTx/>
              <a:buNone/>
            </a:pPr>
            <a:r>
              <a:rPr kumimoji="0" lang="en-US" altLang="en-US" sz="2400" b="1" dirty="0"/>
              <a:t>			friendly closing with signature</a:t>
            </a:r>
            <a:endParaRPr kumimoji="0" lang="en-US" altLang="en-US" sz="2400" b="1" u="sng" dirty="0"/>
          </a:p>
          <a:p>
            <a:pPr>
              <a:spcBef>
                <a:spcPct val="50000"/>
              </a:spcBef>
              <a:buClrTx/>
              <a:buFontTx/>
              <a:buNone/>
            </a:pPr>
            <a:endParaRPr kumimoji="0" lang="en-US" altLang="en-US" sz="2400" dirty="0"/>
          </a:p>
        </p:txBody>
      </p:sp>
      <p:graphicFrame>
        <p:nvGraphicFramePr>
          <p:cNvPr id="44036" name="Object 2"/>
          <p:cNvGraphicFramePr>
            <a:graphicFrameLocks noChangeAspect="1"/>
          </p:cNvGraphicFramePr>
          <p:nvPr/>
        </p:nvGraphicFramePr>
        <p:xfrm>
          <a:off x="0" y="4519613"/>
          <a:ext cx="2895600" cy="2338387"/>
        </p:xfrm>
        <a:graphic>
          <a:graphicData uri="http://schemas.openxmlformats.org/presentationml/2006/ole">
            <mc:AlternateContent xmlns:mc="http://schemas.openxmlformats.org/markup-compatibility/2006">
              <mc:Choice xmlns:v="urn:schemas-microsoft-com:vml" Requires="v">
                <p:oleObj spid="_x0000_s44057" name="Clip" r:id="rId3" imgW="4406020" imgH="3468986" progId="MS_ClipArt_Gallery.5">
                  <p:embed/>
                </p:oleObj>
              </mc:Choice>
              <mc:Fallback>
                <p:oleObj name="Clip" r:id="rId3" imgW="4406020" imgH="3468986"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19613"/>
                        <a:ext cx="2895600" cy="233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arn(outVertical)">
                                      <p:cBhvr>
                                        <p:cTn id="7" dur="500"/>
                                        <p:tgtEl>
                                          <p:spTgt spid="17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barn(outVertical)">
                                      <p:cBhvr>
                                        <p:cTn id="12" dur="500"/>
                                        <p:tgtEl>
                                          <p:spTgt spid="171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barn(outVertical)">
                                      <p:cBhvr>
                                        <p:cTn id="17" dur="500"/>
                                        <p:tgtEl>
                                          <p:spTgt spid="171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barn(outVertical)">
                                      <p:cBhvr>
                                        <p:cTn id="22" dur="500"/>
                                        <p:tgtEl>
                                          <p:spTgt spid="171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barn(outVertical)">
                                      <p:cBhvr>
                                        <p:cTn id="27" dur="500"/>
                                        <p:tgtEl>
                                          <p:spTgt spid="1710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71011">
                                            <p:txEl>
                                              <p:pRg st="5" end="5"/>
                                            </p:txEl>
                                          </p:spTgt>
                                        </p:tgtEl>
                                        <p:attrNameLst>
                                          <p:attrName>style.visibility</p:attrName>
                                        </p:attrNameLst>
                                      </p:cBhvr>
                                      <p:to>
                                        <p:strVal val="visible"/>
                                      </p:to>
                                    </p:set>
                                    <p:animEffect transition="in" filter="barn(outVertical)">
                                      <p:cBhvr>
                                        <p:cTn id="32" dur="500"/>
                                        <p:tgtEl>
                                          <p:spTgt spid="1710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1011">
                                            <p:txEl>
                                              <p:pRg st="6" end="6"/>
                                            </p:txEl>
                                          </p:spTgt>
                                        </p:tgtEl>
                                        <p:attrNameLst>
                                          <p:attrName>style.visibility</p:attrName>
                                        </p:attrNameLst>
                                      </p:cBhvr>
                                      <p:to>
                                        <p:strVal val="visible"/>
                                      </p:to>
                                    </p:set>
                                    <p:animEffect transition="in" filter="barn(outVertical)">
                                      <p:cBhvr>
                                        <p:cTn id="37" dur="500"/>
                                        <p:tgtEl>
                                          <p:spTgt spid="171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2286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3 </a:t>
            </a:r>
          </a:p>
          <a:p>
            <a:pPr>
              <a:spcBef>
                <a:spcPct val="50000"/>
              </a:spcBef>
              <a:buClrTx/>
              <a:buFontTx/>
              <a:buNone/>
            </a:pPr>
            <a:r>
              <a:rPr kumimoji="0" lang="en-US" altLang="en-US" sz="2400" b="1" i="1"/>
              <a:t>Sample Letter continued</a:t>
            </a:r>
            <a:endParaRPr kumimoji="0" lang="en-US" altLang="en-US" sz="2400" b="1" u="sng"/>
          </a:p>
        </p:txBody>
      </p:sp>
      <p:sp>
        <p:nvSpPr>
          <p:cNvPr id="172035" name="Text Box 3"/>
          <p:cNvSpPr txBox="1">
            <a:spLocks noChangeArrowheads="1"/>
          </p:cNvSpPr>
          <p:nvPr/>
        </p:nvSpPr>
        <p:spPr bwMode="auto">
          <a:xfrm>
            <a:off x="0" y="1371600"/>
            <a:ext cx="91440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d)	Focus for value</a:t>
            </a:r>
          </a:p>
          <a:p>
            <a:pPr>
              <a:spcBef>
                <a:spcPct val="50000"/>
              </a:spcBef>
              <a:buClrTx/>
              <a:buFontTx/>
              <a:buNone/>
            </a:pPr>
            <a:r>
              <a:rPr kumimoji="0" lang="en-US" altLang="en-US" sz="2400" b="1"/>
              <a:t>	Why are we reading this letter?  historical, personal</a:t>
            </a:r>
          </a:p>
          <a:p>
            <a:pPr>
              <a:spcBef>
                <a:spcPct val="50000"/>
              </a:spcBef>
              <a:buClrTx/>
              <a:buFontTx/>
              <a:buNone/>
            </a:pPr>
            <a:r>
              <a:rPr kumimoji="0" lang="en-US" altLang="en-US" sz="2400" b="1"/>
              <a:t>e)	Do to understand:  (detective work on context)</a:t>
            </a:r>
          </a:p>
          <a:p>
            <a:pPr>
              <a:spcBef>
                <a:spcPct val="50000"/>
              </a:spcBef>
              <a:buClrTx/>
              <a:buFontTx/>
              <a:buNone/>
            </a:pPr>
            <a:r>
              <a:rPr kumimoji="0" lang="en-US" altLang="en-US" sz="2400" b="1"/>
              <a:t>	identify the sender and the recipient</a:t>
            </a:r>
          </a:p>
          <a:p>
            <a:pPr>
              <a:spcBef>
                <a:spcPct val="50000"/>
              </a:spcBef>
              <a:buClrTx/>
              <a:buFontTx/>
              <a:buNone/>
            </a:pPr>
            <a:r>
              <a:rPr kumimoji="0" lang="en-US" altLang="en-US" sz="2400" b="1"/>
              <a:t>	identify what an “SBL meeting” is and what is done 		there, nature of papers presented, etc.</a:t>
            </a:r>
          </a:p>
          <a:p>
            <a:pPr>
              <a:spcBef>
                <a:spcPct val="50000"/>
              </a:spcBef>
              <a:buClrTx/>
              <a:buFontTx/>
              <a:buNone/>
            </a:pPr>
            <a:r>
              <a:rPr kumimoji="0" lang="en-US" altLang="en-US" sz="2400" b="1"/>
              <a:t>	identify when written</a:t>
            </a:r>
          </a:p>
          <a:p>
            <a:pPr>
              <a:spcBef>
                <a:spcPct val="50000"/>
              </a:spcBef>
              <a:buClrTx/>
              <a:buFontTx/>
              <a:buNone/>
            </a:pPr>
            <a:r>
              <a:rPr kumimoji="0" lang="en-US" altLang="en-US" sz="2400" b="1"/>
              <a:t>	identify, if possible, if letter was successful</a:t>
            </a:r>
            <a:endParaRPr kumimoji="0" lang="en-US" altLang="en-US" sz="2400" b="1" u="sng"/>
          </a:p>
          <a:p>
            <a:pPr>
              <a:spcBef>
                <a:spcPct val="50000"/>
              </a:spcBef>
              <a:buClrTx/>
              <a:buFontTx/>
              <a:buNone/>
            </a:pPr>
            <a:endParaRPr kumimoji="0" lang="en-US" altLang="en-US" sz="2400"/>
          </a:p>
        </p:txBody>
      </p:sp>
      <p:graphicFrame>
        <p:nvGraphicFramePr>
          <p:cNvPr id="45060" name="Object 2"/>
          <p:cNvGraphicFramePr>
            <a:graphicFrameLocks noChangeAspect="1"/>
          </p:cNvGraphicFramePr>
          <p:nvPr/>
        </p:nvGraphicFramePr>
        <p:xfrm>
          <a:off x="6553200" y="4267200"/>
          <a:ext cx="2438400" cy="2408238"/>
        </p:xfrm>
        <a:graphic>
          <a:graphicData uri="http://schemas.openxmlformats.org/presentationml/2006/ole">
            <mc:AlternateContent xmlns:mc="http://schemas.openxmlformats.org/markup-compatibility/2006">
              <mc:Choice xmlns:v="urn:schemas-microsoft-com:vml" Requires="v">
                <p:oleObj spid="_x0000_s45081" name="Clip" r:id="rId3" imgW="1504188" imgH="1484071" progId="MS_ClipArt_Gallery.5">
                  <p:embed/>
                </p:oleObj>
              </mc:Choice>
              <mc:Fallback>
                <p:oleObj name="Clip" r:id="rId3" imgW="1504188" imgH="1484071"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267200"/>
                        <a:ext cx="2438400" cy="240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2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20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2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Procedure 3</a:t>
            </a:r>
          </a:p>
        </p:txBody>
      </p:sp>
      <p:graphicFrame>
        <p:nvGraphicFramePr>
          <p:cNvPr id="46083" name="Object 2"/>
          <p:cNvGraphicFramePr>
            <a:graphicFrameLocks noChangeAspect="1"/>
          </p:cNvGraphicFramePr>
          <p:nvPr/>
        </p:nvGraphicFramePr>
        <p:xfrm>
          <a:off x="6248400" y="762000"/>
          <a:ext cx="2695575" cy="4114800"/>
        </p:xfrm>
        <a:graphic>
          <a:graphicData uri="http://schemas.openxmlformats.org/presentationml/2006/ole">
            <mc:AlternateContent xmlns:mc="http://schemas.openxmlformats.org/markup-compatibility/2006">
              <mc:Choice xmlns:v="urn:schemas-microsoft-com:vml" Requires="v">
                <p:oleObj spid="_x0000_s46105" name="Clip" r:id="rId3" imgW="3071470" imgH="4687214" progId="MS_ClipArt_Gallery.5">
                  <p:embed/>
                </p:oleObj>
              </mc:Choice>
              <mc:Fallback>
                <p:oleObj name="Clip" r:id="rId3" imgW="3071470" imgH="4687214"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762000"/>
                        <a:ext cx="26955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ext Box 4"/>
          <p:cNvSpPr txBox="1">
            <a:spLocks noChangeArrowheads="1"/>
          </p:cNvSpPr>
          <p:nvPr/>
        </p:nvSpPr>
        <p:spPr bwMode="auto">
          <a:xfrm>
            <a:off x="0" y="1447800"/>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i="1"/>
              <a:t>Identify </a:t>
            </a:r>
            <a:r>
              <a:rPr kumimoji="0" lang="en-US" altLang="en-US" sz="2400" b="1" i="1" u="sng"/>
              <a:t>how</a:t>
            </a:r>
            <a:r>
              <a:rPr kumimoji="0" lang="en-US" altLang="en-US" sz="2400" b="1" i="1"/>
              <a:t> we read this genre by exploring:</a:t>
            </a:r>
          </a:p>
          <a:p>
            <a:pPr>
              <a:spcBef>
                <a:spcPct val="50000"/>
              </a:spcBef>
              <a:buClrTx/>
              <a:buFontTx/>
              <a:buNone/>
            </a:pPr>
            <a:r>
              <a:rPr kumimoji="0" lang="en-US" altLang="en-US" sz="2400" b="1"/>
              <a:t>a)	its audience</a:t>
            </a:r>
          </a:p>
          <a:p>
            <a:pPr>
              <a:spcBef>
                <a:spcPct val="50000"/>
              </a:spcBef>
              <a:buClrTx/>
              <a:buFontTx/>
              <a:buNone/>
            </a:pPr>
            <a:r>
              <a:rPr kumimoji="0" lang="en-US" altLang="en-US" sz="2400" b="1"/>
              <a:t>b)	its purpose(s)</a:t>
            </a:r>
          </a:p>
          <a:p>
            <a:pPr>
              <a:spcBef>
                <a:spcPct val="50000"/>
              </a:spcBef>
              <a:buClrTx/>
              <a:buFontTx/>
              <a:buNone/>
            </a:pPr>
            <a:r>
              <a:rPr kumimoji="0" lang="en-US" altLang="en-US" sz="2400" b="1"/>
              <a:t>c)	what we assume or expect from this type</a:t>
            </a:r>
          </a:p>
          <a:p>
            <a:pPr>
              <a:spcBef>
                <a:spcPct val="50000"/>
              </a:spcBef>
              <a:buClrTx/>
              <a:buFontTx/>
              <a:buNone/>
            </a:pPr>
            <a:r>
              <a:rPr kumimoji="0" lang="en-US" altLang="en-US" sz="2400" b="1"/>
              <a:t>d)	what we focus on for its value or meaning</a:t>
            </a:r>
          </a:p>
          <a:p>
            <a:pPr>
              <a:spcBef>
                <a:spcPct val="50000"/>
              </a:spcBef>
              <a:buClrTx/>
              <a:buFontTx/>
              <a:buNone/>
            </a:pPr>
            <a:r>
              <a:rPr kumimoji="0" lang="en-US" altLang="en-US" sz="2400" b="1"/>
              <a:t>e)	what we do or ask in order to “understand” it</a:t>
            </a:r>
            <a:endParaRPr kumimoji="0" lang="en-US" altLang="en-US" sz="2400" b="1" u="sng"/>
          </a:p>
          <a:p>
            <a:pPr>
              <a:spcBef>
                <a:spcPct val="50000"/>
              </a:spcBef>
              <a:buClrTx/>
              <a:buFontTx/>
              <a:buNone/>
            </a:pPr>
            <a:endParaRPr kumimoji="0" lang="en-US" altLang="en-US"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Genre Exercise Conclusion</a:t>
            </a:r>
          </a:p>
        </p:txBody>
      </p:sp>
      <p:sp>
        <p:nvSpPr>
          <p:cNvPr id="228355" name="Text Box 3"/>
          <p:cNvSpPr txBox="1">
            <a:spLocks noChangeArrowheads="1"/>
          </p:cNvSpPr>
          <p:nvPr/>
        </p:nvSpPr>
        <p:spPr bwMode="auto">
          <a:xfrm>
            <a:off x="304800" y="15240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When we pick up on literary features (“clues”) which in turn set up our expectations and determine </a:t>
            </a:r>
            <a:r>
              <a:rPr kumimoji="0" lang="en-US" altLang="en-US" sz="2400" b="1" u="sng"/>
              <a:t>how</a:t>
            </a:r>
            <a:r>
              <a:rPr kumimoji="0" lang="en-US" altLang="en-US" sz="2400" b="1"/>
              <a:t> we read that particular text.</a:t>
            </a:r>
            <a:endParaRPr kumimoji="0" lang="en-US" altLang="en-US" sz="2400" b="1" u="sng"/>
          </a:p>
          <a:p>
            <a:pPr>
              <a:spcBef>
                <a:spcPct val="50000"/>
              </a:spcBef>
              <a:buClrTx/>
              <a:buFontTx/>
              <a:buNone/>
            </a:pPr>
            <a:endParaRPr kumimoji="0" lang="en-US" altLang="en-US" sz="2400"/>
          </a:p>
        </p:txBody>
      </p:sp>
      <p:graphicFrame>
        <p:nvGraphicFramePr>
          <p:cNvPr id="228356" name="Object 2"/>
          <p:cNvGraphicFramePr>
            <a:graphicFrameLocks noChangeAspect="1"/>
          </p:cNvGraphicFramePr>
          <p:nvPr/>
        </p:nvGraphicFramePr>
        <p:xfrm>
          <a:off x="3124200" y="2667000"/>
          <a:ext cx="2790825" cy="3468688"/>
        </p:xfrm>
        <a:graphic>
          <a:graphicData uri="http://schemas.openxmlformats.org/presentationml/2006/ole">
            <mc:AlternateContent xmlns:mc="http://schemas.openxmlformats.org/markup-compatibility/2006">
              <mc:Choice xmlns:v="urn:schemas-microsoft-com:vml" Requires="v">
                <p:oleObj spid="_x0000_s47129" name="Clip" r:id="rId4" imgW="2791485" imgH="3468986" progId="MS_ClipArt_Gallery.5">
                  <p:embed/>
                </p:oleObj>
              </mc:Choice>
              <mc:Fallback>
                <p:oleObj name="Clip" r:id="rId4" imgW="2791485" imgH="3468986" progId="MS_ClipArt_Gallery.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667000"/>
                        <a:ext cx="2790825"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p:cTn id="7" dur="500" fill="hold"/>
                                        <p:tgtEl>
                                          <p:spTgt spid="228356"/>
                                        </p:tgtEl>
                                        <p:attrNameLst>
                                          <p:attrName>ppt_w</p:attrName>
                                        </p:attrNameLst>
                                      </p:cBhvr>
                                      <p:tavLst>
                                        <p:tav tm="0">
                                          <p:val>
                                            <p:fltVal val="0"/>
                                          </p:val>
                                        </p:tav>
                                        <p:tav tm="100000">
                                          <p:val>
                                            <p:strVal val="#ppt_w"/>
                                          </p:val>
                                        </p:tav>
                                      </p:tavLst>
                                    </p:anim>
                                    <p:anim calcmode="lin" valueType="num">
                                      <p:cBhvr>
                                        <p:cTn id="8" dur="500" fill="hold"/>
                                        <p:tgtEl>
                                          <p:spTgt spid="228356"/>
                                        </p:tgtEl>
                                        <p:attrNameLst>
                                          <p:attrName>ppt_h</p:attrName>
                                        </p:attrNameLst>
                                      </p:cBhvr>
                                      <p:tavLst>
                                        <p:tav tm="0">
                                          <p:val>
                                            <p:fltVal val="0"/>
                                          </p:val>
                                        </p:tav>
                                        <p:tav tm="100000">
                                          <p:val>
                                            <p:strVal val="#ppt_h"/>
                                          </p:val>
                                        </p:tav>
                                      </p:tavLst>
                                    </p:anim>
                                    <p:anim calcmode="lin" valueType="num">
                                      <p:cBhvr>
                                        <p:cTn id="9" dur="500" fill="hold"/>
                                        <p:tgtEl>
                                          <p:spTgt spid="228356"/>
                                        </p:tgtEl>
                                        <p:attrNameLst>
                                          <p:attrName>ppt_x</p:attrName>
                                        </p:attrNameLst>
                                      </p:cBhvr>
                                      <p:tavLst>
                                        <p:tav tm="0">
                                          <p:val>
                                            <p:fltVal val="0.5"/>
                                          </p:val>
                                        </p:tav>
                                        <p:tav tm="100000">
                                          <p:val>
                                            <p:strVal val="#ppt_x"/>
                                          </p:val>
                                        </p:tav>
                                      </p:tavLst>
                                    </p:anim>
                                    <p:anim calcmode="lin" valueType="num">
                                      <p:cBhvr>
                                        <p:cTn id="10" dur="500" fill="hold"/>
                                        <p:tgtEl>
                                          <p:spTgt spid="22835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28355"/>
                                        </p:tgtEl>
                                        <p:attrNameLst>
                                          <p:attrName>style.visibility</p:attrName>
                                        </p:attrNameLst>
                                      </p:cBhvr>
                                      <p:to>
                                        <p:strVal val="visible"/>
                                      </p:to>
                                    </p:set>
                                    <p:anim calcmode="lin" valueType="num">
                                      <p:cBhvr additive="base">
                                        <p:cTn id="15" dur="500" fill="hold"/>
                                        <p:tgtEl>
                                          <p:spTgt spid="228355"/>
                                        </p:tgtEl>
                                        <p:attrNameLst>
                                          <p:attrName>ppt_x</p:attrName>
                                        </p:attrNameLst>
                                      </p:cBhvr>
                                      <p:tavLst>
                                        <p:tav tm="0">
                                          <p:val>
                                            <p:strVal val="0-#ppt_w/2"/>
                                          </p:val>
                                        </p:tav>
                                        <p:tav tm="100000">
                                          <p:val>
                                            <p:strVal val="#ppt_x"/>
                                          </p:val>
                                        </p:tav>
                                      </p:tavLst>
                                    </p:anim>
                                    <p:anim calcmode="lin" valueType="num">
                                      <p:cBhvr additive="base">
                                        <p:cTn id="16" dur="500" fill="hold"/>
                                        <p:tgtEl>
                                          <p:spTgt spid="228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6248400" cy="2308324"/>
          </a:xfrm>
          <a:prstGeom prst="rect">
            <a:avLst/>
          </a:prstGeom>
          <a:noFill/>
        </p:spPr>
        <p:txBody>
          <a:bodyPr wrap="square" rtlCol="0">
            <a:spAutoFit/>
          </a:bodyPr>
          <a:lstStyle/>
          <a:p>
            <a:pPr algn="ctr"/>
            <a:r>
              <a:rPr lang="en-US" sz="3600" b="1" dirty="0" smtClean="0">
                <a:solidFill>
                  <a:srgbClr val="333333"/>
                </a:solidFill>
              </a:rPr>
              <a:t>THE ANCIENT NEAR EAST </a:t>
            </a:r>
          </a:p>
          <a:p>
            <a:pPr algn="ctr"/>
            <a:r>
              <a:rPr lang="en-US" sz="3600" b="1" dirty="0" smtClean="0">
                <a:solidFill>
                  <a:srgbClr val="333333"/>
                </a:solidFill>
              </a:rPr>
              <a:t>and</a:t>
            </a:r>
          </a:p>
          <a:p>
            <a:pPr algn="ctr"/>
            <a:endParaRPr lang="en-US" sz="3600" b="1" dirty="0" smtClean="0">
              <a:solidFill>
                <a:srgbClr val="333333"/>
              </a:solidFill>
            </a:endParaRPr>
          </a:p>
          <a:p>
            <a:pPr algn="ctr"/>
            <a:r>
              <a:rPr lang="en-US" sz="3600" b="1" dirty="0" smtClean="0">
                <a:solidFill>
                  <a:srgbClr val="333333"/>
                </a:solidFill>
              </a:rPr>
              <a:t>ISRAEL </a:t>
            </a:r>
            <a:endParaRPr lang="en-US" sz="3600" b="1" dirty="0">
              <a:solidFill>
                <a:srgbClr val="333333"/>
              </a:solidFill>
            </a:endParaRPr>
          </a:p>
        </p:txBody>
      </p:sp>
      <p:sp>
        <p:nvSpPr>
          <p:cNvPr id="3" name="TextBox 2"/>
          <p:cNvSpPr txBox="1"/>
          <p:nvPr/>
        </p:nvSpPr>
        <p:spPr>
          <a:xfrm>
            <a:off x="914400" y="3352800"/>
            <a:ext cx="7391400" cy="2308324"/>
          </a:xfrm>
          <a:prstGeom prst="rect">
            <a:avLst/>
          </a:prstGeom>
          <a:noFill/>
        </p:spPr>
        <p:txBody>
          <a:bodyPr wrap="square" rtlCol="0">
            <a:spAutoFit/>
          </a:bodyPr>
          <a:lstStyle/>
          <a:p>
            <a:r>
              <a:rPr lang="en-US" b="1" dirty="0" smtClean="0">
                <a:solidFill>
                  <a:srgbClr val="333333"/>
                </a:solidFill>
              </a:rPr>
              <a:t>Thesis:</a:t>
            </a:r>
          </a:p>
          <a:p>
            <a:r>
              <a:rPr lang="en-US" b="1" dirty="0" smtClean="0">
                <a:solidFill>
                  <a:srgbClr val="3333CC"/>
                </a:solidFill>
              </a:rPr>
              <a:t>The people of Israel, being ‘birthed’ in the midst of the cultures of the Ancient Near East, </a:t>
            </a:r>
            <a:r>
              <a:rPr lang="en-US" b="1" dirty="0" smtClean="0">
                <a:solidFill>
                  <a:srgbClr val="C00000"/>
                </a:solidFill>
              </a:rPr>
              <a:t>appropriated much from those cultures</a:t>
            </a:r>
            <a:r>
              <a:rPr lang="en-US" b="1" dirty="0" smtClean="0">
                <a:solidFill>
                  <a:srgbClr val="3333CC"/>
                </a:solidFill>
              </a:rPr>
              <a:t> (symbol systems, institutions, architecture, literature, etc.) </a:t>
            </a:r>
            <a:r>
              <a:rPr lang="en-US" b="1" dirty="0" smtClean="0">
                <a:solidFill>
                  <a:srgbClr val="C00000"/>
                </a:solidFill>
              </a:rPr>
              <a:t>and readapted it to their Yahwistic faith</a:t>
            </a:r>
            <a:r>
              <a:rPr lang="en-US" b="1" dirty="0" smtClean="0">
                <a:solidFill>
                  <a:srgbClr val="3333CC"/>
                </a:solidFill>
              </a:rPr>
              <a:t>.</a:t>
            </a:r>
            <a:endParaRPr lang="en-US" b="1" dirty="0">
              <a:solidFill>
                <a:srgbClr val="3333CC"/>
              </a:solidFill>
            </a:endParaRPr>
          </a:p>
        </p:txBody>
      </p:sp>
    </p:spTree>
    <p:extLst>
      <p:ext uri="{BB962C8B-B14F-4D97-AF65-F5344CB8AC3E}">
        <p14:creationId xmlns:p14="http://schemas.microsoft.com/office/powerpoint/2010/main" val="2971831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00000"/>
                </a:solidFill>
              </a:rPr>
              <a:t>[If not covered on Day 1] </a:t>
            </a:r>
            <a:r>
              <a:rPr kumimoji="0" lang="en-US" altLang="en-US" sz="2400" b="1"/>
              <a:t>   </a:t>
            </a:r>
            <a:r>
              <a:rPr kumimoji="0" lang="en-US" altLang="en-US" sz="2400" b="1" u="sng"/>
              <a:t>Discovery of the Ancient Near East</a:t>
            </a:r>
          </a:p>
          <a:p>
            <a:pPr>
              <a:spcBef>
                <a:spcPct val="50000"/>
              </a:spcBef>
              <a:buClrTx/>
              <a:buFontTx/>
              <a:buNone/>
            </a:pPr>
            <a:endParaRPr kumimoji="0" lang="en-US" altLang="en-US" sz="2400" b="1" i="1"/>
          </a:p>
          <a:p>
            <a:pPr>
              <a:spcBef>
                <a:spcPct val="50000"/>
              </a:spcBef>
              <a:buClrTx/>
              <a:buFontTx/>
              <a:buNone/>
            </a:pPr>
            <a:endParaRPr kumimoji="0" lang="en-US" altLang="en-US" sz="2400" b="1" i="1"/>
          </a:p>
          <a:p>
            <a:pPr>
              <a:spcBef>
                <a:spcPct val="50000"/>
              </a:spcBef>
              <a:buClrTx/>
              <a:buFontTx/>
              <a:buNone/>
            </a:pPr>
            <a:endParaRPr kumimoji="0" lang="en-US" altLang="en-US" sz="2400" b="1" i="1"/>
          </a:p>
          <a:p>
            <a:pPr>
              <a:spcBef>
                <a:spcPct val="50000"/>
              </a:spcBef>
              <a:buClrTx/>
              <a:buFontTx/>
              <a:buNone/>
            </a:pPr>
            <a:endParaRPr kumimoji="0" lang="en-US" altLang="en-US" sz="2400" b="1" i="1"/>
          </a:p>
        </p:txBody>
      </p:sp>
      <p:graphicFrame>
        <p:nvGraphicFramePr>
          <p:cNvPr id="48131" name="Object 3"/>
          <p:cNvGraphicFramePr>
            <a:graphicFrameLocks noChangeAspect="1"/>
          </p:cNvGraphicFramePr>
          <p:nvPr/>
        </p:nvGraphicFramePr>
        <p:xfrm>
          <a:off x="152400" y="838200"/>
          <a:ext cx="2209800" cy="1784350"/>
        </p:xfrm>
        <a:graphic>
          <a:graphicData uri="http://schemas.openxmlformats.org/presentationml/2006/ole">
            <mc:AlternateContent xmlns:mc="http://schemas.openxmlformats.org/markup-compatibility/2006">
              <mc:Choice xmlns:v="urn:schemas-microsoft-com:vml" Requires="v">
                <p:oleObj spid="_x0000_s48157" name="Clip" r:id="rId4" imgW="1891894" imgH="1527048" progId="MS_ClipArt_Gallery.5">
                  <p:embed/>
                </p:oleObj>
              </mc:Choice>
              <mc:Fallback>
                <p:oleObj name="Clip" r:id="rId4" imgW="1891894" imgH="1527048" progId="MS_ClipArt_Gallery.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22098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8132" name="Picture 4" descr="Papy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048000"/>
            <a:ext cx="5029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2819400" y="76200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48134" name="Text Box 6"/>
          <p:cNvSpPr txBox="1">
            <a:spLocks noChangeArrowheads="1"/>
          </p:cNvSpPr>
          <p:nvPr/>
        </p:nvSpPr>
        <p:spPr bwMode="auto">
          <a:xfrm>
            <a:off x="2819400" y="762000"/>
            <a:ext cx="63246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a:t>Objectives</a:t>
            </a:r>
            <a:endParaRPr kumimoji="0" lang="en-US" altLang="en-US" sz="2400" b="1"/>
          </a:p>
          <a:p>
            <a:pPr>
              <a:spcBef>
                <a:spcPct val="0"/>
              </a:spcBef>
              <a:buClrTx/>
              <a:buFontTx/>
              <a:buAutoNum type="arabicPeriod"/>
            </a:pPr>
            <a:r>
              <a:rPr kumimoji="0" lang="en-US" altLang="en-US" sz="2400" b="1"/>
              <a:t>Explain how the Ancient Near East was </a:t>
            </a:r>
            <a:br>
              <a:rPr kumimoji="0" lang="en-US" altLang="en-US" sz="2400" b="1"/>
            </a:br>
            <a:r>
              <a:rPr kumimoji="0" lang="en-US" altLang="en-US" sz="2400" b="1"/>
              <a:t>   discovered.</a:t>
            </a:r>
          </a:p>
          <a:p>
            <a:pPr>
              <a:spcBef>
                <a:spcPct val="0"/>
              </a:spcBef>
              <a:buClrTx/>
              <a:buFontTx/>
              <a:buAutoNum type="arabicPeriod"/>
            </a:pPr>
            <a:r>
              <a:rPr kumimoji="0" lang="en-US" altLang="en-US" sz="2400" b="1"/>
              <a:t>Explain what a “tell” is.</a:t>
            </a:r>
          </a:p>
          <a:p>
            <a:pPr>
              <a:spcBef>
                <a:spcPct val="0"/>
              </a:spcBef>
              <a:buClrTx/>
              <a:buFontTx/>
              <a:buAutoNum type="arabicPeriod"/>
            </a:pPr>
            <a:r>
              <a:rPr kumimoji="0" lang="en-US" altLang="en-US" sz="2400" b="1"/>
              <a:t>Identify different kinds of writing material.</a:t>
            </a:r>
          </a:p>
          <a:p>
            <a:pPr>
              <a:spcBef>
                <a:spcPct val="50000"/>
              </a:spcBef>
              <a:buClrTx/>
              <a:buFontTx/>
              <a:buNone/>
            </a:pPr>
            <a:endParaRPr kumimoji="0" lang="en-US" altLang="en-US" sz="24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impact did the discovery of the ANE have on the study of the OT?</a:t>
            </a:r>
            <a:endParaRPr kumimoji="0" lang="en-US" altLang="en-US" sz="2400" b="1" u="sng"/>
          </a:p>
        </p:txBody>
      </p:sp>
      <p:pic>
        <p:nvPicPr>
          <p:cNvPr id="49155" name="Picture 3" descr="Idol D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2163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Petra Treasury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76400"/>
            <a:ext cx="28368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Sphinx and pyram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76400"/>
            <a:ext cx="3657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p:cNvSpPr txBox="1">
            <a:spLocks noChangeArrowheads="1"/>
          </p:cNvSpPr>
          <p:nvPr/>
        </p:nvSpPr>
        <p:spPr bwMode="auto">
          <a:xfrm>
            <a:off x="152400" y="60198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Goddess Diana statue</a:t>
            </a:r>
            <a:endParaRPr kumimoji="0" lang="en-US" altLang="en-US" sz="2400"/>
          </a:p>
        </p:txBody>
      </p:sp>
      <p:sp>
        <p:nvSpPr>
          <p:cNvPr id="49159" name="Text Box 7"/>
          <p:cNvSpPr txBox="1">
            <a:spLocks noChangeArrowheads="1"/>
          </p:cNvSpPr>
          <p:nvPr/>
        </p:nvSpPr>
        <p:spPr bwMode="auto">
          <a:xfrm>
            <a:off x="2819400" y="53340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000" b="1"/>
              <a:t>Sphinx &amp; Pyramid</a:t>
            </a:r>
          </a:p>
          <a:p>
            <a:pPr algn="ctr">
              <a:spcBef>
                <a:spcPct val="0"/>
              </a:spcBef>
              <a:buClrTx/>
              <a:buFontTx/>
              <a:buNone/>
            </a:pPr>
            <a:r>
              <a:rPr kumimoji="0" lang="en-US" altLang="en-US" sz="2000" b="1"/>
              <a:t>Egypt</a:t>
            </a:r>
            <a:endParaRPr kumimoji="0" lang="en-US" altLang="en-US" sz="2400"/>
          </a:p>
        </p:txBody>
      </p:sp>
      <p:sp>
        <p:nvSpPr>
          <p:cNvPr id="49160" name="Text Box 8"/>
          <p:cNvSpPr txBox="1">
            <a:spLocks noChangeArrowheads="1"/>
          </p:cNvSpPr>
          <p:nvPr/>
        </p:nvSpPr>
        <p:spPr bwMode="auto">
          <a:xfrm>
            <a:off x="6172200" y="60198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000" b="1"/>
              <a:t>Petra Treasure House</a:t>
            </a:r>
          </a:p>
          <a:p>
            <a:pPr algn="ctr">
              <a:spcBef>
                <a:spcPct val="0"/>
              </a:spcBef>
              <a:buClrTx/>
              <a:buFontTx/>
              <a:buNone/>
            </a:pPr>
            <a:r>
              <a:rPr kumimoji="0" lang="en-US" altLang="en-US" sz="2000" b="1"/>
              <a:t>Edom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constitutes “civilization”?</a:t>
            </a:r>
            <a:endParaRPr kumimoji="0" lang="en-US" altLang="en-US" sz="2400" b="1" u="sng"/>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59025"/>
            <a:ext cx="65532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D:\Pictures\New Testament\Places\Capernaum ruins.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724400" y="2133600"/>
            <a:ext cx="4419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Picture 3" descr="D:\Pictures\New Testament\Places\Herodium.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52400" y="3886200"/>
            <a:ext cx="4191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4" descr="D:\Pictures\New Testament\Places\Tell of Colossae.jpg">
            <a:hlinkClick r:id="rId4" action="ppaction://hlinkfile"/>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0" y="762000"/>
            <a:ext cx="4089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5"/>
          <p:cNvSpPr txBox="1">
            <a:spLocks noChangeArrowheads="1"/>
          </p:cNvSpPr>
          <p:nvPr/>
        </p:nvSpPr>
        <p:spPr bwMode="auto">
          <a:xfrm>
            <a:off x="4267200" y="990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Tell of Colossae</a:t>
            </a:r>
            <a:endParaRPr kumimoji="0" lang="en-US" altLang="en-US" sz="2400"/>
          </a:p>
        </p:txBody>
      </p:sp>
      <p:sp>
        <p:nvSpPr>
          <p:cNvPr id="145414" name="Text Box 6"/>
          <p:cNvSpPr txBox="1">
            <a:spLocks noChangeArrowheads="1"/>
          </p:cNvSpPr>
          <p:nvPr/>
        </p:nvSpPr>
        <p:spPr bwMode="auto">
          <a:xfrm>
            <a:off x="4572000" y="6324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Tell of Herodium</a:t>
            </a:r>
            <a:endParaRPr kumimoji="0" lang="en-US" altLang="en-US" sz="2400"/>
          </a:p>
        </p:txBody>
      </p:sp>
      <p:sp>
        <p:nvSpPr>
          <p:cNvPr id="145415" name="Text Box 7"/>
          <p:cNvSpPr txBox="1">
            <a:spLocks noChangeArrowheads="1"/>
          </p:cNvSpPr>
          <p:nvPr/>
        </p:nvSpPr>
        <p:spPr bwMode="auto">
          <a:xfrm>
            <a:off x="6172200" y="5181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Ruins of Capernaum</a:t>
            </a:r>
            <a:endParaRPr kumimoji="0" lang="en-US" altLang="en-US" sz="2400"/>
          </a:p>
        </p:txBody>
      </p:sp>
      <p:sp>
        <p:nvSpPr>
          <p:cNvPr id="51208" name="Text Box 8"/>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What is a Tell?</a:t>
            </a:r>
          </a:p>
        </p:txBody>
      </p:sp>
      <p:pic>
        <p:nvPicPr>
          <p:cNvPr id="51209" name="Picture 10" descr="Tell of Coloss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762000"/>
            <a:ext cx="4089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1" descr="Hero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733800"/>
            <a:ext cx="4292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2" descr="Capernaum rui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078038"/>
            <a:ext cx="4419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54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4541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541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45410"/>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5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utoUpdateAnimBg="0"/>
      <p:bldP spid="145414" grpId="0" autoUpdateAnimBg="0"/>
      <p:bldP spid="14541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ell_str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12788"/>
            <a:ext cx="7924800"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ARCHAEOLOGICAL TELL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JOURNAL THOUGHTS &amp; OBSERVATIONS</a:t>
            </a:r>
          </a:p>
        </p:txBody>
      </p:sp>
      <p:pic>
        <p:nvPicPr>
          <p:cNvPr id="23555" name="Picture 3" descr="bd0492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00400"/>
            <a:ext cx="252571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When did writing begin?  How long before Abraham?</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62426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Egyptian_hieroglphics_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95800"/>
            <a:ext cx="2236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Ugarit_cuneiform_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3733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Ugarit_cunieform_alphab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14900"/>
            <a:ext cx="3505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7"/>
          <p:cNvSpPr txBox="1">
            <a:spLocks noChangeArrowheads="1"/>
          </p:cNvSpPr>
          <p:nvPr/>
        </p:nvSpPr>
        <p:spPr bwMode="auto">
          <a:xfrm>
            <a:off x="381000" y="3962400"/>
            <a:ext cx="3429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CUNEIFORM on clay tablet</a:t>
            </a:r>
          </a:p>
          <a:p>
            <a:pPr algn="ctr">
              <a:spcBef>
                <a:spcPct val="50000"/>
              </a:spcBef>
              <a:buClrTx/>
              <a:buFontTx/>
              <a:buNone/>
            </a:pPr>
            <a:r>
              <a:rPr kumimoji="0" lang="en-US" altLang="en-US" sz="2000" b="1"/>
              <a:t>Ugartic Alphabet</a:t>
            </a:r>
            <a:endParaRPr kumimoji="0" lang="en-US" altLang="en-US" sz="2400"/>
          </a:p>
        </p:txBody>
      </p:sp>
      <p:sp>
        <p:nvSpPr>
          <p:cNvPr id="53256" name="Text Box 8"/>
          <p:cNvSpPr txBox="1">
            <a:spLocks noChangeArrowheads="1"/>
          </p:cNvSpPr>
          <p:nvPr/>
        </p:nvSpPr>
        <p:spPr bwMode="auto">
          <a:xfrm>
            <a:off x="7239000" y="42672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PAPYRUS</a:t>
            </a:r>
            <a:endParaRPr kumimoji="0" lang="en-US" altLang="en-US" sz="2400"/>
          </a:p>
        </p:txBody>
      </p:sp>
      <p:sp>
        <p:nvSpPr>
          <p:cNvPr id="53257" name="Text Box 9"/>
          <p:cNvSpPr txBox="1">
            <a:spLocks noChangeArrowheads="1"/>
          </p:cNvSpPr>
          <p:nvPr/>
        </p:nvSpPr>
        <p:spPr bwMode="auto">
          <a:xfrm>
            <a:off x="6781800" y="5715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EGYPTIAN HIEROGLYPICS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t>What kinds of literature are found in the ANE?</a:t>
            </a:r>
          </a:p>
        </p:txBody>
      </p:sp>
      <p:pic>
        <p:nvPicPr>
          <p:cNvPr id="38915" name="Picture 3" descr="moabite_st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3022600"/>
            <a:ext cx="1852612"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87313" y="5799138"/>
            <a:ext cx="2133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t>Moabite Stone</a:t>
            </a:r>
            <a:br>
              <a:rPr kumimoji="0" lang="en-US" altLang="en-US" sz="2000" b="1"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br>
            <a:r>
              <a:rPr kumimoji="0" lang="en-US" altLang="en-US" sz="2000" b="1"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t>royal inscription,</a:t>
            </a:r>
            <a:br>
              <a:rPr kumimoji="0" lang="en-US" altLang="en-US" sz="2000" b="1"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br>
            <a:r>
              <a:rPr kumimoji="0" lang="en-US" altLang="en-US" sz="2000" b="1"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t>c. 840 BCE</a:t>
            </a:r>
            <a:endParaRPr kumimoji="0" lang="en-US" altLang="en-US" sz="24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endParaRPr>
          </a:p>
        </p:txBody>
      </p:sp>
      <p:pic>
        <p:nvPicPr>
          <p:cNvPr id="38917" name="Picture 5" descr="Inscribed_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640138"/>
            <a:ext cx="279558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assyrianmap-zonderv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556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p:cNvSpPr txBox="1">
            <a:spLocks noChangeArrowheads="1"/>
          </p:cNvSpPr>
          <p:nvPr/>
        </p:nvSpPr>
        <p:spPr bwMode="auto">
          <a:xfrm>
            <a:off x="5791200" y="6172200"/>
            <a:ext cx="320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t>Assyrian Map</a:t>
            </a:r>
            <a:r>
              <a:rPr kumimoji="0" lang="en-US" altLang="en-US" sz="24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t/>
            </a:r>
            <a:br>
              <a:rPr kumimoji="0" lang="en-US" altLang="en-US" sz="24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br>
            <a:r>
              <a:rPr kumimoji="0" lang="en-US" altLang="en-US" sz="12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rPr>
              <a:t>Zondervan Image Archive</a:t>
            </a:r>
            <a:endParaRPr kumimoji="0" lang="en-US" altLang="en-US" sz="24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endParaRPr>
          </a:p>
        </p:txBody>
      </p:sp>
      <p:graphicFrame>
        <p:nvGraphicFramePr>
          <p:cNvPr id="2" name="Table 1"/>
          <p:cNvGraphicFramePr>
            <a:graphicFrameLocks noGrp="1"/>
          </p:cNvGraphicFramePr>
          <p:nvPr/>
        </p:nvGraphicFramePr>
        <p:xfrm>
          <a:off x="341313" y="457200"/>
          <a:ext cx="8650288" cy="2392366"/>
        </p:xfrm>
        <a:graphic>
          <a:graphicData uri="http://schemas.openxmlformats.org/drawingml/2006/table">
            <a:tbl>
              <a:tblPr firstRow="1" bandRow="1">
                <a:tableStyleId>{F5AB1C69-6EDB-4FF4-983F-18BD219EF322}</a:tableStyleId>
              </a:tblPr>
              <a:tblGrid>
                <a:gridCol w="1715741">
                  <a:extLst>
                    <a:ext uri="{9D8B030D-6E8A-4147-A177-3AD203B41FA5}">
                      <a16:colId xmlns:a16="http://schemas.microsoft.com/office/drawing/2014/main" val="20000"/>
                    </a:ext>
                  </a:extLst>
                </a:gridCol>
                <a:gridCol w="1371669">
                  <a:extLst>
                    <a:ext uri="{9D8B030D-6E8A-4147-A177-3AD203B41FA5}">
                      <a16:colId xmlns:a16="http://schemas.microsoft.com/office/drawing/2014/main" val="20001"/>
                    </a:ext>
                  </a:extLst>
                </a:gridCol>
                <a:gridCol w="1371878">
                  <a:extLst>
                    <a:ext uri="{9D8B030D-6E8A-4147-A177-3AD203B41FA5}">
                      <a16:colId xmlns:a16="http://schemas.microsoft.com/office/drawing/2014/main" val="20002"/>
                    </a:ext>
                  </a:extLst>
                </a:gridCol>
                <a:gridCol w="2362109">
                  <a:extLst>
                    <a:ext uri="{9D8B030D-6E8A-4147-A177-3AD203B41FA5}">
                      <a16:colId xmlns:a16="http://schemas.microsoft.com/office/drawing/2014/main" val="20003"/>
                    </a:ext>
                  </a:extLst>
                </a:gridCol>
                <a:gridCol w="1828891">
                  <a:extLst>
                    <a:ext uri="{9D8B030D-6E8A-4147-A177-3AD203B41FA5}">
                      <a16:colId xmlns:a16="http://schemas.microsoft.com/office/drawing/2014/main" val="20004"/>
                    </a:ext>
                  </a:extLst>
                </a:gridCol>
              </a:tblGrid>
              <a:tr h="370750">
                <a:tc>
                  <a:txBody>
                    <a:bodyPr/>
                    <a:lstStyle/>
                    <a:p>
                      <a:r>
                        <a:rPr lang="en-US" sz="1800" dirty="0" smtClean="0">
                          <a:solidFill>
                            <a:schemeClr val="tx1"/>
                          </a:solidFill>
                        </a:rPr>
                        <a:t>Govt.</a:t>
                      </a:r>
                      <a:endParaRPr lang="en-US" sz="1800" dirty="0">
                        <a:solidFill>
                          <a:schemeClr val="tx1"/>
                        </a:solidFill>
                      </a:endParaRPr>
                    </a:p>
                  </a:txBody>
                  <a:tcPr marL="91445" marR="91445" marT="45709" marB="45709"/>
                </a:tc>
                <a:tc>
                  <a:txBody>
                    <a:bodyPr/>
                    <a:lstStyle/>
                    <a:p>
                      <a:r>
                        <a:rPr lang="en-US" sz="1800" dirty="0" smtClean="0">
                          <a:solidFill>
                            <a:schemeClr val="tx1"/>
                          </a:solidFill>
                        </a:rPr>
                        <a:t>“Science”</a:t>
                      </a:r>
                      <a:endParaRPr lang="en-US" sz="1800" dirty="0">
                        <a:solidFill>
                          <a:schemeClr val="tx1"/>
                        </a:solidFill>
                      </a:endParaRPr>
                    </a:p>
                  </a:txBody>
                  <a:tcPr marL="91445" marR="91445" marT="45709" marB="45709"/>
                </a:tc>
                <a:tc>
                  <a:txBody>
                    <a:bodyPr/>
                    <a:lstStyle/>
                    <a:p>
                      <a:r>
                        <a:rPr lang="en-US" sz="1800" dirty="0" smtClean="0">
                          <a:solidFill>
                            <a:schemeClr val="tx1"/>
                          </a:solidFill>
                        </a:rPr>
                        <a:t>Religious</a:t>
                      </a:r>
                      <a:endParaRPr lang="en-US" sz="1800" dirty="0">
                        <a:solidFill>
                          <a:schemeClr val="tx1"/>
                        </a:solidFill>
                      </a:endParaRPr>
                    </a:p>
                  </a:txBody>
                  <a:tcPr marL="91445" marR="91445" marT="45709" marB="45709"/>
                </a:tc>
                <a:tc>
                  <a:txBody>
                    <a:bodyPr/>
                    <a:lstStyle/>
                    <a:p>
                      <a:r>
                        <a:rPr lang="en-US" sz="1800" dirty="0" smtClean="0">
                          <a:solidFill>
                            <a:schemeClr val="tx1"/>
                          </a:solidFill>
                        </a:rPr>
                        <a:t>Personal</a:t>
                      </a:r>
                      <a:endParaRPr lang="en-US" sz="1800" dirty="0">
                        <a:solidFill>
                          <a:schemeClr val="tx1"/>
                        </a:solidFill>
                      </a:endParaRPr>
                    </a:p>
                  </a:txBody>
                  <a:tcPr marL="91445" marR="91445" marT="45709" marB="45709"/>
                </a:tc>
                <a:tc>
                  <a:txBody>
                    <a:bodyPr/>
                    <a:lstStyle/>
                    <a:p>
                      <a:r>
                        <a:rPr lang="en-US" sz="1800" dirty="0" smtClean="0">
                          <a:solidFill>
                            <a:schemeClr val="tx1"/>
                          </a:solidFill>
                        </a:rPr>
                        <a:t>Other</a:t>
                      </a:r>
                      <a:endParaRPr lang="en-US" sz="1800" dirty="0">
                        <a:solidFill>
                          <a:schemeClr val="tx1"/>
                        </a:solidFill>
                      </a:endParaRPr>
                    </a:p>
                  </a:txBody>
                  <a:tcPr marL="91445" marR="91445" marT="45709" marB="45709"/>
                </a:tc>
                <a:extLst>
                  <a:ext uri="{0D108BD9-81ED-4DB2-BD59-A6C34878D82A}">
                    <a16:rowId xmlns:a16="http://schemas.microsoft.com/office/drawing/2014/main" val="10000"/>
                  </a:ext>
                </a:extLst>
              </a:tr>
              <a:tr h="370750">
                <a:tc>
                  <a:txBody>
                    <a:bodyPr/>
                    <a:lstStyle/>
                    <a:p>
                      <a:r>
                        <a:rPr lang="en-US" sz="1800" dirty="0" smtClean="0">
                          <a:solidFill>
                            <a:schemeClr val="tx1"/>
                          </a:solidFill>
                        </a:rPr>
                        <a:t>Treaties</a:t>
                      </a:r>
                    </a:p>
                  </a:txBody>
                  <a:tcPr marL="91445" marR="91445" marT="45709" marB="45709"/>
                </a:tc>
                <a:tc>
                  <a:txBody>
                    <a:bodyPr/>
                    <a:lstStyle/>
                    <a:p>
                      <a:r>
                        <a:rPr lang="en-US" sz="1800" dirty="0" smtClean="0">
                          <a:solidFill>
                            <a:schemeClr val="tx1"/>
                          </a:solidFill>
                        </a:rPr>
                        <a:t>Astrological</a:t>
                      </a:r>
                      <a:endParaRPr lang="en-US" sz="1800" dirty="0">
                        <a:solidFill>
                          <a:schemeClr val="tx1"/>
                        </a:solidFill>
                      </a:endParaRPr>
                    </a:p>
                  </a:txBody>
                  <a:tcPr marL="91445" marR="91445" marT="45709" marB="45709"/>
                </a:tc>
                <a:tc>
                  <a:txBody>
                    <a:bodyPr/>
                    <a:lstStyle/>
                    <a:p>
                      <a:r>
                        <a:rPr lang="en-US" sz="1800" dirty="0" smtClean="0">
                          <a:solidFill>
                            <a:schemeClr val="tx1"/>
                          </a:solidFill>
                        </a:rPr>
                        <a:t>Prayers</a:t>
                      </a:r>
                      <a:endParaRPr lang="en-US" sz="1800" dirty="0">
                        <a:solidFill>
                          <a:schemeClr val="tx1"/>
                        </a:solidFill>
                      </a:endParaRPr>
                    </a:p>
                  </a:txBody>
                  <a:tcPr marL="91445" marR="91445" marT="45709" marB="45709"/>
                </a:tc>
                <a:tc>
                  <a:txBody>
                    <a:bodyPr/>
                    <a:lstStyle/>
                    <a:p>
                      <a:r>
                        <a:rPr lang="en-US" sz="1800" dirty="0" smtClean="0">
                          <a:solidFill>
                            <a:schemeClr val="tx1"/>
                          </a:solidFill>
                        </a:rPr>
                        <a:t>Inventories</a:t>
                      </a:r>
                      <a:endParaRPr lang="en-US" sz="1800" dirty="0">
                        <a:solidFill>
                          <a:schemeClr val="tx1"/>
                        </a:solidFill>
                      </a:endParaRPr>
                    </a:p>
                  </a:txBody>
                  <a:tcPr marL="91445" marR="91445" marT="45709" marB="45709"/>
                </a:tc>
                <a:tc>
                  <a:txBody>
                    <a:bodyPr/>
                    <a:lstStyle/>
                    <a:p>
                      <a:r>
                        <a:rPr lang="en-US" sz="1800" dirty="0" smtClean="0">
                          <a:solidFill>
                            <a:schemeClr val="tx1"/>
                          </a:solidFill>
                        </a:rPr>
                        <a:t>Wisdom</a:t>
                      </a:r>
                      <a:r>
                        <a:rPr lang="en-US" sz="1800" baseline="0" dirty="0" smtClean="0">
                          <a:solidFill>
                            <a:schemeClr val="tx1"/>
                          </a:solidFill>
                        </a:rPr>
                        <a:t> teaching</a:t>
                      </a:r>
                      <a:endParaRPr lang="en-US" sz="1800" dirty="0">
                        <a:solidFill>
                          <a:schemeClr val="tx1"/>
                        </a:solidFill>
                      </a:endParaRPr>
                    </a:p>
                  </a:txBody>
                  <a:tcPr marL="91445" marR="91445" marT="45709" marB="45709"/>
                </a:tc>
                <a:extLst>
                  <a:ext uri="{0D108BD9-81ED-4DB2-BD59-A6C34878D82A}">
                    <a16:rowId xmlns:a16="http://schemas.microsoft.com/office/drawing/2014/main" val="10001"/>
                  </a:ext>
                </a:extLst>
              </a:tr>
              <a:tr h="640057">
                <a:tc>
                  <a:txBody>
                    <a:bodyPr/>
                    <a:lstStyle/>
                    <a:p>
                      <a:r>
                        <a:rPr lang="en-US" sz="1800" dirty="0" smtClean="0">
                          <a:solidFill>
                            <a:schemeClr val="tx1"/>
                          </a:solidFill>
                        </a:rPr>
                        <a:t>Laws</a:t>
                      </a:r>
                      <a:endParaRPr lang="en-US" sz="1800" dirty="0">
                        <a:solidFill>
                          <a:schemeClr val="tx1"/>
                        </a:solidFill>
                      </a:endParaRPr>
                    </a:p>
                  </a:txBody>
                  <a:tcPr marL="91445" marR="91445" marT="45709" marB="45709"/>
                </a:tc>
                <a:tc>
                  <a:txBody>
                    <a:bodyPr/>
                    <a:lstStyle/>
                    <a:p>
                      <a:r>
                        <a:rPr lang="en-US" sz="1800" dirty="0" smtClean="0">
                          <a:solidFill>
                            <a:schemeClr val="tx1"/>
                          </a:solidFill>
                        </a:rPr>
                        <a:t>Maps</a:t>
                      </a:r>
                      <a:endParaRPr lang="en-US" sz="1800" dirty="0">
                        <a:solidFill>
                          <a:schemeClr val="tx1"/>
                        </a:solidFill>
                      </a:endParaRPr>
                    </a:p>
                  </a:txBody>
                  <a:tcPr marL="91445" marR="91445"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Myths</a:t>
                      </a:r>
                      <a:r>
                        <a:rPr lang="en-US" sz="1800" baseline="0" dirty="0" smtClean="0">
                          <a:solidFill>
                            <a:schemeClr val="tx1"/>
                          </a:solidFill>
                        </a:rPr>
                        <a:t> &amp; Rituals</a:t>
                      </a:r>
                      <a:endParaRPr lang="en-US" sz="1800" dirty="0" smtClean="0">
                        <a:solidFill>
                          <a:schemeClr val="tx1"/>
                        </a:solidFill>
                      </a:endParaRPr>
                    </a:p>
                  </a:txBody>
                  <a:tcPr marL="91445" marR="91445"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Contracts (marriage, divorce,</a:t>
                      </a:r>
                      <a:r>
                        <a:rPr lang="en-US" sz="1800" baseline="0" dirty="0" smtClean="0">
                          <a:solidFill>
                            <a:schemeClr val="tx1"/>
                          </a:solidFill>
                        </a:rPr>
                        <a:t> adoption)</a:t>
                      </a:r>
                      <a:endParaRPr lang="en-US" sz="1800" dirty="0" smtClean="0">
                        <a:solidFill>
                          <a:schemeClr val="tx1"/>
                        </a:solidFill>
                      </a:endParaRPr>
                    </a:p>
                  </a:txBody>
                  <a:tcPr marL="91445" marR="91445" marT="45709" marB="45709"/>
                </a:tc>
                <a:tc>
                  <a:txBody>
                    <a:bodyPr/>
                    <a:lstStyle/>
                    <a:p>
                      <a:r>
                        <a:rPr lang="en-US" sz="1800" dirty="0" smtClean="0">
                          <a:solidFill>
                            <a:schemeClr val="tx1"/>
                          </a:solidFill>
                        </a:rPr>
                        <a:t>Encyclopedic</a:t>
                      </a:r>
                      <a:r>
                        <a:rPr lang="en-US" sz="1800" baseline="0" dirty="0" smtClean="0">
                          <a:solidFill>
                            <a:schemeClr val="tx1"/>
                          </a:solidFill>
                        </a:rPr>
                        <a:t> lists</a:t>
                      </a:r>
                      <a:endParaRPr lang="en-US" sz="1800" dirty="0">
                        <a:solidFill>
                          <a:schemeClr val="tx1"/>
                        </a:solidFill>
                      </a:endParaRPr>
                    </a:p>
                  </a:txBody>
                  <a:tcPr marL="91445" marR="91445" marT="45709" marB="45709"/>
                </a:tc>
                <a:extLst>
                  <a:ext uri="{0D108BD9-81ED-4DB2-BD59-A6C34878D82A}">
                    <a16:rowId xmlns:a16="http://schemas.microsoft.com/office/drawing/2014/main" val="10002"/>
                  </a:ext>
                </a:extLst>
              </a:tr>
              <a:tr h="370750">
                <a:tc>
                  <a:txBody>
                    <a:bodyPr/>
                    <a:lstStyle/>
                    <a:p>
                      <a:r>
                        <a:rPr lang="en-US" sz="1800" dirty="0" smtClean="0">
                          <a:solidFill>
                            <a:schemeClr val="tx1"/>
                          </a:solidFill>
                        </a:rPr>
                        <a:t>Court records</a:t>
                      </a:r>
                      <a:endParaRPr lang="en-US" sz="1800" dirty="0">
                        <a:solidFill>
                          <a:schemeClr val="tx1"/>
                        </a:solidFill>
                      </a:endParaRPr>
                    </a:p>
                  </a:txBody>
                  <a:tcPr marL="91445" marR="91445" marT="45709" marB="45709"/>
                </a:tc>
                <a:tc>
                  <a:txBody>
                    <a:bodyPr/>
                    <a:lstStyle/>
                    <a:p>
                      <a:r>
                        <a:rPr lang="en-US" sz="1800" dirty="0" smtClean="0">
                          <a:solidFill>
                            <a:schemeClr val="tx1"/>
                          </a:solidFill>
                        </a:rPr>
                        <a:t>Medical</a:t>
                      </a:r>
                      <a:endParaRPr lang="en-US" sz="1800" dirty="0">
                        <a:solidFill>
                          <a:schemeClr val="tx1"/>
                        </a:solidFill>
                      </a:endParaRPr>
                    </a:p>
                  </a:txBody>
                  <a:tcPr marL="91445" marR="91445" marT="45709" marB="45709"/>
                </a:tc>
                <a:tc>
                  <a:txBody>
                    <a:bodyPr/>
                    <a:lstStyle/>
                    <a:p>
                      <a:r>
                        <a:rPr lang="en-US" sz="1800" dirty="0" smtClean="0">
                          <a:solidFill>
                            <a:schemeClr val="tx1"/>
                          </a:solidFill>
                        </a:rPr>
                        <a:t>Hymns</a:t>
                      </a:r>
                      <a:endParaRPr lang="en-US" sz="1800" dirty="0">
                        <a:solidFill>
                          <a:schemeClr val="tx1"/>
                        </a:solidFill>
                      </a:endParaRPr>
                    </a:p>
                  </a:txBody>
                  <a:tcPr marL="91445" marR="91445" marT="45709" marB="45709"/>
                </a:tc>
                <a:tc>
                  <a:txBody>
                    <a:bodyPr/>
                    <a:lstStyle/>
                    <a:p>
                      <a:r>
                        <a:rPr lang="en-US" sz="1800" dirty="0" smtClean="0">
                          <a:solidFill>
                            <a:schemeClr val="tx1"/>
                          </a:solidFill>
                        </a:rPr>
                        <a:t>Letters</a:t>
                      </a:r>
                    </a:p>
                  </a:txBody>
                  <a:tcPr marL="91445" marR="91445" marT="45709" marB="45709"/>
                </a:tc>
                <a:tc>
                  <a:txBody>
                    <a:bodyPr/>
                    <a:lstStyle/>
                    <a:p>
                      <a:endParaRPr lang="en-US" sz="1800" dirty="0">
                        <a:solidFill>
                          <a:schemeClr val="tx1"/>
                        </a:solidFill>
                      </a:endParaRPr>
                    </a:p>
                  </a:txBody>
                  <a:tcPr marL="91445" marR="91445" marT="45709" marB="45709"/>
                </a:tc>
                <a:extLst>
                  <a:ext uri="{0D108BD9-81ED-4DB2-BD59-A6C34878D82A}">
                    <a16:rowId xmlns:a16="http://schemas.microsoft.com/office/drawing/2014/main" val="10003"/>
                  </a:ext>
                </a:extLst>
              </a:tr>
              <a:tr h="640057">
                <a:tc>
                  <a:txBody>
                    <a:bodyPr/>
                    <a:lstStyle/>
                    <a:p>
                      <a:r>
                        <a:rPr lang="en-US" sz="1800" dirty="0" smtClean="0">
                          <a:solidFill>
                            <a:schemeClr val="tx1"/>
                          </a:solidFill>
                        </a:rPr>
                        <a:t>Battle accounts</a:t>
                      </a:r>
                      <a:endParaRPr lang="en-US" sz="1800" dirty="0">
                        <a:solidFill>
                          <a:schemeClr val="tx1"/>
                        </a:solidFill>
                      </a:endParaRPr>
                    </a:p>
                  </a:txBody>
                  <a:tcPr marL="91445" marR="91445" marT="45709" marB="45709"/>
                </a:tc>
                <a:tc>
                  <a:txBody>
                    <a:bodyPr/>
                    <a:lstStyle/>
                    <a:p>
                      <a:r>
                        <a:rPr lang="en-US" sz="1800" dirty="0" smtClean="0">
                          <a:solidFill>
                            <a:schemeClr val="tx1"/>
                          </a:solidFill>
                        </a:rPr>
                        <a:t>Math</a:t>
                      </a:r>
                      <a:endParaRPr lang="en-US" sz="1800" dirty="0">
                        <a:solidFill>
                          <a:schemeClr val="tx1"/>
                        </a:solidFill>
                      </a:endParaRPr>
                    </a:p>
                  </a:txBody>
                  <a:tcPr marL="91445" marR="91445"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Incantations</a:t>
                      </a:r>
                      <a:endParaRPr lang="en-US" sz="1800" dirty="0" smtClean="0">
                        <a:solidFill>
                          <a:schemeClr val="tx1"/>
                        </a:solidFill>
                      </a:endParaRPr>
                    </a:p>
                    <a:p>
                      <a:endParaRPr lang="en-US" sz="1800" dirty="0">
                        <a:solidFill>
                          <a:schemeClr val="tx1"/>
                        </a:solidFill>
                      </a:endParaRPr>
                    </a:p>
                  </a:txBody>
                  <a:tcPr marL="91445" marR="91445" marT="45709" marB="45709"/>
                </a:tc>
                <a:tc>
                  <a:txBody>
                    <a:bodyPr/>
                    <a:lstStyle/>
                    <a:p>
                      <a:r>
                        <a:rPr lang="en-US" sz="1800" dirty="0" smtClean="0">
                          <a:solidFill>
                            <a:schemeClr val="tx1"/>
                          </a:solidFill>
                        </a:rPr>
                        <a:t>Travelogues</a:t>
                      </a:r>
                      <a:endParaRPr lang="en-US" sz="1800" dirty="0">
                        <a:solidFill>
                          <a:schemeClr val="tx1"/>
                        </a:solidFill>
                      </a:endParaRPr>
                    </a:p>
                  </a:txBody>
                  <a:tcPr marL="91445" marR="91445" marT="45709" marB="45709"/>
                </a:tc>
                <a:tc>
                  <a:txBody>
                    <a:bodyPr/>
                    <a:lstStyle/>
                    <a:p>
                      <a:endParaRPr lang="en-US" sz="1800" dirty="0">
                        <a:solidFill>
                          <a:schemeClr val="tx1"/>
                        </a:solidFill>
                      </a:endParaRPr>
                    </a:p>
                  </a:txBody>
                  <a:tcPr marL="91445" marR="91445" marT="45709" marB="4570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549777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t>THE MYSTERY OF </a:t>
            </a:r>
            <a:r>
              <a:rPr kumimoji="0" lang="en-US" altLang="en-US" sz="2400" b="1" i="1"/>
              <a:t>SHELET</a:t>
            </a:r>
          </a:p>
          <a:p>
            <a:pPr algn="ctr">
              <a:spcBef>
                <a:spcPct val="0"/>
              </a:spcBef>
              <a:buClrTx/>
              <a:buFontTx/>
              <a:buNone/>
            </a:pPr>
            <a:r>
              <a:rPr kumimoji="0" lang="en-US" altLang="en-US" sz="2400"/>
              <a:t>(2 Sam 8:7 // 1 Chronicler 18:7; Song of Sol 4:4; Ezek 27:11 )</a:t>
            </a:r>
          </a:p>
        </p:txBody>
      </p:sp>
      <p:sp>
        <p:nvSpPr>
          <p:cNvPr id="148483" name="Text Box 3"/>
          <p:cNvSpPr txBox="1">
            <a:spLocks noChangeArrowheads="1"/>
          </p:cNvSpPr>
          <p:nvPr/>
        </p:nvSpPr>
        <p:spPr bwMode="auto">
          <a:xfrm>
            <a:off x="0" y="685800"/>
            <a:ext cx="4191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4000">
                <a:latin typeface="Bwhebb" pitchFamily="2" charset="0"/>
              </a:rPr>
              <a:t>Jlv</a:t>
            </a:r>
          </a:p>
          <a:p>
            <a:pPr algn="ctr">
              <a:spcBef>
                <a:spcPct val="50000"/>
              </a:spcBef>
              <a:buClrTx/>
              <a:buFontTx/>
              <a:buNone/>
            </a:pPr>
            <a:r>
              <a:rPr kumimoji="0" lang="en-US" altLang="en-US" sz="2400" b="1"/>
              <a:t>shield or quiver?</a:t>
            </a:r>
            <a:endParaRPr kumimoji="0" lang="en-US" altLang="en-US" sz="2400"/>
          </a:p>
        </p:txBody>
      </p:sp>
      <p:sp>
        <p:nvSpPr>
          <p:cNvPr id="148484" name="Rectangle 4"/>
          <p:cNvSpPr>
            <a:spLocks noChangeArrowheads="1"/>
          </p:cNvSpPr>
          <p:nvPr/>
        </p:nvSpPr>
        <p:spPr bwMode="auto">
          <a:xfrm>
            <a:off x="2362200" y="3429000"/>
            <a:ext cx="990600" cy="1676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48485" name="Rectangle 5"/>
          <p:cNvSpPr>
            <a:spLocks noChangeArrowheads="1"/>
          </p:cNvSpPr>
          <p:nvPr/>
        </p:nvSpPr>
        <p:spPr bwMode="auto">
          <a:xfrm>
            <a:off x="2667000" y="3200400"/>
            <a:ext cx="3810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48486" name="Freeform 6"/>
          <p:cNvSpPr>
            <a:spLocks/>
          </p:cNvSpPr>
          <p:nvPr/>
        </p:nvSpPr>
        <p:spPr bwMode="auto">
          <a:xfrm>
            <a:off x="1219200" y="2971800"/>
            <a:ext cx="1168400" cy="2065338"/>
          </a:xfrm>
          <a:custGeom>
            <a:avLst/>
            <a:gdLst>
              <a:gd name="T0" fmla="*/ 2147483647 w 736"/>
              <a:gd name="T1" fmla="*/ 2147483647 h 1301"/>
              <a:gd name="T2" fmla="*/ 2147483647 w 736"/>
              <a:gd name="T3" fmla="*/ 2147483647 h 1301"/>
              <a:gd name="T4" fmla="*/ 2147483647 w 736"/>
              <a:gd name="T5" fmla="*/ 2147483647 h 1301"/>
              <a:gd name="T6" fmla="*/ 2147483647 w 736"/>
              <a:gd name="T7" fmla="*/ 2147483647 h 1301"/>
              <a:gd name="T8" fmla="*/ 2147483647 w 736"/>
              <a:gd name="T9" fmla="*/ 2147483647 h 1301"/>
              <a:gd name="T10" fmla="*/ 2147483647 w 736"/>
              <a:gd name="T11" fmla="*/ 2147483647 h 1301"/>
              <a:gd name="T12" fmla="*/ 2147483647 w 736"/>
              <a:gd name="T13" fmla="*/ 2147483647 h 1301"/>
              <a:gd name="T14" fmla="*/ 2147483647 w 736"/>
              <a:gd name="T15" fmla="*/ 2147483647 h 1301"/>
              <a:gd name="T16" fmla="*/ 2147483647 w 736"/>
              <a:gd name="T17" fmla="*/ 2147483647 h 1301"/>
              <a:gd name="T18" fmla="*/ 2147483647 w 736"/>
              <a:gd name="T19" fmla="*/ 2147483647 h 1301"/>
              <a:gd name="T20" fmla="*/ 2147483647 w 736"/>
              <a:gd name="T21" fmla="*/ 2147483647 h 1301"/>
              <a:gd name="T22" fmla="*/ 2147483647 w 736"/>
              <a:gd name="T23" fmla="*/ 2147483647 h 1301"/>
              <a:gd name="T24" fmla="*/ 2147483647 w 736"/>
              <a:gd name="T25" fmla="*/ 2147483647 h 1301"/>
              <a:gd name="T26" fmla="*/ 2147483647 w 736"/>
              <a:gd name="T27" fmla="*/ 2147483647 h 1301"/>
              <a:gd name="T28" fmla="*/ 2147483647 w 736"/>
              <a:gd name="T29" fmla="*/ 2147483647 h 1301"/>
              <a:gd name="T30" fmla="*/ 2147483647 w 736"/>
              <a:gd name="T31" fmla="*/ 2147483647 h 1301"/>
              <a:gd name="T32" fmla="*/ 2147483647 w 736"/>
              <a:gd name="T33" fmla="*/ 2147483647 h 1301"/>
              <a:gd name="T34" fmla="*/ 2147483647 w 736"/>
              <a:gd name="T35" fmla="*/ 2147483647 h 1301"/>
              <a:gd name="T36" fmla="*/ 2147483647 w 736"/>
              <a:gd name="T37" fmla="*/ 2147483647 h 1301"/>
              <a:gd name="T38" fmla="*/ 2147483647 w 736"/>
              <a:gd name="T39" fmla="*/ 2147483647 h 1301"/>
              <a:gd name="T40" fmla="*/ 2147483647 w 736"/>
              <a:gd name="T41" fmla="*/ 2147483647 h 1301"/>
              <a:gd name="T42" fmla="*/ 2147483647 w 736"/>
              <a:gd name="T43" fmla="*/ 2147483647 h 1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6"/>
              <a:gd name="T67" fmla="*/ 0 h 1301"/>
              <a:gd name="T68" fmla="*/ 736 w 736"/>
              <a:gd name="T69" fmla="*/ 1301 h 1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6" h="1301">
                <a:moveTo>
                  <a:pt x="241" y="140"/>
                </a:moveTo>
                <a:cubicBezTo>
                  <a:pt x="280" y="81"/>
                  <a:pt x="303" y="48"/>
                  <a:pt x="372" y="25"/>
                </a:cubicBezTo>
                <a:cubicBezTo>
                  <a:pt x="389" y="19"/>
                  <a:pt x="405" y="14"/>
                  <a:pt x="422" y="9"/>
                </a:cubicBezTo>
                <a:cubicBezTo>
                  <a:pt x="430" y="6"/>
                  <a:pt x="446" y="1"/>
                  <a:pt x="446" y="1"/>
                </a:cubicBezTo>
                <a:cubicBezTo>
                  <a:pt x="476" y="4"/>
                  <a:pt x="508" y="0"/>
                  <a:pt x="537" y="9"/>
                </a:cubicBezTo>
                <a:cubicBezTo>
                  <a:pt x="588" y="24"/>
                  <a:pt x="618" y="82"/>
                  <a:pt x="652" y="116"/>
                </a:cubicBezTo>
                <a:cubicBezTo>
                  <a:pt x="671" y="175"/>
                  <a:pt x="658" y="151"/>
                  <a:pt x="685" y="190"/>
                </a:cubicBezTo>
                <a:cubicBezTo>
                  <a:pt x="690" y="206"/>
                  <a:pt x="696" y="223"/>
                  <a:pt x="701" y="239"/>
                </a:cubicBezTo>
                <a:cubicBezTo>
                  <a:pt x="704" y="247"/>
                  <a:pt x="709" y="264"/>
                  <a:pt x="709" y="264"/>
                </a:cubicBezTo>
                <a:cubicBezTo>
                  <a:pt x="736" y="457"/>
                  <a:pt x="699" y="634"/>
                  <a:pt x="676" y="822"/>
                </a:cubicBezTo>
                <a:cubicBezTo>
                  <a:pt x="664" y="919"/>
                  <a:pt x="665" y="1016"/>
                  <a:pt x="635" y="1110"/>
                </a:cubicBezTo>
                <a:cubicBezTo>
                  <a:pt x="626" y="1204"/>
                  <a:pt x="645" y="1225"/>
                  <a:pt x="553" y="1242"/>
                </a:cubicBezTo>
                <a:cubicBezTo>
                  <a:pt x="314" y="1231"/>
                  <a:pt x="336" y="1301"/>
                  <a:pt x="356" y="1094"/>
                </a:cubicBezTo>
                <a:cubicBezTo>
                  <a:pt x="357" y="1085"/>
                  <a:pt x="361" y="1077"/>
                  <a:pt x="364" y="1069"/>
                </a:cubicBezTo>
                <a:cubicBezTo>
                  <a:pt x="374" y="990"/>
                  <a:pt x="400" y="916"/>
                  <a:pt x="413" y="839"/>
                </a:cubicBezTo>
                <a:cubicBezTo>
                  <a:pt x="433" y="723"/>
                  <a:pt x="412" y="814"/>
                  <a:pt x="430" y="740"/>
                </a:cubicBezTo>
                <a:cubicBezTo>
                  <a:pt x="439" y="625"/>
                  <a:pt x="433" y="507"/>
                  <a:pt x="463" y="395"/>
                </a:cubicBezTo>
                <a:cubicBezTo>
                  <a:pt x="466" y="368"/>
                  <a:pt x="471" y="340"/>
                  <a:pt x="471" y="313"/>
                </a:cubicBezTo>
                <a:cubicBezTo>
                  <a:pt x="471" y="296"/>
                  <a:pt x="478" y="270"/>
                  <a:pt x="463" y="264"/>
                </a:cubicBezTo>
                <a:cubicBezTo>
                  <a:pt x="432" y="252"/>
                  <a:pt x="397" y="269"/>
                  <a:pt x="364" y="272"/>
                </a:cubicBezTo>
                <a:cubicBezTo>
                  <a:pt x="314" y="270"/>
                  <a:pt x="0" y="289"/>
                  <a:pt x="150" y="239"/>
                </a:cubicBezTo>
                <a:cubicBezTo>
                  <a:pt x="171" y="219"/>
                  <a:pt x="197" y="202"/>
                  <a:pt x="216" y="18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7" name="Freeform 7"/>
          <p:cNvSpPr>
            <a:spLocks/>
          </p:cNvSpPr>
          <p:nvPr/>
        </p:nvSpPr>
        <p:spPr bwMode="auto">
          <a:xfrm>
            <a:off x="1879600" y="3417888"/>
            <a:ext cx="442913" cy="1587"/>
          </a:xfrm>
          <a:custGeom>
            <a:avLst/>
            <a:gdLst>
              <a:gd name="T0" fmla="*/ 0 w 279"/>
              <a:gd name="T1" fmla="*/ 0 h 1"/>
              <a:gd name="T2" fmla="*/ 2147483647 w 279"/>
              <a:gd name="T3" fmla="*/ 0 h 1"/>
              <a:gd name="T4" fmla="*/ 0 60000 65536"/>
              <a:gd name="T5" fmla="*/ 0 60000 65536"/>
              <a:gd name="T6" fmla="*/ 0 w 279"/>
              <a:gd name="T7" fmla="*/ 0 h 1"/>
              <a:gd name="T8" fmla="*/ 279 w 279"/>
              <a:gd name="T9" fmla="*/ 1 h 1"/>
            </a:gdLst>
            <a:ahLst/>
            <a:cxnLst>
              <a:cxn ang="T4">
                <a:pos x="T0" y="T1"/>
              </a:cxn>
              <a:cxn ang="T5">
                <a:pos x="T2" y="T3"/>
              </a:cxn>
            </a:cxnLst>
            <a:rect l="T6" t="T7" r="T8" b="T9"/>
            <a:pathLst>
              <a:path w="279" h="1">
                <a:moveTo>
                  <a:pt x="0" y="0"/>
                </a:moveTo>
                <a:cubicBezTo>
                  <a:pt x="93" y="0"/>
                  <a:pt x="186" y="0"/>
                  <a:pt x="279"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8" name="Oval 8"/>
          <p:cNvSpPr>
            <a:spLocks noChangeArrowheads="1"/>
          </p:cNvSpPr>
          <p:nvPr/>
        </p:nvSpPr>
        <p:spPr bwMode="auto">
          <a:xfrm>
            <a:off x="1905000" y="3048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pic>
        <p:nvPicPr>
          <p:cNvPr id="148489" name="Picture 9" descr="shelet_bowc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5577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0" name="Text Box 10"/>
          <p:cNvSpPr txBox="1">
            <a:spLocks noChangeArrowheads="1"/>
          </p:cNvSpPr>
          <p:nvPr/>
        </p:nvSpPr>
        <p:spPr bwMode="auto">
          <a:xfrm>
            <a:off x="533400" y="6096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Answer: Bow &amp; arrow case</a:t>
            </a:r>
            <a:endParaRPr kumimoji="0" lang="en-US" altLang="en-US" sz="2400"/>
          </a:p>
        </p:txBody>
      </p:sp>
      <p:sp>
        <p:nvSpPr>
          <p:cNvPr id="148491" name="Oval 11"/>
          <p:cNvSpPr>
            <a:spLocks noChangeArrowheads="1"/>
          </p:cNvSpPr>
          <p:nvPr/>
        </p:nvSpPr>
        <p:spPr bwMode="auto">
          <a:xfrm>
            <a:off x="2362200" y="2286000"/>
            <a:ext cx="990600" cy="990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 calcmode="lin" valueType="num">
                                      <p:cBhvr additive="base">
                                        <p:cTn id="7" dur="500" fill="hold"/>
                                        <p:tgtEl>
                                          <p:spTgt spid="148483"/>
                                        </p:tgtEl>
                                        <p:attrNameLst>
                                          <p:attrName>ppt_x</p:attrName>
                                        </p:attrNameLst>
                                      </p:cBhvr>
                                      <p:tavLst>
                                        <p:tav tm="0">
                                          <p:val>
                                            <p:strVal val="0-#ppt_w/2"/>
                                          </p:val>
                                        </p:tav>
                                        <p:tav tm="100000">
                                          <p:val>
                                            <p:strVal val="#ppt_x"/>
                                          </p:val>
                                        </p:tav>
                                      </p:tavLst>
                                    </p:anim>
                                    <p:anim calcmode="lin" valueType="num">
                                      <p:cBhvr additive="base">
                                        <p:cTn id="8" dur="500" fill="hold"/>
                                        <p:tgtEl>
                                          <p:spTgt spid="148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8484"/>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48485"/>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148486"/>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148487"/>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148491"/>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14848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148489"/>
                                        </p:tgtEl>
                                        <p:attrNameLst>
                                          <p:attrName>style.visibility</p:attrName>
                                        </p:attrNameLst>
                                      </p:cBhvr>
                                      <p:to>
                                        <p:strVal val="visible"/>
                                      </p:to>
                                    </p:set>
                                    <p:anim calcmode="lin" valueType="num">
                                      <p:cBhvr additive="base">
                                        <p:cTn id="32" dur="500" fill="hold"/>
                                        <p:tgtEl>
                                          <p:spTgt spid="148489"/>
                                        </p:tgtEl>
                                        <p:attrNameLst>
                                          <p:attrName>ppt_x</p:attrName>
                                        </p:attrNameLst>
                                      </p:cBhvr>
                                      <p:tavLst>
                                        <p:tav tm="0">
                                          <p:val>
                                            <p:strVal val="0-#ppt_w/2"/>
                                          </p:val>
                                        </p:tav>
                                        <p:tav tm="100000">
                                          <p:val>
                                            <p:strVal val="#ppt_x"/>
                                          </p:val>
                                        </p:tav>
                                      </p:tavLst>
                                    </p:anim>
                                    <p:anim calcmode="lin" valueType="num">
                                      <p:cBhvr additive="base">
                                        <p:cTn id="33" dur="500" fill="hold"/>
                                        <p:tgtEl>
                                          <p:spTgt spid="14848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48490"/>
                                        </p:tgtEl>
                                        <p:attrNameLst>
                                          <p:attrName>style.visibility</p:attrName>
                                        </p:attrNameLst>
                                      </p:cBhvr>
                                      <p:to>
                                        <p:strVal val="visible"/>
                                      </p:to>
                                    </p:set>
                                    <p:anim calcmode="lin" valueType="num">
                                      <p:cBhvr additive="base">
                                        <p:cTn id="37" dur="500" fill="hold"/>
                                        <p:tgtEl>
                                          <p:spTgt spid="148490"/>
                                        </p:tgtEl>
                                        <p:attrNameLst>
                                          <p:attrName>ppt_x</p:attrName>
                                        </p:attrNameLst>
                                      </p:cBhvr>
                                      <p:tavLst>
                                        <p:tav tm="0">
                                          <p:val>
                                            <p:strVal val="0-#ppt_w/2"/>
                                          </p:val>
                                        </p:tav>
                                        <p:tav tm="100000">
                                          <p:val>
                                            <p:strVal val="#ppt_x"/>
                                          </p:val>
                                        </p:tav>
                                      </p:tavLst>
                                    </p:anim>
                                    <p:anim calcmode="lin" valueType="num">
                                      <p:cBhvr additive="base">
                                        <p:cTn id="38" dur="500" fill="hold"/>
                                        <p:tgtEl>
                                          <p:spTgt spid="148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P spid="148484" grpId="0" animBg="1"/>
      <p:bldP spid="148485" grpId="0" animBg="1"/>
      <p:bldP spid="148486" grpId="0" animBg="1"/>
      <p:bldP spid="148487" grpId="0" animBg="1"/>
      <p:bldP spid="148488" grpId="0" animBg="1"/>
      <p:bldP spid="148490" grpId="0" autoUpdateAnimBg="0"/>
      <p:bldP spid="1484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endParaRPr kumimoji="0" lang="en-US" altLang="en-US" sz="2400" b="1" u="sng"/>
          </a:p>
          <a:p>
            <a:pPr>
              <a:spcBef>
                <a:spcPct val="50000"/>
              </a:spcBef>
              <a:buClrTx/>
              <a:buFontTx/>
              <a:buNone/>
            </a:pPr>
            <a:r>
              <a:rPr kumimoji="0" lang="en-US" altLang="en-US" sz="2400" b="1"/>
              <a:t>	How would you characterize Israel’s impact on the world of 	the ANE?</a:t>
            </a:r>
            <a:endParaRPr kumimoji="0" lang="en-US" altLang="en-US" sz="2400" b="1" u="sng"/>
          </a:p>
        </p:txBody>
      </p:sp>
      <p:pic>
        <p:nvPicPr>
          <p:cNvPr id="56323" name="Picture 3" descr="Trade 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33500"/>
            <a:ext cx="711517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609600"/>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Compare Mesopotamia (Babylonia &amp; Assyria) to Egypt.</a:t>
            </a:r>
          </a:p>
          <a:p>
            <a:pPr>
              <a:spcBef>
                <a:spcPct val="50000"/>
              </a:spcBef>
              <a:buClrTx/>
              <a:buFontTx/>
              <a:buNone/>
            </a:pPr>
            <a:r>
              <a:rPr kumimoji="0" lang="en-US" altLang="en-US" sz="2400" b="1"/>
              <a:t>	What was their natural geographies like?  Were they 			relatively protected or unprotected?  How might their 		geographies have shaped their world views?</a:t>
            </a:r>
          </a:p>
          <a:p>
            <a:pPr>
              <a:spcBef>
                <a:spcPct val="50000"/>
              </a:spcBef>
              <a:buClrTx/>
              <a:buFontTx/>
              <a:buNone/>
            </a:pPr>
            <a:r>
              <a:rPr kumimoji="0" lang="en-US" altLang="en-US" sz="2400" b="1"/>
              <a:t>	How unified were they as a people?</a:t>
            </a:r>
          </a:p>
          <a:p>
            <a:pPr>
              <a:spcBef>
                <a:spcPct val="50000"/>
              </a:spcBef>
              <a:buClrTx/>
              <a:buFontTx/>
              <a:buNone/>
            </a:pPr>
            <a:r>
              <a:rPr kumimoji="0" lang="en-US" altLang="en-US" sz="2400" b="1"/>
              <a:t>	What were their gods like?</a:t>
            </a:r>
          </a:p>
          <a:p>
            <a:pPr>
              <a:spcBef>
                <a:spcPct val="50000"/>
              </a:spcBef>
              <a:buClrTx/>
              <a:buFontTx/>
              <a:buNone/>
            </a:pPr>
            <a:r>
              <a:rPr kumimoji="0" lang="en-US" altLang="en-US" sz="2400" b="1"/>
              <a:t>	What was their attitude toward this world/life?</a:t>
            </a:r>
          </a:p>
          <a:p>
            <a:pPr>
              <a:spcBef>
                <a:spcPct val="50000"/>
              </a:spcBef>
              <a:buClrTx/>
              <a:buFontTx/>
              <a:buNone/>
            </a:pPr>
            <a:r>
              <a:rPr kumimoji="0" lang="en-US" altLang="en-US" sz="2400" b="1"/>
              <a:t>	What was their view of kings?</a:t>
            </a:r>
            <a:endParaRPr kumimoji="0" lang="en-US" altLang="en-US" sz="2400" b="1" u="sng"/>
          </a:p>
        </p:txBody>
      </p:sp>
      <p:pic>
        <p:nvPicPr>
          <p:cNvPr id="57347" name="Picture 4" descr="papyrus_egypt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48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4313"/>
            <a:ext cx="8672513"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Mesopotamian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4313"/>
            <a:ext cx="8610600"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5724644"/>
          </a:xfrm>
          <a:prstGeom prst="rect">
            <a:avLst/>
          </a:prstGeom>
          <a:noFill/>
        </p:spPr>
        <p:txBody>
          <a:bodyPr wrap="square" rtlCol="0">
            <a:spAutoFit/>
          </a:bodyPr>
          <a:lstStyle/>
          <a:p>
            <a:r>
              <a:rPr lang="en-US" b="1" dirty="0" smtClean="0"/>
              <a:t>Coming out of Egypt (Ancient Near East), Israelites seem to have moved from: </a:t>
            </a:r>
          </a:p>
          <a:p>
            <a:r>
              <a:rPr lang="en-US" b="1" dirty="0" smtClean="0"/>
              <a:t> </a:t>
            </a:r>
          </a:p>
          <a:p>
            <a:r>
              <a:rPr lang="en-US" b="1" dirty="0" smtClean="0">
                <a:solidFill>
                  <a:srgbClr val="0000FF"/>
                </a:solidFill>
              </a:rPr>
              <a:t>Polytheism</a:t>
            </a:r>
            <a:r>
              <a:rPr lang="en-US" b="1" dirty="0" smtClean="0"/>
              <a:t> (worship of many gods) to</a:t>
            </a:r>
          </a:p>
          <a:p>
            <a:endParaRPr lang="en-US" b="1" dirty="0" smtClean="0"/>
          </a:p>
          <a:p>
            <a:r>
              <a:rPr lang="en-US" b="1" dirty="0" smtClean="0">
                <a:solidFill>
                  <a:srgbClr val="0000FF"/>
                </a:solidFill>
              </a:rPr>
              <a:t>Henotheism</a:t>
            </a:r>
            <a:r>
              <a:rPr lang="en-US" b="1" dirty="0" smtClean="0"/>
              <a:t> (allegiance to one God among possible others)</a:t>
            </a:r>
          </a:p>
          <a:p>
            <a:r>
              <a:rPr lang="en-US" b="1" dirty="0" smtClean="0"/>
              <a:t>Deuteronomy 6:4:</a:t>
            </a:r>
          </a:p>
          <a:p>
            <a:pPr lvl="1">
              <a:spcAft>
                <a:spcPts val="600"/>
              </a:spcAft>
            </a:pPr>
            <a:r>
              <a:rPr lang="en-US" b="1" dirty="0" smtClean="0"/>
              <a:t>YHWH our God, YHWH one/only</a:t>
            </a:r>
          </a:p>
          <a:p>
            <a:pPr lvl="1">
              <a:spcAft>
                <a:spcPts val="600"/>
              </a:spcAft>
            </a:pPr>
            <a:r>
              <a:rPr lang="en-US" b="1" i="1" dirty="0"/>
              <a:t>The </a:t>
            </a:r>
            <a:r>
              <a:rPr lang="en-US" b="1" i="1" cap="small" dirty="0"/>
              <a:t>Lord</a:t>
            </a:r>
            <a:r>
              <a:rPr lang="en-US" b="1" i="1" dirty="0"/>
              <a:t> our God, the </a:t>
            </a:r>
            <a:r>
              <a:rPr lang="en-US" b="1" i="1" cap="small" dirty="0"/>
              <a:t>Lord</a:t>
            </a:r>
            <a:r>
              <a:rPr lang="en-US" b="1" i="1" dirty="0"/>
              <a:t> </a:t>
            </a:r>
            <a:r>
              <a:rPr lang="en-US" b="1" i="1" dirty="0" smtClean="0"/>
              <a:t>[is] one</a:t>
            </a:r>
            <a:r>
              <a:rPr lang="en-US" b="1" dirty="0" smtClean="0"/>
              <a:t>; or </a:t>
            </a:r>
          </a:p>
          <a:p>
            <a:pPr lvl="1">
              <a:spcAft>
                <a:spcPts val="600"/>
              </a:spcAft>
            </a:pPr>
            <a:r>
              <a:rPr lang="en-US" b="1" i="1" dirty="0"/>
              <a:t>The </a:t>
            </a:r>
            <a:r>
              <a:rPr lang="en-US" b="1" i="1" cap="small" dirty="0"/>
              <a:t>Lord</a:t>
            </a:r>
            <a:r>
              <a:rPr lang="en-US" b="1" i="1" dirty="0" smtClean="0"/>
              <a:t> </a:t>
            </a:r>
            <a:r>
              <a:rPr lang="en-US" b="1" i="1" dirty="0"/>
              <a:t>our God [</a:t>
            </a:r>
            <a:r>
              <a:rPr lang="en-US" b="1" i="1" dirty="0" smtClean="0"/>
              <a:t>is] </a:t>
            </a:r>
            <a:r>
              <a:rPr lang="en-US" b="1" i="1" dirty="0"/>
              <a:t>one </a:t>
            </a:r>
            <a:r>
              <a:rPr lang="en-US" b="1" i="1" cap="small" dirty="0"/>
              <a:t>Lord</a:t>
            </a:r>
            <a:r>
              <a:rPr lang="en-US" b="1" dirty="0" smtClean="0"/>
              <a:t>; </a:t>
            </a:r>
            <a:r>
              <a:rPr lang="en-US" b="1" dirty="0"/>
              <a:t>or </a:t>
            </a:r>
            <a:endParaRPr lang="en-US" b="1" dirty="0" smtClean="0"/>
          </a:p>
          <a:p>
            <a:pPr lvl="1">
              <a:spcAft>
                <a:spcPts val="600"/>
              </a:spcAft>
            </a:pPr>
            <a:r>
              <a:rPr lang="en-US" b="1" i="1" dirty="0" smtClean="0"/>
              <a:t>The </a:t>
            </a:r>
            <a:r>
              <a:rPr lang="en-US" b="1" i="1" cap="small" dirty="0"/>
              <a:t>Lord</a:t>
            </a:r>
            <a:r>
              <a:rPr lang="en-US" b="1" i="1" dirty="0" smtClean="0"/>
              <a:t> [is] </a:t>
            </a:r>
            <a:r>
              <a:rPr lang="en-US" b="1" i="1" dirty="0"/>
              <a:t>our God, the </a:t>
            </a:r>
            <a:r>
              <a:rPr lang="en-US" b="1" i="1" cap="small" dirty="0"/>
              <a:t>Lord</a:t>
            </a:r>
            <a:r>
              <a:rPr lang="en-US" b="1" i="1" dirty="0" smtClean="0"/>
              <a:t> [is] </a:t>
            </a:r>
            <a:r>
              <a:rPr lang="en-US" b="1" i="1" dirty="0"/>
              <a:t>one</a:t>
            </a:r>
            <a:r>
              <a:rPr lang="en-US" b="1" dirty="0"/>
              <a:t>; or </a:t>
            </a:r>
            <a:endParaRPr lang="en-US" b="1" dirty="0" smtClean="0"/>
          </a:p>
          <a:p>
            <a:pPr lvl="1">
              <a:spcAft>
                <a:spcPts val="600"/>
              </a:spcAft>
            </a:pPr>
            <a:r>
              <a:rPr lang="en-US" b="1" i="1" dirty="0" smtClean="0">
                <a:solidFill>
                  <a:srgbClr val="C00000"/>
                </a:solidFill>
              </a:rPr>
              <a:t>The </a:t>
            </a:r>
            <a:r>
              <a:rPr lang="en-US" b="1" i="1" cap="small" dirty="0">
                <a:solidFill>
                  <a:srgbClr val="C00000"/>
                </a:solidFill>
              </a:rPr>
              <a:t>Lord</a:t>
            </a:r>
            <a:r>
              <a:rPr lang="en-US" b="1" i="1" dirty="0" smtClean="0">
                <a:solidFill>
                  <a:srgbClr val="C00000"/>
                </a:solidFill>
              </a:rPr>
              <a:t> [is] </a:t>
            </a:r>
            <a:r>
              <a:rPr lang="en-US" b="1" i="1" dirty="0">
                <a:solidFill>
                  <a:srgbClr val="C00000"/>
                </a:solidFill>
              </a:rPr>
              <a:t>our God, the </a:t>
            </a:r>
            <a:r>
              <a:rPr lang="en-US" b="1" i="1" cap="small" dirty="0">
                <a:solidFill>
                  <a:srgbClr val="C00000"/>
                </a:solidFill>
              </a:rPr>
              <a:t>Lord</a:t>
            </a:r>
            <a:r>
              <a:rPr lang="en-US" b="1" i="1" dirty="0" smtClean="0">
                <a:solidFill>
                  <a:srgbClr val="C00000"/>
                </a:solidFill>
              </a:rPr>
              <a:t> alone</a:t>
            </a:r>
          </a:p>
          <a:p>
            <a:pPr lvl="1">
              <a:spcAft>
                <a:spcPts val="600"/>
              </a:spcAft>
            </a:pPr>
            <a:endParaRPr lang="en-US" b="1" i="1" dirty="0"/>
          </a:p>
          <a:p>
            <a:pPr>
              <a:spcAft>
                <a:spcPts val="600"/>
              </a:spcAft>
            </a:pPr>
            <a:r>
              <a:rPr lang="en-US" b="1" dirty="0" smtClean="0">
                <a:solidFill>
                  <a:srgbClr val="0000FF"/>
                </a:solidFill>
              </a:rPr>
              <a:t>Monotheism</a:t>
            </a:r>
            <a:r>
              <a:rPr lang="en-US" b="1" dirty="0" smtClean="0"/>
              <a:t> (allegiance to the only God)</a:t>
            </a:r>
            <a:endParaRPr lang="en-US" b="1" dirty="0"/>
          </a:p>
        </p:txBody>
      </p:sp>
    </p:spTree>
    <p:extLst>
      <p:ext uri="{BB962C8B-B14F-4D97-AF65-F5344CB8AC3E}">
        <p14:creationId xmlns:p14="http://schemas.microsoft.com/office/powerpoint/2010/main" val="2001308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smtClean="0">
                <a:solidFill>
                  <a:srgbClr val="333333"/>
                </a:solidFill>
              </a:rPr>
              <a:t>THE CANAANITES</a:t>
            </a:r>
          </a:p>
        </p:txBody>
      </p:sp>
      <p:pic>
        <p:nvPicPr>
          <p:cNvPr id="61443" name="Picture 3" descr="Baal_from Ras es-Sham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7" y="2085975"/>
            <a:ext cx="18129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Ugaritic_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90800"/>
            <a:ext cx="26955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685800" y="6267028"/>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dirty="0" err="1" smtClean="0">
                <a:solidFill>
                  <a:srgbClr val="333333"/>
                </a:solidFill>
              </a:rPr>
              <a:t>Ba’al</a:t>
            </a:r>
            <a:r>
              <a:rPr kumimoji="0" lang="en-US" altLang="en-US" sz="2000" dirty="0" smtClean="0">
                <a:solidFill>
                  <a:srgbClr val="333333"/>
                </a:solidFill>
              </a:rPr>
              <a:t> from Ugarit</a:t>
            </a:r>
          </a:p>
        </p:txBody>
      </p:sp>
      <p:sp>
        <p:nvSpPr>
          <p:cNvPr id="61446" name="Text Box 6"/>
          <p:cNvSpPr txBox="1">
            <a:spLocks noChangeArrowheads="1"/>
          </p:cNvSpPr>
          <p:nvPr/>
        </p:nvSpPr>
        <p:spPr bwMode="auto">
          <a:xfrm>
            <a:off x="5943600" y="6237643"/>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dirty="0" smtClean="0">
                <a:solidFill>
                  <a:srgbClr val="333333"/>
                </a:solidFill>
              </a:rPr>
              <a:t>El from Ugarit</a:t>
            </a:r>
          </a:p>
        </p:txBody>
      </p:sp>
      <p:sp>
        <p:nvSpPr>
          <p:cNvPr id="2" name="TextBox 1"/>
          <p:cNvSpPr txBox="1"/>
          <p:nvPr/>
        </p:nvSpPr>
        <p:spPr>
          <a:xfrm>
            <a:off x="599005" y="685800"/>
            <a:ext cx="7924800" cy="1200329"/>
          </a:xfrm>
          <a:prstGeom prst="rect">
            <a:avLst/>
          </a:prstGeom>
          <a:noFill/>
        </p:spPr>
        <p:txBody>
          <a:bodyPr wrap="square" rtlCol="0">
            <a:spAutoFit/>
          </a:bodyPr>
          <a:lstStyle/>
          <a:p>
            <a:r>
              <a:rPr lang="en-US" b="1" dirty="0" smtClean="0">
                <a:solidFill>
                  <a:srgbClr val="333333"/>
                </a:solidFill>
              </a:rPr>
              <a:t>Government: Feudal city-states with own king</a:t>
            </a:r>
          </a:p>
          <a:p>
            <a:r>
              <a:rPr lang="en-US" b="1" dirty="0" smtClean="0">
                <a:solidFill>
                  <a:srgbClr val="333333"/>
                </a:solidFill>
              </a:rPr>
              <a:t>Economy: agriculture and trade</a:t>
            </a:r>
          </a:p>
          <a:p>
            <a:r>
              <a:rPr lang="en-US" b="1" dirty="0" smtClean="0">
                <a:solidFill>
                  <a:srgbClr val="333333"/>
                </a:solidFill>
              </a:rPr>
              <a:t>Culture had major impact on Israelites</a:t>
            </a:r>
          </a:p>
        </p:txBody>
      </p:sp>
    </p:spTree>
    <p:extLst>
      <p:ext uri="{BB962C8B-B14F-4D97-AF65-F5344CB8AC3E}">
        <p14:creationId xmlns:p14="http://schemas.microsoft.com/office/powerpoint/2010/main" val="1043445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ANA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0"/>
            <a:ext cx="4095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4572000" y="65833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200"/>
              <a:t>Copyright: Logos Bible Atlas</a:t>
            </a:r>
          </a:p>
        </p:txBody>
      </p:sp>
      <p:sp>
        <p:nvSpPr>
          <p:cNvPr id="60420" name="Text Box 4"/>
          <p:cNvSpPr txBox="1">
            <a:spLocks noChangeArrowheads="1"/>
          </p:cNvSpPr>
          <p:nvPr/>
        </p:nvSpPr>
        <p:spPr bwMode="auto">
          <a:xfrm>
            <a:off x="609600" y="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CANAANITE CITIES</a:t>
            </a:r>
            <a:endParaRPr kumimoji="0" lang="en-US" altLang="en-US" sz="2400"/>
          </a:p>
        </p:txBody>
      </p:sp>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4421188" cy="60198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075" y="228600"/>
            <a:ext cx="8382000" cy="6001643"/>
          </a:xfrm>
          <a:prstGeom prst="rect">
            <a:avLst/>
          </a:prstGeom>
          <a:noFill/>
        </p:spPr>
        <p:txBody>
          <a:bodyPr>
            <a:spAutoFit/>
          </a:bodyPr>
          <a:lstStyle/>
          <a:p>
            <a:pPr algn="ctr">
              <a:defRPr/>
            </a:pPr>
            <a:r>
              <a:rPr lang="en-US" b="1" dirty="0">
                <a:solidFill>
                  <a:srgbClr val="333333"/>
                </a:solidFill>
              </a:rPr>
              <a:t>Thought Tease</a:t>
            </a:r>
          </a:p>
          <a:p>
            <a:pPr algn="ctr">
              <a:defRPr/>
            </a:pPr>
            <a:endParaRPr lang="en-US" b="1" dirty="0">
              <a:solidFill>
                <a:srgbClr val="3333CC"/>
              </a:solidFill>
            </a:endParaRPr>
          </a:p>
          <a:p>
            <a:pPr>
              <a:defRPr/>
            </a:pPr>
            <a:r>
              <a:rPr lang="en-US" b="1" dirty="0" smtClean="0">
                <a:solidFill>
                  <a:srgbClr val="333333"/>
                </a:solidFill>
              </a:rPr>
              <a:t>What </a:t>
            </a:r>
            <a:r>
              <a:rPr lang="en-US" b="1" dirty="0">
                <a:solidFill>
                  <a:srgbClr val="333333"/>
                </a:solidFill>
              </a:rPr>
              <a:t>did the scientist/theologian mean when he said,</a:t>
            </a:r>
          </a:p>
          <a:p>
            <a:pPr>
              <a:defRPr/>
            </a:pPr>
            <a:endParaRPr lang="en-US" b="1" dirty="0">
              <a:solidFill>
                <a:srgbClr val="333333"/>
              </a:solidFill>
            </a:endParaRPr>
          </a:p>
          <a:p>
            <a:pPr>
              <a:defRPr/>
            </a:pPr>
            <a:r>
              <a:rPr lang="en-US" b="1" dirty="0">
                <a:solidFill>
                  <a:srgbClr val="3333CC"/>
                </a:solidFill>
              </a:rPr>
              <a:t>“I have faith in God, but I do not believe God exists”</a:t>
            </a:r>
            <a:r>
              <a:rPr lang="en-US" b="1" dirty="0">
                <a:solidFill>
                  <a:srgbClr val="333333"/>
                </a:solidFill>
              </a:rPr>
              <a:t>?</a:t>
            </a:r>
          </a:p>
          <a:p>
            <a:pPr>
              <a:defRPr/>
            </a:pPr>
            <a:endParaRPr lang="en-US" b="1" dirty="0">
              <a:solidFill>
                <a:srgbClr val="333333"/>
              </a:solidFill>
            </a:endParaRPr>
          </a:p>
          <a:p>
            <a:pPr>
              <a:defRPr/>
            </a:pPr>
            <a:r>
              <a:rPr lang="en-US" b="1" dirty="0">
                <a:solidFill>
                  <a:srgbClr val="333333"/>
                </a:solidFill>
              </a:rPr>
              <a:t>He meant (like the early Church Fathers, and going back before John Duns </a:t>
            </a:r>
            <a:r>
              <a:rPr lang="en-US" b="1" dirty="0" smtClean="0">
                <a:solidFill>
                  <a:srgbClr val="333333"/>
                </a:solidFill>
              </a:rPr>
              <a:t>Scotus -13</a:t>
            </a:r>
            <a:r>
              <a:rPr lang="en-US" b="1" baseline="30000" dirty="0" smtClean="0">
                <a:solidFill>
                  <a:srgbClr val="333333"/>
                </a:solidFill>
              </a:rPr>
              <a:t>th</a:t>
            </a:r>
            <a:r>
              <a:rPr lang="en-US" b="1" dirty="0" smtClean="0">
                <a:solidFill>
                  <a:srgbClr val="333333"/>
                </a:solidFill>
              </a:rPr>
              <a:t> cent.):</a:t>
            </a:r>
            <a:endParaRPr lang="en-US" b="1" dirty="0">
              <a:solidFill>
                <a:srgbClr val="333333"/>
              </a:solidFill>
            </a:endParaRPr>
          </a:p>
          <a:p>
            <a:pPr>
              <a:defRPr/>
            </a:pPr>
            <a:endParaRPr lang="en-US" b="1" dirty="0">
              <a:solidFill>
                <a:srgbClr val="333333"/>
              </a:solidFill>
            </a:endParaRPr>
          </a:p>
          <a:p>
            <a:pPr marL="457200" indent="-457200">
              <a:buFontTx/>
              <a:buAutoNum type="arabicParenR"/>
              <a:defRPr/>
            </a:pPr>
            <a:r>
              <a:rPr lang="en-US" b="1" dirty="0">
                <a:solidFill>
                  <a:srgbClr val="333333"/>
                </a:solidFill>
              </a:rPr>
              <a:t>God had revealed Himself sufficiently for him to entrust himself to God (“faith”).  Therefore, </a:t>
            </a:r>
            <a:r>
              <a:rPr lang="en-US" b="1" dirty="0">
                <a:solidFill>
                  <a:srgbClr val="3333CC"/>
                </a:solidFill>
              </a:rPr>
              <a:t>God is real</a:t>
            </a:r>
            <a:r>
              <a:rPr lang="en-US" b="1" dirty="0">
                <a:solidFill>
                  <a:srgbClr val="333333"/>
                </a:solidFill>
              </a:rPr>
              <a:t>; but,</a:t>
            </a:r>
          </a:p>
          <a:p>
            <a:pPr marL="457200" indent="-457200">
              <a:buFontTx/>
              <a:buAutoNum type="arabicParenR"/>
              <a:defRPr/>
            </a:pPr>
            <a:r>
              <a:rPr lang="en-US" b="1" dirty="0">
                <a:solidFill>
                  <a:srgbClr val="333333"/>
                </a:solidFill>
              </a:rPr>
              <a:t>God’s ‘existence’ is </a:t>
            </a:r>
            <a:r>
              <a:rPr lang="en-US" b="1" dirty="0">
                <a:solidFill>
                  <a:srgbClr val="C00000"/>
                </a:solidFill>
              </a:rPr>
              <a:t>NOT</a:t>
            </a:r>
            <a:r>
              <a:rPr lang="en-US" b="1" dirty="0">
                <a:solidFill>
                  <a:srgbClr val="333333"/>
                </a:solidFill>
              </a:rPr>
              <a:t> </a:t>
            </a:r>
            <a:r>
              <a:rPr lang="en-US" b="1" dirty="0">
                <a:solidFill>
                  <a:srgbClr val="C00000"/>
                </a:solidFill>
              </a:rPr>
              <a:t>the same</a:t>
            </a:r>
            <a:r>
              <a:rPr lang="en-US" b="1" dirty="0">
                <a:solidFill>
                  <a:srgbClr val="333333"/>
                </a:solidFill>
              </a:rPr>
              <a:t> as our understanding of being/existence </a:t>
            </a:r>
            <a:r>
              <a:rPr lang="en-US" b="1" dirty="0">
                <a:solidFill>
                  <a:srgbClr val="3333CC"/>
                </a:solidFill>
              </a:rPr>
              <a:t>in our natural world</a:t>
            </a:r>
            <a:r>
              <a:rPr lang="en-US" b="1" dirty="0">
                <a:solidFill>
                  <a:srgbClr val="333333"/>
                </a:solidFill>
              </a:rPr>
              <a:t>.  If we </a:t>
            </a:r>
            <a:r>
              <a:rPr lang="en-US" b="1" dirty="0">
                <a:solidFill>
                  <a:srgbClr val="3333CC"/>
                </a:solidFill>
              </a:rPr>
              <a:t>equate</a:t>
            </a:r>
            <a:r>
              <a:rPr lang="en-US" b="1" dirty="0">
                <a:solidFill>
                  <a:srgbClr val="333333"/>
                </a:solidFill>
              </a:rPr>
              <a:t> God’s being with natural being, we make God a nature god and practice idolatry.  We can only talk about God’s ‘being’ by using the language of our experience through </a:t>
            </a:r>
            <a:r>
              <a:rPr lang="en-US" b="1" dirty="0">
                <a:solidFill>
                  <a:srgbClr val="3333CC"/>
                </a:solidFill>
              </a:rPr>
              <a:t>analogy</a:t>
            </a:r>
            <a:r>
              <a:rPr lang="en-US" b="1" dirty="0">
                <a:solidFill>
                  <a:srgbClr val="333333"/>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Canaanites (1 of 2)</a:t>
            </a:r>
          </a:p>
        </p:txBody>
      </p:sp>
      <p:sp>
        <p:nvSpPr>
          <p:cNvPr id="163843" name="Text Box 3"/>
          <p:cNvSpPr txBox="1">
            <a:spLocks noChangeArrowheads="1"/>
          </p:cNvSpPr>
          <p:nvPr/>
        </p:nvSpPr>
        <p:spPr bwMode="auto">
          <a:xfrm>
            <a:off x="0" y="6096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Texts forbidding Canaanite practices:  Hosea 4:10-14; </a:t>
            </a:r>
            <a:r>
              <a:rPr kumimoji="0" lang="en-US" altLang="en-US" sz="2400" b="1" dirty="0" err="1"/>
              <a:t>Deut</a:t>
            </a:r>
            <a:r>
              <a:rPr kumimoji="0" lang="en-US" altLang="en-US" sz="2400" b="1" dirty="0"/>
              <a:t> 23:17f.</a:t>
            </a:r>
          </a:p>
          <a:p>
            <a:pPr>
              <a:spcBef>
                <a:spcPct val="50000"/>
              </a:spcBef>
              <a:buClrTx/>
              <a:buFontTx/>
              <a:buNone/>
            </a:pPr>
            <a:r>
              <a:rPr kumimoji="0" lang="en-US" altLang="en-US" sz="2400" b="1" dirty="0"/>
              <a:t>Gods connected with nature, and therefore fertility (</a:t>
            </a:r>
            <a:r>
              <a:rPr kumimoji="0" lang="en-US" altLang="en-US" sz="2400" b="1" dirty="0" err="1"/>
              <a:t>Ba’al</a:t>
            </a:r>
            <a:r>
              <a:rPr kumimoji="0" lang="en-US" altLang="en-US" sz="2400" b="1" dirty="0"/>
              <a:t>).  Myths about fertility (agricultural) cycle.  </a:t>
            </a:r>
          </a:p>
          <a:p>
            <a:pPr>
              <a:spcBef>
                <a:spcPct val="50000"/>
              </a:spcBef>
              <a:buClrTx/>
              <a:buFontTx/>
              <a:buNone/>
            </a:pPr>
            <a:r>
              <a:rPr kumimoji="0" lang="en-US" altLang="en-US" sz="2400" b="1" dirty="0">
                <a:solidFill>
                  <a:srgbClr val="0000CC"/>
                </a:solidFill>
              </a:rPr>
              <a:t>*</a:t>
            </a:r>
            <a:r>
              <a:rPr kumimoji="0" lang="en-US" altLang="en-US" sz="2400" b="1" dirty="0"/>
              <a:t>What made Canaanite religion attractive?  </a:t>
            </a:r>
            <a:r>
              <a:rPr kumimoji="0" lang="en-US" altLang="en-US" sz="2400" b="1" dirty="0">
                <a:solidFill>
                  <a:srgbClr val="0000FF"/>
                </a:solidFill>
              </a:rPr>
              <a:t>Mimetic practices to manipulate the gods: something people could </a:t>
            </a:r>
            <a:r>
              <a:rPr kumimoji="0" lang="en-US" altLang="en-US" sz="2400" b="1" u="sng" dirty="0">
                <a:solidFill>
                  <a:srgbClr val="0000FF"/>
                </a:solidFill>
              </a:rPr>
              <a:t>do</a:t>
            </a:r>
            <a:r>
              <a:rPr kumimoji="0" lang="en-US" altLang="en-US" sz="2400" b="1" u="sng" dirty="0"/>
              <a:t>.</a:t>
            </a:r>
            <a:r>
              <a:rPr kumimoji="0" lang="en-US" altLang="en-US" sz="2400" b="1" dirty="0"/>
              <a:t>  [See Lev. 26:1-5]</a:t>
            </a:r>
          </a:p>
        </p:txBody>
      </p:sp>
      <p:pic>
        <p:nvPicPr>
          <p:cNvPr id="62468" name="Picture 4" descr="D:\Pictures\Old Testament\Artifacts\Altar from Megidd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038600" y="2933700"/>
            <a:ext cx="32131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838200" y="4572000"/>
            <a:ext cx="2514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“horned” altar from Megiddo a Canaanite city taken by Joshua</a:t>
            </a:r>
          </a:p>
        </p:txBody>
      </p:sp>
      <p:pic>
        <p:nvPicPr>
          <p:cNvPr id="62470" name="Picture 6" descr="Altar from Megid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33700"/>
            <a:ext cx="32131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Canaanite (2 of 2)</a:t>
            </a:r>
          </a:p>
        </p:txBody>
      </p:sp>
      <p:pic>
        <p:nvPicPr>
          <p:cNvPr id="63491" name="Picture 3" descr="D:\Pictures\Old Testament\Artifacts\Ivory from Megidd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33800" y="2057400"/>
            <a:ext cx="41862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533400" y="4267200"/>
            <a:ext cx="2667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Ivory figure from Megiddo, a Canaanite city taken by Joshua</a:t>
            </a:r>
          </a:p>
        </p:txBody>
      </p:sp>
      <p:sp>
        <p:nvSpPr>
          <p:cNvPr id="164869" name="Text Box 5"/>
          <p:cNvSpPr txBox="1">
            <a:spLocks noChangeArrowheads="1"/>
          </p:cNvSpPr>
          <p:nvPr/>
        </p:nvSpPr>
        <p:spPr bwMode="auto">
          <a:xfrm>
            <a:off x="0" y="6858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Texts using literary allusions: Isa 27:1; Ps 74:13f; Ps 29; Ps 48:2.</a:t>
            </a:r>
          </a:p>
          <a:p>
            <a:pPr>
              <a:spcBef>
                <a:spcPct val="50000"/>
              </a:spcBef>
              <a:buClrTx/>
              <a:buFontTx/>
              <a:buNone/>
            </a:pPr>
            <a:r>
              <a:rPr kumimoji="0" lang="en-US" altLang="en-US" sz="2400" b="1" dirty="0">
                <a:solidFill>
                  <a:srgbClr val="0000CC"/>
                </a:solidFill>
              </a:rPr>
              <a:t>*</a:t>
            </a:r>
            <a:r>
              <a:rPr kumimoji="0" lang="en-US" altLang="en-US" sz="2400" b="1" dirty="0"/>
              <a:t>Main Point: </a:t>
            </a:r>
            <a:r>
              <a:rPr kumimoji="0" lang="en-US" altLang="en-US" sz="2400" b="1" dirty="0">
                <a:solidFill>
                  <a:srgbClr val="0000FF"/>
                </a:solidFill>
              </a:rPr>
              <a:t>Israel borrowed poetic, mythical imagery, but adapted it to Yahwistic theology</a:t>
            </a:r>
            <a:r>
              <a:rPr kumimoji="0" lang="en-US" altLang="en-US" sz="2400" b="1" dirty="0"/>
              <a:t>.</a:t>
            </a:r>
          </a:p>
        </p:txBody>
      </p:sp>
      <p:pic>
        <p:nvPicPr>
          <p:cNvPr id="63494" name="Picture 6" descr="Ivory from Megid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57400"/>
            <a:ext cx="41846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Israelite Functionaries and Institutions</a:t>
            </a:r>
          </a:p>
          <a:p>
            <a:pPr algn="ctr">
              <a:spcBef>
                <a:spcPct val="50000"/>
              </a:spcBef>
              <a:buClrTx/>
              <a:buFontTx/>
              <a:buNone/>
            </a:pPr>
            <a:r>
              <a:rPr kumimoji="0" lang="en-US" altLang="en-US" sz="2400" b="1" dirty="0">
                <a:solidFill>
                  <a:schemeClr val="accent1"/>
                </a:solidFill>
              </a:rPr>
              <a:t>NT assumes knowledge of these roles and institutions</a:t>
            </a:r>
            <a:endParaRPr kumimoji="0" lang="en-US" altLang="en-US" sz="2400" b="1" dirty="0"/>
          </a:p>
        </p:txBody>
      </p:sp>
      <p:sp>
        <p:nvSpPr>
          <p:cNvPr id="219139" name="Text Box 3"/>
          <p:cNvSpPr txBox="1">
            <a:spLocks noChangeArrowheads="1"/>
          </p:cNvSpPr>
          <p:nvPr/>
        </p:nvSpPr>
        <p:spPr bwMode="auto">
          <a:xfrm>
            <a:off x="76200" y="1017587"/>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King: </a:t>
            </a:r>
          </a:p>
          <a:p>
            <a:pPr>
              <a:spcBef>
                <a:spcPct val="0"/>
              </a:spcBef>
              <a:buClrTx/>
              <a:buFontTx/>
              <a:buNone/>
            </a:pPr>
            <a:r>
              <a:rPr kumimoji="0" lang="en-US" altLang="en-US" sz="2400" dirty="0"/>
              <a:t>monarchy, national identity, term "messiah," Davidic dynasty </a:t>
            </a:r>
          </a:p>
          <a:p>
            <a:pPr>
              <a:spcBef>
                <a:spcPct val="0"/>
              </a:spcBef>
              <a:buClrTx/>
              <a:buFontTx/>
              <a:buNone/>
            </a:pPr>
            <a:r>
              <a:rPr kumimoji="0" lang="en-US" altLang="en-US" sz="2400" b="1" dirty="0">
                <a:solidFill>
                  <a:schemeClr val="accent1"/>
                </a:solidFill>
              </a:rPr>
              <a:t>NT: David lineage, Messiah, messianic &amp; political expectation of Jesus’ </a:t>
            </a:r>
            <a:r>
              <a:rPr kumimoji="0" lang="en-US" altLang="en-US" sz="2400" b="1" dirty="0" smtClean="0">
                <a:solidFill>
                  <a:schemeClr val="accent1"/>
                </a:solidFill>
              </a:rPr>
              <a:t>day  </a:t>
            </a:r>
            <a:r>
              <a:rPr kumimoji="0" lang="en-US" altLang="en-US" sz="2400" b="1" dirty="0" smtClean="0">
                <a:solidFill>
                  <a:srgbClr val="C00000"/>
                </a:solidFill>
              </a:rPr>
              <a:t>[Duke: issue of ‘sovereignty’]</a:t>
            </a:r>
            <a:endParaRPr kumimoji="0" lang="en-US" altLang="en-US" sz="2400" b="1" dirty="0">
              <a:solidFill>
                <a:srgbClr val="C00000"/>
              </a:solidFill>
            </a:endParaRPr>
          </a:p>
          <a:p>
            <a:pPr>
              <a:spcBef>
                <a:spcPct val="0"/>
              </a:spcBef>
              <a:buClrTx/>
              <a:buFontTx/>
              <a:buNone/>
            </a:pPr>
            <a:r>
              <a:rPr kumimoji="0" lang="en-US" altLang="en-US" sz="2400" b="1" dirty="0"/>
              <a:t>Priest:</a:t>
            </a:r>
            <a:r>
              <a:rPr kumimoji="0" lang="en-US" altLang="en-US" sz="2400" dirty="0"/>
              <a:t> </a:t>
            </a:r>
          </a:p>
          <a:p>
            <a:pPr>
              <a:spcBef>
                <a:spcPct val="0"/>
              </a:spcBef>
              <a:buClrTx/>
              <a:buFontTx/>
              <a:buNone/>
            </a:pPr>
            <a:r>
              <a:rPr kumimoji="0" lang="en-US" altLang="en-US" sz="2400" dirty="0">
                <a:solidFill>
                  <a:schemeClr val="accent1"/>
                </a:solidFill>
              </a:rPr>
              <a:t>cult</a:t>
            </a:r>
            <a:r>
              <a:rPr kumimoji="0" lang="en-US" altLang="en-US" sz="2400" dirty="0"/>
              <a:t>, sacrificial system, Temple, the Law </a:t>
            </a:r>
          </a:p>
          <a:p>
            <a:pPr>
              <a:spcBef>
                <a:spcPct val="0"/>
              </a:spcBef>
              <a:buClrTx/>
              <a:buFontTx/>
              <a:buNone/>
            </a:pPr>
            <a:r>
              <a:rPr kumimoji="0" lang="en-US" altLang="en-US" sz="2400" b="1" dirty="0">
                <a:solidFill>
                  <a:schemeClr val="accent1"/>
                </a:solidFill>
              </a:rPr>
              <a:t>NT: sacrificial imagery, Jesus as High Priest and atoning sacrifice,</a:t>
            </a:r>
            <a:br>
              <a:rPr kumimoji="0" lang="en-US" altLang="en-US" sz="2400" b="1" dirty="0">
                <a:solidFill>
                  <a:schemeClr val="accent1"/>
                </a:solidFill>
              </a:rPr>
            </a:br>
            <a:r>
              <a:rPr kumimoji="0" lang="en-US" altLang="en-US" sz="2400" b="1" dirty="0">
                <a:solidFill>
                  <a:schemeClr val="accent1"/>
                </a:solidFill>
              </a:rPr>
              <a:t>Sadducees, Christians as a royal priesthood</a:t>
            </a:r>
          </a:p>
          <a:p>
            <a:pPr>
              <a:spcBef>
                <a:spcPct val="0"/>
              </a:spcBef>
              <a:buClrTx/>
              <a:buFontTx/>
              <a:buNone/>
            </a:pPr>
            <a:r>
              <a:rPr kumimoji="0" lang="en-US" altLang="en-US" sz="2400" b="1" dirty="0"/>
              <a:t>Prophet:</a:t>
            </a:r>
          </a:p>
          <a:p>
            <a:pPr>
              <a:spcBef>
                <a:spcPct val="0"/>
              </a:spcBef>
              <a:buClrTx/>
              <a:buFontTx/>
              <a:buNone/>
            </a:pPr>
            <a:r>
              <a:rPr kumimoji="0" lang="en-US" altLang="en-US" sz="2400" dirty="0"/>
              <a:t>(unlike ANE: court/temple/shrine) independent "preacher"/ activist /</a:t>
            </a:r>
            <a:br>
              <a:rPr kumimoji="0" lang="en-US" altLang="en-US" sz="2400" dirty="0"/>
            </a:br>
            <a:r>
              <a:rPr kumimoji="0" lang="en-US" altLang="en-US" sz="2400" dirty="0"/>
              <a:t>demonstrator /conscience of the people </a:t>
            </a:r>
          </a:p>
          <a:p>
            <a:pPr>
              <a:spcBef>
                <a:spcPct val="0"/>
              </a:spcBef>
              <a:buClrTx/>
              <a:buFontTx/>
              <a:buNone/>
            </a:pPr>
            <a:r>
              <a:rPr kumimoji="0" lang="en-US" altLang="en-US" sz="2400" b="1" dirty="0">
                <a:solidFill>
                  <a:schemeClr val="accent1"/>
                </a:solidFill>
              </a:rPr>
              <a:t>NT: John the B, Jesus, apostles, prophets, “pastors,” etc.    </a:t>
            </a:r>
          </a:p>
          <a:p>
            <a:pPr>
              <a:spcBef>
                <a:spcPct val="0"/>
              </a:spcBef>
              <a:buClrTx/>
              <a:buFontTx/>
              <a:buNone/>
            </a:pPr>
            <a:r>
              <a:rPr kumimoji="0" lang="en-US" altLang="en-US" sz="2400" b="1" dirty="0"/>
              <a:t>Sage:</a:t>
            </a:r>
            <a:r>
              <a:rPr kumimoji="0" lang="en-US" altLang="en-US" sz="2400" dirty="0"/>
              <a:t> </a:t>
            </a:r>
          </a:p>
          <a:p>
            <a:pPr>
              <a:spcBef>
                <a:spcPct val="0"/>
              </a:spcBef>
              <a:buClrTx/>
              <a:buFontTx/>
              <a:buNone/>
            </a:pPr>
            <a:r>
              <a:rPr kumimoji="0" lang="en-US" altLang="en-US" sz="2400" dirty="0"/>
              <a:t>court advisor, scribe (school?)</a:t>
            </a:r>
          </a:p>
          <a:p>
            <a:pPr>
              <a:spcBef>
                <a:spcPct val="0"/>
              </a:spcBef>
              <a:buClrTx/>
              <a:buFontTx/>
              <a:buNone/>
            </a:pPr>
            <a:r>
              <a:rPr kumimoji="0" lang="en-US" altLang="en-US" sz="2400" b="1" dirty="0">
                <a:solidFill>
                  <a:schemeClr val="accent1"/>
                </a:solidFill>
              </a:rPr>
              <a:t>NT: wisdom forms of Jesus' teaching, Pharisees, scribes and rabbis</a:t>
            </a:r>
            <a:r>
              <a:rPr kumimoji="0" lang="en-US" altLang="en-US" sz="2400" dirty="0"/>
              <a:t>.</a:t>
            </a:r>
            <a:r>
              <a:rPr kumimoji="0" lang="en-US" altLang="en-US" sz="2400" b="1" dirty="0">
                <a:solidFill>
                  <a:schemeClr val="accent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9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9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9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91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91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913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913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913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9139">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91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219200" y="609600"/>
            <a:ext cx="6629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b="1"/>
              <a:t>Nature of Oral Transmission of Tradition</a:t>
            </a:r>
          </a:p>
        </p:txBody>
      </p:sp>
      <p:pic>
        <p:nvPicPr>
          <p:cNvPr id="28675" name="Picture 2" descr="C:\Users\dukerk\AppData\Local\Microsoft\Windows\Temporary Internet Files\Content.IE5\QW7MSMZP\MC90044210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90800"/>
            <a:ext cx="319087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chemeClr val="accent1"/>
                </a:solidFill>
              </a:rPr>
              <a:t>NATURE OF ORAL TRANSISSION OF HISTORICAL NARRATIVES </a:t>
            </a:r>
            <a:r>
              <a:rPr kumimoji="0" lang="en-US" altLang="en-US" sz="2400" b="1" u="sng">
                <a:solidFill>
                  <a:srgbClr val="C00000"/>
                </a:solidFill>
              </a:rPr>
              <a:t>(Assign. #6)</a:t>
            </a:r>
            <a:r>
              <a:rPr kumimoji="0" lang="en-US" altLang="en-US" sz="2400" b="1">
                <a:solidFill>
                  <a:srgbClr val="C00000"/>
                </a:solidFill>
              </a:rPr>
              <a:t> </a:t>
            </a:r>
            <a:endParaRPr kumimoji="0" lang="en-US" altLang="en-US" sz="2400">
              <a:solidFill>
                <a:srgbClr val="C00000"/>
              </a:solidFill>
            </a:endParaRPr>
          </a:p>
        </p:txBody>
      </p:sp>
      <p:sp>
        <p:nvSpPr>
          <p:cNvPr id="4099" name="Text Box 3"/>
          <p:cNvSpPr txBox="1">
            <a:spLocks noChangeArrowheads="1"/>
          </p:cNvSpPr>
          <p:nvPr/>
        </p:nvSpPr>
        <p:spPr bwMode="auto">
          <a:xfrm>
            <a:off x="0" y="7620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1. main point retained </a:t>
            </a:r>
          </a:p>
          <a:p>
            <a:pPr>
              <a:spcBef>
                <a:spcPct val="0"/>
              </a:spcBef>
              <a:buClrTx/>
              <a:buFontTx/>
              <a:buNone/>
            </a:pPr>
            <a:r>
              <a:rPr kumimoji="0" lang="en-US" altLang="en-US" sz="2400" b="1"/>
              <a:t>  2. incidental details dropped</a:t>
            </a:r>
          </a:p>
          <a:p>
            <a:pPr>
              <a:spcBef>
                <a:spcPct val="0"/>
              </a:spcBef>
              <a:buClrTx/>
              <a:buFontTx/>
              <a:buNone/>
            </a:pPr>
            <a:r>
              <a:rPr kumimoji="0" lang="en-US" altLang="en-US" sz="2400" b="1"/>
              <a:t>  3. tends to shorten</a:t>
            </a:r>
          </a:p>
          <a:p>
            <a:pPr>
              <a:spcBef>
                <a:spcPct val="0"/>
              </a:spcBef>
              <a:buClrTx/>
              <a:buFontTx/>
              <a:buNone/>
            </a:pPr>
            <a:r>
              <a:rPr kumimoji="0" lang="en-US" altLang="en-US" sz="2400" b="1"/>
              <a:t>  4. follows</a:t>
            </a:r>
            <a:r>
              <a:rPr kumimoji="0" lang="en-US" altLang="en-US" sz="2800" b="1">
                <a:solidFill>
                  <a:srgbClr val="C00000"/>
                </a:solidFill>
              </a:rPr>
              <a:t>*</a:t>
            </a:r>
            <a:r>
              <a:rPr kumimoji="0" lang="en-US" altLang="en-US" sz="2400" b="1"/>
              <a:t>stereotypical form</a:t>
            </a:r>
          </a:p>
          <a:p>
            <a:pPr>
              <a:spcBef>
                <a:spcPct val="0"/>
              </a:spcBef>
              <a:buClrTx/>
              <a:buFontTx/>
              <a:buNone/>
            </a:pPr>
            <a:r>
              <a:rPr kumimoji="0" lang="en-US" altLang="en-US" sz="2400" b="1">
                <a:solidFill>
                  <a:srgbClr val="C00000"/>
                </a:solidFill>
              </a:rPr>
              <a:t>+</a:t>
            </a:r>
            <a:r>
              <a:rPr kumimoji="0" lang="en-US" altLang="en-US" sz="2400" b="1"/>
              <a:t>5.  in Mid-east, closing evaluative statements, kept exact</a:t>
            </a:r>
          </a:p>
          <a:p>
            <a:pPr>
              <a:spcBef>
                <a:spcPct val="0"/>
              </a:spcBef>
              <a:buClrTx/>
              <a:buFontTx/>
              <a:buNone/>
            </a:pPr>
            <a:endParaRPr kumimoji="0" lang="en-US" altLang="en-US" sz="2400" b="1"/>
          </a:p>
          <a:p>
            <a:pPr>
              <a:spcBef>
                <a:spcPct val="0"/>
              </a:spcBef>
              <a:buClrTx/>
              <a:buFontTx/>
              <a:buNone/>
            </a:pPr>
            <a:r>
              <a:rPr kumimoji="0" lang="en-US" altLang="en-US" sz="2400" b="1">
                <a:solidFill>
                  <a:srgbClr val="C00000"/>
                </a:solidFill>
              </a:rPr>
              <a:t> +</a:t>
            </a:r>
            <a:r>
              <a:rPr kumimoji="0" lang="en-US" altLang="en-US" sz="2000" b="1"/>
              <a:t>Wisdom/instructional material, often </a:t>
            </a:r>
            <a:br>
              <a:rPr kumimoji="0" lang="en-US" altLang="en-US" sz="2000" b="1"/>
            </a:br>
            <a:r>
              <a:rPr kumimoji="0" lang="en-US" altLang="en-US" sz="2000" b="1"/>
              <a:t>  memorized word-for-word.  Depends on setting.</a:t>
            </a:r>
            <a:r>
              <a:rPr kumimoji="0" lang="en-US" altLang="en-US" sz="2400" b="1"/>
              <a:t/>
            </a:r>
            <a:br>
              <a:rPr kumimoji="0" lang="en-US" altLang="en-US" sz="2400" b="1"/>
            </a:br>
            <a:r>
              <a:rPr kumimoji="0" lang="en-US" altLang="en-US" sz="2400" b="1"/>
              <a:t> (</a:t>
            </a:r>
            <a:r>
              <a:rPr kumimoji="0" lang="en-US" altLang="en-US" sz="2000" b="1"/>
              <a:t>Article by Bailey on oral tradition posted Duke: ALPS site)</a:t>
            </a:r>
            <a:endParaRPr kumimoji="0" lang="en-US" altLang="en-US" sz="2400"/>
          </a:p>
        </p:txBody>
      </p:sp>
      <p:sp>
        <p:nvSpPr>
          <p:cNvPr id="4100" name="Text Box 4"/>
          <p:cNvSpPr txBox="1">
            <a:spLocks noChangeArrowheads="1"/>
          </p:cNvSpPr>
          <p:nvPr/>
        </p:nvSpPr>
        <p:spPr bwMode="auto">
          <a:xfrm>
            <a:off x="76200" y="42672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800" b="1">
                <a:solidFill>
                  <a:srgbClr val="C00000"/>
                </a:solidFill>
              </a:rPr>
              <a:t>*</a:t>
            </a:r>
            <a:r>
              <a:rPr kumimoji="0" lang="en-US" altLang="en-US" sz="2400" b="1">
                <a:solidFill>
                  <a:srgbClr val="C00000"/>
                </a:solidFill>
              </a:rPr>
              <a:t> </a:t>
            </a:r>
            <a:r>
              <a:rPr kumimoji="0" lang="en-US" altLang="en-US" sz="2400" b="1" u="sng">
                <a:solidFill>
                  <a:schemeClr val="accent1"/>
                </a:solidFill>
              </a:rPr>
              <a:t>ARCHETYPAL PATTERNS</a:t>
            </a:r>
            <a:endParaRPr kumimoji="0" lang="en-US" altLang="en-US" sz="2400">
              <a:solidFill>
                <a:schemeClr val="accent1"/>
              </a:solidFill>
            </a:endParaRPr>
          </a:p>
        </p:txBody>
      </p:sp>
      <p:sp>
        <p:nvSpPr>
          <p:cNvPr id="4101" name="Text Box 5"/>
          <p:cNvSpPr txBox="1">
            <a:spLocks noChangeArrowheads="1"/>
          </p:cNvSpPr>
          <p:nvPr/>
        </p:nvSpPr>
        <p:spPr bwMode="auto">
          <a:xfrm>
            <a:off x="0" y="47244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1. Once something has happened in our lives, we tend to find similar happenings to the first.  (We interpret the present by the past.)</a:t>
            </a:r>
          </a:p>
          <a:p>
            <a:pPr>
              <a:spcBef>
                <a:spcPct val="0"/>
              </a:spcBef>
              <a:buClrTx/>
              <a:buFontTx/>
              <a:buNone/>
            </a:pPr>
            <a:r>
              <a:rPr kumimoji="0" lang="en-US" altLang="en-US" sz="2400" b="1"/>
              <a:t>2. We have cultural patterns: gunfight at high-noon</a:t>
            </a:r>
          </a:p>
        </p:txBody>
      </p:sp>
      <p:graphicFrame>
        <p:nvGraphicFramePr>
          <p:cNvPr id="4102" name="Object 6"/>
          <p:cNvGraphicFramePr>
            <a:graphicFrameLocks noChangeAspect="1"/>
          </p:cNvGraphicFramePr>
          <p:nvPr/>
        </p:nvGraphicFramePr>
        <p:xfrm>
          <a:off x="7010400" y="1889125"/>
          <a:ext cx="2133600" cy="2987675"/>
        </p:xfrm>
        <a:graphic>
          <a:graphicData uri="http://schemas.openxmlformats.org/presentationml/2006/ole">
            <mc:AlternateContent xmlns:mc="http://schemas.openxmlformats.org/markup-compatibility/2006">
              <mc:Choice xmlns:v="urn:schemas-microsoft-com:vml" Requires="v">
                <p:oleObj spid="_x0000_s29726" name="Clip" r:id="rId5" imgW="1089965" imgH="1812341" progId="MS_ClipArt_Gallery.5">
                  <p:embed/>
                </p:oleObj>
              </mc:Choice>
              <mc:Fallback>
                <p:oleObj name="Clip" r:id="rId5" imgW="1089965" imgH="1812341" progId="MS_ClipArt_Gallery.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889125"/>
                        <a:ext cx="2133600" cy="298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Text Box 7"/>
          <p:cNvSpPr txBox="1">
            <a:spLocks noChangeArrowheads="1"/>
          </p:cNvSpPr>
          <p:nvPr/>
        </p:nvSpPr>
        <p:spPr bwMode="auto">
          <a:xfrm>
            <a:off x="0" y="5867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3. Later OT and NT events compared events to "archetypes" in OT.</a:t>
            </a:r>
            <a:endParaRPr kumimoji="0" lang="en-US" altLang="en-US" sz="2400"/>
          </a:p>
        </p:txBody>
      </p:sp>
      <p:sp>
        <p:nvSpPr>
          <p:cNvPr id="8" name="Rectangle 7"/>
          <p:cNvSpPr>
            <a:spLocks noChangeArrowheads="1"/>
          </p:cNvSpPr>
          <p:nvPr/>
        </p:nvSpPr>
        <p:spPr bwMode="auto">
          <a:xfrm>
            <a:off x="0" y="3048000"/>
            <a:ext cx="6858000" cy="1143000"/>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29705" name="TextBox 8"/>
          <p:cNvSpPr txBox="1">
            <a:spLocks noChangeArrowheads="1"/>
          </p:cNvSpPr>
          <p:nvPr/>
        </p:nvSpPr>
        <p:spPr bwMode="auto">
          <a:xfrm>
            <a:off x="0" y="632460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b="1"/>
              <a:t> (See Literary Description,  Literary Features, CoursePack, p. 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100">
                                            <p:txEl>
                                              <p:pRg st="0" end="0"/>
                                            </p:txEl>
                                          </p:spTgt>
                                        </p:tgtEl>
                                        <p:attrNameLst>
                                          <p:attrName>style.visibility</p:attrName>
                                        </p:attrNameLst>
                                      </p:cBhvr>
                                      <p:to>
                                        <p:strVal val="visible"/>
                                      </p:to>
                                    </p:set>
                                    <p:anim calcmode="lin" valueType="num">
                                      <p:cBhvr additive="base">
                                        <p:cTn id="45"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101">
                                            <p:txEl>
                                              <p:pRg st="0" end="0"/>
                                            </p:txEl>
                                          </p:spTgt>
                                        </p:tgtEl>
                                        <p:attrNameLst>
                                          <p:attrName>style.visibility</p:attrName>
                                        </p:attrNameLst>
                                      </p:cBhvr>
                                      <p:to>
                                        <p:strVal val="visible"/>
                                      </p:to>
                                    </p:set>
                                    <p:anim calcmode="lin" valueType="num">
                                      <p:cBhvr additive="base">
                                        <p:cTn id="51"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101">
                                            <p:txEl>
                                              <p:pRg st="1" end="1"/>
                                            </p:txEl>
                                          </p:spTgt>
                                        </p:tgtEl>
                                        <p:attrNameLst>
                                          <p:attrName>style.visibility</p:attrName>
                                        </p:attrNameLst>
                                      </p:cBhvr>
                                      <p:to>
                                        <p:strVal val="visible"/>
                                      </p:to>
                                    </p:set>
                                    <p:anim calcmode="lin" valueType="num">
                                      <p:cBhvr additive="base">
                                        <p:cTn id="57" dur="500" fill="hold"/>
                                        <p:tgtEl>
                                          <p:spTgt spid="4101">
                                            <p:txEl>
                                              <p:pRg st="1" end="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1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410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GUNSHOT.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03">
                                            <p:txEl>
                                              <p:pRg st="0" end="0"/>
                                            </p:txEl>
                                          </p:spTgt>
                                        </p:tgtEl>
                                        <p:attrNameLst>
                                          <p:attrName>style.visibility</p:attrName>
                                        </p:attrNameLst>
                                      </p:cBhvr>
                                      <p:to>
                                        <p:strVal val="visible"/>
                                      </p:to>
                                    </p:set>
                                    <p:anim calcmode="lin" valueType="num">
                                      <p:cBhvr additive="base">
                                        <p:cTn id="67" dur="500" fill="hold"/>
                                        <p:tgtEl>
                                          <p:spTgt spid="4103">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1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build="p" autoUpdateAnimBg="0"/>
      <p:bldP spid="4101" grpId="0" build="p" autoUpdateAnimBg="0"/>
      <p:bldP spid="4103" grpId="0" build="p" autoUpdateAnimBg="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304800" y="180975"/>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solidFill>
                  <a:srgbClr val="333333"/>
                </a:solidFill>
              </a:rPr>
              <a:t>Differences between Oral and Writing Cultures</a:t>
            </a:r>
          </a:p>
        </p:txBody>
      </p:sp>
      <p:sp>
        <p:nvSpPr>
          <p:cNvPr id="30723" name="TextBox 2"/>
          <p:cNvSpPr txBox="1">
            <a:spLocks noChangeArrowheads="1"/>
          </p:cNvSpPr>
          <p:nvPr/>
        </p:nvSpPr>
        <p:spPr bwMode="auto">
          <a:xfrm>
            <a:off x="152400" y="10668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rPr>
              <a:t>	</a:t>
            </a:r>
            <a:r>
              <a:rPr kumimoji="0" lang="en-US" altLang="en-US" sz="2400" b="1">
                <a:solidFill>
                  <a:srgbClr val="C00000"/>
                </a:solidFill>
              </a:rPr>
              <a:t>Oral Culture</a:t>
            </a:r>
            <a:r>
              <a:rPr kumimoji="0" lang="en-US" altLang="en-US" sz="2400">
                <a:solidFill>
                  <a:srgbClr val="333333"/>
                </a:solidFill>
              </a:rPr>
              <a:t>				</a:t>
            </a:r>
            <a:r>
              <a:rPr kumimoji="0" lang="en-US" altLang="en-US" sz="2400" b="1">
                <a:solidFill>
                  <a:srgbClr val="3333CC"/>
                </a:solidFill>
              </a:rPr>
              <a:t>Writing Culture</a:t>
            </a:r>
          </a:p>
        </p:txBody>
      </p:sp>
      <p:cxnSp>
        <p:nvCxnSpPr>
          <p:cNvPr id="30724" name="Straight Connector 4"/>
          <p:cNvCxnSpPr>
            <a:cxnSpLocks noChangeShapeType="1"/>
            <a:stCxn id="30723" idx="0"/>
          </p:cNvCxnSpPr>
          <p:nvPr/>
        </p:nvCxnSpPr>
        <p:spPr bwMode="auto">
          <a:xfrm rot="-5400000" flipH="1" flipV="1">
            <a:off x="1771650" y="3790950"/>
            <a:ext cx="5486400" cy="381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0725" name="Straight Connector 6"/>
          <p:cNvCxnSpPr>
            <a:cxnSpLocks noChangeShapeType="1"/>
          </p:cNvCxnSpPr>
          <p:nvPr/>
        </p:nvCxnSpPr>
        <p:spPr bwMode="auto">
          <a:xfrm>
            <a:off x="533400" y="1524000"/>
            <a:ext cx="7772400" cy="15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9222" name="TextBox 5"/>
          <p:cNvSpPr txBox="1">
            <a:spLocks noChangeArrowheads="1"/>
          </p:cNvSpPr>
          <p:nvPr/>
        </p:nvSpPr>
        <p:spPr bwMode="auto">
          <a:xfrm>
            <a:off x="381000" y="1752600"/>
            <a:ext cx="37338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spcAft>
                <a:spcPts val="600"/>
              </a:spcAft>
              <a:buClrTx/>
              <a:buFont typeface="Arial" charset="0"/>
              <a:buChar char="•"/>
            </a:pPr>
            <a:r>
              <a:rPr kumimoji="0" lang="en-US" altLang="en-US" sz="2400" b="1">
                <a:solidFill>
                  <a:srgbClr val="3333CC"/>
                </a:solidFill>
              </a:rPr>
              <a:t>Authority based on spoken (memorized words)</a:t>
            </a:r>
            <a:r>
              <a:rPr kumimoji="0" lang="en-US" altLang="en-US" sz="2400" b="1">
                <a:solidFill>
                  <a:srgbClr val="333333"/>
                </a:solidFill>
              </a:rPr>
              <a:t> </a:t>
            </a:r>
            <a:r>
              <a:rPr kumimoji="0" lang="en-US" altLang="en-US" sz="2400" b="1">
                <a:solidFill>
                  <a:srgbClr val="3333CC"/>
                </a:solidFill>
              </a:rPr>
              <a:t>of teacher/tradent</a:t>
            </a:r>
          </a:p>
          <a:p>
            <a:pPr>
              <a:spcBef>
                <a:spcPct val="0"/>
              </a:spcBef>
              <a:spcAft>
                <a:spcPts val="600"/>
              </a:spcAft>
              <a:buClrTx/>
              <a:buFont typeface="Arial" charset="0"/>
              <a:buChar char="•"/>
            </a:pPr>
            <a:r>
              <a:rPr kumimoji="0" lang="en-US" altLang="en-US" sz="2400" b="1">
                <a:solidFill>
                  <a:srgbClr val="3333CC"/>
                </a:solidFill>
              </a:rPr>
              <a:t>Based on communal knowledge</a:t>
            </a:r>
          </a:p>
          <a:p>
            <a:pPr>
              <a:spcBef>
                <a:spcPct val="0"/>
              </a:spcBef>
              <a:spcAft>
                <a:spcPts val="600"/>
              </a:spcAft>
              <a:buClrTx/>
              <a:buFont typeface="Arial" charset="0"/>
              <a:buChar char="•"/>
            </a:pPr>
            <a:r>
              <a:rPr kumimoji="0" lang="en-US" altLang="en-US" sz="2400" b="1">
                <a:solidFill>
                  <a:srgbClr val="009900"/>
                </a:solidFill>
              </a:rPr>
              <a:t>Words are dynamic, visual and dramatic</a:t>
            </a:r>
          </a:p>
          <a:p>
            <a:pPr>
              <a:spcBef>
                <a:spcPct val="0"/>
              </a:spcBef>
              <a:spcAft>
                <a:spcPts val="600"/>
              </a:spcAft>
              <a:buClrTx/>
              <a:buFont typeface="Arial" charset="0"/>
              <a:buChar char="•"/>
            </a:pPr>
            <a:r>
              <a:rPr kumimoji="0" lang="en-US" altLang="en-US" sz="2400" b="1">
                <a:solidFill>
                  <a:srgbClr val="009900"/>
                </a:solidFill>
              </a:rPr>
              <a:t>Performance oriented</a:t>
            </a:r>
          </a:p>
          <a:p>
            <a:pPr>
              <a:spcBef>
                <a:spcPct val="0"/>
              </a:spcBef>
              <a:spcAft>
                <a:spcPts val="600"/>
              </a:spcAft>
              <a:buClrTx/>
              <a:buFont typeface="Arial" charset="0"/>
              <a:buChar char="•"/>
            </a:pPr>
            <a:r>
              <a:rPr kumimoji="0" lang="en-US" altLang="en-US" sz="2400" b="1">
                <a:solidFill>
                  <a:srgbClr val="C00000"/>
                </a:solidFill>
              </a:rPr>
              <a:t>Fluidity to respond to audience and situation</a:t>
            </a:r>
          </a:p>
          <a:p>
            <a:pPr>
              <a:spcBef>
                <a:spcPct val="0"/>
              </a:spcBef>
              <a:spcAft>
                <a:spcPts val="600"/>
              </a:spcAft>
              <a:buClrTx/>
              <a:buFont typeface="Arial" charset="0"/>
              <a:buChar char="•"/>
            </a:pPr>
            <a:r>
              <a:rPr kumimoji="0" lang="en-US" altLang="en-US" sz="2400" b="1">
                <a:solidFill>
                  <a:srgbClr val="7030A0"/>
                </a:solidFill>
              </a:rPr>
              <a:t>Communal interpretations</a:t>
            </a:r>
          </a:p>
        </p:txBody>
      </p:sp>
      <p:sp>
        <p:nvSpPr>
          <p:cNvPr id="10247" name="TextBox 6"/>
          <p:cNvSpPr txBox="1">
            <a:spLocks noChangeArrowheads="1"/>
          </p:cNvSpPr>
          <p:nvPr/>
        </p:nvSpPr>
        <p:spPr bwMode="auto">
          <a:xfrm>
            <a:off x="4800600" y="1752600"/>
            <a:ext cx="39624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spcAft>
                <a:spcPts val="600"/>
              </a:spcAft>
              <a:buClrTx/>
              <a:buFont typeface="Arial" charset="0"/>
              <a:buChar char="•"/>
            </a:pPr>
            <a:r>
              <a:rPr kumimoji="0" lang="en-US" altLang="en-US" sz="2400" b="1">
                <a:solidFill>
                  <a:srgbClr val="3333CC"/>
                </a:solidFill>
              </a:rPr>
              <a:t>Text as authority/orthodox</a:t>
            </a:r>
          </a:p>
          <a:p>
            <a:pPr>
              <a:spcBef>
                <a:spcPct val="0"/>
              </a:spcBef>
              <a:spcAft>
                <a:spcPts val="600"/>
              </a:spcAft>
              <a:buClrTx/>
              <a:buFont typeface="Arial" charset="0"/>
              <a:buChar char="•"/>
            </a:pPr>
            <a:r>
              <a:rPr kumimoji="0" lang="en-US" altLang="en-US" sz="2400" b="1">
                <a:solidFill>
                  <a:srgbClr val="3333CC"/>
                </a:solidFill>
              </a:rPr>
              <a:t>Knowledge comes from the text</a:t>
            </a:r>
          </a:p>
          <a:p>
            <a:pPr>
              <a:spcBef>
                <a:spcPct val="0"/>
              </a:spcBef>
              <a:spcAft>
                <a:spcPts val="600"/>
              </a:spcAft>
              <a:buClrTx/>
              <a:buFont typeface="Arial" charset="0"/>
              <a:buChar char="•"/>
            </a:pPr>
            <a:endParaRPr kumimoji="0" lang="en-US" altLang="en-US" sz="2400" b="1">
              <a:solidFill>
                <a:srgbClr val="3333CC"/>
              </a:solidFill>
            </a:endParaRPr>
          </a:p>
          <a:p>
            <a:pPr>
              <a:spcBef>
                <a:spcPct val="0"/>
              </a:spcBef>
              <a:spcAft>
                <a:spcPts val="600"/>
              </a:spcAft>
              <a:buClrTx/>
              <a:buFont typeface="Arial" charset="0"/>
              <a:buChar char="•"/>
            </a:pPr>
            <a:endParaRPr kumimoji="0" lang="en-US" altLang="en-US" sz="2400" b="1">
              <a:solidFill>
                <a:srgbClr val="3333CC"/>
              </a:solidFill>
            </a:endParaRPr>
          </a:p>
          <a:p>
            <a:pPr>
              <a:spcBef>
                <a:spcPct val="0"/>
              </a:spcBef>
              <a:spcAft>
                <a:spcPts val="600"/>
              </a:spcAft>
              <a:buClrTx/>
              <a:buFont typeface="Arial" charset="0"/>
              <a:buChar char="•"/>
            </a:pPr>
            <a:r>
              <a:rPr kumimoji="0" lang="en-US" altLang="en-US" sz="2400" b="1">
                <a:solidFill>
                  <a:srgbClr val="009900"/>
                </a:solidFill>
              </a:rPr>
              <a:t>Text as unchanging artifact</a:t>
            </a:r>
          </a:p>
          <a:p>
            <a:pPr>
              <a:spcBef>
                <a:spcPct val="0"/>
              </a:spcBef>
              <a:spcAft>
                <a:spcPts val="600"/>
              </a:spcAft>
              <a:buClrTx/>
              <a:buFontTx/>
              <a:buNone/>
            </a:pPr>
            <a:endParaRPr kumimoji="0" lang="en-US" altLang="en-US" sz="2400" b="1">
              <a:solidFill>
                <a:srgbClr val="009900"/>
              </a:solidFill>
            </a:endParaRPr>
          </a:p>
          <a:p>
            <a:pPr>
              <a:spcBef>
                <a:spcPct val="0"/>
              </a:spcBef>
              <a:spcAft>
                <a:spcPts val="600"/>
              </a:spcAft>
              <a:buClrTx/>
              <a:buFont typeface="Arial" charset="0"/>
              <a:buChar char="•"/>
            </a:pPr>
            <a:r>
              <a:rPr kumimoji="0" lang="en-US" altLang="en-US" sz="2400" b="1">
                <a:solidFill>
                  <a:srgbClr val="C00000"/>
                </a:solidFill>
              </a:rPr>
              <a:t>Teaching is static</a:t>
            </a:r>
          </a:p>
          <a:p>
            <a:pPr>
              <a:spcBef>
                <a:spcPct val="0"/>
              </a:spcBef>
              <a:spcAft>
                <a:spcPts val="600"/>
              </a:spcAft>
              <a:buClrTx/>
              <a:buFont typeface="Arial" charset="0"/>
              <a:buChar char="•"/>
            </a:pPr>
            <a:r>
              <a:rPr kumimoji="0" lang="en-US" altLang="en-US" sz="2400" b="1">
                <a:solidFill>
                  <a:srgbClr val="C00000"/>
                </a:solidFill>
              </a:rPr>
              <a:t>Rule oriented</a:t>
            </a:r>
          </a:p>
          <a:p>
            <a:pPr>
              <a:spcBef>
                <a:spcPct val="0"/>
              </a:spcBef>
              <a:spcAft>
                <a:spcPts val="600"/>
              </a:spcAft>
              <a:buClrTx/>
              <a:buFont typeface="Arial" charset="0"/>
              <a:buChar char="•"/>
            </a:pPr>
            <a:endParaRPr kumimoji="0" lang="en-US" altLang="en-US" sz="2400" b="1">
              <a:solidFill>
                <a:srgbClr val="C00000"/>
              </a:solidFill>
            </a:endParaRPr>
          </a:p>
          <a:p>
            <a:pPr>
              <a:spcBef>
                <a:spcPct val="0"/>
              </a:spcBef>
              <a:spcAft>
                <a:spcPts val="600"/>
              </a:spcAft>
              <a:buClrTx/>
              <a:buFont typeface="Arial" charset="0"/>
              <a:buChar char="•"/>
            </a:pPr>
            <a:r>
              <a:rPr kumimoji="0" lang="en-US" altLang="en-US" sz="2400" b="1">
                <a:solidFill>
                  <a:srgbClr val="7030A0"/>
                </a:solidFill>
              </a:rPr>
              <a:t>Individual interpretations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2">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247">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222">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2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609600" y="533400"/>
            <a:ext cx="8001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a:solidFill>
                  <a:srgbClr val="3333CC"/>
                </a:solidFill>
              </a:rPr>
              <a:t>Trust in Oral Transmission over Written</a:t>
            </a:r>
          </a:p>
          <a:p>
            <a:pPr algn="ctr">
              <a:spcBef>
                <a:spcPct val="0"/>
              </a:spcBef>
              <a:buClrTx/>
              <a:buFontTx/>
              <a:buNone/>
            </a:pPr>
            <a:r>
              <a:rPr kumimoji="0" lang="en-US" altLang="en-US" sz="2400" b="1">
                <a:solidFill>
                  <a:srgbClr val="333333"/>
                </a:solidFill>
              </a:rPr>
              <a:t>Papias (writing in early 2</a:t>
            </a:r>
            <a:r>
              <a:rPr kumimoji="0" lang="en-US" altLang="en-US" sz="2400" b="1" baseline="30000">
                <a:solidFill>
                  <a:srgbClr val="333333"/>
                </a:solidFill>
              </a:rPr>
              <a:t>nd</a:t>
            </a:r>
            <a:r>
              <a:rPr kumimoji="0" lang="en-US" altLang="en-US" sz="2400" b="1">
                <a:solidFill>
                  <a:srgbClr val="333333"/>
                </a:solidFill>
              </a:rPr>
              <a:t> century CE)</a:t>
            </a:r>
          </a:p>
          <a:p>
            <a:pPr>
              <a:spcBef>
                <a:spcPct val="0"/>
              </a:spcBef>
              <a:buClrTx/>
              <a:buFontTx/>
              <a:buNone/>
            </a:pPr>
            <a:endParaRPr kumimoji="0" lang="en-US" altLang="en-US" sz="2400" b="1">
              <a:solidFill>
                <a:srgbClr val="333333"/>
              </a:solidFill>
            </a:endParaRPr>
          </a:p>
          <a:p>
            <a:pPr>
              <a:spcBef>
                <a:spcPct val="0"/>
              </a:spcBef>
              <a:buClrTx/>
              <a:buFontTx/>
              <a:buNone/>
            </a:pPr>
            <a:r>
              <a:rPr kumimoji="0" lang="en-US" altLang="en-US" sz="2400" b="1">
                <a:solidFill>
                  <a:srgbClr val="333333"/>
                </a:solidFill>
              </a:rPr>
              <a:t>“If, then, any one came, who had been a follower of the elders, I questioned him in regard to the words of the elders -- what Andrew or what Peter said, or what was said by Philip, or by Thomas, or by James, or by John, or by Matthew, or by any other of the disciples of the Lord, and what things Aristion and the presbyter John, the disciples of the Lord, say. </a:t>
            </a:r>
            <a:r>
              <a:rPr kumimoji="0" lang="en-US" altLang="en-US" sz="2400" b="1">
                <a:solidFill>
                  <a:srgbClr val="3333CC"/>
                </a:solidFill>
              </a:rPr>
              <a:t>For I did not think that what was to be gotten from the books would profit me as much as what came from the living and abiding voice.</a:t>
            </a:r>
            <a:r>
              <a:rPr kumimoji="0" lang="en-US" altLang="en-US" sz="2400" b="1">
                <a:solidFill>
                  <a:srgbClr val="333333"/>
                </a:solidFill>
              </a:rPr>
              <a:t>”</a:t>
            </a:r>
          </a:p>
          <a:p>
            <a:pPr>
              <a:spcBef>
                <a:spcPct val="0"/>
              </a:spcBef>
              <a:buClrTx/>
              <a:buFontTx/>
              <a:buNone/>
            </a:pPr>
            <a:endParaRPr kumimoji="0" lang="en-US" altLang="en-US" sz="2400" b="1">
              <a:solidFill>
                <a:srgbClr val="333333"/>
              </a:solidFill>
            </a:endParaRPr>
          </a:p>
          <a:p>
            <a:pPr algn="r">
              <a:spcBef>
                <a:spcPct val="0"/>
              </a:spcBef>
              <a:buClrTx/>
              <a:buFontTx/>
              <a:buNone/>
            </a:pPr>
            <a:r>
              <a:rPr kumimoji="0" lang="en-US" altLang="en-US" sz="2400" b="1">
                <a:solidFill>
                  <a:srgbClr val="333333"/>
                </a:solidFill>
              </a:rPr>
              <a:t>(Eusebius, Church History, III.39.4, quoting Papias)</a:t>
            </a:r>
          </a:p>
          <a:p>
            <a:pPr>
              <a:spcBef>
                <a:spcPct val="0"/>
              </a:spcBef>
              <a:buClrTx/>
              <a:buFontTx/>
              <a:buNone/>
            </a:pPr>
            <a:endParaRPr kumimoji="0" lang="en-US" altLang="en-US" sz="2400" b="1">
              <a:solidFill>
                <a:srgbClr val="3333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23813" y="261938"/>
            <a:ext cx="914400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Font typeface="Monotype Sorts" pitchFamily="2" charset="2"/>
              <a:buChar char="§"/>
              <a:defRPr kumimoji="1" sz="3200">
                <a:solidFill>
                  <a:schemeClr val="tx1"/>
                </a:solidFill>
                <a:latin typeface="Times New Roman" pitchFamily="18" charset="0"/>
              </a:defRPr>
            </a:lvl1pPr>
            <a:lvl2pPr>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lvl="1" algn="ctr">
              <a:spcBef>
                <a:spcPct val="0"/>
              </a:spcBef>
              <a:buClrTx/>
              <a:buSzTx/>
              <a:buFontTx/>
              <a:buNone/>
            </a:pPr>
            <a:r>
              <a:rPr kumimoji="0" lang="en-US" altLang="en-US" b="1">
                <a:solidFill>
                  <a:srgbClr val="262699"/>
                </a:solidFill>
              </a:rPr>
              <a:t>Setting Expectations for Reading Biblical Accounts</a:t>
            </a:r>
          </a:p>
        </p:txBody>
      </p:sp>
      <p:sp>
        <p:nvSpPr>
          <p:cNvPr id="5" name="TextBox 4"/>
          <p:cNvSpPr txBox="1">
            <a:spLocks noChangeArrowheads="1"/>
          </p:cNvSpPr>
          <p:nvPr/>
        </p:nvSpPr>
        <p:spPr bwMode="auto">
          <a:xfrm>
            <a:off x="152400" y="855663"/>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C00000"/>
                </a:solidFill>
              </a:rPr>
              <a:t>When we work with some biblical texts, we are working with layers of  tradition.</a:t>
            </a:r>
          </a:p>
          <a:p>
            <a:pPr>
              <a:spcBef>
                <a:spcPct val="0"/>
              </a:spcBef>
              <a:buClrTx/>
              <a:buFontTx/>
              <a:buNone/>
            </a:pPr>
            <a:r>
              <a:rPr kumimoji="0" lang="en-US" altLang="en-US" sz="2400" b="1">
                <a:solidFill>
                  <a:srgbClr val="333333"/>
                </a:solidFill>
              </a:rPr>
              <a:t>Story:</a:t>
            </a:r>
          </a:p>
          <a:p>
            <a:pPr>
              <a:spcBef>
                <a:spcPct val="0"/>
              </a:spcBef>
              <a:buClrTx/>
              <a:buFontTx/>
              <a:buNone/>
            </a:pPr>
            <a:r>
              <a:rPr kumimoji="0" lang="en-US" altLang="en-US" sz="2400" b="1">
                <a:solidFill>
                  <a:srgbClr val="333333"/>
                </a:solidFill>
              </a:rPr>
              <a:t>A woman sees what turns out to be a political assassination that over a few months leads to a war that over a few years leads to new country boundaries.  Thirty years later a researcher who is writing an historical account of this war interviews a child of this woman.  The child tells the researcher her mother’s story about the day of the assassination.</a:t>
            </a:r>
          </a:p>
          <a:p>
            <a:pPr>
              <a:spcBef>
                <a:spcPct val="0"/>
              </a:spcBef>
              <a:buClrTx/>
              <a:buFont typeface="Arial" charset="0"/>
              <a:buChar char="•"/>
            </a:pPr>
            <a:r>
              <a:rPr kumimoji="0" lang="en-US" altLang="en-US" sz="2400" b="1">
                <a:solidFill>
                  <a:srgbClr val="262699"/>
                </a:solidFill>
              </a:rPr>
              <a:t>Do you expect the child only heard the story told once?</a:t>
            </a:r>
          </a:p>
          <a:p>
            <a:pPr>
              <a:spcBef>
                <a:spcPct val="0"/>
              </a:spcBef>
              <a:buClrTx/>
              <a:buFont typeface="Arial" charset="0"/>
              <a:buChar char="•"/>
            </a:pPr>
            <a:r>
              <a:rPr kumimoji="0" lang="en-US" altLang="en-US" sz="2400" b="1">
                <a:solidFill>
                  <a:srgbClr val="262699"/>
                </a:solidFill>
              </a:rPr>
              <a:t>Do you expect that the mother told it the same way each time?</a:t>
            </a:r>
          </a:p>
          <a:p>
            <a:pPr>
              <a:spcBef>
                <a:spcPct val="0"/>
              </a:spcBef>
              <a:buClrTx/>
              <a:buFont typeface="Arial" charset="0"/>
              <a:buChar char="•"/>
            </a:pPr>
            <a:r>
              <a:rPr kumimoji="0" lang="en-US" altLang="en-US" sz="2400" b="1">
                <a:solidFill>
                  <a:srgbClr val="262699"/>
                </a:solidFill>
              </a:rPr>
              <a:t>Do you expect that the child (now adult) repeats the story exactly as his mother stated it?</a:t>
            </a:r>
          </a:p>
          <a:p>
            <a:pPr>
              <a:spcBef>
                <a:spcPct val="0"/>
              </a:spcBef>
              <a:buClrTx/>
              <a:buFont typeface="Arial" charset="0"/>
              <a:buChar char="•"/>
            </a:pPr>
            <a:r>
              <a:rPr kumimoji="0" lang="en-US" altLang="en-US" sz="2400" b="1">
                <a:solidFill>
                  <a:srgbClr val="262699"/>
                </a:solidFill>
              </a:rPr>
              <a:t>Do you expect that the researcher sees the event from the same different perspective of the woman?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e">
  <a:themeElements>
    <a:clrScheme name="Custom 1">
      <a:dk1>
        <a:srgbClr val="333333"/>
      </a:dk1>
      <a:lt1>
        <a:srgbClr val="A9BDA9"/>
      </a:lt1>
      <a:dk2>
        <a:srgbClr val="004C2B"/>
      </a:dk2>
      <a:lt2>
        <a:srgbClr val="578963"/>
      </a:lt2>
      <a:accent1>
        <a:srgbClr val="0000FF"/>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
  <TotalTime>3246</TotalTime>
  <Words>2304</Words>
  <Application>Microsoft Office PowerPoint</Application>
  <PresentationFormat>On-screen Show (4:3)</PresentationFormat>
  <Paragraphs>304</Paragraphs>
  <Slides>42</Slides>
  <Notes>13</Notes>
  <HiddenSlides>1</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42</vt:i4>
      </vt:variant>
    </vt:vector>
  </HeadingPairs>
  <TitlesOfParts>
    <vt:vector size="54" baseType="lpstr">
      <vt:lpstr>Monotype Sorts</vt:lpstr>
      <vt:lpstr>Bwhebb</vt:lpstr>
      <vt:lpstr>Times New Roman</vt:lpstr>
      <vt:lpstr>Arial</vt:lpstr>
      <vt:lpstr>Courier New</vt:lpstr>
      <vt:lpstr>Serene</vt:lpstr>
      <vt:lpstr>1_Serene</vt:lpstr>
      <vt:lpstr>2_Serene</vt:lpstr>
      <vt:lpstr>NTUnit1Day1</vt:lpstr>
      <vt:lpstr>3_Serene</vt:lpstr>
      <vt:lpstr>5_Serene</vt:lpstr>
      <vt:lpstr>Clip</vt:lpstr>
      <vt:lpstr>COS 221  Bible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PROCESS</vt:lpstr>
      <vt:lpstr>PowerPoint Presentation</vt:lpstr>
      <vt:lpstr>GENRE EXERCISE (CP. pp. 13-15)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cp:lastModifiedBy>
  <cp:revision>157</cp:revision>
  <cp:lastPrinted>2002-05-20T20:53:18Z</cp:lastPrinted>
  <dcterms:created xsi:type="dcterms:W3CDTF">1999-08-18T12:34:09Z</dcterms:created>
  <dcterms:modified xsi:type="dcterms:W3CDTF">2020-05-19T19:58:36Z</dcterms:modified>
</cp:coreProperties>
</file>