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9" r:id="rId1"/>
    <p:sldMasterId id="2147483815" r:id="rId2"/>
    <p:sldMasterId id="2147483829" r:id="rId3"/>
    <p:sldMasterId id="2147483843" r:id="rId4"/>
  </p:sldMasterIdLst>
  <p:notesMasterIdLst>
    <p:notesMasterId r:id="rId70"/>
  </p:notesMasterIdLst>
  <p:handoutMasterIdLst>
    <p:handoutMasterId r:id="rId71"/>
  </p:handoutMasterIdLst>
  <p:sldIdLst>
    <p:sldId id="256" r:id="rId5"/>
    <p:sldId id="259" r:id="rId6"/>
    <p:sldId id="327" r:id="rId7"/>
    <p:sldId id="477" r:id="rId8"/>
    <p:sldId id="463" r:id="rId9"/>
    <p:sldId id="464" r:id="rId10"/>
    <p:sldId id="465" r:id="rId11"/>
    <p:sldId id="466" r:id="rId12"/>
    <p:sldId id="467" r:id="rId13"/>
    <p:sldId id="468" r:id="rId14"/>
    <p:sldId id="469" r:id="rId15"/>
    <p:sldId id="470" r:id="rId16"/>
    <p:sldId id="471" r:id="rId17"/>
    <p:sldId id="472" r:id="rId18"/>
    <p:sldId id="473" r:id="rId19"/>
    <p:sldId id="474" r:id="rId20"/>
    <p:sldId id="444" r:id="rId21"/>
    <p:sldId id="445" r:id="rId22"/>
    <p:sldId id="446" r:id="rId23"/>
    <p:sldId id="447" r:id="rId24"/>
    <p:sldId id="448" r:id="rId25"/>
    <p:sldId id="449" r:id="rId26"/>
    <p:sldId id="450" r:id="rId27"/>
    <p:sldId id="451" r:id="rId28"/>
    <p:sldId id="452" r:id="rId29"/>
    <p:sldId id="453" r:id="rId30"/>
    <p:sldId id="454" r:id="rId31"/>
    <p:sldId id="455" r:id="rId32"/>
    <p:sldId id="407" r:id="rId33"/>
    <p:sldId id="408" r:id="rId34"/>
    <p:sldId id="409" r:id="rId35"/>
    <p:sldId id="410" r:id="rId36"/>
    <p:sldId id="411" r:id="rId37"/>
    <p:sldId id="437" r:id="rId38"/>
    <p:sldId id="413" r:id="rId39"/>
    <p:sldId id="414" r:id="rId40"/>
    <p:sldId id="415" r:id="rId41"/>
    <p:sldId id="416" r:id="rId42"/>
    <p:sldId id="417" r:id="rId43"/>
    <p:sldId id="418" r:id="rId44"/>
    <p:sldId id="419" r:id="rId45"/>
    <p:sldId id="420" r:id="rId46"/>
    <p:sldId id="421" r:id="rId47"/>
    <p:sldId id="422" r:id="rId48"/>
    <p:sldId id="423" r:id="rId49"/>
    <p:sldId id="424" r:id="rId50"/>
    <p:sldId id="425" r:id="rId51"/>
    <p:sldId id="426" r:id="rId52"/>
    <p:sldId id="427" r:id="rId53"/>
    <p:sldId id="428" r:id="rId54"/>
    <p:sldId id="430" r:id="rId55"/>
    <p:sldId id="431" r:id="rId56"/>
    <p:sldId id="432" r:id="rId57"/>
    <p:sldId id="433" r:id="rId58"/>
    <p:sldId id="434" r:id="rId59"/>
    <p:sldId id="475" r:id="rId60"/>
    <p:sldId id="476" r:id="rId61"/>
    <p:sldId id="399" r:id="rId62"/>
    <p:sldId id="400" r:id="rId63"/>
    <p:sldId id="438" r:id="rId64"/>
    <p:sldId id="439" r:id="rId65"/>
    <p:sldId id="395" r:id="rId66"/>
    <p:sldId id="440" r:id="rId67"/>
    <p:sldId id="456" r:id="rId68"/>
    <p:sldId id="441" r:id="rId69"/>
  </p:sldIdLst>
  <p:sldSz cx="9144000" cy="6858000" type="screen4x3"/>
  <p:notesSz cx="7102475" cy="9388475"/>
  <p:embeddedFontLst>
    <p:embeddedFont>
      <p:font typeface="Bwhebb" panose="02000400000000000000" pitchFamily="2" charset="0"/>
      <p:regular r:id="rId72"/>
    </p:embeddedFont>
    <p:embeddedFont>
      <p:font typeface="Arial Black" panose="020B0A04020102020204" pitchFamily="34" charset="0"/>
      <p:bold r:id="rId73"/>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5C4A1"/>
    <a:srgbClr val="C8C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71" autoAdjust="0"/>
    <p:restoredTop sz="87744" autoAdjust="0"/>
  </p:normalViewPr>
  <p:slideViewPr>
    <p:cSldViewPr>
      <p:cViewPr varScale="1">
        <p:scale>
          <a:sx n="77" d="100"/>
          <a:sy n="77" d="100"/>
        </p:scale>
        <p:origin x="1646"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varScale="1">
      <p:scale>
        <a:sx n="1" d="1"/>
        <a:sy n="1" d="1"/>
      </p:scale>
      <p:origin x="0" y="-199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slide" Target="slides/slide36.xml"/><Relationship Id="rId1" Type="http://schemas.openxmlformats.org/officeDocument/2006/relationships/slide" Target="slides/slide30.xml"/><Relationship Id="rId4"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39267" name="Rectangle 3"/>
          <p:cNvSpPr>
            <a:spLocks noGrp="1" noChangeArrowheads="1"/>
          </p:cNvSpPr>
          <p:nvPr>
            <p:ph type="dt" sz="quarter"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139268" name="Rectangle 4"/>
          <p:cNvSpPr>
            <a:spLocks noGrp="1" noChangeArrowheads="1"/>
          </p:cNvSpPr>
          <p:nvPr>
            <p:ph type="ftr" sz="quarter" idx="2"/>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39269" name="Rectangle 5"/>
          <p:cNvSpPr>
            <a:spLocks noGrp="1" noChangeArrowheads="1"/>
          </p:cNvSpPr>
          <p:nvPr>
            <p:ph type="sldNum" sz="quarter" idx="3"/>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5B3CA80C-9069-4A59-9CDD-13264881F589}" type="slidenum">
              <a:rPr lang="en-US"/>
              <a:pPr>
                <a:defRPr/>
              </a:pPr>
              <a:t>‹#›</a:t>
            </a:fld>
            <a:endParaRPr lang="en-US"/>
          </a:p>
        </p:txBody>
      </p:sp>
    </p:spTree>
    <p:extLst>
      <p:ext uri="{BB962C8B-B14F-4D97-AF65-F5344CB8AC3E}">
        <p14:creationId xmlns:p14="http://schemas.microsoft.com/office/powerpoint/2010/main" val="2622945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defTabSz="942975">
              <a:defRPr sz="1200"/>
            </a:lvl1pPr>
          </a:lstStyle>
          <a:p>
            <a:pPr>
              <a:defRPr/>
            </a:pPr>
            <a:endParaRPr lang="en-US"/>
          </a:p>
        </p:txBody>
      </p:sp>
      <p:sp>
        <p:nvSpPr>
          <p:cNvPr id="111619" name="Rectangle 3"/>
          <p:cNvSpPr>
            <a:spLocks noGrp="1" noChangeArrowheads="1"/>
          </p:cNvSpPr>
          <p:nvPr>
            <p:ph type="dt" idx="1"/>
          </p:nvPr>
        </p:nvSpPr>
        <p:spPr bwMode="auto">
          <a:xfrm>
            <a:off x="4024313" y="0"/>
            <a:ext cx="3078162" cy="468313"/>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lvl1pPr algn="r" defTabSz="942975">
              <a:defRPr sz="1200"/>
            </a:lvl1pPr>
          </a:lstStyle>
          <a:p>
            <a:pPr>
              <a:defRPr/>
            </a:pPr>
            <a:endParaRPr lang="en-US"/>
          </a:p>
        </p:txBody>
      </p:sp>
      <p:sp>
        <p:nvSpPr>
          <p:cNvPr id="62468"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1" name="Rectangle 5"/>
          <p:cNvSpPr>
            <a:spLocks noGrp="1" noChangeArrowheads="1"/>
          </p:cNvSpPr>
          <p:nvPr>
            <p:ph type="body" sz="quarter" idx="3"/>
          </p:nvPr>
        </p:nvSpPr>
        <p:spPr bwMode="auto">
          <a:xfrm>
            <a:off x="947738" y="4459288"/>
            <a:ext cx="5207000" cy="4224337"/>
          </a:xfrm>
          <a:prstGeom prst="rect">
            <a:avLst/>
          </a:prstGeom>
          <a:noFill/>
          <a:ln w="9525">
            <a:noFill/>
            <a:miter lim="800000"/>
            <a:headEnd/>
            <a:tailEnd/>
          </a:ln>
          <a:effectLst/>
        </p:spPr>
        <p:txBody>
          <a:bodyPr vert="horz" wrap="square" lIns="94222" tIns="47111" rIns="94222" bIns="471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920163"/>
            <a:ext cx="3078163"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defTabSz="942975">
              <a:defRPr sz="1200"/>
            </a:lvl1pPr>
          </a:lstStyle>
          <a:p>
            <a:pPr>
              <a:defRPr/>
            </a:pPr>
            <a:endParaRPr lang="en-US"/>
          </a:p>
        </p:txBody>
      </p:sp>
      <p:sp>
        <p:nvSpPr>
          <p:cNvPr id="111623" name="Rectangle 7"/>
          <p:cNvSpPr>
            <a:spLocks noGrp="1" noChangeArrowheads="1"/>
          </p:cNvSpPr>
          <p:nvPr>
            <p:ph type="sldNum" sz="quarter" idx="5"/>
          </p:nvPr>
        </p:nvSpPr>
        <p:spPr bwMode="auto">
          <a:xfrm>
            <a:off x="4024313" y="8920163"/>
            <a:ext cx="3078162" cy="468312"/>
          </a:xfrm>
          <a:prstGeom prst="rect">
            <a:avLst/>
          </a:prstGeom>
          <a:noFill/>
          <a:ln w="9525">
            <a:noFill/>
            <a:miter lim="800000"/>
            <a:headEnd/>
            <a:tailEnd/>
          </a:ln>
          <a:effectLst/>
        </p:spPr>
        <p:txBody>
          <a:bodyPr vert="horz" wrap="square" lIns="94222" tIns="47111" rIns="94222" bIns="47111" numCol="1" anchor="b" anchorCtr="0" compatLnSpc="1">
            <a:prstTxWarp prst="textNoShape">
              <a:avLst/>
            </a:prstTxWarp>
          </a:bodyPr>
          <a:lstStyle>
            <a:lvl1pPr algn="r" defTabSz="942975">
              <a:defRPr sz="1200"/>
            </a:lvl1pPr>
          </a:lstStyle>
          <a:p>
            <a:pPr>
              <a:defRPr/>
            </a:pPr>
            <a:fld id="{910D382C-D10A-424E-A952-A9233B4221CC}" type="slidenum">
              <a:rPr lang="en-US"/>
              <a:pPr>
                <a:defRPr/>
              </a:pPr>
              <a:t>‹#›</a:t>
            </a:fld>
            <a:endParaRPr lang="en-US"/>
          </a:p>
        </p:txBody>
      </p:sp>
    </p:spTree>
    <p:extLst>
      <p:ext uri="{BB962C8B-B14F-4D97-AF65-F5344CB8AC3E}">
        <p14:creationId xmlns:p14="http://schemas.microsoft.com/office/powerpoint/2010/main" val="627065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975" rtl="0" eaLnBrk="0" fontAlgn="base" latinLnBrk="0" hangingPunct="0">
              <a:lnSpc>
                <a:spcPct val="100000"/>
              </a:lnSpc>
              <a:spcBef>
                <a:spcPct val="0"/>
              </a:spcBef>
              <a:spcAft>
                <a:spcPct val="0"/>
              </a:spcAft>
              <a:buClrTx/>
              <a:buSzTx/>
              <a:buFontTx/>
              <a:buNone/>
              <a:tabLst/>
              <a:defRPr/>
            </a:pPr>
            <a:fld id="{D6556A4F-3E4F-4851-B84D-1C5EDD3DB21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2975"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15581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1120A331-4234-4B0A-8F4A-D0C5BFA972E1}" type="slidenum">
              <a:rPr lang="en-US" altLang="en-US" sz="1200" smtClean="0"/>
              <a:pPr/>
              <a:t>63</a:t>
            </a:fld>
            <a:endParaRPr lang="en-US" altLang="en-US"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9311A9F9-5A12-4C48-AAC4-C05319C51FBF}" type="slidenum">
              <a:rPr lang="en-US" altLang="en-US" sz="1200" smtClean="0"/>
              <a:pPr/>
              <a:t>65</a:t>
            </a:fld>
            <a:endParaRPr lang="en-US" altLang="en-US" sz="12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one hand, I am skeptical about any reconstruction of the history of Israel.  On the other hand, I value the biblical construction of the history of Israel, because it communicates the meaning (world view, etc.) that we need to be ‘wise unto salvation.’  We must recognize the communicative intention of why people ‘do history.’</a:t>
            </a:r>
            <a:endParaRPr lang="en-US" dirty="0"/>
          </a:p>
        </p:txBody>
      </p:sp>
      <p:sp>
        <p:nvSpPr>
          <p:cNvPr id="4" name="Slide Number Placeholder 3"/>
          <p:cNvSpPr>
            <a:spLocks noGrp="1"/>
          </p:cNvSpPr>
          <p:nvPr>
            <p:ph type="sldNum" sz="quarter" idx="10"/>
          </p:nvPr>
        </p:nvSpPr>
        <p:spPr/>
        <p:txBody>
          <a:bodyPr/>
          <a:lstStyle/>
          <a:p>
            <a:pPr>
              <a:defRPr/>
            </a:pPr>
            <a:fld id="{910D382C-D10A-424E-A952-A9233B4221CC}" type="slidenum">
              <a:rPr lang="en-US" smtClean="0"/>
              <a:pPr>
                <a:defRPr/>
              </a:pPr>
              <a:t>13</a:t>
            </a:fld>
            <a:endParaRPr lang="en-US"/>
          </a:p>
        </p:txBody>
      </p:sp>
    </p:spTree>
    <p:extLst>
      <p:ext uri="{BB962C8B-B14F-4D97-AF65-F5344CB8AC3E}">
        <p14:creationId xmlns:p14="http://schemas.microsoft.com/office/powerpoint/2010/main" val="237766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motif</a:t>
            </a:r>
            <a:r>
              <a:rPr lang="en-US" baseline="0" dirty="0" smtClean="0"/>
              <a:t> of what happens when we ‘exchange’ God’s </a:t>
            </a:r>
            <a:r>
              <a:rPr lang="en-US" baseline="0" dirty="0" smtClean="0"/>
              <a:t>glory and Romans 2.</a:t>
            </a:r>
            <a:endParaRPr lang="en-US" dirty="0"/>
          </a:p>
        </p:txBody>
      </p:sp>
      <p:sp>
        <p:nvSpPr>
          <p:cNvPr id="4" name="Slide Number Placeholder 3"/>
          <p:cNvSpPr>
            <a:spLocks noGrp="1"/>
          </p:cNvSpPr>
          <p:nvPr>
            <p:ph type="sldNum" sz="quarter" idx="10"/>
          </p:nvPr>
        </p:nvSpPr>
        <p:spPr/>
        <p:txBody>
          <a:bodyPr/>
          <a:lstStyle/>
          <a:p>
            <a:pPr>
              <a:defRPr/>
            </a:pPr>
            <a:fld id="{D6556A4F-3E4F-4851-B84D-1C5EDD3DB217}"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80786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Israel</a:t>
            </a:r>
            <a:r>
              <a:rPr lang="en-US" baseline="0" dirty="0" smtClean="0"/>
              <a:t>’s location would/should make an impact on the whole ANE!</a:t>
            </a:r>
            <a:endParaRPr lang="en-US" dirty="0"/>
          </a:p>
        </p:txBody>
      </p:sp>
      <p:sp>
        <p:nvSpPr>
          <p:cNvPr id="4" name="Slide Number Placeholder 3"/>
          <p:cNvSpPr>
            <a:spLocks noGrp="1"/>
          </p:cNvSpPr>
          <p:nvPr>
            <p:ph type="sldNum" sz="quarter" idx="10"/>
          </p:nvPr>
        </p:nvSpPr>
        <p:spPr/>
        <p:txBody>
          <a:bodyPr/>
          <a:lstStyle/>
          <a:p>
            <a:pPr>
              <a:defRPr/>
            </a:pPr>
            <a:fld id="{D6556A4F-3E4F-4851-B84D-1C5EDD3DB217}"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40952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64858AFB-CA4B-48BD-8339-9DC5729301E3}" type="slidenum">
              <a:rPr lang="en-US" altLang="en-US" sz="1200" smtClean="0"/>
              <a:pPr/>
              <a:t>18</a:t>
            </a:fld>
            <a:endParaRPr lang="en-US" altLang="en-US"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5D12852D-9FAF-47A9-AD9E-9D0731264F6B}" type="slidenum">
              <a:rPr lang="en-US" altLang="en-US" sz="1200" smtClean="0"/>
              <a:pPr/>
              <a:t>26</a:t>
            </a:fld>
            <a:endParaRPr lang="en-US" alt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65F82B69-2F9A-48E6-81AB-C56E03D7C78F}" type="slidenum">
              <a:rPr lang="en-US" altLang="en-US" sz="1200" smtClean="0"/>
              <a:pPr/>
              <a:t>27</a:t>
            </a:fld>
            <a:endParaRPr lang="en-US" alt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747697C0-E633-4FA4-9893-2FC4F8944820}" type="slidenum">
              <a:rPr lang="en-US" altLang="en-US" sz="1200" smtClean="0"/>
              <a:pPr/>
              <a:t>60</a:t>
            </a:fld>
            <a:endParaRPr lang="en-US" altLang="en-US"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400">
                <a:solidFill>
                  <a:schemeClr val="tx1"/>
                </a:solidFill>
                <a:latin typeface="Times New Roman" pitchFamily="18" charset="0"/>
              </a:defRPr>
            </a:lvl1pPr>
            <a:lvl2pPr marL="742950" indent="-285750" defTabSz="942975">
              <a:defRPr sz="2400">
                <a:solidFill>
                  <a:schemeClr val="tx1"/>
                </a:solidFill>
                <a:latin typeface="Times New Roman" pitchFamily="18" charset="0"/>
              </a:defRPr>
            </a:lvl2pPr>
            <a:lvl3pPr marL="1143000" indent="-228600" defTabSz="942975">
              <a:defRPr sz="2400">
                <a:solidFill>
                  <a:schemeClr val="tx1"/>
                </a:solidFill>
                <a:latin typeface="Times New Roman" pitchFamily="18" charset="0"/>
              </a:defRPr>
            </a:lvl3pPr>
            <a:lvl4pPr marL="1600200" indent="-228600" defTabSz="942975">
              <a:defRPr sz="2400">
                <a:solidFill>
                  <a:schemeClr val="tx1"/>
                </a:solidFill>
                <a:latin typeface="Times New Roman" pitchFamily="18" charset="0"/>
              </a:defRPr>
            </a:lvl4pPr>
            <a:lvl5pPr marL="2057400" indent="-228600" defTabSz="942975">
              <a:defRPr sz="2400">
                <a:solidFill>
                  <a:schemeClr val="tx1"/>
                </a:solidFill>
                <a:latin typeface="Times New Roman" pitchFamily="18" charset="0"/>
              </a:defRPr>
            </a:lvl5pPr>
            <a:lvl6pPr marL="2514600" indent="-228600" defTabSz="942975" eaLnBrk="0" fontAlgn="base" hangingPunct="0">
              <a:spcBef>
                <a:spcPct val="0"/>
              </a:spcBef>
              <a:spcAft>
                <a:spcPct val="0"/>
              </a:spcAft>
              <a:defRPr sz="2400">
                <a:solidFill>
                  <a:schemeClr val="tx1"/>
                </a:solidFill>
                <a:latin typeface="Times New Roman" pitchFamily="18" charset="0"/>
              </a:defRPr>
            </a:lvl6pPr>
            <a:lvl7pPr marL="2971800" indent="-228600" defTabSz="942975" eaLnBrk="0" fontAlgn="base" hangingPunct="0">
              <a:spcBef>
                <a:spcPct val="0"/>
              </a:spcBef>
              <a:spcAft>
                <a:spcPct val="0"/>
              </a:spcAft>
              <a:defRPr sz="2400">
                <a:solidFill>
                  <a:schemeClr val="tx1"/>
                </a:solidFill>
                <a:latin typeface="Times New Roman" pitchFamily="18" charset="0"/>
              </a:defRPr>
            </a:lvl7pPr>
            <a:lvl8pPr marL="3429000" indent="-228600" defTabSz="942975" eaLnBrk="0" fontAlgn="base" hangingPunct="0">
              <a:spcBef>
                <a:spcPct val="0"/>
              </a:spcBef>
              <a:spcAft>
                <a:spcPct val="0"/>
              </a:spcAft>
              <a:defRPr sz="2400">
                <a:solidFill>
                  <a:schemeClr val="tx1"/>
                </a:solidFill>
                <a:latin typeface="Times New Roman" pitchFamily="18" charset="0"/>
              </a:defRPr>
            </a:lvl8pPr>
            <a:lvl9pPr marL="3886200" indent="-228600" defTabSz="942975" eaLnBrk="0" fontAlgn="base" hangingPunct="0">
              <a:spcBef>
                <a:spcPct val="0"/>
              </a:spcBef>
              <a:spcAft>
                <a:spcPct val="0"/>
              </a:spcAft>
              <a:defRPr sz="2400">
                <a:solidFill>
                  <a:schemeClr val="tx1"/>
                </a:solidFill>
                <a:latin typeface="Times New Roman" pitchFamily="18" charset="0"/>
              </a:defRPr>
            </a:lvl9pPr>
          </a:lstStyle>
          <a:p>
            <a:fld id="{060002F4-BC73-4953-A6F2-517486EBF92C}" type="slidenum">
              <a:rPr lang="en-US" altLang="en-US" sz="1200" smtClean="0"/>
              <a:pPr/>
              <a:t>61</a:t>
            </a:fld>
            <a:endParaRPr lang="en-US" altLang="en-US"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95DF3AAD-5CCD-4F5F-80E5-4C2A25F82560}" type="slidenum">
              <a:rPr lang="en-US"/>
              <a:pPr>
                <a:defRPr/>
              </a:pPr>
              <a:t>‹#›</a:t>
            </a:fld>
            <a:endParaRPr lang="en-US"/>
          </a:p>
        </p:txBody>
      </p:sp>
    </p:spTree>
    <p:extLst>
      <p:ext uri="{BB962C8B-B14F-4D97-AF65-F5344CB8AC3E}">
        <p14:creationId xmlns:p14="http://schemas.microsoft.com/office/powerpoint/2010/main" val="217292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048727-4827-4DD8-8A85-D85FF167A5A5}" type="slidenum">
              <a:rPr lang="en-US"/>
              <a:pPr>
                <a:defRPr/>
              </a:pPr>
              <a:t>‹#›</a:t>
            </a:fld>
            <a:endParaRPr lang="en-US"/>
          </a:p>
        </p:txBody>
      </p:sp>
    </p:spTree>
    <p:extLst>
      <p:ext uri="{BB962C8B-B14F-4D97-AF65-F5344CB8AC3E}">
        <p14:creationId xmlns:p14="http://schemas.microsoft.com/office/powerpoint/2010/main" val="235415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7721C-A4E9-42F4-826E-01D42E7BEBF2}" type="slidenum">
              <a:rPr lang="en-US"/>
              <a:pPr>
                <a:defRPr/>
              </a:pPr>
              <a:t>‹#›</a:t>
            </a:fld>
            <a:endParaRPr lang="en-US"/>
          </a:p>
        </p:txBody>
      </p:sp>
    </p:spTree>
    <p:extLst>
      <p:ext uri="{BB962C8B-B14F-4D97-AF65-F5344CB8AC3E}">
        <p14:creationId xmlns:p14="http://schemas.microsoft.com/office/powerpoint/2010/main" val="4125571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1D1566-71C7-4E49-8E07-1F2E6FAC6697}" type="slidenum">
              <a:rPr lang="en-US"/>
              <a:pPr>
                <a:defRPr/>
              </a:pPr>
              <a:t>‹#›</a:t>
            </a:fld>
            <a:endParaRPr lang="en-US"/>
          </a:p>
        </p:txBody>
      </p:sp>
    </p:spTree>
    <p:extLst>
      <p:ext uri="{BB962C8B-B14F-4D97-AF65-F5344CB8AC3E}">
        <p14:creationId xmlns:p14="http://schemas.microsoft.com/office/powerpoint/2010/main" val="756774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333333"/>
              </a:solidFill>
            </a:endParaRPr>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6B913F31-19BD-4DAD-B840-11F466D7C57D}" type="slidenum">
              <a:rPr lang="en-US"/>
              <a:pPr>
                <a:defRPr/>
              </a:pPr>
              <a:t>‹#›</a:t>
            </a:fld>
            <a:endParaRPr lang="en-US"/>
          </a:p>
        </p:txBody>
      </p:sp>
    </p:spTree>
    <p:extLst>
      <p:ext uri="{BB962C8B-B14F-4D97-AF65-F5344CB8AC3E}">
        <p14:creationId xmlns:p14="http://schemas.microsoft.com/office/powerpoint/2010/main" val="390522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9B048D-A798-4166-A781-7DE9728552AA}"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25913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B5A0A-D913-49B4-970C-83FB255E3DB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35086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E5FB5F-954B-4799-80B5-75ED72D4E3B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587817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E1F15D-1DA6-425C-A998-91A0F517695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717901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945899-F7A5-4A47-AD3E-9C32F1A66393}"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43373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CB64A8-A7C9-4381-A033-DF4EB5C5EC7A}"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95844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60AAD6-53CC-46DC-AEBA-BF91AF205F99}" type="slidenum">
              <a:rPr lang="en-US"/>
              <a:pPr>
                <a:defRPr/>
              </a:pPr>
              <a:t>‹#›</a:t>
            </a:fld>
            <a:endParaRPr lang="en-US"/>
          </a:p>
        </p:txBody>
      </p:sp>
    </p:spTree>
    <p:extLst>
      <p:ext uri="{BB962C8B-B14F-4D97-AF65-F5344CB8AC3E}">
        <p14:creationId xmlns:p14="http://schemas.microsoft.com/office/powerpoint/2010/main" val="2286224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050E4-2864-4953-BF98-EF96631008C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115689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74BAFE-8F3D-42F6-B099-F7A70B3A6058}"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59778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88FBF7-B7C8-4977-8B14-AC36FD54796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916652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09E9B-B896-47AF-A59B-FF26B773A22B}"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658327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77700D-ADD1-4A8F-9A79-C8AFC29A6DAC}"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630648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F17AA3-FD5B-4EDF-A449-FD685E09287F}"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904277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333333"/>
              </a:solidFill>
            </a:endParaRPr>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6B913F31-19BD-4DAD-B840-11F466D7C57D}" type="slidenum">
              <a:rPr lang="en-US"/>
              <a:pPr>
                <a:defRPr/>
              </a:pPr>
              <a:t>‹#›</a:t>
            </a:fld>
            <a:endParaRPr lang="en-US"/>
          </a:p>
        </p:txBody>
      </p:sp>
    </p:spTree>
    <p:extLst>
      <p:ext uri="{BB962C8B-B14F-4D97-AF65-F5344CB8AC3E}">
        <p14:creationId xmlns:p14="http://schemas.microsoft.com/office/powerpoint/2010/main" val="2709527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9B048D-A798-4166-A781-7DE9728552AA}"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335213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B5A0A-D913-49B4-970C-83FB255E3DB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397956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E5FB5F-954B-4799-80B5-75ED72D4E3BD}"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96060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5239C1-1BAD-475A-B85D-471A25AB248D}" type="slidenum">
              <a:rPr lang="en-US"/>
              <a:pPr>
                <a:defRPr/>
              </a:pPr>
              <a:t>‹#›</a:t>
            </a:fld>
            <a:endParaRPr lang="en-US"/>
          </a:p>
        </p:txBody>
      </p:sp>
    </p:spTree>
    <p:extLst>
      <p:ext uri="{BB962C8B-B14F-4D97-AF65-F5344CB8AC3E}">
        <p14:creationId xmlns:p14="http://schemas.microsoft.com/office/powerpoint/2010/main" val="401368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E1F15D-1DA6-425C-A998-91A0F5176955}"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229491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945899-F7A5-4A47-AD3E-9C32F1A66393}"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813605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CB64A8-A7C9-4381-A033-DF4EB5C5EC7A}"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058945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0050E4-2864-4953-BF98-EF96631008C2}"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882163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74BAFE-8F3D-42F6-B099-F7A70B3A6058}"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037566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88FBF7-B7C8-4977-8B14-AC36FD547966}"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980097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09E9B-B896-47AF-A59B-FF26B773A22B}"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018319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77700D-ADD1-4A8F-9A79-C8AFC29A6DAC}"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3151689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7896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7896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F17AA3-FD5B-4EDF-A449-FD685E09287F}"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2422445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pPr>
              <a:defRPr/>
            </a:pPr>
            <a:fld id="{6B913F31-19BD-4DAD-B840-11F466D7C57D}" type="slidenum">
              <a:rPr lang="en-US"/>
              <a:pPr>
                <a:defRPr/>
              </a:pPr>
              <a:t>‹#›</a:t>
            </a:fld>
            <a:endParaRPr lang="en-US"/>
          </a:p>
        </p:txBody>
      </p:sp>
    </p:spTree>
    <p:extLst>
      <p:ext uri="{BB962C8B-B14F-4D97-AF65-F5344CB8AC3E}">
        <p14:creationId xmlns:p14="http://schemas.microsoft.com/office/powerpoint/2010/main" val="71642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9CF8A8-66B3-4F4F-9CC8-159D3233CC16}" type="slidenum">
              <a:rPr lang="en-US"/>
              <a:pPr>
                <a:defRPr/>
              </a:pPr>
              <a:t>‹#›</a:t>
            </a:fld>
            <a:endParaRPr lang="en-US"/>
          </a:p>
        </p:txBody>
      </p:sp>
    </p:spTree>
    <p:extLst>
      <p:ext uri="{BB962C8B-B14F-4D97-AF65-F5344CB8AC3E}">
        <p14:creationId xmlns:p14="http://schemas.microsoft.com/office/powerpoint/2010/main" val="521787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B048D-A798-4166-A781-7DE9728552AA}" type="slidenum">
              <a:rPr lang="en-US"/>
              <a:pPr>
                <a:defRPr/>
              </a:pPr>
              <a:t>‹#›</a:t>
            </a:fld>
            <a:endParaRPr lang="en-US"/>
          </a:p>
        </p:txBody>
      </p:sp>
    </p:spTree>
    <p:extLst>
      <p:ext uri="{BB962C8B-B14F-4D97-AF65-F5344CB8AC3E}">
        <p14:creationId xmlns:p14="http://schemas.microsoft.com/office/powerpoint/2010/main" val="418243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DB5A0A-D913-49B4-970C-83FB255E3DBD}" type="slidenum">
              <a:rPr lang="en-US"/>
              <a:pPr>
                <a:defRPr/>
              </a:pPr>
              <a:t>‹#›</a:t>
            </a:fld>
            <a:endParaRPr lang="en-US"/>
          </a:p>
        </p:txBody>
      </p:sp>
    </p:spTree>
    <p:extLst>
      <p:ext uri="{BB962C8B-B14F-4D97-AF65-F5344CB8AC3E}">
        <p14:creationId xmlns:p14="http://schemas.microsoft.com/office/powerpoint/2010/main" val="1009498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5FB5F-954B-4799-80B5-75ED72D4E3BD}" type="slidenum">
              <a:rPr lang="en-US"/>
              <a:pPr>
                <a:defRPr/>
              </a:pPr>
              <a:t>‹#›</a:t>
            </a:fld>
            <a:endParaRPr lang="en-US"/>
          </a:p>
        </p:txBody>
      </p:sp>
    </p:spTree>
    <p:extLst>
      <p:ext uri="{BB962C8B-B14F-4D97-AF65-F5344CB8AC3E}">
        <p14:creationId xmlns:p14="http://schemas.microsoft.com/office/powerpoint/2010/main" val="3454556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E1F15D-1DA6-425C-A998-91A0F5176955}" type="slidenum">
              <a:rPr lang="en-US"/>
              <a:pPr>
                <a:defRPr/>
              </a:pPr>
              <a:t>‹#›</a:t>
            </a:fld>
            <a:endParaRPr lang="en-US"/>
          </a:p>
        </p:txBody>
      </p:sp>
    </p:spTree>
    <p:extLst>
      <p:ext uri="{BB962C8B-B14F-4D97-AF65-F5344CB8AC3E}">
        <p14:creationId xmlns:p14="http://schemas.microsoft.com/office/powerpoint/2010/main" val="845143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945899-F7A5-4A47-AD3E-9C32F1A66393}" type="slidenum">
              <a:rPr lang="en-US"/>
              <a:pPr>
                <a:defRPr/>
              </a:pPr>
              <a:t>‹#›</a:t>
            </a:fld>
            <a:endParaRPr lang="en-US"/>
          </a:p>
        </p:txBody>
      </p:sp>
    </p:spTree>
    <p:extLst>
      <p:ext uri="{BB962C8B-B14F-4D97-AF65-F5344CB8AC3E}">
        <p14:creationId xmlns:p14="http://schemas.microsoft.com/office/powerpoint/2010/main" val="1173051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CB64A8-A7C9-4381-A033-DF4EB5C5EC7A}" type="slidenum">
              <a:rPr lang="en-US"/>
              <a:pPr>
                <a:defRPr/>
              </a:pPr>
              <a:t>‹#›</a:t>
            </a:fld>
            <a:endParaRPr lang="en-US"/>
          </a:p>
        </p:txBody>
      </p:sp>
    </p:spTree>
    <p:extLst>
      <p:ext uri="{BB962C8B-B14F-4D97-AF65-F5344CB8AC3E}">
        <p14:creationId xmlns:p14="http://schemas.microsoft.com/office/powerpoint/2010/main" val="1676879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0050E4-2864-4953-BF98-EF96631008C2}" type="slidenum">
              <a:rPr lang="en-US"/>
              <a:pPr>
                <a:defRPr/>
              </a:pPr>
              <a:t>‹#›</a:t>
            </a:fld>
            <a:endParaRPr lang="en-US"/>
          </a:p>
        </p:txBody>
      </p:sp>
    </p:spTree>
    <p:extLst>
      <p:ext uri="{BB962C8B-B14F-4D97-AF65-F5344CB8AC3E}">
        <p14:creationId xmlns:p14="http://schemas.microsoft.com/office/powerpoint/2010/main" val="28248000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4BAFE-8F3D-42F6-B099-F7A70B3A6058}" type="slidenum">
              <a:rPr lang="en-US"/>
              <a:pPr>
                <a:defRPr/>
              </a:pPr>
              <a:t>‹#›</a:t>
            </a:fld>
            <a:endParaRPr lang="en-US"/>
          </a:p>
        </p:txBody>
      </p:sp>
    </p:spTree>
    <p:extLst>
      <p:ext uri="{BB962C8B-B14F-4D97-AF65-F5344CB8AC3E}">
        <p14:creationId xmlns:p14="http://schemas.microsoft.com/office/powerpoint/2010/main" val="35700564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88FBF7-B7C8-4977-8B14-AC36FD547966}" type="slidenum">
              <a:rPr lang="en-US"/>
              <a:pPr>
                <a:defRPr/>
              </a:pPr>
              <a:t>‹#›</a:t>
            </a:fld>
            <a:endParaRPr lang="en-US"/>
          </a:p>
        </p:txBody>
      </p:sp>
    </p:spTree>
    <p:extLst>
      <p:ext uri="{BB962C8B-B14F-4D97-AF65-F5344CB8AC3E}">
        <p14:creationId xmlns:p14="http://schemas.microsoft.com/office/powerpoint/2010/main" val="8196512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09E9B-B896-47AF-A59B-FF26B773A22B}" type="slidenum">
              <a:rPr lang="en-US"/>
              <a:pPr>
                <a:defRPr/>
              </a:pPr>
              <a:t>‹#›</a:t>
            </a:fld>
            <a:endParaRPr lang="en-US"/>
          </a:p>
        </p:txBody>
      </p:sp>
    </p:spTree>
    <p:extLst>
      <p:ext uri="{BB962C8B-B14F-4D97-AF65-F5344CB8AC3E}">
        <p14:creationId xmlns:p14="http://schemas.microsoft.com/office/powerpoint/2010/main" val="338978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97C991-36FB-4499-800E-DCF7F0C6B657}" type="slidenum">
              <a:rPr lang="en-US"/>
              <a:pPr>
                <a:defRPr/>
              </a:pPr>
              <a:t>‹#›</a:t>
            </a:fld>
            <a:endParaRPr lang="en-US"/>
          </a:p>
        </p:txBody>
      </p:sp>
    </p:spTree>
    <p:extLst>
      <p:ext uri="{BB962C8B-B14F-4D97-AF65-F5344CB8AC3E}">
        <p14:creationId xmlns:p14="http://schemas.microsoft.com/office/powerpoint/2010/main" val="12777608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77700D-ADD1-4A8F-9A79-C8AFC29A6DAC}" type="slidenum">
              <a:rPr lang="en-US"/>
              <a:pPr>
                <a:defRPr/>
              </a:pPr>
              <a:t>‹#›</a:t>
            </a:fld>
            <a:endParaRPr lang="en-US"/>
          </a:p>
        </p:txBody>
      </p:sp>
    </p:spTree>
    <p:extLst>
      <p:ext uri="{BB962C8B-B14F-4D97-AF65-F5344CB8AC3E}">
        <p14:creationId xmlns:p14="http://schemas.microsoft.com/office/powerpoint/2010/main" val="28857605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F17AA3-FD5B-4EDF-A449-FD685E09287F}" type="slidenum">
              <a:rPr lang="en-US"/>
              <a:pPr>
                <a:defRPr/>
              </a:pPr>
              <a:t>‹#›</a:t>
            </a:fld>
            <a:endParaRPr lang="en-US"/>
          </a:p>
        </p:txBody>
      </p:sp>
    </p:spTree>
    <p:extLst>
      <p:ext uri="{BB962C8B-B14F-4D97-AF65-F5344CB8AC3E}">
        <p14:creationId xmlns:p14="http://schemas.microsoft.com/office/powerpoint/2010/main" val="196813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E73F5A-E641-44CD-9713-5F0249CB4D7F}" type="slidenum">
              <a:rPr lang="en-US"/>
              <a:pPr>
                <a:defRPr/>
              </a:pPr>
              <a:t>‹#›</a:t>
            </a:fld>
            <a:endParaRPr lang="en-US"/>
          </a:p>
        </p:txBody>
      </p:sp>
    </p:spTree>
    <p:extLst>
      <p:ext uri="{BB962C8B-B14F-4D97-AF65-F5344CB8AC3E}">
        <p14:creationId xmlns:p14="http://schemas.microsoft.com/office/powerpoint/2010/main" val="140863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59B6BF-62AB-4111-8076-9D206A7CC4FD}" type="slidenum">
              <a:rPr lang="en-US"/>
              <a:pPr>
                <a:defRPr/>
              </a:pPr>
              <a:t>‹#›</a:t>
            </a:fld>
            <a:endParaRPr lang="en-US"/>
          </a:p>
        </p:txBody>
      </p:sp>
    </p:spTree>
    <p:extLst>
      <p:ext uri="{BB962C8B-B14F-4D97-AF65-F5344CB8AC3E}">
        <p14:creationId xmlns:p14="http://schemas.microsoft.com/office/powerpoint/2010/main" val="250983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FC5D52-919A-4AF2-B08E-C8617E0E4009}" type="slidenum">
              <a:rPr lang="en-US"/>
              <a:pPr>
                <a:defRPr/>
              </a:pPr>
              <a:t>‹#›</a:t>
            </a:fld>
            <a:endParaRPr lang="en-US"/>
          </a:p>
        </p:txBody>
      </p:sp>
    </p:spTree>
    <p:extLst>
      <p:ext uri="{BB962C8B-B14F-4D97-AF65-F5344CB8AC3E}">
        <p14:creationId xmlns:p14="http://schemas.microsoft.com/office/powerpoint/2010/main" val="420127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D9ECE0-A958-472E-B1AE-BDC9CECB13E3}" type="slidenum">
              <a:rPr lang="en-US"/>
              <a:pPr>
                <a:defRPr/>
              </a:pPr>
              <a:t>‹#›</a:t>
            </a:fld>
            <a:endParaRPr lang="en-US"/>
          </a:p>
        </p:txBody>
      </p:sp>
    </p:spTree>
    <p:extLst>
      <p:ext uri="{BB962C8B-B14F-4D97-AF65-F5344CB8AC3E}">
        <p14:creationId xmlns:p14="http://schemas.microsoft.com/office/powerpoint/2010/main" val="299271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1.jpe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0FFAEA9D-0DBE-4624-BB51-6A3B2D5FF0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2"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C9B481F9-C2EB-4943-BD85-9F83A5202909}"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180091856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solidFill>
                <a:srgbClr val="578963"/>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solidFill>
                <a:srgbClr val="578963"/>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C9B481F9-C2EB-4943-BD85-9F83A5202909}" type="slidenum">
              <a:rPr lang="en-US">
                <a:solidFill>
                  <a:srgbClr val="578963"/>
                </a:solidFill>
              </a:rPr>
              <a:pPr>
                <a:defRPr/>
              </a:pPr>
              <a:t>‹#›</a:t>
            </a:fld>
            <a:endParaRPr lang="en-US">
              <a:solidFill>
                <a:srgbClr val="578963"/>
              </a:solidFill>
            </a:endParaRPr>
          </a:p>
        </p:txBody>
      </p:sp>
    </p:spTree>
    <p:extLst>
      <p:ext uri="{BB962C8B-B14F-4D97-AF65-F5344CB8AC3E}">
        <p14:creationId xmlns:p14="http://schemas.microsoft.com/office/powerpoint/2010/main" val="403930233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pPr>
              <a:defRPr/>
            </a:pPr>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pPr>
              <a:defRPr/>
            </a:pPr>
            <a:fld id="{C9B481F9-C2EB-4943-BD85-9F83A5202909}" type="slidenum">
              <a:rPr lang="en-US"/>
              <a:pPr>
                <a:defRPr/>
              </a:pPr>
              <a:t>‹#›</a:t>
            </a:fld>
            <a:endParaRPr lang="en-US"/>
          </a:p>
        </p:txBody>
      </p:sp>
    </p:spTree>
    <p:extLst>
      <p:ext uri="{BB962C8B-B14F-4D97-AF65-F5344CB8AC3E}">
        <p14:creationId xmlns:p14="http://schemas.microsoft.com/office/powerpoint/2010/main" val="96177877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defRPr>
      </a:lvl2pPr>
      <a:lvl3pPr algn="l" rtl="0" eaLnBrk="0" fontAlgn="base" hangingPunct="0">
        <a:spcBef>
          <a:spcPct val="0"/>
        </a:spcBef>
        <a:spcAft>
          <a:spcPct val="0"/>
        </a:spcAft>
        <a:defRPr kumimoji="1" sz="4400">
          <a:solidFill>
            <a:schemeClr val="tx2"/>
          </a:solidFill>
          <a:latin typeface="Times New Roman" pitchFamily="18" charset="0"/>
        </a:defRPr>
      </a:lvl3pPr>
      <a:lvl4pPr algn="l" rtl="0" eaLnBrk="0" fontAlgn="base" hangingPunct="0">
        <a:spcBef>
          <a:spcPct val="0"/>
        </a:spcBef>
        <a:spcAft>
          <a:spcPct val="0"/>
        </a:spcAft>
        <a:defRPr kumimoji="1" sz="4400">
          <a:solidFill>
            <a:schemeClr val="tx2"/>
          </a:solidFill>
          <a:latin typeface="Times New Roman" pitchFamily="18" charset="0"/>
        </a:defRPr>
      </a:lvl4pPr>
      <a:lvl5pPr algn="l" rtl="0" eaLnBrk="0" fontAlgn="base" hangingPunct="0">
        <a:spcBef>
          <a:spcPct val="0"/>
        </a:spcBef>
        <a:spcAft>
          <a:spcPct val="0"/>
        </a:spcAft>
        <a:defRPr kumimoji="1" sz="4400">
          <a:solidFill>
            <a:schemeClr val="tx2"/>
          </a:solidFill>
          <a:latin typeface="Times New Roman" pitchFamily="18"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audio" Target="../media/audio1.wav"/><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1.bin"/><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4.bin"/><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6.wmf"/><Relationship Id="rId4" Type="http://schemas.openxmlformats.org/officeDocument/2006/relationships/oleObject" Target="../embeddings/oleObject16.bin"/></Relationships>
</file>

<file path=ppt/slides/_rels/slide4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wm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2.xml"/><Relationship Id="rId5" Type="http://schemas.openxmlformats.org/officeDocument/2006/relationships/image" Target="../media/image50.jpeg"/><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audio" Target="../media/audio6.wav"/><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7.bin"/><Relationship Id="rId11" Type="http://schemas.openxmlformats.org/officeDocument/2006/relationships/image" Target="../media/image53.wmf"/><Relationship Id="rId5" Type="http://schemas.openxmlformats.org/officeDocument/2006/relationships/audio" Target="../media/audio8.wav"/><Relationship Id="rId10" Type="http://schemas.openxmlformats.org/officeDocument/2006/relationships/oleObject" Target="../embeddings/oleObject19.bin"/><Relationship Id="rId4" Type="http://schemas.openxmlformats.org/officeDocument/2006/relationships/audio" Target="../media/audio7.wav"/><Relationship Id="rId9" Type="http://schemas.openxmlformats.org/officeDocument/2006/relationships/image" Target="../media/image52.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56.png"/><Relationship Id="rId4"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295400"/>
            <a:ext cx="4419600" cy="1143000"/>
          </a:xfrm>
        </p:spPr>
        <p:txBody>
          <a:bodyPr/>
          <a:lstStyle/>
          <a:p>
            <a:r>
              <a:rPr kumimoji="0" lang="en-US" altLang="en-US" sz="3600" b="1" dirty="0" smtClean="0">
                <a:solidFill>
                  <a:schemeClr val="tx1"/>
                </a:solidFill>
              </a:rPr>
              <a:t>COS 221 </a:t>
            </a:r>
            <a:br>
              <a:rPr kumimoji="0" lang="en-US" altLang="en-US" sz="3600" b="1" dirty="0" smtClean="0">
                <a:solidFill>
                  <a:schemeClr val="tx1"/>
                </a:solidFill>
              </a:rPr>
            </a:br>
            <a:r>
              <a:rPr kumimoji="0" lang="en-US" altLang="en-US" sz="3600" b="1" dirty="0" smtClean="0">
                <a:solidFill>
                  <a:schemeClr val="tx1"/>
                </a:solidFill>
              </a:rPr>
              <a:t>Bible II</a:t>
            </a:r>
          </a:p>
        </p:txBody>
      </p:sp>
      <p:sp>
        <p:nvSpPr>
          <p:cNvPr id="3075" name="Rectangle 3"/>
          <p:cNvSpPr>
            <a:spLocks noGrp="1" noChangeArrowheads="1"/>
          </p:cNvSpPr>
          <p:nvPr>
            <p:ph type="subTitle" idx="1"/>
          </p:nvPr>
        </p:nvSpPr>
        <p:spPr>
          <a:xfrm>
            <a:off x="609600" y="4876800"/>
            <a:ext cx="4648200" cy="990600"/>
          </a:xfrm>
        </p:spPr>
        <p:txBody>
          <a:bodyPr/>
          <a:lstStyle/>
          <a:p>
            <a:pPr algn="l"/>
            <a:r>
              <a:rPr lang="en-US" altLang="en-US" b="1" smtClean="0"/>
              <a:t>Dr. Rodney K. Duke</a:t>
            </a:r>
          </a:p>
        </p:txBody>
      </p:sp>
      <p:pic>
        <p:nvPicPr>
          <p:cNvPr id="3076" name="Picture 4" descr="papyrus_6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
            <a:ext cx="32385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1676400"/>
            <a:ext cx="5867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solidFill>
                  <a:srgbClr val="C00000"/>
                </a:solidFill>
              </a:rPr>
              <a:t>Prehistorical</a:t>
            </a:r>
            <a:r>
              <a:rPr kumimoji="0" lang="en-US" altLang="en-US" sz="2400" b="1" dirty="0">
                <a:solidFill>
                  <a:srgbClr val="333333"/>
                </a:solidFill>
              </a:rPr>
              <a:t> Period (before Kingdom): </a:t>
            </a:r>
            <a:br>
              <a:rPr kumimoji="0" lang="en-US" altLang="en-US" sz="2400" b="1" dirty="0">
                <a:solidFill>
                  <a:srgbClr val="333333"/>
                </a:solidFill>
              </a:rPr>
            </a:br>
            <a:r>
              <a:rPr kumimoji="0" lang="en-US" altLang="en-US" sz="2400" b="1" dirty="0">
                <a:solidFill>
                  <a:srgbClr val="333333"/>
                </a:solidFill>
              </a:rPr>
              <a:t>(a) very little external evidence, and </a:t>
            </a:r>
            <a:br>
              <a:rPr kumimoji="0" lang="en-US" altLang="en-US" sz="2400" b="1" dirty="0">
                <a:solidFill>
                  <a:srgbClr val="333333"/>
                </a:solidFill>
              </a:rPr>
            </a:br>
            <a:r>
              <a:rPr kumimoji="0" lang="en-US" altLang="en-US" sz="2400" b="1" dirty="0">
                <a:solidFill>
                  <a:srgbClr val="333333"/>
                </a:solidFill>
              </a:rPr>
              <a:t>(b) OT sources seem quite late. </a:t>
            </a:r>
            <a:endParaRPr kumimoji="0" lang="en-US" altLang="en-US" sz="2400" dirty="0">
              <a:solidFill>
                <a:srgbClr val="333333"/>
              </a:solidFill>
            </a:endParaRPr>
          </a:p>
        </p:txBody>
      </p:sp>
      <p:pic>
        <p:nvPicPr>
          <p:cNvPr id="70659" name="Picture 3" descr="stela_of_Mer_ne_pt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8" y="979488"/>
            <a:ext cx="276066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Text Box 4"/>
          <p:cNvSpPr txBox="1">
            <a:spLocks noChangeArrowheads="1"/>
          </p:cNvSpPr>
          <p:nvPr/>
        </p:nvSpPr>
        <p:spPr bwMode="auto">
          <a:xfrm>
            <a:off x="0" y="5105400"/>
            <a:ext cx="609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b="1">
                <a:solidFill>
                  <a:srgbClr val="0000FF"/>
                </a:solidFill>
              </a:rPr>
              <a:t>Merneptah Stele, first external mention of Israel, c. 1220 BCE</a:t>
            </a:r>
            <a:endParaRPr kumimoji="0" lang="en-US" altLang="en-US" sz="2000">
              <a:solidFill>
                <a:srgbClr val="333333"/>
              </a:solidFill>
            </a:endParaRPr>
          </a:p>
        </p:txBody>
      </p:sp>
      <p:sp>
        <p:nvSpPr>
          <p:cNvPr id="70661" name="Text Box 5"/>
          <p:cNvSpPr txBox="1">
            <a:spLocks noChangeArrowheads="1"/>
          </p:cNvSpPr>
          <p:nvPr/>
        </p:nvSpPr>
        <p:spPr bwMode="auto">
          <a:xfrm>
            <a:off x="0" y="1524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History of Israel</a:t>
            </a:r>
            <a:endParaRPr kumimoji="0" lang="en-US" altLang="en-US" sz="2400" b="1">
              <a:solidFill>
                <a:srgbClr val="333333"/>
              </a:solidFill>
            </a:endParaRPr>
          </a:p>
          <a:p>
            <a:pPr algn="ctr">
              <a:spcBef>
                <a:spcPct val="0"/>
              </a:spcBef>
              <a:buClrTx/>
              <a:buFontTx/>
              <a:buNone/>
            </a:pPr>
            <a:r>
              <a:rPr kumimoji="0" lang="en-US" altLang="en-US" sz="2400" b="1" i="1">
                <a:solidFill>
                  <a:srgbClr val="333333"/>
                </a:solidFill>
              </a:rPr>
              <a:t>Difficulties for Reconstructing Israelite History (2 of 4)</a:t>
            </a:r>
            <a:endParaRPr kumimoji="0" lang="en-US" altLang="en-US" sz="2400">
              <a:solidFill>
                <a:srgbClr val="333333"/>
              </a:solidFill>
            </a:endParaRPr>
          </a:p>
        </p:txBody>
      </p:sp>
    </p:spTree>
    <p:extLst>
      <p:ext uri="{BB962C8B-B14F-4D97-AF65-F5344CB8AC3E}">
        <p14:creationId xmlns:p14="http://schemas.microsoft.com/office/powerpoint/2010/main" val="3731305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History of Israel</a:t>
            </a:r>
            <a:endParaRPr kumimoji="0" lang="en-US" altLang="en-US" sz="2400" b="1">
              <a:solidFill>
                <a:srgbClr val="333333"/>
              </a:solidFill>
            </a:endParaRPr>
          </a:p>
          <a:p>
            <a:pPr algn="ctr">
              <a:spcBef>
                <a:spcPct val="0"/>
              </a:spcBef>
              <a:buClrTx/>
              <a:buFontTx/>
              <a:buNone/>
            </a:pPr>
            <a:r>
              <a:rPr kumimoji="0" lang="en-US" altLang="en-US" sz="2400" b="1" i="1">
                <a:solidFill>
                  <a:srgbClr val="333333"/>
                </a:solidFill>
              </a:rPr>
              <a:t>Difficulties for Reconstructing Israelite History 2 of 3</a:t>
            </a:r>
          </a:p>
        </p:txBody>
      </p:sp>
      <p:sp>
        <p:nvSpPr>
          <p:cNvPr id="217091" name="Text Box 3"/>
          <p:cNvSpPr txBox="1">
            <a:spLocks noChangeArrowheads="1"/>
          </p:cNvSpPr>
          <p:nvPr/>
        </p:nvSpPr>
        <p:spPr bwMode="auto">
          <a:xfrm>
            <a:off x="0" y="9144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solidFill>
                  <a:srgbClr val="C00000"/>
                </a:solidFill>
              </a:rPr>
              <a:t>Historical Period </a:t>
            </a:r>
            <a:r>
              <a:rPr kumimoji="0" lang="en-US" altLang="en-US" sz="2400" b="1" dirty="0">
                <a:solidFill>
                  <a:srgbClr val="333333"/>
                </a:solidFill>
              </a:rPr>
              <a:t>(political Israel): (a) more external evidence, and (b) OT sources more contemporary.</a:t>
            </a:r>
          </a:p>
        </p:txBody>
      </p:sp>
      <p:pic>
        <p:nvPicPr>
          <p:cNvPr id="71684" name="Picture 4" descr="Assyrian_Black_Obelisk_Je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31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p:cNvSpPr txBox="1">
            <a:spLocks noChangeArrowheads="1"/>
          </p:cNvSpPr>
          <p:nvPr/>
        </p:nvSpPr>
        <p:spPr bwMode="auto">
          <a:xfrm>
            <a:off x="0" y="18288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000" b="1" dirty="0">
                <a:solidFill>
                  <a:srgbClr val="333333"/>
                </a:solidFill>
              </a:rPr>
              <a:t>(</a:t>
            </a:r>
            <a:r>
              <a:rPr kumimoji="0" lang="en-US" altLang="en-US" sz="2000" b="1" dirty="0">
                <a:solidFill>
                  <a:srgbClr val="0000FF"/>
                </a:solidFill>
              </a:rPr>
              <a:t>E.g. Jehu, King of Israel paying tribute to </a:t>
            </a:r>
            <a:r>
              <a:rPr kumimoji="0" lang="en-US" altLang="en-US" sz="2000" b="1" dirty="0" err="1">
                <a:solidFill>
                  <a:srgbClr val="0000FF"/>
                </a:solidFill>
              </a:rPr>
              <a:t>Shalmaneser</a:t>
            </a:r>
            <a:r>
              <a:rPr kumimoji="0" lang="en-US" altLang="en-US" sz="2000" b="1" dirty="0">
                <a:solidFill>
                  <a:srgbClr val="0000FF"/>
                </a:solidFill>
              </a:rPr>
              <a:t> III of Assyria, 825 BCE</a:t>
            </a:r>
            <a:r>
              <a:rPr kumimoji="0" lang="en-US" altLang="en-US" sz="2000" b="1" dirty="0">
                <a:solidFill>
                  <a:srgbClr val="009900"/>
                </a:solidFill>
              </a:rPr>
              <a:t>.</a:t>
            </a:r>
            <a:r>
              <a:rPr kumimoji="0" lang="en-US" altLang="en-US" sz="2000" b="1" dirty="0">
                <a:solidFill>
                  <a:srgbClr val="333333"/>
                </a:solidFill>
              </a:rPr>
              <a:t>)</a:t>
            </a:r>
            <a:endParaRPr kumimoji="0" lang="en-US" altLang="en-US" sz="2400" dirty="0">
              <a:solidFill>
                <a:srgbClr val="333333"/>
              </a:solidFill>
            </a:endParaRPr>
          </a:p>
        </p:txBody>
      </p:sp>
    </p:spTree>
    <p:extLst>
      <p:ext uri="{BB962C8B-B14F-4D97-AF65-F5344CB8AC3E}">
        <p14:creationId xmlns:p14="http://schemas.microsoft.com/office/powerpoint/2010/main" val="3687222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7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0" y="9906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solidFill>
                  <a:srgbClr val="333333"/>
                </a:solidFill>
              </a:rPr>
              <a:t>3. OT history is presented from a </a:t>
            </a:r>
            <a:r>
              <a:rPr kumimoji="0" lang="en-US" altLang="en-US" sz="2400" b="1" dirty="0">
                <a:solidFill>
                  <a:srgbClr val="0000FF"/>
                </a:solidFill>
              </a:rPr>
              <a:t>theological perspective</a:t>
            </a:r>
            <a:r>
              <a:rPr kumimoji="0" lang="en-US" altLang="en-US" sz="2400" b="1" dirty="0">
                <a:solidFill>
                  <a:srgbClr val="333333"/>
                </a:solidFill>
              </a:rPr>
              <a:t>.</a:t>
            </a:r>
          </a:p>
          <a:p>
            <a:pPr>
              <a:spcBef>
                <a:spcPct val="0"/>
              </a:spcBef>
              <a:buClrTx/>
              <a:buFontTx/>
              <a:buNone/>
            </a:pPr>
            <a:r>
              <a:rPr kumimoji="0" lang="en-US" altLang="en-US" sz="2400" b="1" dirty="0">
                <a:solidFill>
                  <a:srgbClr val="333333"/>
                </a:solidFill>
              </a:rPr>
              <a:t>Why a problem?</a:t>
            </a:r>
          </a:p>
          <a:p>
            <a:pPr>
              <a:spcBef>
                <a:spcPct val="0"/>
              </a:spcBef>
              <a:buClrTx/>
              <a:buFontTx/>
              <a:buNone/>
            </a:pP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(a) Seems less objective to modern historians who search for atheistic / “natural” causes to events.  </a:t>
            </a:r>
          </a:p>
          <a:p>
            <a:pPr>
              <a:spcBef>
                <a:spcPct val="0"/>
              </a:spcBef>
              <a:buClrTx/>
              <a:buFontTx/>
              <a:buNone/>
            </a:pPr>
            <a:r>
              <a:rPr kumimoji="0" lang="en-US" altLang="en-US" sz="2400" b="1" dirty="0">
                <a:solidFill>
                  <a:srgbClr val="333333"/>
                </a:solidFill>
              </a:rPr>
              <a:t>[The Israelite bias should be recognized; however, </a:t>
            </a:r>
            <a:r>
              <a:rPr kumimoji="0" lang="en-US" altLang="en-US" sz="2400" b="1" dirty="0">
                <a:solidFill>
                  <a:srgbClr val="CC0000"/>
                </a:solidFill>
              </a:rPr>
              <a:t>all history writing is interpreted/biased</a:t>
            </a:r>
            <a:r>
              <a:rPr kumimoji="0" lang="en-US" altLang="en-US" sz="2400" b="1" dirty="0" smtClean="0">
                <a:solidFill>
                  <a:srgbClr val="C00000"/>
                </a:solidFill>
              </a:rPr>
              <a:t>!</a:t>
            </a:r>
            <a:r>
              <a:rPr kumimoji="0" lang="en-US" altLang="en-US" sz="2400" b="1" dirty="0" smtClean="0">
                <a:solidFill>
                  <a:srgbClr val="333333"/>
                </a:solidFill>
              </a:rPr>
              <a:t>  (See next slide.)]</a:t>
            </a:r>
            <a:endParaRPr kumimoji="0" lang="en-US" altLang="en-US" sz="2400" b="1" dirty="0">
              <a:solidFill>
                <a:srgbClr val="333333"/>
              </a:solidFill>
            </a:endParaRPr>
          </a:p>
          <a:p>
            <a:pPr>
              <a:spcBef>
                <a:spcPct val="0"/>
              </a:spcBef>
              <a:buClrTx/>
              <a:buFontTx/>
              <a:buNone/>
            </a:pP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(b) Causes the OT history to focus on </a:t>
            </a:r>
            <a:br>
              <a:rPr kumimoji="0" lang="en-US" altLang="en-US" sz="2400" b="1" dirty="0">
                <a:solidFill>
                  <a:srgbClr val="333333"/>
                </a:solidFill>
              </a:rPr>
            </a:br>
            <a:r>
              <a:rPr kumimoji="0" lang="en-US" altLang="en-US" sz="2400" b="1" dirty="0">
                <a:solidFill>
                  <a:srgbClr val="333333"/>
                </a:solidFill>
              </a:rPr>
              <a:t>different topics than on what the modern </a:t>
            </a:r>
            <a:br>
              <a:rPr kumimoji="0" lang="en-US" altLang="en-US" sz="2400" b="1" dirty="0">
                <a:solidFill>
                  <a:srgbClr val="333333"/>
                </a:solidFill>
              </a:rPr>
            </a:br>
            <a:r>
              <a:rPr kumimoji="0" lang="en-US" altLang="en-US" sz="2400" b="1" dirty="0">
                <a:solidFill>
                  <a:srgbClr val="333333"/>
                </a:solidFill>
              </a:rPr>
              <a:t>historian would focus, </a:t>
            </a:r>
            <a:br>
              <a:rPr kumimoji="0" lang="en-US" altLang="en-US" sz="2400" b="1" dirty="0">
                <a:solidFill>
                  <a:srgbClr val="333333"/>
                </a:solidFill>
              </a:rPr>
            </a:br>
            <a:r>
              <a:rPr kumimoji="0" lang="en-US" altLang="en-US" sz="2400" b="1" dirty="0">
                <a:solidFill>
                  <a:srgbClr val="0000FF"/>
                </a:solidFill>
              </a:rPr>
              <a:t>leaving "gaps" in the record</a:t>
            </a:r>
            <a:r>
              <a:rPr kumimoji="0" lang="en-US" altLang="en-US" sz="2400" b="1" dirty="0">
                <a:solidFill>
                  <a:srgbClr val="333333"/>
                </a:solidFill>
              </a:rPr>
              <a:t>.</a:t>
            </a:r>
          </a:p>
        </p:txBody>
      </p:sp>
      <p:sp>
        <p:nvSpPr>
          <p:cNvPr id="72707" name="Text Box 3"/>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History of Israel</a:t>
            </a:r>
            <a:endParaRPr kumimoji="0" lang="en-US" altLang="en-US" sz="2400" b="1">
              <a:solidFill>
                <a:srgbClr val="333333"/>
              </a:solidFill>
            </a:endParaRPr>
          </a:p>
          <a:p>
            <a:pPr algn="ctr">
              <a:spcBef>
                <a:spcPct val="0"/>
              </a:spcBef>
              <a:buClrTx/>
              <a:buFontTx/>
              <a:buNone/>
            </a:pPr>
            <a:r>
              <a:rPr kumimoji="0" lang="en-US" altLang="en-US" sz="2400" b="1" i="1">
                <a:solidFill>
                  <a:srgbClr val="333333"/>
                </a:solidFill>
              </a:rPr>
              <a:t>Difficulties for Reconstructing Israelite History (4 of 4)</a:t>
            </a:r>
            <a:endParaRPr kumimoji="0" lang="en-US" altLang="en-US" sz="2400">
              <a:solidFill>
                <a:srgbClr val="333333"/>
              </a:solidFill>
            </a:endParaRPr>
          </a:p>
        </p:txBody>
      </p:sp>
      <p:pic>
        <p:nvPicPr>
          <p:cNvPr id="72708" name="Picture 4" descr="Ivory from Megid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352800"/>
            <a:ext cx="29845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778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81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81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811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811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81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1828800" y="1143000"/>
            <a:ext cx="5410200" cy="3505200"/>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solidFill>
                <a:srgbClr val="333333"/>
              </a:solidFill>
            </a:endParaRPr>
          </a:p>
        </p:txBody>
      </p:sp>
      <p:sp>
        <p:nvSpPr>
          <p:cNvPr id="176131" name="Text Box 3"/>
          <p:cNvSpPr txBox="1">
            <a:spLocks noChangeArrowheads="1"/>
          </p:cNvSpPr>
          <p:nvPr/>
        </p:nvSpPr>
        <p:spPr bwMode="auto">
          <a:xfrm>
            <a:off x="3124200" y="1219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rPr>
              <a:t>Historical Field</a:t>
            </a:r>
            <a:endParaRPr kumimoji="0" lang="en-US" altLang="en-US" sz="2400">
              <a:solidFill>
                <a:srgbClr val="333333"/>
              </a:solidFill>
            </a:endParaRPr>
          </a:p>
        </p:txBody>
      </p:sp>
      <p:sp>
        <p:nvSpPr>
          <p:cNvPr id="11268" name="Text Box 4"/>
          <p:cNvSpPr txBox="1">
            <a:spLocks noChangeArrowheads="1"/>
          </p:cNvSpPr>
          <p:nvPr/>
        </p:nvSpPr>
        <p:spPr bwMode="auto">
          <a:xfrm>
            <a:off x="0" y="20002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dirty="0" smtClean="0">
                <a:solidFill>
                  <a:srgbClr val="333333"/>
                </a:solidFill>
              </a:rPr>
              <a:t>All History Telling is Interpretive</a:t>
            </a:r>
            <a:endParaRPr kumimoji="0" lang="en-US" altLang="en-US" sz="2400" b="1" u="sng" dirty="0">
              <a:solidFill>
                <a:srgbClr val="333333"/>
              </a:solidFill>
            </a:endParaRPr>
          </a:p>
        </p:txBody>
      </p:sp>
      <p:sp>
        <p:nvSpPr>
          <p:cNvPr id="176134" name="Rectangle 6"/>
          <p:cNvSpPr>
            <a:spLocks noChangeArrowheads="1"/>
          </p:cNvSpPr>
          <p:nvPr/>
        </p:nvSpPr>
        <p:spPr bwMode="auto">
          <a:xfrm>
            <a:off x="2209800" y="1676400"/>
            <a:ext cx="4800600" cy="2819400"/>
          </a:xfrm>
          <a:prstGeom prst="rect">
            <a:avLst/>
          </a:prstGeom>
          <a:solidFill>
            <a:srgbClr val="FFCC00">
              <a:alpha val="50195"/>
            </a:srgbClr>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
        <p:nvSpPr>
          <p:cNvPr id="176135" name="Text Box 7"/>
          <p:cNvSpPr txBox="1">
            <a:spLocks noChangeArrowheads="1"/>
          </p:cNvSpPr>
          <p:nvPr/>
        </p:nvSpPr>
        <p:spPr bwMode="auto">
          <a:xfrm>
            <a:off x="2438400" y="1752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333333"/>
                </a:solidFill>
              </a:rPr>
              <a:t>A</a:t>
            </a:r>
            <a:endParaRPr kumimoji="0" lang="en-US" altLang="en-US" sz="2400">
              <a:solidFill>
                <a:srgbClr val="333333"/>
              </a:solidFill>
            </a:endParaRPr>
          </a:p>
        </p:txBody>
      </p:sp>
      <p:sp>
        <p:nvSpPr>
          <p:cNvPr id="176136" name="Oval 8"/>
          <p:cNvSpPr>
            <a:spLocks noChangeArrowheads="1"/>
          </p:cNvSpPr>
          <p:nvPr/>
        </p:nvSpPr>
        <p:spPr bwMode="auto">
          <a:xfrm>
            <a:off x="2971800" y="19050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
        <p:nvSpPr>
          <p:cNvPr id="176137" name="Line 9"/>
          <p:cNvSpPr>
            <a:spLocks noChangeShapeType="1"/>
          </p:cNvSpPr>
          <p:nvPr/>
        </p:nvSpPr>
        <p:spPr bwMode="auto">
          <a:xfrm>
            <a:off x="3276600" y="2209800"/>
            <a:ext cx="990600" cy="990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176138" name="Text Box 10"/>
          <p:cNvSpPr txBox="1">
            <a:spLocks noChangeArrowheads="1"/>
          </p:cNvSpPr>
          <p:nvPr/>
        </p:nvSpPr>
        <p:spPr bwMode="auto">
          <a:xfrm>
            <a:off x="3810000" y="3505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333333"/>
                </a:solidFill>
              </a:rPr>
              <a:t>B</a:t>
            </a:r>
            <a:endParaRPr kumimoji="0" lang="en-US" altLang="en-US" sz="2400">
              <a:solidFill>
                <a:srgbClr val="333333"/>
              </a:solidFill>
            </a:endParaRPr>
          </a:p>
        </p:txBody>
      </p:sp>
      <p:sp>
        <p:nvSpPr>
          <p:cNvPr id="176139" name="Oval 11"/>
          <p:cNvSpPr>
            <a:spLocks noChangeArrowheads="1"/>
          </p:cNvSpPr>
          <p:nvPr/>
        </p:nvSpPr>
        <p:spPr bwMode="auto">
          <a:xfrm>
            <a:off x="4267200" y="32004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
        <p:nvSpPr>
          <p:cNvPr id="176140" name="Line 12"/>
          <p:cNvSpPr>
            <a:spLocks noChangeShapeType="1"/>
          </p:cNvSpPr>
          <p:nvPr/>
        </p:nvSpPr>
        <p:spPr bwMode="auto">
          <a:xfrm flipV="1">
            <a:off x="4572000" y="2590800"/>
            <a:ext cx="1295400" cy="6858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176141" name="Oval 13"/>
          <p:cNvSpPr>
            <a:spLocks noChangeArrowheads="1"/>
          </p:cNvSpPr>
          <p:nvPr/>
        </p:nvSpPr>
        <p:spPr bwMode="auto">
          <a:xfrm>
            <a:off x="5867400" y="23622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solidFill>
                <a:srgbClr val="333333"/>
              </a:solidFill>
            </a:endParaRPr>
          </a:p>
        </p:txBody>
      </p:sp>
      <p:sp>
        <p:nvSpPr>
          <p:cNvPr id="176142" name="Text Box 14"/>
          <p:cNvSpPr txBox="1">
            <a:spLocks noChangeArrowheads="1"/>
          </p:cNvSpPr>
          <p:nvPr/>
        </p:nvSpPr>
        <p:spPr bwMode="auto">
          <a:xfrm>
            <a:off x="5638800" y="190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333333"/>
                </a:solidFill>
              </a:rPr>
              <a:t>C</a:t>
            </a:r>
            <a:endParaRPr kumimoji="0" lang="en-US" altLang="en-US" sz="2400">
              <a:solidFill>
                <a:srgbClr val="333333"/>
              </a:solidFill>
            </a:endParaRPr>
          </a:p>
        </p:txBody>
      </p:sp>
      <p:sp>
        <p:nvSpPr>
          <p:cNvPr id="176143" name="Line 15"/>
          <p:cNvSpPr>
            <a:spLocks noChangeShapeType="1"/>
          </p:cNvSpPr>
          <p:nvPr/>
        </p:nvSpPr>
        <p:spPr bwMode="auto">
          <a:xfrm>
            <a:off x="2438400" y="2971800"/>
            <a:ext cx="4495800"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176144" name="Line 16"/>
          <p:cNvSpPr>
            <a:spLocks noChangeShapeType="1"/>
          </p:cNvSpPr>
          <p:nvPr/>
        </p:nvSpPr>
        <p:spPr bwMode="auto">
          <a:xfrm>
            <a:off x="3352800" y="3962400"/>
            <a:ext cx="25146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333333"/>
              </a:solidFill>
            </a:endParaRPr>
          </a:p>
        </p:txBody>
      </p:sp>
      <p:sp>
        <p:nvSpPr>
          <p:cNvPr id="176145" name="Text Box 17"/>
          <p:cNvSpPr txBox="1">
            <a:spLocks noChangeArrowheads="1"/>
          </p:cNvSpPr>
          <p:nvPr/>
        </p:nvSpPr>
        <p:spPr bwMode="auto">
          <a:xfrm>
            <a:off x="2971800" y="40386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a:solidFill>
                  <a:srgbClr val="CC0000"/>
                </a:solidFill>
              </a:rPr>
              <a:t>Teleology (direction)</a:t>
            </a:r>
            <a:endParaRPr kumimoji="0" lang="en-US" altLang="en-US" sz="2400">
              <a:solidFill>
                <a:srgbClr val="333333"/>
              </a:solidFill>
            </a:endParaRPr>
          </a:p>
        </p:txBody>
      </p:sp>
      <p:sp>
        <p:nvSpPr>
          <p:cNvPr id="176146" name="Text Box 18"/>
          <p:cNvSpPr txBox="1">
            <a:spLocks noChangeArrowheads="1"/>
          </p:cNvSpPr>
          <p:nvPr/>
        </p:nvSpPr>
        <p:spPr bwMode="auto">
          <a:xfrm>
            <a:off x="3733800" y="2362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a:solidFill>
                  <a:srgbClr val="009900"/>
                </a:solidFill>
              </a:rPr>
              <a:t>Relationships</a:t>
            </a:r>
          </a:p>
        </p:txBody>
      </p:sp>
      <p:sp>
        <p:nvSpPr>
          <p:cNvPr id="176147" name="Text Box 19"/>
          <p:cNvSpPr txBox="1">
            <a:spLocks noChangeArrowheads="1"/>
          </p:cNvSpPr>
          <p:nvPr/>
        </p:nvSpPr>
        <p:spPr bwMode="auto">
          <a:xfrm>
            <a:off x="1828800" y="12954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rPr>
              <a:t>History Timeline</a:t>
            </a:r>
            <a:endParaRPr kumimoji="0" lang="en-US" altLang="en-US" sz="2400">
              <a:solidFill>
                <a:srgbClr val="333333"/>
              </a:solidFill>
            </a:endParaRPr>
          </a:p>
        </p:txBody>
      </p:sp>
      <p:sp>
        <p:nvSpPr>
          <p:cNvPr id="176148" name="Text Box 20"/>
          <p:cNvSpPr txBox="1">
            <a:spLocks noChangeArrowheads="1"/>
          </p:cNvSpPr>
          <p:nvPr/>
        </p:nvSpPr>
        <p:spPr bwMode="auto">
          <a:xfrm>
            <a:off x="6400800" y="1905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rgbClr val="3333CC"/>
                </a:solidFill>
              </a:rPr>
              <a:t>Selective (values)</a:t>
            </a:r>
          </a:p>
        </p:txBody>
      </p:sp>
      <p:sp>
        <p:nvSpPr>
          <p:cNvPr id="176149" name="Text Box 21"/>
          <p:cNvSpPr txBox="1">
            <a:spLocks noChangeArrowheads="1"/>
          </p:cNvSpPr>
          <p:nvPr/>
        </p:nvSpPr>
        <p:spPr bwMode="auto">
          <a:xfrm>
            <a:off x="-38100" y="4800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solidFill>
                  <a:srgbClr val="C00000"/>
                </a:solidFill>
              </a:rPr>
              <a:t>When the past is not interpreted, it is meaningless!</a:t>
            </a:r>
            <a:endParaRPr kumimoji="0" lang="en-US" altLang="en-US" sz="2400" b="1" dirty="0">
              <a:solidFill>
                <a:srgbClr val="578963"/>
              </a:solidFill>
            </a:endParaRPr>
          </a:p>
        </p:txBody>
      </p:sp>
      <p:sp>
        <p:nvSpPr>
          <p:cNvPr id="2" name="TextBox 1"/>
          <p:cNvSpPr txBox="1"/>
          <p:nvPr/>
        </p:nvSpPr>
        <p:spPr>
          <a:xfrm>
            <a:off x="228600" y="5334000"/>
            <a:ext cx="8877300" cy="1200329"/>
          </a:xfrm>
          <a:prstGeom prst="rect">
            <a:avLst/>
          </a:prstGeom>
          <a:noFill/>
        </p:spPr>
        <p:txBody>
          <a:bodyPr wrap="square" rtlCol="0">
            <a:spAutoFit/>
          </a:bodyPr>
          <a:lstStyle/>
          <a:p>
            <a:r>
              <a:rPr lang="en-US" b="1" dirty="0" smtClean="0"/>
              <a:t>Duke thesis: </a:t>
            </a:r>
            <a:r>
              <a:rPr lang="en-US" b="1" dirty="0" smtClean="0">
                <a:solidFill>
                  <a:srgbClr val="0000FF"/>
                </a:solidFill>
              </a:rPr>
              <a:t>It is </a:t>
            </a:r>
            <a:r>
              <a:rPr lang="en-US" b="1" dirty="0" smtClean="0">
                <a:solidFill>
                  <a:srgbClr val="C00000"/>
                </a:solidFill>
              </a:rPr>
              <a:t>impossible</a:t>
            </a:r>
            <a:r>
              <a:rPr lang="en-US" b="1" dirty="0" smtClean="0">
                <a:solidFill>
                  <a:srgbClr val="0000FF"/>
                </a:solidFill>
              </a:rPr>
              <a:t> to reconstruct “THE” history of Israel and </a:t>
            </a:r>
            <a:r>
              <a:rPr lang="en-US" b="1" dirty="0" smtClean="0">
                <a:solidFill>
                  <a:srgbClr val="C00000"/>
                </a:solidFill>
              </a:rPr>
              <a:t>unnecessary</a:t>
            </a:r>
            <a:r>
              <a:rPr lang="en-US" b="1" dirty="0" smtClean="0">
                <a:solidFill>
                  <a:srgbClr val="0000FF"/>
                </a:solidFill>
              </a:rPr>
              <a:t>; the historical memory/tradition that we have in the OT </a:t>
            </a:r>
            <a:r>
              <a:rPr lang="en-US" b="1" dirty="0" smtClean="0">
                <a:solidFill>
                  <a:srgbClr val="C00000"/>
                </a:solidFill>
              </a:rPr>
              <a:t>is sufficient</a:t>
            </a:r>
            <a:r>
              <a:rPr lang="en-US" b="1" dirty="0" smtClean="0">
                <a:solidFill>
                  <a:srgbClr val="0000FF"/>
                </a:solidFill>
              </a:rPr>
              <a:t> for God’s purposes.</a:t>
            </a:r>
            <a:endParaRPr lang="en-US" b="1" dirty="0">
              <a:solidFill>
                <a:srgbClr val="0000FF"/>
              </a:solidFill>
            </a:endParaRPr>
          </a:p>
        </p:txBody>
      </p:sp>
    </p:spTree>
    <p:extLst>
      <p:ext uri="{BB962C8B-B14F-4D97-AF65-F5344CB8AC3E}">
        <p14:creationId xmlns:p14="http://schemas.microsoft.com/office/powerpoint/2010/main" val="326412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13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6143"/>
                                        </p:tgtEl>
                                        <p:attrNameLst>
                                          <p:attrName>style.visibility</p:attrName>
                                        </p:attrNameLst>
                                      </p:cBhvr>
                                      <p:to>
                                        <p:strVal val="visible"/>
                                      </p:to>
                                    </p:set>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76147"/>
                                        </p:tgtEl>
                                        <p:attrNameLst>
                                          <p:attrName>style.visibility</p:attrName>
                                        </p:attrNameLst>
                                      </p:cBhvr>
                                      <p:to>
                                        <p:strVal val="visible"/>
                                      </p:to>
                                    </p:set>
                                    <p:anim calcmode="lin" valueType="num">
                                      <p:cBhvr additive="base">
                                        <p:cTn id="13" dur="500" fill="hold"/>
                                        <p:tgtEl>
                                          <p:spTgt spid="176147"/>
                                        </p:tgtEl>
                                        <p:attrNameLst>
                                          <p:attrName>ppt_x</p:attrName>
                                        </p:attrNameLst>
                                      </p:cBhvr>
                                      <p:tavLst>
                                        <p:tav tm="0">
                                          <p:val>
                                            <p:strVal val="0-#ppt_w/2"/>
                                          </p:val>
                                        </p:tav>
                                        <p:tav tm="100000">
                                          <p:val>
                                            <p:strVal val="#ppt_x"/>
                                          </p:val>
                                        </p:tav>
                                      </p:tavLst>
                                    </p:anim>
                                    <p:anim calcmode="lin" valueType="num">
                                      <p:cBhvr additive="base">
                                        <p:cTn id="14" dur="500" fill="hold"/>
                                        <p:tgtEl>
                                          <p:spTgt spid="17614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6147"/>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6131"/>
                                        </p:tgtEl>
                                        <p:attrNameLst>
                                          <p:attrName>style.visibility</p:attrName>
                                        </p:attrNameLst>
                                      </p:cBhvr>
                                      <p:to>
                                        <p:strVal val="visible"/>
                                      </p:to>
                                    </p:set>
                                    <p:animEffect transition="in" filter="dissolve">
                                      <p:cBhvr>
                                        <p:cTn id="19" dur="500"/>
                                        <p:tgtEl>
                                          <p:spTgt spid="176131"/>
                                        </p:tgtEl>
                                      </p:cBhvr>
                                    </p:animEffect>
                                  </p:child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76134"/>
                                        </p:tgtEl>
                                        <p:attrNameLst>
                                          <p:attrName>style.visibility</p:attrName>
                                        </p:attrNameLst>
                                      </p:cBhvr>
                                      <p:to>
                                        <p:strVal val="visible"/>
                                      </p:to>
                                    </p:set>
                                    <p:animEffect transition="in" filter="dissolve">
                                      <p:cBhvr>
                                        <p:cTn id="23" dur="500"/>
                                        <p:tgtEl>
                                          <p:spTgt spid="1761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76136"/>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176135"/>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1000"/>
                                  </p:stCondLst>
                                  <p:childTnLst>
                                    <p:set>
                                      <p:cBhvr>
                                        <p:cTn id="33" dur="1" fill="hold">
                                          <p:stCondLst>
                                            <p:cond delay="499"/>
                                          </p:stCondLst>
                                        </p:cTn>
                                        <p:tgtEl>
                                          <p:spTgt spid="176139"/>
                                        </p:tgtEl>
                                        <p:attrNameLst>
                                          <p:attrName>style.visibility</p:attrName>
                                        </p:attrNameLst>
                                      </p:cBhvr>
                                      <p:to>
                                        <p:strVal val="visible"/>
                                      </p:to>
                                    </p:set>
                                  </p:childTnLst>
                                </p:cTn>
                              </p:par>
                            </p:childTnLst>
                          </p:cTn>
                        </p:par>
                        <p:par>
                          <p:cTn id="34" fill="hold" nodeType="afterGroup">
                            <p:stCondLst>
                              <p:cond delay="2500"/>
                            </p:stCondLst>
                            <p:childTnLst>
                              <p:par>
                                <p:cTn id="35" presetID="1" presetClass="entr" presetSubtype="0" fill="hold" grpId="0" nodeType="afterEffect">
                                  <p:stCondLst>
                                    <p:cond delay="0"/>
                                  </p:stCondLst>
                                  <p:childTnLst>
                                    <p:set>
                                      <p:cBhvr>
                                        <p:cTn id="36" dur="1" fill="hold">
                                          <p:stCondLst>
                                            <p:cond delay="499"/>
                                          </p:stCondLst>
                                        </p:cTn>
                                        <p:tgtEl>
                                          <p:spTgt spid="176138"/>
                                        </p:tgtEl>
                                        <p:attrNameLst>
                                          <p:attrName>style.visibility</p:attrName>
                                        </p:attrNameLst>
                                      </p:cBhvr>
                                      <p:to>
                                        <p:strVal val="visible"/>
                                      </p:to>
                                    </p:set>
                                  </p:childTnLst>
                                </p:cTn>
                              </p:par>
                            </p:childTnLst>
                          </p:cTn>
                        </p:par>
                        <p:par>
                          <p:cTn id="37" fill="hold" nodeType="afterGroup">
                            <p:stCondLst>
                              <p:cond delay="3000"/>
                            </p:stCondLst>
                            <p:childTnLst>
                              <p:par>
                                <p:cTn id="38" presetID="1" presetClass="entr" presetSubtype="0" fill="hold" grpId="0" nodeType="afterEffect">
                                  <p:stCondLst>
                                    <p:cond delay="1000"/>
                                  </p:stCondLst>
                                  <p:childTnLst>
                                    <p:set>
                                      <p:cBhvr>
                                        <p:cTn id="39" dur="1" fill="hold">
                                          <p:stCondLst>
                                            <p:cond delay="499"/>
                                          </p:stCondLst>
                                        </p:cTn>
                                        <p:tgtEl>
                                          <p:spTgt spid="176141"/>
                                        </p:tgtEl>
                                        <p:attrNameLst>
                                          <p:attrName>style.visibility</p:attrName>
                                        </p:attrNameLst>
                                      </p:cBhvr>
                                      <p:to>
                                        <p:strVal val="visible"/>
                                      </p:to>
                                    </p:set>
                                  </p:childTnLst>
                                </p:cTn>
                              </p:par>
                            </p:childTnLst>
                          </p:cTn>
                        </p:par>
                        <p:par>
                          <p:cTn id="40" fill="hold" nodeType="afterGroup">
                            <p:stCondLst>
                              <p:cond delay="4500"/>
                            </p:stCondLst>
                            <p:childTnLst>
                              <p:par>
                                <p:cTn id="41" presetID="1" presetClass="entr" presetSubtype="0" fill="hold" grpId="0" nodeType="afterEffect">
                                  <p:stCondLst>
                                    <p:cond delay="0"/>
                                  </p:stCondLst>
                                  <p:childTnLst>
                                    <p:set>
                                      <p:cBhvr>
                                        <p:cTn id="42" dur="1" fill="hold">
                                          <p:stCondLst>
                                            <p:cond delay="499"/>
                                          </p:stCondLst>
                                        </p:cTn>
                                        <p:tgtEl>
                                          <p:spTgt spid="176142"/>
                                        </p:tgtEl>
                                        <p:attrNameLst>
                                          <p:attrName>style.visibility</p:attrName>
                                        </p:attrNameLst>
                                      </p:cBhvr>
                                      <p:to>
                                        <p:strVal val="visible"/>
                                      </p:to>
                                    </p:set>
                                  </p:childTnLst>
                                </p:cTn>
                              </p:par>
                            </p:childTnLst>
                          </p:cTn>
                        </p:par>
                        <p:par>
                          <p:cTn id="43" fill="hold" nodeType="afterGroup">
                            <p:stCondLst>
                              <p:cond delay="5000"/>
                            </p:stCondLst>
                            <p:childTnLst>
                              <p:par>
                                <p:cTn id="44" presetID="9" presetClass="entr" presetSubtype="0" fill="hold" grpId="0" nodeType="afterEffect">
                                  <p:stCondLst>
                                    <p:cond delay="0"/>
                                  </p:stCondLst>
                                  <p:childTnLst>
                                    <p:set>
                                      <p:cBhvr>
                                        <p:cTn id="45" dur="1" fill="hold">
                                          <p:stCondLst>
                                            <p:cond delay="0"/>
                                          </p:stCondLst>
                                        </p:cTn>
                                        <p:tgtEl>
                                          <p:spTgt spid="176148"/>
                                        </p:tgtEl>
                                        <p:attrNameLst>
                                          <p:attrName>style.visibility</p:attrName>
                                        </p:attrNameLst>
                                      </p:cBhvr>
                                      <p:to>
                                        <p:strVal val="visible"/>
                                      </p:to>
                                    </p:set>
                                    <p:animEffect transition="in" filter="dissolve">
                                      <p:cBhvr>
                                        <p:cTn id="46" dur="500"/>
                                        <p:tgtEl>
                                          <p:spTgt spid="17614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76144"/>
                                        </p:tgtEl>
                                        <p:attrNameLst>
                                          <p:attrName>style.visibility</p:attrName>
                                        </p:attrNameLst>
                                      </p:cBhvr>
                                      <p:to>
                                        <p:strVal val="visible"/>
                                      </p:to>
                                    </p:set>
                                  </p:childTnLst>
                                </p:cTn>
                              </p:par>
                            </p:childTnLst>
                          </p:cTn>
                        </p:par>
                        <p:par>
                          <p:cTn id="51" fill="hold" nodeType="afterGroup">
                            <p:stCondLst>
                              <p:cond delay="500"/>
                            </p:stCondLst>
                            <p:childTnLst>
                              <p:par>
                                <p:cTn id="52" presetID="1" presetClass="entr" presetSubtype="0" fill="hold" grpId="0" nodeType="afterEffect">
                                  <p:stCondLst>
                                    <p:cond delay="1000"/>
                                  </p:stCondLst>
                                  <p:childTnLst>
                                    <p:set>
                                      <p:cBhvr>
                                        <p:cTn id="53" dur="1" fill="hold">
                                          <p:stCondLst>
                                            <p:cond delay="499"/>
                                          </p:stCondLst>
                                        </p:cTn>
                                        <p:tgtEl>
                                          <p:spTgt spid="176145"/>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176137"/>
                                        </p:tgtEl>
                                        <p:attrNameLst>
                                          <p:attrName>style.visibility</p:attrName>
                                        </p:attrNameLst>
                                      </p:cBhvr>
                                      <p:to>
                                        <p:strVal val="visible"/>
                                      </p:to>
                                    </p:set>
                                  </p:childTnLst>
                                </p:cTn>
                              </p:par>
                            </p:childTnLst>
                          </p:cTn>
                        </p:par>
                        <p:par>
                          <p:cTn id="58" fill="hold" nodeType="afterGroup">
                            <p:stCondLst>
                              <p:cond delay="500"/>
                            </p:stCondLst>
                            <p:childTnLst>
                              <p:par>
                                <p:cTn id="59" presetID="1" presetClass="entr" presetSubtype="0" fill="hold" grpId="0" nodeType="afterEffect">
                                  <p:stCondLst>
                                    <p:cond delay="1000"/>
                                  </p:stCondLst>
                                  <p:childTnLst>
                                    <p:set>
                                      <p:cBhvr>
                                        <p:cTn id="60" dur="1" fill="hold">
                                          <p:stCondLst>
                                            <p:cond delay="499"/>
                                          </p:stCondLst>
                                        </p:cTn>
                                        <p:tgtEl>
                                          <p:spTgt spid="176140"/>
                                        </p:tgtEl>
                                        <p:attrNameLst>
                                          <p:attrName>style.visibility</p:attrName>
                                        </p:attrNameLst>
                                      </p:cBhvr>
                                      <p:to>
                                        <p:strVal val="visible"/>
                                      </p:to>
                                    </p:set>
                                  </p:childTnLst>
                                </p:cTn>
                              </p:par>
                            </p:childTnLst>
                          </p:cTn>
                        </p:par>
                        <p:par>
                          <p:cTn id="61" fill="hold" nodeType="afterGroup">
                            <p:stCondLst>
                              <p:cond delay="2000"/>
                            </p:stCondLst>
                            <p:childTnLst>
                              <p:par>
                                <p:cTn id="62" presetID="1" presetClass="entr" presetSubtype="0" fill="hold" grpId="0" nodeType="afterEffect">
                                  <p:stCondLst>
                                    <p:cond delay="1000"/>
                                  </p:stCondLst>
                                  <p:childTnLst>
                                    <p:set>
                                      <p:cBhvr>
                                        <p:cTn id="63" dur="1" fill="hold">
                                          <p:stCondLst>
                                            <p:cond delay="499"/>
                                          </p:stCondLst>
                                        </p:cTn>
                                        <p:tgtEl>
                                          <p:spTgt spid="176146"/>
                                        </p:tgtEl>
                                        <p:attrNameLst>
                                          <p:attrName>style.visibility</p:attrName>
                                        </p:attrNameLst>
                                      </p:cBhvr>
                                      <p:to>
                                        <p:strVal val="visible"/>
                                      </p:to>
                                    </p:set>
                                  </p:childTnLst>
                                </p:cTn>
                              </p:par>
                            </p:childTnLst>
                          </p:cTn>
                        </p:par>
                        <p:par>
                          <p:cTn id="64" fill="hold" nodeType="afterGroup">
                            <p:stCondLst>
                              <p:cond delay="3500"/>
                            </p:stCondLst>
                            <p:childTnLst>
                              <p:par>
                                <p:cTn id="65" presetID="3" presetClass="entr" presetSubtype="10" fill="hold" grpId="0" nodeType="afterEffect">
                                  <p:stCondLst>
                                    <p:cond delay="3000"/>
                                  </p:stCondLst>
                                  <p:childTnLst>
                                    <p:set>
                                      <p:cBhvr>
                                        <p:cTn id="66" dur="1" fill="hold">
                                          <p:stCondLst>
                                            <p:cond delay="0"/>
                                          </p:stCondLst>
                                        </p:cTn>
                                        <p:tgtEl>
                                          <p:spTgt spid="176149"/>
                                        </p:tgtEl>
                                        <p:attrNameLst>
                                          <p:attrName>style.visibility</p:attrName>
                                        </p:attrNameLst>
                                      </p:cBhvr>
                                      <p:to>
                                        <p:strVal val="visible"/>
                                      </p:to>
                                    </p:set>
                                    <p:animEffect transition="in" filter="blinds(horizontal)">
                                      <p:cBhvr>
                                        <p:cTn id="67" dur="500"/>
                                        <p:tgtEl>
                                          <p:spTgt spid="176149"/>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nimBg="1" autoUpdateAnimBg="0"/>
      <p:bldP spid="176131" grpId="0" autoUpdateAnimBg="0"/>
      <p:bldP spid="176134" grpId="0" animBg="1"/>
      <p:bldP spid="176135" grpId="0" autoUpdateAnimBg="0"/>
      <p:bldP spid="176136" grpId="0" animBg="1"/>
      <p:bldP spid="176137" grpId="0" animBg="1"/>
      <p:bldP spid="176138" grpId="0" autoUpdateAnimBg="0"/>
      <p:bldP spid="176139" grpId="0" animBg="1"/>
      <p:bldP spid="176140" grpId="0" animBg="1"/>
      <p:bldP spid="176141" grpId="0" animBg="1"/>
      <p:bldP spid="176142" grpId="0" autoUpdateAnimBg="0"/>
      <p:bldP spid="176143" grpId="0" animBg="1"/>
      <p:bldP spid="176144" grpId="0" animBg="1"/>
      <p:bldP spid="176145" grpId="0" autoUpdateAnimBg="0"/>
      <p:bldP spid="176146" grpId="0" autoUpdateAnimBg="0"/>
      <p:bldP spid="176147" grpId="0" autoUpdateAnimBg="0"/>
      <p:bldP spid="176148" grpId="0" autoUpdateAnimBg="0"/>
      <p:bldP spid="17614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52400"/>
            <a:ext cx="7772400" cy="762000"/>
          </a:xfrm>
        </p:spPr>
        <p:txBody>
          <a:bodyPr/>
          <a:lstStyle/>
          <a:p>
            <a:pPr algn="ctr"/>
            <a:r>
              <a:rPr lang="en-US" altLang="en-US" b="1" smtClean="0">
                <a:solidFill>
                  <a:schemeClr val="accent1"/>
                </a:solidFill>
              </a:rPr>
              <a:t>The Story of God’s Glory</a:t>
            </a:r>
          </a:p>
        </p:txBody>
      </p:sp>
      <p:sp>
        <p:nvSpPr>
          <p:cNvPr id="179203" name="Rectangle 3"/>
          <p:cNvSpPr>
            <a:spLocks noGrp="1" noChangeArrowheads="1"/>
          </p:cNvSpPr>
          <p:nvPr>
            <p:ph type="body" idx="1"/>
          </p:nvPr>
        </p:nvSpPr>
        <p:spPr>
          <a:xfrm>
            <a:off x="228600" y="990600"/>
            <a:ext cx="8686800" cy="5715000"/>
          </a:xfrm>
        </p:spPr>
        <p:txBody>
          <a:bodyPr/>
          <a:lstStyle/>
          <a:p>
            <a:pPr>
              <a:lnSpc>
                <a:spcPct val="90000"/>
              </a:lnSpc>
              <a:buFont typeface="Monotype Sorts" pitchFamily="2" charset="2"/>
              <a:buNone/>
            </a:pPr>
            <a:r>
              <a:rPr lang="en-US" altLang="en-US" sz="2800" b="1" u="sng" dirty="0" smtClean="0"/>
              <a:t>Nature of biblical history</a:t>
            </a:r>
            <a:br>
              <a:rPr lang="en-US" altLang="en-US" sz="2800" b="1" u="sng" dirty="0" smtClean="0"/>
            </a:br>
            <a:endParaRPr lang="en-US" altLang="en-US" sz="2800" b="1" u="sng" dirty="0" smtClean="0"/>
          </a:p>
          <a:p>
            <a:pPr>
              <a:lnSpc>
                <a:spcPct val="90000"/>
              </a:lnSpc>
            </a:pPr>
            <a:r>
              <a:rPr lang="en-US" altLang="en-US" sz="2800" b="1" dirty="0" smtClean="0"/>
              <a:t>The </a:t>
            </a:r>
            <a:r>
              <a:rPr lang="en-US" altLang="en-US" sz="2800" b="1" dirty="0" smtClean="0">
                <a:solidFill>
                  <a:srgbClr val="0000FF"/>
                </a:solidFill>
              </a:rPr>
              <a:t>main biblical character</a:t>
            </a:r>
            <a:r>
              <a:rPr lang="en-US" altLang="en-US" sz="2800" b="1" dirty="0" smtClean="0"/>
              <a:t> </a:t>
            </a:r>
            <a:r>
              <a:rPr lang="en-US" altLang="en-US" sz="2800" b="1" dirty="0">
                <a:solidFill>
                  <a:srgbClr val="0000FF"/>
                </a:solidFill>
              </a:rPr>
              <a:t>is</a:t>
            </a:r>
            <a:r>
              <a:rPr lang="en-US" altLang="en-US" sz="2800" b="1" dirty="0"/>
              <a:t> </a:t>
            </a:r>
            <a:r>
              <a:rPr lang="en-US" altLang="en-US" sz="2800" b="1" dirty="0">
                <a:solidFill>
                  <a:schemeClr val="accent1"/>
                </a:solidFill>
              </a:rPr>
              <a:t>God</a:t>
            </a:r>
            <a:r>
              <a:rPr lang="en-US" altLang="en-US" sz="2800" b="1" dirty="0" smtClean="0"/>
              <a:t>, even when not mentioned.  The biblical story is about God’s creation, plan, and actions, particularly within the life of Israel. </a:t>
            </a:r>
          </a:p>
          <a:p>
            <a:pPr>
              <a:lnSpc>
                <a:spcPct val="90000"/>
              </a:lnSpc>
            </a:pPr>
            <a:r>
              <a:rPr lang="en-US" altLang="en-US" sz="2800" b="1" dirty="0" smtClean="0"/>
              <a:t>We learn about God, humanity, reality, the way life works, etc. (Purpose: “Wise unto salvation”)</a:t>
            </a:r>
          </a:p>
          <a:p>
            <a:pPr>
              <a:lnSpc>
                <a:spcPct val="90000"/>
              </a:lnSpc>
            </a:pPr>
            <a:r>
              <a:rPr lang="en-US" altLang="en-US" sz="2800" b="1" dirty="0" smtClean="0"/>
              <a:t>Biblical history ultimately reveals God’s history of redemption (“Salvation History”).</a:t>
            </a:r>
          </a:p>
          <a:p>
            <a:pPr lvl="1">
              <a:lnSpc>
                <a:spcPct val="90000"/>
              </a:lnSpc>
            </a:pPr>
            <a:r>
              <a:rPr lang="en-US" altLang="en-US" sz="2400" b="1" dirty="0" smtClean="0">
                <a:solidFill>
                  <a:schemeClr val="accent1"/>
                </a:solidFill>
              </a:rPr>
              <a:t>The “mission” of Israel (now the Church) was/is to so display the HOLINESS of God that people will give glory to God and worship God.</a:t>
            </a:r>
            <a:r>
              <a:rPr lang="en-US" altLang="en-US" sz="2400" b="1" dirty="0" smtClean="0">
                <a:solidFill>
                  <a:srgbClr val="C00000"/>
                </a:solidFill>
              </a:rPr>
              <a:t>  [First petition of Lord’s Prayer]</a:t>
            </a:r>
          </a:p>
        </p:txBody>
      </p:sp>
    </p:spTree>
    <p:extLst>
      <p:ext uri="{BB962C8B-B14F-4D97-AF65-F5344CB8AC3E}">
        <p14:creationId xmlns:p14="http://schemas.microsoft.com/office/powerpoint/2010/main" val="1419550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92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92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92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9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4000" b="1" smtClean="0">
                <a:solidFill>
                  <a:schemeClr val="hlink"/>
                </a:solidFill>
              </a:rPr>
              <a:t>THEREFORE</a:t>
            </a:r>
            <a:r>
              <a:rPr lang="en-US" altLang="en-US" sz="4000" b="1" smtClean="0">
                <a:solidFill>
                  <a:schemeClr val="tx1"/>
                </a:solidFill>
              </a:rPr>
              <a:t>: The Biblical story is a story about the glory of God:</a:t>
            </a:r>
          </a:p>
        </p:txBody>
      </p:sp>
      <p:sp>
        <p:nvSpPr>
          <p:cNvPr id="185347" name="Rectangle 3"/>
          <p:cNvSpPr>
            <a:spLocks noGrp="1" noChangeArrowheads="1"/>
          </p:cNvSpPr>
          <p:nvPr>
            <p:ph type="body" idx="1"/>
          </p:nvPr>
        </p:nvSpPr>
        <p:spPr/>
        <p:txBody>
          <a:bodyPr/>
          <a:lstStyle/>
          <a:p>
            <a:r>
              <a:rPr lang="en-US" altLang="en-US" b="1" smtClean="0"/>
              <a:t>What happens when people recognize God’s glory and glorify Him through holy lives.</a:t>
            </a:r>
          </a:p>
          <a:p>
            <a:r>
              <a:rPr lang="en-US" altLang="en-US" b="1" smtClean="0"/>
              <a:t>What happens when people refuse to recognize the glory of God.</a:t>
            </a:r>
          </a:p>
          <a:p>
            <a:r>
              <a:rPr lang="en-US" altLang="en-US" b="1" smtClean="0"/>
              <a:t>What happens when people are used by God to bring others to recognize His glory and worship Him = </a:t>
            </a:r>
            <a:r>
              <a:rPr lang="en-US" altLang="en-US" b="1" smtClean="0">
                <a:solidFill>
                  <a:schemeClr val="accent1"/>
                </a:solidFill>
              </a:rPr>
              <a:t>MISSIONS</a:t>
            </a:r>
            <a:r>
              <a:rPr lang="en-US" altLang="en-US" b="1" smtClean="0"/>
              <a:t>.</a:t>
            </a:r>
          </a:p>
          <a:p>
            <a:pPr>
              <a:buFont typeface="Monotype Sorts" pitchFamily="2" charset="2"/>
              <a:buNone/>
            </a:pPr>
            <a:endParaRPr lang="en-US" altLang="en-US" b="1" smtClean="0"/>
          </a:p>
        </p:txBody>
      </p:sp>
    </p:spTree>
    <p:extLst>
      <p:ext uri="{BB962C8B-B14F-4D97-AF65-F5344CB8AC3E}">
        <p14:creationId xmlns:p14="http://schemas.microsoft.com/office/powerpoint/2010/main" val="8101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Ro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p:cNvSpPr txBox="1">
            <a:spLocks noChangeArrowheads="1"/>
          </p:cNvSpPr>
          <p:nvPr/>
        </p:nvSpPr>
        <p:spPr bwMode="auto">
          <a:xfrm>
            <a:off x="0" y="37306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rPr>
              <a:t>CROSSROADS OF THE ANCIENT NEAR EASTERN WORLD</a:t>
            </a:r>
          </a:p>
        </p:txBody>
      </p:sp>
    </p:spTree>
    <p:extLst>
      <p:ext uri="{BB962C8B-B14F-4D97-AF65-F5344CB8AC3E}">
        <p14:creationId xmlns:p14="http://schemas.microsoft.com/office/powerpoint/2010/main" val="3692801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p:txBody>
          <a:bodyPr/>
          <a:lstStyle/>
          <a:p>
            <a:pPr algn="ctr"/>
            <a:r>
              <a:rPr lang="en-US" altLang="en-US" b="1" smtClean="0"/>
              <a:t>HISTORICAL NARRATIVE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T Narrative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4900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533400"/>
            <a:ext cx="1447800" cy="461665"/>
          </a:xfrm>
          <a:prstGeom prst="rect">
            <a:avLst/>
          </a:prstGeom>
          <a:noFill/>
        </p:spPr>
        <p:txBody>
          <a:bodyPr wrap="square" rtlCol="0">
            <a:spAutoFit/>
          </a:bodyPr>
          <a:lstStyle/>
          <a:p>
            <a:r>
              <a:rPr lang="en-US" dirty="0" smtClean="0"/>
              <a:t>CP, 21</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nvSpPr>
        <p:spPr bwMode="auto">
          <a:xfrm>
            <a:off x="0" y="558800"/>
            <a:ext cx="9144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	What are the elements of </a:t>
            </a:r>
            <a:r>
              <a:rPr kumimoji="0" lang="en-US" altLang="en-US" sz="2400" b="1">
                <a:solidFill>
                  <a:schemeClr val="accent1"/>
                </a:solidFill>
              </a:rPr>
              <a:t>diversity</a:t>
            </a:r>
            <a:r>
              <a:rPr kumimoji="0" lang="en-US" altLang="en-US" sz="2400" b="1"/>
              <a:t> which might be signs of a 	complex history of composition?</a:t>
            </a:r>
          </a:p>
          <a:p>
            <a:pPr>
              <a:spcBef>
                <a:spcPct val="50000"/>
              </a:spcBef>
              <a:buClrTx/>
              <a:buFontTx/>
              <a:buNone/>
            </a:pPr>
            <a:r>
              <a:rPr kumimoji="0" lang="en-US" altLang="en-US" sz="2400" b="1"/>
              <a:t>2)	What are the elements of </a:t>
            </a:r>
            <a:r>
              <a:rPr kumimoji="0" lang="en-US" altLang="en-US" sz="2400" b="1">
                <a:solidFill>
                  <a:schemeClr val="accent1"/>
                </a:solidFill>
              </a:rPr>
              <a:t>unity</a:t>
            </a:r>
            <a:r>
              <a:rPr kumimoji="0" lang="en-US" altLang="en-US" sz="2400" b="1"/>
              <a:t> which bind this block 		together?</a:t>
            </a:r>
          </a:p>
          <a:p>
            <a:pPr>
              <a:spcBef>
                <a:spcPct val="50000"/>
              </a:spcBef>
              <a:buClrTx/>
              <a:buFontTx/>
              <a:buNone/>
            </a:pPr>
            <a:r>
              <a:rPr kumimoji="0" lang="en-US" altLang="en-US" sz="2400" b="1"/>
              <a:t>	What is the main </a:t>
            </a:r>
            <a:r>
              <a:rPr kumimoji="0" lang="en-US" altLang="en-US" sz="2400" b="1">
                <a:solidFill>
                  <a:schemeClr val="accent1"/>
                </a:solidFill>
              </a:rPr>
              <a:t>intention</a:t>
            </a:r>
            <a:r>
              <a:rPr kumimoji="0" lang="en-US" altLang="en-US" sz="2400" b="1"/>
              <a:t> of this block?</a:t>
            </a:r>
          </a:p>
          <a:p>
            <a:pPr>
              <a:spcBef>
                <a:spcPct val="50000"/>
              </a:spcBef>
              <a:buClrTx/>
              <a:buFontTx/>
              <a:buNone/>
            </a:pPr>
            <a:r>
              <a:rPr kumimoji="0" lang="en-US" altLang="en-US" sz="2400" b="1"/>
              <a:t>	What is the main </a:t>
            </a:r>
            <a:r>
              <a:rPr kumimoji="0" lang="en-US" altLang="en-US" sz="2400" b="1">
                <a:solidFill>
                  <a:schemeClr val="accent1"/>
                </a:solidFill>
              </a:rPr>
              <a:t>theme</a:t>
            </a:r>
            <a:r>
              <a:rPr kumimoji="0" lang="en-US" altLang="en-US" sz="2400" b="1"/>
              <a:t>/message?</a:t>
            </a:r>
          </a:p>
          <a:p>
            <a:pPr>
              <a:spcBef>
                <a:spcPct val="50000"/>
              </a:spcBef>
              <a:buClrTx/>
              <a:buFontTx/>
              <a:buNone/>
            </a:pPr>
            <a:r>
              <a:rPr kumimoji="0" lang="en-US" altLang="en-US" sz="2400" b="1"/>
              <a:t>	From what </a:t>
            </a:r>
            <a:r>
              <a:rPr kumimoji="0" lang="en-US" altLang="en-US" sz="2400" b="1">
                <a:solidFill>
                  <a:schemeClr val="accent1"/>
                </a:solidFill>
              </a:rPr>
              <a:t>historical perspective</a:t>
            </a:r>
            <a:r>
              <a:rPr kumimoji="0" lang="en-US" altLang="en-US" sz="2400" b="1"/>
              <a:t> was it edited (pre-exile, 	exile, post-exile)?</a:t>
            </a:r>
          </a:p>
          <a:p>
            <a:pPr>
              <a:spcBef>
                <a:spcPct val="50000"/>
              </a:spcBef>
              <a:buClrTx/>
              <a:buFontTx/>
              <a:buNone/>
            </a:pPr>
            <a:r>
              <a:rPr kumimoji="0" lang="en-US" altLang="en-US" sz="2400" b="1"/>
              <a:t>3)	Does this block consist of independent, self-contained 		“books”?</a:t>
            </a:r>
          </a:p>
          <a:p>
            <a:pPr>
              <a:spcBef>
                <a:spcPct val="50000"/>
              </a:spcBef>
              <a:buClrTx/>
              <a:buFontTx/>
              <a:buNone/>
            </a:pPr>
            <a:r>
              <a:rPr kumimoji="0" lang="en-US" altLang="en-US" sz="2400" b="1"/>
              <a:t>4)	What can be said about the </a:t>
            </a:r>
            <a:r>
              <a:rPr kumimoji="0" lang="en-US" altLang="en-US" sz="2400" b="1">
                <a:solidFill>
                  <a:schemeClr val="accent1"/>
                </a:solidFill>
              </a:rPr>
              <a:t>authorship</a:t>
            </a:r>
            <a:r>
              <a:rPr kumimoji="0" lang="en-US" altLang="en-US" sz="2400" b="1"/>
              <a:t> of this material?</a:t>
            </a:r>
          </a:p>
          <a:p>
            <a:pPr>
              <a:spcBef>
                <a:spcPct val="50000"/>
              </a:spcBef>
              <a:buClrTx/>
              <a:buFontTx/>
              <a:buNone/>
            </a:pPr>
            <a:r>
              <a:rPr kumimoji="0" lang="en-US" altLang="en-US" sz="2400" b="1"/>
              <a:t>	Written by one author?	Edited?</a:t>
            </a:r>
          </a:p>
          <a:p>
            <a:pPr>
              <a:spcBef>
                <a:spcPct val="50000"/>
              </a:spcBef>
              <a:buClrTx/>
              <a:buFontTx/>
              <a:buNone/>
            </a:pPr>
            <a:r>
              <a:rPr kumimoji="0" lang="en-US" altLang="en-US" sz="2400" b="1"/>
              <a:t>	Author identified internally or externally?</a:t>
            </a:r>
            <a:endParaRPr kumimoji="0" lang="en-US" altLang="en-US" sz="2400" b="1" u="sng"/>
          </a:p>
        </p:txBody>
      </p:sp>
      <p:sp>
        <p:nvSpPr>
          <p:cNvPr id="8195" name="Rectangle 3"/>
          <p:cNvSpPr>
            <a:spLocks noChangeArrowheads="1"/>
          </p:cNvSpPr>
          <p:nvPr/>
        </p:nvSpPr>
        <p:spPr bwMode="auto">
          <a:xfrm>
            <a:off x="1371600" y="152400"/>
            <a:ext cx="638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t>Questions to answer about each narrative block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3538">
                                            <p:txEl>
                                              <p:pRg st="0" end="0"/>
                                            </p:txEl>
                                          </p:spTgt>
                                        </p:tgtEl>
                                        <p:attrNameLst>
                                          <p:attrName>style.visibility</p:attrName>
                                        </p:attrNameLst>
                                      </p:cBhvr>
                                      <p:to>
                                        <p:strVal val="visible"/>
                                      </p:to>
                                    </p:set>
                                    <p:anim calcmode="lin" valueType="num">
                                      <p:cBhvr additive="base">
                                        <p:cTn id="7" dur="500" fill="hold"/>
                                        <p:tgtEl>
                                          <p:spTgt spid="193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35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3538">
                                            <p:txEl>
                                              <p:pRg st="1" end="1"/>
                                            </p:txEl>
                                          </p:spTgt>
                                        </p:tgtEl>
                                        <p:attrNameLst>
                                          <p:attrName>style.visibility</p:attrName>
                                        </p:attrNameLst>
                                      </p:cBhvr>
                                      <p:to>
                                        <p:strVal val="visible"/>
                                      </p:to>
                                    </p:set>
                                    <p:anim calcmode="lin" valueType="num">
                                      <p:cBhvr additive="base">
                                        <p:cTn id="13" dur="500" fill="hold"/>
                                        <p:tgtEl>
                                          <p:spTgt spid="193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35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3538">
                                            <p:txEl>
                                              <p:pRg st="2" end="2"/>
                                            </p:txEl>
                                          </p:spTgt>
                                        </p:tgtEl>
                                        <p:attrNameLst>
                                          <p:attrName>style.visibility</p:attrName>
                                        </p:attrNameLst>
                                      </p:cBhvr>
                                      <p:to>
                                        <p:strVal val="visible"/>
                                      </p:to>
                                    </p:set>
                                    <p:anim calcmode="lin" valueType="num">
                                      <p:cBhvr additive="base">
                                        <p:cTn id="19" dur="500" fill="hold"/>
                                        <p:tgtEl>
                                          <p:spTgt spid="193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35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3538">
                                            <p:txEl>
                                              <p:pRg st="3" end="3"/>
                                            </p:txEl>
                                          </p:spTgt>
                                        </p:tgtEl>
                                        <p:attrNameLst>
                                          <p:attrName>style.visibility</p:attrName>
                                        </p:attrNameLst>
                                      </p:cBhvr>
                                      <p:to>
                                        <p:strVal val="visible"/>
                                      </p:to>
                                    </p:set>
                                    <p:anim calcmode="lin" valueType="num">
                                      <p:cBhvr additive="base">
                                        <p:cTn id="25" dur="500" fill="hold"/>
                                        <p:tgtEl>
                                          <p:spTgt spid="193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353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3538">
                                            <p:txEl>
                                              <p:pRg st="4" end="4"/>
                                            </p:txEl>
                                          </p:spTgt>
                                        </p:tgtEl>
                                        <p:attrNameLst>
                                          <p:attrName>style.visibility</p:attrName>
                                        </p:attrNameLst>
                                      </p:cBhvr>
                                      <p:to>
                                        <p:strVal val="visible"/>
                                      </p:to>
                                    </p:set>
                                    <p:anim calcmode="lin" valueType="num">
                                      <p:cBhvr additive="base">
                                        <p:cTn id="31" dur="500" fill="hold"/>
                                        <p:tgtEl>
                                          <p:spTgt spid="19353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353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3538">
                                            <p:txEl>
                                              <p:pRg st="5" end="5"/>
                                            </p:txEl>
                                          </p:spTgt>
                                        </p:tgtEl>
                                        <p:attrNameLst>
                                          <p:attrName>style.visibility</p:attrName>
                                        </p:attrNameLst>
                                      </p:cBhvr>
                                      <p:to>
                                        <p:strVal val="visible"/>
                                      </p:to>
                                    </p:set>
                                    <p:anim calcmode="lin" valueType="num">
                                      <p:cBhvr additive="base">
                                        <p:cTn id="37" dur="500" fill="hold"/>
                                        <p:tgtEl>
                                          <p:spTgt spid="19353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353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3538">
                                            <p:txEl>
                                              <p:pRg st="6" end="6"/>
                                            </p:txEl>
                                          </p:spTgt>
                                        </p:tgtEl>
                                        <p:attrNameLst>
                                          <p:attrName>style.visibility</p:attrName>
                                        </p:attrNameLst>
                                      </p:cBhvr>
                                      <p:to>
                                        <p:strVal val="visible"/>
                                      </p:to>
                                    </p:set>
                                    <p:anim calcmode="lin" valueType="num">
                                      <p:cBhvr additive="base">
                                        <p:cTn id="43" dur="500" fill="hold"/>
                                        <p:tgtEl>
                                          <p:spTgt spid="19353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353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93538">
                                            <p:txEl>
                                              <p:pRg st="7" end="7"/>
                                            </p:txEl>
                                          </p:spTgt>
                                        </p:tgtEl>
                                        <p:attrNameLst>
                                          <p:attrName>style.visibility</p:attrName>
                                        </p:attrNameLst>
                                      </p:cBhvr>
                                      <p:to>
                                        <p:strVal val="visible"/>
                                      </p:to>
                                    </p:set>
                                    <p:anim calcmode="lin" valueType="num">
                                      <p:cBhvr additive="base">
                                        <p:cTn id="49" dur="500" fill="hold"/>
                                        <p:tgtEl>
                                          <p:spTgt spid="19353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9353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93538">
                                            <p:txEl>
                                              <p:pRg st="8" end="8"/>
                                            </p:txEl>
                                          </p:spTgt>
                                        </p:tgtEl>
                                        <p:attrNameLst>
                                          <p:attrName>style.visibility</p:attrName>
                                        </p:attrNameLst>
                                      </p:cBhvr>
                                      <p:to>
                                        <p:strVal val="visible"/>
                                      </p:to>
                                    </p:set>
                                    <p:anim calcmode="lin" valueType="num">
                                      <p:cBhvr additive="base">
                                        <p:cTn id="55" dur="500" fill="hold"/>
                                        <p:tgtEl>
                                          <p:spTgt spid="19353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9353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2400" y="228600"/>
            <a:ext cx="85344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800" b="1" dirty="0"/>
              <a:t>DAY 3</a:t>
            </a:r>
            <a:endParaRPr kumimoji="0" lang="en-US" altLang="en-US" sz="2400" b="1" dirty="0">
              <a:latin typeface="Courier New" pitchFamily="49" charset="0"/>
            </a:endParaRPr>
          </a:p>
          <a:p>
            <a:pPr>
              <a:spcBef>
                <a:spcPct val="0"/>
              </a:spcBef>
              <a:buClrTx/>
              <a:buFontTx/>
              <a:buNone/>
            </a:pPr>
            <a:r>
              <a:rPr kumimoji="0" lang="en-US" altLang="en-US" sz="2400" b="1" u="sng" dirty="0"/>
              <a:t>Assign:</a:t>
            </a:r>
            <a:r>
              <a:rPr kumimoji="0" lang="en-US" altLang="en-US" sz="2400" b="1" dirty="0"/>
              <a:t>  (see handout)</a:t>
            </a:r>
          </a:p>
          <a:p>
            <a:pPr>
              <a:spcBef>
                <a:spcPct val="0"/>
              </a:spcBef>
              <a:buClrTx/>
              <a:buFontTx/>
              <a:buNone/>
            </a:pPr>
            <a:r>
              <a:rPr kumimoji="0" lang="en-US" altLang="en-US" sz="2400" b="1" dirty="0"/>
              <a:t> 1) #1 (Journal)</a:t>
            </a:r>
          </a:p>
          <a:p>
            <a:pPr>
              <a:spcBef>
                <a:spcPct val="0"/>
              </a:spcBef>
              <a:buClrTx/>
              <a:buFontTx/>
              <a:buNone/>
            </a:pPr>
            <a:r>
              <a:rPr kumimoji="0" lang="en-US" altLang="en-US" sz="2400" b="1" dirty="0"/>
              <a:t> 2) #7 Response to “Doing History.”</a:t>
            </a:r>
          </a:p>
          <a:p>
            <a:pPr>
              <a:spcBef>
                <a:spcPct val="0"/>
              </a:spcBef>
              <a:buClrTx/>
              <a:buFontTx/>
              <a:buNone/>
            </a:pPr>
            <a:r>
              <a:rPr kumimoji="0" lang="en-US" altLang="en-US" sz="2400" b="1" dirty="0"/>
              <a:t> 4) #8 Heart of the covenant</a:t>
            </a:r>
          </a:p>
          <a:p>
            <a:pPr>
              <a:spcBef>
                <a:spcPct val="0"/>
              </a:spcBef>
              <a:buClrTx/>
              <a:buFontTx/>
              <a:buNone/>
            </a:pPr>
            <a:r>
              <a:rPr kumimoji="0" lang="en-US" altLang="en-US" sz="2400" b="1" dirty="0"/>
              <a:t> 5) #9 Israelite laws</a:t>
            </a:r>
            <a:endParaRPr kumimoji="0" lang="en-US" altLang="en-US" sz="2400" b="1" u="sng" dirty="0"/>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dirty="0"/>
              <a:t>Day Objectives:</a:t>
            </a:r>
          </a:p>
          <a:p>
            <a:pPr>
              <a:spcBef>
                <a:spcPct val="0"/>
              </a:spcBef>
              <a:buClrTx/>
              <a:buFontTx/>
              <a:buNone/>
            </a:pPr>
            <a:r>
              <a:rPr kumimoji="0" lang="en-US" altLang="en-US" sz="2400" b="1" dirty="0"/>
              <a:t>1) Explain the process of communication</a:t>
            </a:r>
          </a:p>
          <a:p>
            <a:pPr>
              <a:spcBef>
                <a:spcPct val="0"/>
              </a:spcBef>
              <a:buClrTx/>
              <a:buFontTx/>
              <a:buNone/>
            </a:pPr>
            <a:r>
              <a:rPr kumimoji="0" lang="en-US" altLang="en-US" sz="2400" b="1" dirty="0"/>
              <a:t>2) Describe the purpose of “doing history”</a:t>
            </a:r>
          </a:p>
          <a:p>
            <a:pPr>
              <a:spcBef>
                <a:spcPct val="0"/>
              </a:spcBef>
              <a:buClrTx/>
              <a:buFontTx/>
              <a:buNone/>
            </a:pPr>
            <a:r>
              <a:rPr kumimoji="0" lang="en-US" altLang="en-US" sz="2400" b="1" dirty="0"/>
              <a:t>3) Formulated a description of biblical narrative</a:t>
            </a:r>
          </a:p>
          <a:p>
            <a:pPr>
              <a:spcBef>
                <a:spcPct val="0"/>
              </a:spcBef>
              <a:buClrTx/>
              <a:buFontTx/>
              <a:buNone/>
            </a:pPr>
            <a:r>
              <a:rPr kumimoji="0" lang="en-US" altLang="en-US" sz="2400" b="1" dirty="0"/>
              <a:t>4) Formulate guidelines for reading OT narrative</a:t>
            </a:r>
          </a:p>
        </p:txBody>
      </p:sp>
      <p:graphicFrame>
        <p:nvGraphicFramePr>
          <p:cNvPr id="4099" name="Object 1024"/>
          <p:cNvGraphicFramePr>
            <a:graphicFrameLocks noChangeAspect="1"/>
          </p:cNvGraphicFramePr>
          <p:nvPr/>
        </p:nvGraphicFramePr>
        <p:xfrm>
          <a:off x="6019800" y="3352800"/>
          <a:ext cx="2438400" cy="1968500"/>
        </p:xfrm>
        <a:graphic>
          <a:graphicData uri="http://schemas.openxmlformats.org/presentationml/2006/ole">
            <mc:AlternateContent xmlns:mc="http://schemas.openxmlformats.org/markup-compatibility/2006">
              <mc:Choice xmlns:v="urn:schemas-microsoft-com:vml" Requires="v">
                <p:oleObj spid="_x0000_s4113" name="Clip" r:id="rId3" imgW="1891894" imgH="1527048" progId="MS_ClipArt_Gallery.5">
                  <p:embed/>
                </p:oleObj>
              </mc:Choice>
              <mc:Fallback>
                <p:oleObj name="Clip" r:id="rId3" imgW="1891894" imgH="1527048" progId="MS_ClipArt_Gallery.5">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352800"/>
                        <a:ext cx="24384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r>
              <a:rPr lang="en-US" altLang="en-US" b="1" smtClean="0"/>
              <a:t>Topics:</a:t>
            </a:r>
          </a:p>
        </p:txBody>
      </p:sp>
      <p:sp>
        <p:nvSpPr>
          <p:cNvPr id="9219" name="Rectangle 5"/>
          <p:cNvSpPr>
            <a:spLocks noGrp="1" noChangeArrowheads="1"/>
          </p:cNvSpPr>
          <p:nvPr>
            <p:ph type="body" idx="1"/>
          </p:nvPr>
        </p:nvSpPr>
        <p:spPr/>
        <p:txBody>
          <a:bodyPr/>
          <a:lstStyle/>
          <a:p>
            <a:r>
              <a:rPr lang="en-US" altLang="en-US" sz="2800" b="1" dirty="0" smtClean="0"/>
              <a:t>Why “do history”?</a:t>
            </a:r>
          </a:p>
          <a:p>
            <a:r>
              <a:rPr lang="en-US" altLang="en-US" sz="2800" b="1" dirty="0" smtClean="0"/>
              <a:t>What should we look for when studying history?</a:t>
            </a:r>
          </a:p>
          <a:p>
            <a:r>
              <a:rPr lang="en-US" altLang="en-US" sz="2800" b="1" dirty="0" smtClean="0"/>
              <a:t>How does narrative communicate meaning/theology?</a:t>
            </a:r>
          </a:p>
          <a:p>
            <a:endParaRPr lang="en-US" altLang="en-US" sz="2800" b="1" dirty="0" smtClean="0"/>
          </a:p>
          <a:p>
            <a:pPr>
              <a:buFont typeface="Monotype Sorts" pitchFamily="2" charset="2"/>
              <a:buNone/>
            </a:pPr>
            <a:r>
              <a:rPr lang="en-US" altLang="en-US" sz="2800" b="1" dirty="0" smtClean="0"/>
              <a:t>Goal: Forming a “Reading Strategy” for Biblical Narrative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0" y="121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Why do we do history?  What is the rhetorical intention?</a:t>
            </a:r>
          </a:p>
        </p:txBody>
      </p:sp>
      <p:sp>
        <p:nvSpPr>
          <p:cNvPr id="10243" name="Rectangle 3"/>
          <p:cNvSpPr>
            <a:spLocks noChangeArrowheads="1"/>
          </p:cNvSpPr>
          <p:nvPr/>
        </p:nvSpPr>
        <p:spPr bwMode="auto">
          <a:xfrm>
            <a:off x="3581400" y="304800"/>
            <a:ext cx="202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u="sng"/>
              <a:t>Doing History</a:t>
            </a:r>
          </a:p>
        </p:txBody>
      </p:sp>
      <p:graphicFrame>
        <p:nvGraphicFramePr>
          <p:cNvPr id="175108" name="Object 4"/>
          <p:cNvGraphicFramePr>
            <a:graphicFrameLocks noChangeAspect="1"/>
          </p:cNvGraphicFramePr>
          <p:nvPr/>
        </p:nvGraphicFramePr>
        <p:xfrm>
          <a:off x="7359650" y="0"/>
          <a:ext cx="1784350" cy="1784350"/>
        </p:xfrm>
        <a:graphic>
          <a:graphicData uri="http://schemas.openxmlformats.org/presentationml/2006/ole">
            <mc:AlternateContent xmlns:mc="http://schemas.openxmlformats.org/markup-compatibility/2006">
              <mc:Choice xmlns:v="urn:schemas-microsoft-com:vml" Requires="v">
                <p:oleObj spid="_x0000_s10304" name="Clip" r:id="rId3" imgW="1783994" imgH="1783994" progId="MS_ClipArt_Gallery.5">
                  <p:embed/>
                </p:oleObj>
              </mc:Choice>
              <mc:Fallback>
                <p:oleObj name="Clip" r:id="rId3" imgW="1783994" imgH="1783994"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650" y="0"/>
                        <a:ext cx="178435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09" name="Object 5"/>
          <p:cNvGraphicFramePr>
            <a:graphicFrameLocks noChangeAspect="1"/>
          </p:cNvGraphicFramePr>
          <p:nvPr/>
        </p:nvGraphicFramePr>
        <p:xfrm>
          <a:off x="3505200" y="2971800"/>
          <a:ext cx="2465388" cy="2335213"/>
        </p:xfrm>
        <a:graphic>
          <a:graphicData uri="http://schemas.openxmlformats.org/presentationml/2006/ole">
            <mc:AlternateContent xmlns:mc="http://schemas.openxmlformats.org/markup-compatibility/2006">
              <mc:Choice xmlns:v="urn:schemas-microsoft-com:vml" Requires="v">
                <p:oleObj spid="_x0000_s10305" name="Clip" r:id="rId5" imgW="1780337" imgH="1686154" progId="MS_ClipArt_Gallery.5">
                  <p:embed/>
                </p:oleObj>
              </mc:Choice>
              <mc:Fallback>
                <p:oleObj name="Clip" r:id="rId5" imgW="1780337" imgH="1686154" progId="MS_ClipArt_Gallery.5">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971800"/>
                        <a:ext cx="2465388" cy="233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10" name="Object 6"/>
          <p:cNvGraphicFramePr>
            <a:graphicFrameLocks noChangeAspect="1"/>
          </p:cNvGraphicFramePr>
          <p:nvPr/>
        </p:nvGraphicFramePr>
        <p:xfrm>
          <a:off x="7162800" y="2438400"/>
          <a:ext cx="1760538" cy="3468688"/>
        </p:xfrm>
        <a:graphic>
          <a:graphicData uri="http://schemas.openxmlformats.org/presentationml/2006/ole">
            <mc:AlternateContent xmlns:mc="http://schemas.openxmlformats.org/markup-compatibility/2006">
              <mc:Choice xmlns:v="urn:schemas-microsoft-com:vml" Requires="v">
                <p:oleObj spid="_x0000_s10306" name="Clip" r:id="rId7" imgW="1760899" imgH="3468986" progId="MS_ClipArt_Gallery.5">
                  <p:embed/>
                </p:oleObj>
              </mc:Choice>
              <mc:Fallback>
                <p:oleObj name="Clip" r:id="rId7" imgW="1760899" imgH="3468986" progId="MS_ClipArt_Gallery.5">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2438400"/>
                        <a:ext cx="1760538"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11" name="Object 7"/>
          <p:cNvGraphicFramePr>
            <a:graphicFrameLocks noChangeAspect="1"/>
          </p:cNvGraphicFramePr>
          <p:nvPr/>
        </p:nvGraphicFramePr>
        <p:xfrm>
          <a:off x="7315200" y="2438400"/>
          <a:ext cx="1608138" cy="3468688"/>
        </p:xfrm>
        <a:graphic>
          <a:graphicData uri="http://schemas.openxmlformats.org/presentationml/2006/ole">
            <mc:AlternateContent xmlns:mc="http://schemas.openxmlformats.org/markup-compatibility/2006">
              <mc:Choice xmlns:v="urn:schemas-microsoft-com:vml" Requires="v">
                <p:oleObj spid="_x0000_s10307" name="Clip" r:id="rId9" imgW="1608499" imgH="3468986" progId="MS_ClipArt_Gallery.5">
                  <p:embed/>
                </p:oleObj>
              </mc:Choice>
              <mc:Fallback>
                <p:oleObj name="Clip" r:id="rId9" imgW="1608499" imgH="3468986" progId="MS_ClipArt_Gallery.5">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2438400"/>
                        <a:ext cx="1608138"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5112" name="Text Box 8"/>
          <p:cNvSpPr txBox="1">
            <a:spLocks noChangeArrowheads="1"/>
          </p:cNvSpPr>
          <p:nvPr/>
        </p:nvSpPr>
        <p:spPr bwMode="auto">
          <a:xfrm>
            <a:off x="0" y="1905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What, then, is the “truth-value” of history/historical memory?</a:t>
            </a:r>
            <a:endParaRPr kumimoji="0" lang="en-US" altLang="en-US" sz="2400"/>
          </a:p>
        </p:txBody>
      </p:sp>
      <p:sp>
        <p:nvSpPr>
          <p:cNvPr id="175113" name="Text Box 9"/>
          <p:cNvSpPr txBox="1">
            <a:spLocks noChangeArrowheads="1"/>
          </p:cNvSpPr>
          <p:nvPr/>
        </p:nvSpPr>
        <p:spPr bwMode="auto">
          <a:xfrm>
            <a:off x="0" y="6096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What should we expect from it?  How should we evaluate it?</a:t>
            </a:r>
            <a:endParaRPr kumimoji="0" lang="en-US" altLang="en-US" sz="2400"/>
          </a:p>
        </p:txBody>
      </p:sp>
      <p:sp>
        <p:nvSpPr>
          <p:cNvPr id="175114" name="WordArt 10"/>
          <p:cNvSpPr>
            <a:spLocks noChangeArrowheads="1" noChangeShapeType="1" noTextEdit="1"/>
          </p:cNvSpPr>
          <p:nvPr/>
        </p:nvSpPr>
        <p:spPr bwMode="auto">
          <a:xfrm>
            <a:off x="1066800" y="2057400"/>
            <a:ext cx="1295400" cy="3886200"/>
          </a:xfrm>
          <a:prstGeom prst="rect">
            <a:avLst/>
          </a:prstGeom>
        </p:spPr>
        <p:txBody>
          <a:bodyPr wrap="none" fromWordArt="1">
            <a:prstTxWarp prst="textSlantUp">
              <a:avLst>
                <a:gd name="adj" fmla="val 35333"/>
              </a:avLst>
            </a:prstTxWarp>
          </a:bodyPr>
          <a:lstStyle/>
          <a:p>
            <a:pPr algn="ctr"/>
            <a:r>
              <a:rPr lang="en-US" sz="3600" kern="10">
                <a:ln w="9525">
                  <a:solidFill>
                    <a:srgbClr val="000000"/>
                  </a:solidFill>
                  <a:round/>
                  <a:headEnd/>
                  <a:tailEnd/>
                </a:ln>
                <a:solidFill>
                  <a:srgbClr val="000000"/>
                </a:solidFill>
                <a:latin typeface="Arial Black"/>
              </a:rPr>
              <a:t>WHO?</a:t>
            </a:r>
          </a:p>
          <a:p>
            <a:pPr algn="ctr"/>
            <a:r>
              <a:rPr lang="en-US" sz="3600" kern="10">
                <a:ln w="9525">
                  <a:solidFill>
                    <a:srgbClr val="000000"/>
                  </a:solidFill>
                  <a:round/>
                  <a:headEnd/>
                  <a:tailEnd/>
                </a:ln>
                <a:solidFill>
                  <a:srgbClr val="000000"/>
                </a:solidFill>
                <a:latin typeface="Arial Black"/>
              </a:rPr>
              <a:t>WHAT?</a:t>
            </a:r>
          </a:p>
          <a:p>
            <a:pPr algn="ctr"/>
            <a:r>
              <a:rPr lang="en-US" sz="3600" kern="10">
                <a:ln w="9525">
                  <a:solidFill>
                    <a:srgbClr val="000000"/>
                  </a:solidFill>
                  <a:round/>
                  <a:headEnd/>
                  <a:tailEnd/>
                </a:ln>
                <a:solidFill>
                  <a:srgbClr val="000000"/>
                </a:solidFill>
                <a:latin typeface="Arial Black"/>
              </a:rPr>
              <a:t>WHERE?</a:t>
            </a:r>
          </a:p>
          <a:p>
            <a:pPr algn="ctr"/>
            <a:r>
              <a:rPr lang="en-US" sz="3600" kern="10">
                <a:ln w="9525">
                  <a:solidFill>
                    <a:srgbClr val="000000"/>
                  </a:solidFill>
                  <a:round/>
                  <a:headEnd/>
                  <a:tailEnd/>
                </a:ln>
                <a:solidFill>
                  <a:srgbClr val="000000"/>
                </a:solidFill>
                <a:latin typeface="Arial Black"/>
              </a:rPr>
              <a:t>WHEN?</a:t>
            </a:r>
          </a:p>
        </p:txBody>
      </p:sp>
      <p:sp>
        <p:nvSpPr>
          <p:cNvPr id="175115" name="WordArt 11"/>
          <p:cNvSpPr>
            <a:spLocks noChangeArrowheads="1" noChangeShapeType="1" noTextEdit="1"/>
          </p:cNvSpPr>
          <p:nvPr/>
        </p:nvSpPr>
        <p:spPr bwMode="auto">
          <a:xfrm>
            <a:off x="838200" y="2819400"/>
            <a:ext cx="1981200" cy="25908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WHY?</a:t>
            </a:r>
          </a:p>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WHY?</a:t>
            </a:r>
          </a:p>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5106">
                                            <p:txEl>
                                              <p:pRg st="0" end="0"/>
                                            </p:txEl>
                                          </p:spTgt>
                                        </p:tgtEl>
                                        <p:attrNameLst>
                                          <p:attrName>style.visibility</p:attrName>
                                        </p:attrNameLst>
                                      </p:cBhvr>
                                      <p:to>
                                        <p:strVal val="visible"/>
                                      </p:to>
                                    </p:set>
                                    <p:anim calcmode="lin" valueType="num">
                                      <p:cBhvr additive="base">
                                        <p:cTn id="7" dur="500" fill="hold"/>
                                        <p:tgtEl>
                                          <p:spTgt spid="1751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106">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75108"/>
                                        </p:tgtEl>
                                        <p:attrNameLst>
                                          <p:attrName>style.visibility</p:attrName>
                                        </p:attrNameLst>
                                      </p:cBhvr>
                                      <p:to>
                                        <p:strVal val="visible"/>
                                      </p:to>
                                    </p:set>
                                    <p:anim calcmode="lin" valueType="num">
                                      <p:cBhvr additive="base">
                                        <p:cTn id="12" dur="500" fill="hold"/>
                                        <p:tgtEl>
                                          <p:spTgt spid="175108"/>
                                        </p:tgtEl>
                                        <p:attrNameLst>
                                          <p:attrName>ppt_x</p:attrName>
                                        </p:attrNameLst>
                                      </p:cBhvr>
                                      <p:tavLst>
                                        <p:tav tm="0">
                                          <p:val>
                                            <p:strVal val="1+#ppt_w/2"/>
                                          </p:val>
                                        </p:tav>
                                        <p:tav tm="100000">
                                          <p:val>
                                            <p:strVal val="#ppt_x"/>
                                          </p:val>
                                        </p:tav>
                                      </p:tavLst>
                                    </p:anim>
                                    <p:anim calcmode="lin" valueType="num">
                                      <p:cBhvr additive="base">
                                        <p:cTn id="13" dur="500" fill="hold"/>
                                        <p:tgtEl>
                                          <p:spTgt spid="17510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5112"/>
                                        </p:tgtEl>
                                        <p:attrNameLst>
                                          <p:attrName>style.visibility</p:attrName>
                                        </p:attrNameLst>
                                      </p:cBhvr>
                                      <p:to>
                                        <p:strVal val="visible"/>
                                      </p:to>
                                    </p:set>
                                    <p:anim calcmode="lin" valueType="num">
                                      <p:cBhvr additive="base">
                                        <p:cTn id="18" dur="500" fill="hold"/>
                                        <p:tgtEl>
                                          <p:spTgt spid="175112"/>
                                        </p:tgtEl>
                                        <p:attrNameLst>
                                          <p:attrName>ppt_x</p:attrName>
                                        </p:attrNameLst>
                                      </p:cBhvr>
                                      <p:tavLst>
                                        <p:tav tm="0">
                                          <p:val>
                                            <p:strVal val="0-#ppt_w/2"/>
                                          </p:val>
                                        </p:tav>
                                        <p:tav tm="100000">
                                          <p:val>
                                            <p:strVal val="#ppt_x"/>
                                          </p:val>
                                        </p:tav>
                                      </p:tavLst>
                                    </p:anim>
                                    <p:anim calcmode="lin" valueType="num">
                                      <p:cBhvr additive="base">
                                        <p:cTn id="19" dur="500" fill="hold"/>
                                        <p:tgtEl>
                                          <p:spTgt spid="17511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5114"/>
                                        </p:tgtEl>
                                        <p:attrNameLst>
                                          <p:attrName>style.visibility</p:attrName>
                                        </p:attrNameLst>
                                      </p:cBhvr>
                                      <p:to>
                                        <p:strVal val="visible"/>
                                      </p:to>
                                    </p:set>
                                    <p:animEffect transition="in" filter="blinds(horizontal)">
                                      <p:cBhvr>
                                        <p:cTn id="24" dur="500"/>
                                        <p:tgtEl>
                                          <p:spTgt spid="1751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75115"/>
                                        </p:tgtEl>
                                        <p:attrNameLst>
                                          <p:attrName>style.visibility</p:attrName>
                                        </p:attrNameLst>
                                      </p:cBhvr>
                                      <p:to>
                                        <p:strVal val="visible"/>
                                      </p:to>
                                    </p:set>
                                    <p:animEffect transition="in" filter="blinds(horizontal)">
                                      <p:cBhvr>
                                        <p:cTn id="29" dur="500"/>
                                        <p:tgtEl>
                                          <p:spTgt spid="1751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175109"/>
                                        </p:tgtEl>
                                        <p:attrNameLst>
                                          <p:attrName>style.visibility</p:attrName>
                                        </p:attrNameLst>
                                      </p:cBhvr>
                                      <p:to>
                                        <p:strVal val="visible"/>
                                      </p:to>
                                    </p:set>
                                    <p:anim calcmode="lin" valueType="num">
                                      <p:cBhvr additive="base">
                                        <p:cTn id="34" dur="500" fill="hold"/>
                                        <p:tgtEl>
                                          <p:spTgt spid="175109"/>
                                        </p:tgtEl>
                                        <p:attrNameLst>
                                          <p:attrName>ppt_x</p:attrName>
                                        </p:attrNameLst>
                                      </p:cBhvr>
                                      <p:tavLst>
                                        <p:tav tm="0">
                                          <p:val>
                                            <p:strVal val="0-#ppt_w/2"/>
                                          </p:val>
                                        </p:tav>
                                        <p:tav tm="100000">
                                          <p:val>
                                            <p:strVal val="#ppt_x"/>
                                          </p:val>
                                        </p:tav>
                                      </p:tavLst>
                                    </p:anim>
                                    <p:anim calcmode="lin" valueType="num">
                                      <p:cBhvr additive="base">
                                        <p:cTn id="35" dur="500" fill="hold"/>
                                        <p:tgtEl>
                                          <p:spTgt spid="175109"/>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175111"/>
                                        </p:tgtEl>
                                        <p:attrNameLst>
                                          <p:attrName>style.visibility</p:attrName>
                                        </p:attrNameLst>
                                      </p:cBhvr>
                                      <p:to>
                                        <p:strVal val="visible"/>
                                      </p:to>
                                    </p:set>
                                    <p:anim calcmode="lin" valueType="num">
                                      <p:cBhvr additive="base">
                                        <p:cTn id="40" dur="500" fill="hold"/>
                                        <p:tgtEl>
                                          <p:spTgt spid="175111"/>
                                        </p:tgtEl>
                                        <p:attrNameLst>
                                          <p:attrName>ppt_x</p:attrName>
                                        </p:attrNameLst>
                                      </p:cBhvr>
                                      <p:tavLst>
                                        <p:tav tm="0">
                                          <p:val>
                                            <p:strVal val="0-#ppt_w/2"/>
                                          </p:val>
                                        </p:tav>
                                        <p:tav tm="100000">
                                          <p:val>
                                            <p:strVal val="#ppt_x"/>
                                          </p:val>
                                        </p:tav>
                                      </p:tavLst>
                                    </p:anim>
                                    <p:anim calcmode="lin" valueType="num">
                                      <p:cBhvr additive="base">
                                        <p:cTn id="41" dur="500" fill="hold"/>
                                        <p:tgtEl>
                                          <p:spTgt spid="1751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5111"/>
                                        </p:tgtEl>
                                        <p:attrNameLst>
                                          <p:attrName>style.visibility</p:attrName>
                                        </p:attrNameLst>
                                      </p:cBhvr>
                                      <p:to>
                                        <p:strVal val="hidden"/>
                                      </p:to>
                                    </p:set>
                                  </p:sub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17511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75113"/>
                                        </p:tgtEl>
                                        <p:attrNameLst>
                                          <p:attrName>style.visibility</p:attrName>
                                        </p:attrNameLst>
                                      </p:cBhvr>
                                      <p:to>
                                        <p:strVal val="visible"/>
                                      </p:to>
                                    </p:set>
                                    <p:anim calcmode="lin" valueType="num">
                                      <p:cBhvr additive="base">
                                        <p:cTn id="50" dur="500" fill="hold"/>
                                        <p:tgtEl>
                                          <p:spTgt spid="175113"/>
                                        </p:tgtEl>
                                        <p:attrNameLst>
                                          <p:attrName>ppt_x</p:attrName>
                                        </p:attrNameLst>
                                      </p:cBhvr>
                                      <p:tavLst>
                                        <p:tav tm="0">
                                          <p:val>
                                            <p:strVal val="0-#ppt_w/2"/>
                                          </p:val>
                                        </p:tav>
                                        <p:tav tm="100000">
                                          <p:val>
                                            <p:strVal val="#ppt_x"/>
                                          </p:val>
                                        </p:tav>
                                      </p:tavLst>
                                    </p:anim>
                                    <p:anim calcmode="lin" valueType="num">
                                      <p:cBhvr additive="base">
                                        <p:cTn id="51" dur="500" fill="hold"/>
                                        <p:tgtEl>
                                          <p:spTgt spid="175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build="p" autoUpdateAnimBg="0"/>
      <p:bldP spid="175112" grpId="0" autoUpdateAnimBg="0"/>
      <p:bldP spid="175113" grpId="0" autoUpdateAnimBg="0"/>
      <p:bldP spid="175114" grpId="0" animBg="1"/>
      <p:bldP spid="1751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1828800" y="1143000"/>
            <a:ext cx="5410200" cy="3505200"/>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p>
        </p:txBody>
      </p:sp>
      <p:sp>
        <p:nvSpPr>
          <p:cNvPr id="176131" name="Text Box 3"/>
          <p:cNvSpPr txBox="1">
            <a:spLocks noChangeArrowheads="1"/>
          </p:cNvSpPr>
          <p:nvPr/>
        </p:nvSpPr>
        <p:spPr bwMode="auto">
          <a:xfrm>
            <a:off x="3124200" y="1219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Historical Field</a:t>
            </a:r>
            <a:endParaRPr kumimoji="0" lang="en-US" altLang="en-US" sz="2400"/>
          </a:p>
        </p:txBody>
      </p:sp>
      <p:sp>
        <p:nvSpPr>
          <p:cNvPr id="11268" name="Text Box 4"/>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Anamnesis/Historical Memory</a:t>
            </a:r>
          </a:p>
        </p:txBody>
      </p:sp>
      <p:sp>
        <p:nvSpPr>
          <p:cNvPr id="176133" name="Text Box 5"/>
          <p:cNvSpPr txBox="1">
            <a:spLocks noChangeArrowheads="1"/>
          </p:cNvSpPr>
          <p:nvPr/>
        </p:nvSpPr>
        <p:spPr bwMode="auto">
          <a:xfrm>
            <a:off x="0" y="4953000"/>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i="1"/>
              <a:t>Point 2</a:t>
            </a:r>
            <a:r>
              <a:rPr kumimoji="0" lang="en-US" altLang="en-US" sz="2400" b="1"/>
              <a:t>:	Our continuing experience guides the </a:t>
            </a:r>
            <a:br>
              <a:rPr kumimoji="0" lang="en-US" altLang="en-US" sz="2400" b="1"/>
            </a:br>
            <a:r>
              <a:rPr kumimoji="0" lang="en-US" altLang="en-US" sz="2400" b="1"/>
              <a:t>                        selectivity.</a:t>
            </a:r>
            <a:endParaRPr kumimoji="0" lang="en-US" altLang="en-US" sz="2400"/>
          </a:p>
        </p:txBody>
      </p:sp>
      <p:sp>
        <p:nvSpPr>
          <p:cNvPr id="176134" name="Rectangle 6"/>
          <p:cNvSpPr>
            <a:spLocks noChangeArrowheads="1"/>
          </p:cNvSpPr>
          <p:nvPr/>
        </p:nvSpPr>
        <p:spPr bwMode="auto">
          <a:xfrm>
            <a:off x="2209800" y="1676400"/>
            <a:ext cx="4800600" cy="2819400"/>
          </a:xfrm>
          <a:prstGeom prst="rect">
            <a:avLst/>
          </a:prstGeom>
          <a:solidFill>
            <a:srgbClr val="FFCC00">
              <a:alpha val="50195"/>
            </a:srgbClr>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76135" name="Text Box 7"/>
          <p:cNvSpPr txBox="1">
            <a:spLocks noChangeArrowheads="1"/>
          </p:cNvSpPr>
          <p:nvPr/>
        </p:nvSpPr>
        <p:spPr bwMode="auto">
          <a:xfrm>
            <a:off x="2438400" y="1752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A</a:t>
            </a:r>
            <a:endParaRPr kumimoji="0" lang="en-US" altLang="en-US" sz="2400"/>
          </a:p>
        </p:txBody>
      </p:sp>
      <p:sp>
        <p:nvSpPr>
          <p:cNvPr id="176136" name="Oval 8"/>
          <p:cNvSpPr>
            <a:spLocks noChangeArrowheads="1"/>
          </p:cNvSpPr>
          <p:nvPr/>
        </p:nvSpPr>
        <p:spPr bwMode="auto">
          <a:xfrm>
            <a:off x="2971800" y="19050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76137" name="Line 9"/>
          <p:cNvSpPr>
            <a:spLocks noChangeShapeType="1"/>
          </p:cNvSpPr>
          <p:nvPr/>
        </p:nvSpPr>
        <p:spPr bwMode="auto">
          <a:xfrm>
            <a:off x="3276600" y="2209800"/>
            <a:ext cx="990600" cy="9906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38" name="Text Box 10"/>
          <p:cNvSpPr txBox="1">
            <a:spLocks noChangeArrowheads="1"/>
          </p:cNvSpPr>
          <p:nvPr/>
        </p:nvSpPr>
        <p:spPr bwMode="auto">
          <a:xfrm>
            <a:off x="3810000" y="3505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B</a:t>
            </a:r>
            <a:endParaRPr kumimoji="0" lang="en-US" altLang="en-US" sz="2400"/>
          </a:p>
        </p:txBody>
      </p:sp>
      <p:sp>
        <p:nvSpPr>
          <p:cNvPr id="176139" name="Oval 11"/>
          <p:cNvSpPr>
            <a:spLocks noChangeArrowheads="1"/>
          </p:cNvSpPr>
          <p:nvPr/>
        </p:nvSpPr>
        <p:spPr bwMode="auto">
          <a:xfrm>
            <a:off x="4267200" y="32004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76140" name="Line 12"/>
          <p:cNvSpPr>
            <a:spLocks noChangeShapeType="1"/>
          </p:cNvSpPr>
          <p:nvPr/>
        </p:nvSpPr>
        <p:spPr bwMode="auto">
          <a:xfrm flipV="1">
            <a:off x="4572000" y="2590800"/>
            <a:ext cx="1295400" cy="68580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41" name="Oval 13"/>
          <p:cNvSpPr>
            <a:spLocks noChangeArrowheads="1"/>
          </p:cNvSpPr>
          <p:nvPr/>
        </p:nvSpPr>
        <p:spPr bwMode="auto">
          <a:xfrm>
            <a:off x="5867400" y="23622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76142" name="Text Box 14"/>
          <p:cNvSpPr txBox="1">
            <a:spLocks noChangeArrowheads="1"/>
          </p:cNvSpPr>
          <p:nvPr/>
        </p:nvSpPr>
        <p:spPr bwMode="auto">
          <a:xfrm>
            <a:off x="5638800" y="1905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C</a:t>
            </a:r>
            <a:endParaRPr kumimoji="0" lang="en-US" altLang="en-US" sz="2400"/>
          </a:p>
        </p:txBody>
      </p:sp>
      <p:sp>
        <p:nvSpPr>
          <p:cNvPr id="176143" name="Line 15"/>
          <p:cNvSpPr>
            <a:spLocks noChangeShapeType="1"/>
          </p:cNvSpPr>
          <p:nvPr/>
        </p:nvSpPr>
        <p:spPr bwMode="auto">
          <a:xfrm>
            <a:off x="2438400" y="2971800"/>
            <a:ext cx="4495800"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6144" name="Line 16"/>
          <p:cNvSpPr>
            <a:spLocks noChangeShapeType="1"/>
          </p:cNvSpPr>
          <p:nvPr/>
        </p:nvSpPr>
        <p:spPr bwMode="auto">
          <a:xfrm>
            <a:off x="3352800" y="3962400"/>
            <a:ext cx="25146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6145" name="Text Box 17"/>
          <p:cNvSpPr txBox="1">
            <a:spLocks noChangeArrowheads="1"/>
          </p:cNvSpPr>
          <p:nvPr/>
        </p:nvSpPr>
        <p:spPr bwMode="auto">
          <a:xfrm>
            <a:off x="2971800" y="40386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a:solidFill>
                  <a:schemeClr val="hlink"/>
                </a:solidFill>
              </a:rPr>
              <a:t>Teleology (direction)</a:t>
            </a:r>
            <a:endParaRPr kumimoji="0" lang="en-US" altLang="en-US" sz="2400"/>
          </a:p>
        </p:txBody>
      </p:sp>
      <p:sp>
        <p:nvSpPr>
          <p:cNvPr id="176146" name="Text Box 18"/>
          <p:cNvSpPr txBox="1">
            <a:spLocks noChangeArrowheads="1"/>
          </p:cNvSpPr>
          <p:nvPr/>
        </p:nvSpPr>
        <p:spPr bwMode="auto">
          <a:xfrm>
            <a:off x="3733800" y="23622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a:solidFill>
                  <a:schemeClr val="accent2"/>
                </a:solidFill>
              </a:rPr>
              <a:t>Relationships</a:t>
            </a:r>
          </a:p>
        </p:txBody>
      </p:sp>
      <p:sp>
        <p:nvSpPr>
          <p:cNvPr id="176147" name="Text Box 19"/>
          <p:cNvSpPr txBox="1">
            <a:spLocks noChangeArrowheads="1"/>
          </p:cNvSpPr>
          <p:nvPr/>
        </p:nvSpPr>
        <p:spPr bwMode="auto">
          <a:xfrm>
            <a:off x="1828800" y="12954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History Timeline</a:t>
            </a:r>
            <a:endParaRPr kumimoji="0" lang="en-US" altLang="en-US" sz="2400"/>
          </a:p>
        </p:txBody>
      </p:sp>
      <p:sp>
        <p:nvSpPr>
          <p:cNvPr id="176148" name="Text Box 20"/>
          <p:cNvSpPr txBox="1">
            <a:spLocks noChangeArrowheads="1"/>
          </p:cNvSpPr>
          <p:nvPr/>
        </p:nvSpPr>
        <p:spPr bwMode="auto">
          <a:xfrm>
            <a:off x="6400800" y="1905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chemeClr val="accent1"/>
                </a:solidFill>
              </a:rPr>
              <a:t>Selective (values)</a:t>
            </a:r>
          </a:p>
        </p:txBody>
      </p:sp>
      <p:sp>
        <p:nvSpPr>
          <p:cNvPr id="176149" name="Text Box 21"/>
          <p:cNvSpPr txBox="1">
            <a:spLocks noChangeArrowheads="1"/>
          </p:cNvSpPr>
          <p:nvPr/>
        </p:nvSpPr>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C00000"/>
                </a:solidFill>
              </a:rPr>
              <a:t>When the past is not interpreted, it is meaningless!</a:t>
            </a:r>
            <a:endParaRPr kumimoji="0" lang="en-US" altLang="en-US" sz="2400" b="1">
              <a:solidFill>
                <a:schemeClr val="bg2"/>
              </a:solidFill>
            </a:endParaRPr>
          </a:p>
        </p:txBody>
      </p:sp>
      <p:sp>
        <p:nvSpPr>
          <p:cNvPr id="176150" name="Text Box 22"/>
          <p:cNvSpPr txBox="1">
            <a:spLocks noChangeArrowheads="1"/>
          </p:cNvSpPr>
          <p:nvPr/>
        </p:nvSpPr>
        <p:spPr bwMode="auto">
          <a:xfrm>
            <a:off x="0" y="533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i="1"/>
              <a:t>Point 1</a:t>
            </a:r>
            <a:r>
              <a:rPr kumimoji="0" lang="en-US" altLang="en-US" sz="2400" b="1"/>
              <a:t>:	It is selective and interpretive.</a:t>
            </a:r>
            <a:endParaRPr kumimoji="0" lang="en-US" altLang="en-US" sz="2400"/>
          </a:p>
        </p:txBody>
      </p:sp>
      <p:graphicFrame>
        <p:nvGraphicFramePr>
          <p:cNvPr id="176151" name="Object 23"/>
          <p:cNvGraphicFramePr>
            <a:graphicFrameLocks noChangeAspect="1"/>
          </p:cNvGraphicFramePr>
          <p:nvPr/>
        </p:nvGraphicFramePr>
        <p:xfrm>
          <a:off x="7234238" y="3962400"/>
          <a:ext cx="1909762" cy="2895600"/>
        </p:xfrm>
        <a:graphic>
          <a:graphicData uri="http://schemas.openxmlformats.org/presentationml/2006/ole">
            <mc:AlternateContent xmlns:mc="http://schemas.openxmlformats.org/markup-compatibility/2006">
              <mc:Choice xmlns:v="urn:schemas-microsoft-com:vml" Requires="v">
                <p:oleObj spid="_x0000_s11301" name="Clip" r:id="rId3" imgW="637337" imgH="965606" progId="MS_ClipArt_Gallery.5">
                  <p:embed/>
                </p:oleObj>
              </mc:Choice>
              <mc:Fallback>
                <p:oleObj name="Clip" r:id="rId3" imgW="637337" imgH="965606" progId="MS_ClipArt_Gallery.5">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3962400"/>
                        <a:ext cx="1909762"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6150"/>
                                        </p:tgtEl>
                                        <p:attrNameLst>
                                          <p:attrName>style.visibility</p:attrName>
                                        </p:attrNameLst>
                                      </p:cBhvr>
                                      <p:to>
                                        <p:strVal val="visible"/>
                                      </p:to>
                                    </p:set>
                                    <p:anim calcmode="lin" valueType="num">
                                      <p:cBhvr additive="base">
                                        <p:cTn id="7" dur="500" fill="hold"/>
                                        <p:tgtEl>
                                          <p:spTgt spid="176150"/>
                                        </p:tgtEl>
                                        <p:attrNameLst>
                                          <p:attrName>ppt_x</p:attrName>
                                        </p:attrNameLst>
                                      </p:cBhvr>
                                      <p:tavLst>
                                        <p:tav tm="0">
                                          <p:val>
                                            <p:strVal val="0-#ppt_w/2"/>
                                          </p:val>
                                        </p:tav>
                                        <p:tav tm="100000">
                                          <p:val>
                                            <p:strVal val="#ppt_x"/>
                                          </p:val>
                                        </p:tav>
                                      </p:tavLst>
                                    </p:anim>
                                    <p:anim calcmode="lin" valueType="num">
                                      <p:cBhvr additive="base">
                                        <p:cTn id="8" dur="500" fill="hold"/>
                                        <p:tgtEl>
                                          <p:spTgt spid="176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76130"/>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76143"/>
                                        </p:tgtEl>
                                        <p:attrNameLst>
                                          <p:attrName>style.visibility</p:attrName>
                                        </p:attrNameLst>
                                      </p:cBhvr>
                                      <p:to>
                                        <p:strVal val="visible"/>
                                      </p:to>
                                    </p:set>
                                  </p:childTnLst>
                                </p:cTn>
                              </p:par>
                            </p:childTnLst>
                          </p:cTn>
                        </p:par>
                        <p:par>
                          <p:cTn id="16" fill="hold" nodeType="afterGroup">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76147"/>
                                        </p:tgtEl>
                                        <p:attrNameLst>
                                          <p:attrName>style.visibility</p:attrName>
                                        </p:attrNameLst>
                                      </p:cBhvr>
                                      <p:to>
                                        <p:strVal val="visible"/>
                                      </p:to>
                                    </p:set>
                                    <p:anim calcmode="lin" valueType="num">
                                      <p:cBhvr additive="base">
                                        <p:cTn id="19" dur="500" fill="hold"/>
                                        <p:tgtEl>
                                          <p:spTgt spid="176147"/>
                                        </p:tgtEl>
                                        <p:attrNameLst>
                                          <p:attrName>ppt_x</p:attrName>
                                        </p:attrNameLst>
                                      </p:cBhvr>
                                      <p:tavLst>
                                        <p:tav tm="0">
                                          <p:val>
                                            <p:strVal val="0-#ppt_w/2"/>
                                          </p:val>
                                        </p:tav>
                                        <p:tav tm="100000">
                                          <p:val>
                                            <p:strVal val="#ppt_x"/>
                                          </p:val>
                                        </p:tav>
                                      </p:tavLst>
                                    </p:anim>
                                    <p:anim calcmode="lin" valueType="num">
                                      <p:cBhvr additive="base">
                                        <p:cTn id="20" dur="500" fill="hold"/>
                                        <p:tgtEl>
                                          <p:spTgt spid="17614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6147"/>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6131"/>
                                        </p:tgtEl>
                                        <p:attrNameLst>
                                          <p:attrName>style.visibility</p:attrName>
                                        </p:attrNameLst>
                                      </p:cBhvr>
                                      <p:to>
                                        <p:strVal val="visible"/>
                                      </p:to>
                                    </p:set>
                                    <p:animEffect transition="in" filter="dissolve">
                                      <p:cBhvr>
                                        <p:cTn id="25" dur="500"/>
                                        <p:tgtEl>
                                          <p:spTgt spid="176131"/>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76134"/>
                                        </p:tgtEl>
                                        <p:attrNameLst>
                                          <p:attrName>style.visibility</p:attrName>
                                        </p:attrNameLst>
                                      </p:cBhvr>
                                      <p:to>
                                        <p:strVal val="visible"/>
                                      </p:to>
                                    </p:set>
                                    <p:animEffect transition="in" filter="dissolve">
                                      <p:cBhvr>
                                        <p:cTn id="29" dur="500"/>
                                        <p:tgtEl>
                                          <p:spTgt spid="1761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76136"/>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499"/>
                                          </p:stCondLst>
                                        </p:cTn>
                                        <p:tgtEl>
                                          <p:spTgt spid="176135"/>
                                        </p:tgtEl>
                                        <p:attrNameLst>
                                          <p:attrName>style.visibility</p:attrName>
                                        </p:attrNameLst>
                                      </p:cBhvr>
                                      <p:to>
                                        <p:strVal val="visible"/>
                                      </p:to>
                                    </p:set>
                                  </p:childTnLst>
                                </p:cTn>
                              </p:par>
                            </p:childTnLst>
                          </p:cTn>
                        </p:par>
                        <p:par>
                          <p:cTn id="37" fill="hold" nodeType="afterGroup">
                            <p:stCondLst>
                              <p:cond delay="1000"/>
                            </p:stCondLst>
                            <p:childTnLst>
                              <p:par>
                                <p:cTn id="38" presetID="1" presetClass="entr" presetSubtype="0" fill="hold" grpId="0" nodeType="afterEffect">
                                  <p:stCondLst>
                                    <p:cond delay="1000"/>
                                  </p:stCondLst>
                                  <p:childTnLst>
                                    <p:set>
                                      <p:cBhvr>
                                        <p:cTn id="39" dur="1" fill="hold">
                                          <p:stCondLst>
                                            <p:cond delay="499"/>
                                          </p:stCondLst>
                                        </p:cTn>
                                        <p:tgtEl>
                                          <p:spTgt spid="176139"/>
                                        </p:tgtEl>
                                        <p:attrNameLst>
                                          <p:attrName>style.visibility</p:attrName>
                                        </p:attrNameLst>
                                      </p:cBhvr>
                                      <p:to>
                                        <p:strVal val="visible"/>
                                      </p:to>
                                    </p:set>
                                  </p:childTnLst>
                                </p:cTn>
                              </p:par>
                            </p:childTnLst>
                          </p:cTn>
                        </p:par>
                        <p:par>
                          <p:cTn id="40" fill="hold" nodeType="afterGroup">
                            <p:stCondLst>
                              <p:cond delay="2500"/>
                            </p:stCondLst>
                            <p:childTnLst>
                              <p:par>
                                <p:cTn id="41" presetID="1" presetClass="entr" presetSubtype="0" fill="hold" grpId="0" nodeType="afterEffect">
                                  <p:stCondLst>
                                    <p:cond delay="0"/>
                                  </p:stCondLst>
                                  <p:childTnLst>
                                    <p:set>
                                      <p:cBhvr>
                                        <p:cTn id="42" dur="1" fill="hold">
                                          <p:stCondLst>
                                            <p:cond delay="499"/>
                                          </p:stCondLst>
                                        </p:cTn>
                                        <p:tgtEl>
                                          <p:spTgt spid="176138"/>
                                        </p:tgtEl>
                                        <p:attrNameLst>
                                          <p:attrName>style.visibility</p:attrName>
                                        </p:attrNameLst>
                                      </p:cBhvr>
                                      <p:to>
                                        <p:strVal val="visible"/>
                                      </p:to>
                                    </p:set>
                                  </p:childTnLst>
                                </p:cTn>
                              </p:par>
                            </p:childTnLst>
                          </p:cTn>
                        </p:par>
                        <p:par>
                          <p:cTn id="43" fill="hold" nodeType="afterGroup">
                            <p:stCondLst>
                              <p:cond delay="3000"/>
                            </p:stCondLst>
                            <p:childTnLst>
                              <p:par>
                                <p:cTn id="44" presetID="1" presetClass="entr" presetSubtype="0" fill="hold" grpId="0" nodeType="afterEffect">
                                  <p:stCondLst>
                                    <p:cond delay="1000"/>
                                  </p:stCondLst>
                                  <p:childTnLst>
                                    <p:set>
                                      <p:cBhvr>
                                        <p:cTn id="45" dur="1" fill="hold">
                                          <p:stCondLst>
                                            <p:cond delay="499"/>
                                          </p:stCondLst>
                                        </p:cTn>
                                        <p:tgtEl>
                                          <p:spTgt spid="176141"/>
                                        </p:tgtEl>
                                        <p:attrNameLst>
                                          <p:attrName>style.visibility</p:attrName>
                                        </p:attrNameLst>
                                      </p:cBhvr>
                                      <p:to>
                                        <p:strVal val="visible"/>
                                      </p:to>
                                    </p:set>
                                  </p:childTnLst>
                                </p:cTn>
                              </p:par>
                            </p:childTnLst>
                          </p:cTn>
                        </p:par>
                        <p:par>
                          <p:cTn id="46" fill="hold" nodeType="afterGroup">
                            <p:stCondLst>
                              <p:cond delay="4500"/>
                            </p:stCondLst>
                            <p:childTnLst>
                              <p:par>
                                <p:cTn id="47" presetID="1" presetClass="entr" presetSubtype="0" fill="hold" grpId="0" nodeType="afterEffect">
                                  <p:stCondLst>
                                    <p:cond delay="0"/>
                                  </p:stCondLst>
                                  <p:childTnLst>
                                    <p:set>
                                      <p:cBhvr>
                                        <p:cTn id="48" dur="1" fill="hold">
                                          <p:stCondLst>
                                            <p:cond delay="499"/>
                                          </p:stCondLst>
                                        </p:cTn>
                                        <p:tgtEl>
                                          <p:spTgt spid="176142"/>
                                        </p:tgtEl>
                                        <p:attrNameLst>
                                          <p:attrName>style.visibility</p:attrName>
                                        </p:attrNameLst>
                                      </p:cBhvr>
                                      <p:to>
                                        <p:strVal val="visible"/>
                                      </p:to>
                                    </p:set>
                                  </p:childTnLst>
                                </p:cTn>
                              </p:par>
                            </p:childTnLst>
                          </p:cTn>
                        </p:par>
                        <p:par>
                          <p:cTn id="49" fill="hold" nodeType="afterGroup">
                            <p:stCondLst>
                              <p:cond delay="5000"/>
                            </p:stCondLst>
                            <p:childTnLst>
                              <p:par>
                                <p:cTn id="50" presetID="9" presetClass="entr" presetSubtype="0" fill="hold" grpId="0" nodeType="afterEffect">
                                  <p:stCondLst>
                                    <p:cond delay="0"/>
                                  </p:stCondLst>
                                  <p:childTnLst>
                                    <p:set>
                                      <p:cBhvr>
                                        <p:cTn id="51" dur="1" fill="hold">
                                          <p:stCondLst>
                                            <p:cond delay="0"/>
                                          </p:stCondLst>
                                        </p:cTn>
                                        <p:tgtEl>
                                          <p:spTgt spid="176148"/>
                                        </p:tgtEl>
                                        <p:attrNameLst>
                                          <p:attrName>style.visibility</p:attrName>
                                        </p:attrNameLst>
                                      </p:cBhvr>
                                      <p:to>
                                        <p:strVal val="visible"/>
                                      </p:to>
                                    </p:set>
                                    <p:animEffect transition="in" filter="dissolve">
                                      <p:cBhvr>
                                        <p:cTn id="52" dur="500"/>
                                        <p:tgtEl>
                                          <p:spTgt spid="1761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176144"/>
                                        </p:tgtEl>
                                        <p:attrNameLst>
                                          <p:attrName>style.visibility</p:attrName>
                                        </p:attrNameLst>
                                      </p:cBhvr>
                                      <p:to>
                                        <p:strVal val="visible"/>
                                      </p:to>
                                    </p:set>
                                  </p:childTnLst>
                                </p:cTn>
                              </p:par>
                            </p:childTnLst>
                          </p:cTn>
                        </p:par>
                        <p:par>
                          <p:cTn id="57" fill="hold" nodeType="afterGroup">
                            <p:stCondLst>
                              <p:cond delay="500"/>
                            </p:stCondLst>
                            <p:childTnLst>
                              <p:par>
                                <p:cTn id="58" presetID="1" presetClass="entr" presetSubtype="0" fill="hold" grpId="0" nodeType="afterEffect">
                                  <p:stCondLst>
                                    <p:cond delay="1000"/>
                                  </p:stCondLst>
                                  <p:childTnLst>
                                    <p:set>
                                      <p:cBhvr>
                                        <p:cTn id="59" dur="1" fill="hold">
                                          <p:stCondLst>
                                            <p:cond delay="499"/>
                                          </p:stCondLst>
                                        </p:cTn>
                                        <p:tgtEl>
                                          <p:spTgt spid="17614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176137"/>
                                        </p:tgtEl>
                                        <p:attrNameLst>
                                          <p:attrName>style.visibility</p:attrName>
                                        </p:attrNameLst>
                                      </p:cBhvr>
                                      <p:to>
                                        <p:strVal val="visible"/>
                                      </p:to>
                                    </p:set>
                                  </p:childTnLst>
                                </p:cTn>
                              </p:par>
                            </p:childTnLst>
                          </p:cTn>
                        </p:par>
                        <p:par>
                          <p:cTn id="64" fill="hold" nodeType="afterGroup">
                            <p:stCondLst>
                              <p:cond delay="500"/>
                            </p:stCondLst>
                            <p:childTnLst>
                              <p:par>
                                <p:cTn id="65" presetID="1" presetClass="entr" presetSubtype="0" fill="hold" grpId="0" nodeType="afterEffect">
                                  <p:stCondLst>
                                    <p:cond delay="1000"/>
                                  </p:stCondLst>
                                  <p:childTnLst>
                                    <p:set>
                                      <p:cBhvr>
                                        <p:cTn id="66" dur="1" fill="hold">
                                          <p:stCondLst>
                                            <p:cond delay="499"/>
                                          </p:stCondLst>
                                        </p:cTn>
                                        <p:tgtEl>
                                          <p:spTgt spid="176140"/>
                                        </p:tgtEl>
                                        <p:attrNameLst>
                                          <p:attrName>style.visibility</p:attrName>
                                        </p:attrNameLst>
                                      </p:cBhvr>
                                      <p:to>
                                        <p:strVal val="visible"/>
                                      </p:to>
                                    </p:set>
                                  </p:childTnLst>
                                </p:cTn>
                              </p:par>
                            </p:childTnLst>
                          </p:cTn>
                        </p:par>
                        <p:par>
                          <p:cTn id="67" fill="hold" nodeType="afterGroup">
                            <p:stCondLst>
                              <p:cond delay="2000"/>
                            </p:stCondLst>
                            <p:childTnLst>
                              <p:par>
                                <p:cTn id="68" presetID="1" presetClass="entr" presetSubtype="0" fill="hold" grpId="0" nodeType="afterEffect">
                                  <p:stCondLst>
                                    <p:cond delay="1000"/>
                                  </p:stCondLst>
                                  <p:childTnLst>
                                    <p:set>
                                      <p:cBhvr>
                                        <p:cTn id="69" dur="1" fill="hold">
                                          <p:stCondLst>
                                            <p:cond delay="499"/>
                                          </p:stCondLst>
                                        </p:cTn>
                                        <p:tgtEl>
                                          <p:spTgt spid="176146"/>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176133"/>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499"/>
                                          </p:stCondLst>
                                        </p:cTn>
                                        <p:tgtEl>
                                          <p:spTgt spid="176151"/>
                                        </p:tgtEl>
                                        <p:attrNameLst>
                                          <p:attrName>style.visibility</p:attrName>
                                        </p:attrNameLst>
                                      </p:cBhvr>
                                      <p:to>
                                        <p:strVal val="visible"/>
                                      </p:to>
                                    </p:set>
                                  </p:childTnLst>
                                </p:cTn>
                              </p:par>
                            </p:childTnLst>
                          </p:cTn>
                        </p:par>
                        <p:par>
                          <p:cTn id="78" fill="hold" nodeType="afterGroup">
                            <p:stCondLst>
                              <p:cond delay="500"/>
                            </p:stCondLst>
                            <p:childTnLst>
                              <p:par>
                                <p:cTn id="79" presetID="3" presetClass="entr" presetSubtype="10" fill="hold" grpId="0" nodeType="afterEffect">
                                  <p:stCondLst>
                                    <p:cond delay="3000"/>
                                  </p:stCondLst>
                                  <p:childTnLst>
                                    <p:set>
                                      <p:cBhvr>
                                        <p:cTn id="80" dur="1" fill="hold">
                                          <p:stCondLst>
                                            <p:cond delay="0"/>
                                          </p:stCondLst>
                                        </p:cTn>
                                        <p:tgtEl>
                                          <p:spTgt spid="176149"/>
                                        </p:tgtEl>
                                        <p:attrNameLst>
                                          <p:attrName>style.visibility</p:attrName>
                                        </p:attrNameLst>
                                      </p:cBhvr>
                                      <p:to>
                                        <p:strVal val="visible"/>
                                      </p:to>
                                    </p:set>
                                    <p:animEffect transition="in" filter="blinds(horizontal)">
                                      <p:cBhvr>
                                        <p:cTn id="81" dur="500"/>
                                        <p:tgtEl>
                                          <p:spTgt spid="17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nimBg="1" autoUpdateAnimBg="0"/>
      <p:bldP spid="176131" grpId="0" autoUpdateAnimBg="0"/>
      <p:bldP spid="176133" grpId="0" autoUpdateAnimBg="0"/>
      <p:bldP spid="176134" grpId="0" animBg="1"/>
      <p:bldP spid="176135" grpId="0" autoUpdateAnimBg="0"/>
      <p:bldP spid="176136" grpId="0" animBg="1"/>
      <p:bldP spid="176137" grpId="0" animBg="1"/>
      <p:bldP spid="176138" grpId="0" autoUpdateAnimBg="0"/>
      <p:bldP spid="176139" grpId="0" animBg="1"/>
      <p:bldP spid="176140" grpId="0" animBg="1"/>
      <p:bldP spid="176141" grpId="0" animBg="1"/>
      <p:bldP spid="176142" grpId="0" autoUpdateAnimBg="0"/>
      <p:bldP spid="176143" grpId="0" animBg="1"/>
      <p:bldP spid="176144" grpId="0" animBg="1"/>
      <p:bldP spid="176145" grpId="0" autoUpdateAnimBg="0"/>
      <p:bldP spid="176146" grpId="0" autoUpdateAnimBg="0"/>
      <p:bldP spid="176147" grpId="0" autoUpdateAnimBg="0"/>
      <p:bldP spid="176148" grpId="0" autoUpdateAnimBg="0"/>
      <p:bldP spid="176149" grpId="0" autoUpdateAnimBg="0"/>
      <p:bldP spid="17615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Anamnesis/Historical Memory</a:t>
            </a:r>
          </a:p>
        </p:txBody>
      </p:sp>
      <p:sp>
        <p:nvSpPr>
          <p:cNvPr id="177155" name="Text Box 3"/>
          <p:cNvSpPr txBox="1">
            <a:spLocks noChangeArrowheads="1"/>
          </p:cNvSpPr>
          <p:nvPr/>
        </p:nvSpPr>
        <p:spPr bwMode="auto">
          <a:xfrm>
            <a:off x="0" y="838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i="1"/>
              <a:t>Point 3</a:t>
            </a:r>
            <a:r>
              <a:rPr kumimoji="0" lang="en-US" altLang="en-US" sz="2400" b="1"/>
              <a:t>:	Our memory gives us identity, shaping our present 		and giving us guidance toward the future.</a:t>
            </a:r>
            <a:endParaRPr kumimoji="0" lang="en-US" altLang="en-US" sz="2400"/>
          </a:p>
        </p:txBody>
      </p:sp>
      <p:graphicFrame>
        <p:nvGraphicFramePr>
          <p:cNvPr id="177156" name="Object 4"/>
          <p:cNvGraphicFramePr>
            <a:graphicFrameLocks noChangeAspect="1"/>
          </p:cNvGraphicFramePr>
          <p:nvPr/>
        </p:nvGraphicFramePr>
        <p:xfrm>
          <a:off x="533400" y="2438400"/>
          <a:ext cx="3644900" cy="3644900"/>
        </p:xfrm>
        <a:graphic>
          <a:graphicData uri="http://schemas.openxmlformats.org/presentationml/2006/ole">
            <mc:AlternateContent xmlns:mc="http://schemas.openxmlformats.org/markup-compatibility/2006">
              <mc:Choice xmlns:v="urn:schemas-microsoft-com:vml" Requires="v">
                <p:oleObj spid="_x0000_s12320" name="Clip" r:id="rId5" imgW="890626" imgH="890626" progId="MS_ClipArt_Gallery.5">
                  <p:embed/>
                </p:oleObj>
              </mc:Choice>
              <mc:Fallback>
                <p:oleObj name="Clip" r:id="rId5" imgW="890626" imgH="890626" progId="MS_ClipArt_Gallery.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438400"/>
                        <a:ext cx="3644900" cy="364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7157" name="Object 5"/>
          <p:cNvGraphicFramePr>
            <a:graphicFrameLocks noChangeAspect="1"/>
          </p:cNvGraphicFramePr>
          <p:nvPr/>
        </p:nvGraphicFramePr>
        <p:xfrm>
          <a:off x="4648200" y="2514600"/>
          <a:ext cx="3482975" cy="3468688"/>
        </p:xfrm>
        <a:graphic>
          <a:graphicData uri="http://schemas.openxmlformats.org/presentationml/2006/ole">
            <mc:AlternateContent xmlns:mc="http://schemas.openxmlformats.org/markup-compatibility/2006">
              <mc:Choice xmlns:v="urn:schemas-microsoft-com:vml" Requires="v">
                <p:oleObj spid="_x0000_s12321" name="Clip" r:id="rId7" imgW="3482566" imgH="3468986" progId="MS_ClipArt_Gallery.5">
                  <p:embed/>
                </p:oleObj>
              </mc:Choice>
              <mc:Fallback>
                <p:oleObj name="Clip" r:id="rId7" imgW="3482566" imgH="3468986" progId="MS_ClipArt_Gallery.5">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2514600"/>
                        <a:ext cx="3482975" cy="346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7155"/>
                                        </p:tgtEl>
                                        <p:attrNameLst>
                                          <p:attrName>style.visibility</p:attrName>
                                        </p:attrNameLst>
                                      </p:cBhvr>
                                      <p:to>
                                        <p:strVal val="visible"/>
                                      </p:to>
                                    </p:set>
                                    <p:anim calcmode="lin" valueType="num">
                                      <p:cBhvr additive="base">
                                        <p:cTn id="7" dur="500" fill="hold"/>
                                        <p:tgtEl>
                                          <p:spTgt spid="177155"/>
                                        </p:tgtEl>
                                        <p:attrNameLst>
                                          <p:attrName>ppt_x</p:attrName>
                                        </p:attrNameLst>
                                      </p:cBhvr>
                                      <p:tavLst>
                                        <p:tav tm="0">
                                          <p:val>
                                            <p:strVal val="0-#ppt_w/2"/>
                                          </p:val>
                                        </p:tav>
                                        <p:tav tm="100000">
                                          <p:val>
                                            <p:strVal val="#ppt_x"/>
                                          </p:val>
                                        </p:tav>
                                      </p:tavLst>
                                    </p:anim>
                                    <p:anim calcmode="lin" valueType="num">
                                      <p:cBhvr additive="base">
                                        <p:cTn id="8" dur="500" fill="hold"/>
                                        <p:tgtEl>
                                          <p:spTgt spid="177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77157"/>
                                        </p:tgtEl>
                                        <p:attrNameLst>
                                          <p:attrName>style.visibility</p:attrName>
                                        </p:attrNameLst>
                                      </p:cBhvr>
                                      <p:to>
                                        <p:strVal val="visible"/>
                                      </p:to>
                                    </p:set>
                                    <p:anim calcmode="lin" valueType="num">
                                      <p:cBhvr additive="base">
                                        <p:cTn id="13" dur="500" fill="hold"/>
                                        <p:tgtEl>
                                          <p:spTgt spid="177157"/>
                                        </p:tgtEl>
                                        <p:attrNameLst>
                                          <p:attrName>ppt_x</p:attrName>
                                        </p:attrNameLst>
                                      </p:cBhvr>
                                      <p:tavLst>
                                        <p:tav tm="0">
                                          <p:val>
                                            <p:strVal val="1+#ppt_w/2"/>
                                          </p:val>
                                        </p:tav>
                                        <p:tav tm="100000">
                                          <p:val>
                                            <p:strVal val="#ppt_x"/>
                                          </p:val>
                                        </p:tav>
                                      </p:tavLst>
                                    </p:anim>
                                    <p:anim calcmode="lin" valueType="num">
                                      <p:cBhvr additive="base">
                                        <p:cTn id="14" dur="500" fill="hold"/>
                                        <p:tgtEl>
                                          <p:spTgt spid="1771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LAS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177156"/>
                                        </p:tgtEl>
                                        <p:attrNameLst>
                                          <p:attrName>style.visibility</p:attrName>
                                        </p:attrNameLst>
                                      </p:cBhvr>
                                      <p:to>
                                        <p:strVal val="visible"/>
                                      </p:to>
                                    </p:set>
                                    <p:anim calcmode="lin" valueType="num">
                                      <p:cBhvr>
                                        <p:cTn id="19" dur="1000" fill="hold"/>
                                        <p:tgtEl>
                                          <p:spTgt spid="177156"/>
                                        </p:tgtEl>
                                        <p:attrNameLst>
                                          <p:attrName>ppt_w</p:attrName>
                                        </p:attrNameLst>
                                      </p:cBhvr>
                                      <p:tavLst>
                                        <p:tav tm="0">
                                          <p:val>
                                            <p:fltVal val="0"/>
                                          </p:val>
                                        </p:tav>
                                        <p:tav tm="100000">
                                          <p:val>
                                            <p:strVal val="#ppt_w"/>
                                          </p:val>
                                        </p:tav>
                                      </p:tavLst>
                                    </p:anim>
                                    <p:anim calcmode="lin" valueType="num">
                                      <p:cBhvr>
                                        <p:cTn id="20" dur="1000" fill="hold"/>
                                        <p:tgtEl>
                                          <p:spTgt spid="177156"/>
                                        </p:tgtEl>
                                        <p:attrNameLst>
                                          <p:attrName>ppt_h</p:attrName>
                                        </p:attrNameLst>
                                      </p:cBhvr>
                                      <p:tavLst>
                                        <p:tav tm="0">
                                          <p:val>
                                            <p:fltVal val="0"/>
                                          </p:val>
                                        </p:tav>
                                        <p:tav tm="100000">
                                          <p:val>
                                            <p:strVal val="#ppt_h"/>
                                          </p:val>
                                        </p:tav>
                                      </p:tavLst>
                                    </p:anim>
                                    <p:anim calcmode="lin" valueType="num">
                                      <p:cBhvr>
                                        <p:cTn id="21" dur="1000" fill="hold"/>
                                        <p:tgtEl>
                                          <p:spTgt spid="17715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7715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609600" y="1371600"/>
            <a:ext cx="5410200" cy="3505200"/>
          </a:xfrm>
          <a:prstGeom prst="rect">
            <a:avLst/>
          </a:prstGeom>
          <a:solidFill>
            <a:srgbClr val="FF9900"/>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p>
        </p:txBody>
      </p:sp>
      <p:sp>
        <p:nvSpPr>
          <p:cNvPr id="178179" name="Text Box 3"/>
          <p:cNvSpPr txBox="1">
            <a:spLocks noChangeArrowheads="1"/>
          </p:cNvSpPr>
          <p:nvPr/>
        </p:nvSpPr>
        <p:spPr bwMode="auto">
          <a:xfrm>
            <a:off x="1828800" y="1371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Historical Field</a:t>
            </a:r>
            <a:endParaRPr kumimoji="0" lang="en-US" altLang="en-US" sz="2400"/>
          </a:p>
        </p:txBody>
      </p:sp>
      <p:sp>
        <p:nvSpPr>
          <p:cNvPr id="13316" name="Text Box 4"/>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Anamnesis/Historical Memory</a:t>
            </a:r>
          </a:p>
        </p:txBody>
      </p:sp>
      <p:sp>
        <p:nvSpPr>
          <p:cNvPr id="13317" name="Text Box 5"/>
          <p:cNvSpPr txBox="1">
            <a:spLocks noChangeArrowheads="1"/>
          </p:cNvSpPr>
          <p:nvPr/>
        </p:nvSpPr>
        <p:spPr bwMode="auto">
          <a:xfrm>
            <a:off x="0" y="5334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i="1"/>
              <a:t>Point 4</a:t>
            </a:r>
            <a:r>
              <a:rPr kumimoji="0" lang="en-US" altLang="en-US" sz="2400" b="1"/>
              <a:t>:	Our experience/memory causes us to reshape or re-		evaluate the more distant past.</a:t>
            </a:r>
            <a:endParaRPr kumimoji="0" lang="en-US" altLang="en-US" sz="2400"/>
          </a:p>
        </p:txBody>
      </p:sp>
      <p:graphicFrame>
        <p:nvGraphicFramePr>
          <p:cNvPr id="178182" name="Object 6"/>
          <p:cNvGraphicFramePr>
            <a:graphicFrameLocks noChangeAspect="1"/>
          </p:cNvGraphicFramePr>
          <p:nvPr/>
        </p:nvGraphicFramePr>
        <p:xfrm>
          <a:off x="6729413" y="3581400"/>
          <a:ext cx="2162175" cy="3276600"/>
        </p:xfrm>
        <a:graphic>
          <a:graphicData uri="http://schemas.openxmlformats.org/presentationml/2006/ole">
            <mc:AlternateContent xmlns:mc="http://schemas.openxmlformats.org/markup-compatibility/2006">
              <mc:Choice xmlns:v="urn:schemas-microsoft-com:vml" Requires="v">
                <p:oleObj spid="_x0000_s13362" name="Clip" r:id="rId3" imgW="637337" imgH="965606" progId="MS_ClipArt_Gallery.5">
                  <p:embed/>
                </p:oleObj>
              </mc:Choice>
              <mc:Fallback>
                <p:oleObj name="Clip" r:id="rId3" imgW="637337" imgH="965606" progId="MS_ClipArt_Gallery.5">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413" y="3581400"/>
                        <a:ext cx="2162175"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8183" name="Rectangle 7"/>
          <p:cNvSpPr>
            <a:spLocks noChangeArrowheads="1"/>
          </p:cNvSpPr>
          <p:nvPr/>
        </p:nvSpPr>
        <p:spPr bwMode="auto">
          <a:xfrm>
            <a:off x="914400" y="1828800"/>
            <a:ext cx="4800600" cy="2819400"/>
          </a:xfrm>
          <a:prstGeom prst="rect">
            <a:avLst/>
          </a:prstGeom>
          <a:solidFill>
            <a:srgbClr val="FFCC00">
              <a:alpha val="50195"/>
            </a:srgbClr>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78184" name="Text Box 8"/>
          <p:cNvSpPr txBox="1">
            <a:spLocks noChangeArrowheads="1"/>
          </p:cNvSpPr>
          <p:nvPr/>
        </p:nvSpPr>
        <p:spPr bwMode="auto">
          <a:xfrm>
            <a:off x="1066800" y="2743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A</a:t>
            </a:r>
            <a:endParaRPr kumimoji="0" lang="en-US" altLang="en-US" sz="2400"/>
          </a:p>
        </p:txBody>
      </p:sp>
      <p:sp>
        <p:nvSpPr>
          <p:cNvPr id="178185" name="Oval 9"/>
          <p:cNvSpPr>
            <a:spLocks noChangeArrowheads="1"/>
          </p:cNvSpPr>
          <p:nvPr/>
        </p:nvSpPr>
        <p:spPr bwMode="auto">
          <a:xfrm>
            <a:off x="1600200" y="24384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78186" name="Line 10"/>
          <p:cNvSpPr>
            <a:spLocks noChangeShapeType="1"/>
          </p:cNvSpPr>
          <p:nvPr/>
        </p:nvSpPr>
        <p:spPr bwMode="auto">
          <a:xfrm>
            <a:off x="1905000" y="2743200"/>
            <a:ext cx="990600" cy="9906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187" name="Text Box 11"/>
          <p:cNvSpPr txBox="1">
            <a:spLocks noChangeArrowheads="1"/>
          </p:cNvSpPr>
          <p:nvPr/>
        </p:nvSpPr>
        <p:spPr bwMode="auto">
          <a:xfrm>
            <a:off x="2667000" y="3200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B</a:t>
            </a:r>
            <a:endParaRPr kumimoji="0" lang="en-US" altLang="en-US" sz="2400"/>
          </a:p>
        </p:txBody>
      </p:sp>
      <p:sp>
        <p:nvSpPr>
          <p:cNvPr id="178188" name="Oval 12"/>
          <p:cNvSpPr>
            <a:spLocks noChangeArrowheads="1"/>
          </p:cNvSpPr>
          <p:nvPr/>
        </p:nvSpPr>
        <p:spPr bwMode="auto">
          <a:xfrm>
            <a:off x="2895600" y="36576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78189" name="Line 13"/>
          <p:cNvSpPr>
            <a:spLocks noChangeShapeType="1"/>
          </p:cNvSpPr>
          <p:nvPr/>
        </p:nvSpPr>
        <p:spPr bwMode="auto">
          <a:xfrm flipV="1">
            <a:off x="3276600" y="3048000"/>
            <a:ext cx="1295400" cy="6858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190" name="Oval 14"/>
          <p:cNvSpPr>
            <a:spLocks noChangeArrowheads="1"/>
          </p:cNvSpPr>
          <p:nvPr/>
        </p:nvSpPr>
        <p:spPr bwMode="auto">
          <a:xfrm>
            <a:off x="4648200" y="27432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78191" name="Text Box 15"/>
          <p:cNvSpPr txBox="1">
            <a:spLocks noChangeArrowheads="1"/>
          </p:cNvSpPr>
          <p:nvPr/>
        </p:nvSpPr>
        <p:spPr bwMode="auto">
          <a:xfrm>
            <a:off x="46482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C</a:t>
            </a:r>
            <a:endParaRPr kumimoji="0" lang="en-US" altLang="en-US" sz="2400"/>
          </a:p>
        </p:txBody>
      </p:sp>
      <p:sp>
        <p:nvSpPr>
          <p:cNvPr id="178192" name="Line 16"/>
          <p:cNvSpPr>
            <a:spLocks noChangeShapeType="1"/>
          </p:cNvSpPr>
          <p:nvPr/>
        </p:nvSpPr>
        <p:spPr bwMode="auto">
          <a:xfrm>
            <a:off x="1219200" y="3276600"/>
            <a:ext cx="4495800"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8193" name="Oval 17"/>
          <p:cNvSpPr>
            <a:spLocks noChangeArrowheads="1"/>
          </p:cNvSpPr>
          <p:nvPr/>
        </p:nvSpPr>
        <p:spPr bwMode="auto">
          <a:xfrm>
            <a:off x="1524000" y="3657600"/>
            <a:ext cx="381000" cy="30480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solidFill>
                <a:schemeClr val="accent2"/>
              </a:solidFill>
            </a:endParaRPr>
          </a:p>
        </p:txBody>
      </p:sp>
      <p:sp>
        <p:nvSpPr>
          <p:cNvPr id="178194" name="Oval 18"/>
          <p:cNvSpPr>
            <a:spLocks noChangeArrowheads="1"/>
          </p:cNvSpPr>
          <p:nvPr/>
        </p:nvSpPr>
        <p:spPr bwMode="auto">
          <a:xfrm>
            <a:off x="3200400" y="2743200"/>
            <a:ext cx="381000" cy="30480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endParaRPr kumimoji="0" lang="en-US" altLang="en-US" sz="2400">
              <a:solidFill>
                <a:schemeClr val="accent2"/>
              </a:solidFill>
            </a:endParaRPr>
          </a:p>
        </p:txBody>
      </p:sp>
      <p:sp>
        <p:nvSpPr>
          <p:cNvPr id="178195" name="Oval 19"/>
          <p:cNvSpPr>
            <a:spLocks noChangeArrowheads="1"/>
          </p:cNvSpPr>
          <p:nvPr/>
        </p:nvSpPr>
        <p:spPr bwMode="auto">
          <a:xfrm>
            <a:off x="4343400" y="3657600"/>
            <a:ext cx="381000" cy="30480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78196" name="Line 20"/>
          <p:cNvSpPr>
            <a:spLocks noChangeShapeType="1"/>
          </p:cNvSpPr>
          <p:nvPr/>
        </p:nvSpPr>
        <p:spPr bwMode="auto">
          <a:xfrm flipV="1">
            <a:off x="1905000" y="2971800"/>
            <a:ext cx="1295400" cy="6858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197" name="Line 21"/>
          <p:cNvSpPr>
            <a:spLocks noChangeShapeType="1"/>
          </p:cNvSpPr>
          <p:nvPr/>
        </p:nvSpPr>
        <p:spPr bwMode="auto">
          <a:xfrm>
            <a:off x="3581400" y="2971800"/>
            <a:ext cx="762000" cy="6858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78198" name="Object 22"/>
          <p:cNvGraphicFramePr>
            <a:graphicFrameLocks noChangeAspect="1"/>
          </p:cNvGraphicFramePr>
          <p:nvPr/>
        </p:nvGraphicFramePr>
        <p:xfrm>
          <a:off x="5940425" y="3429000"/>
          <a:ext cx="3203575" cy="3429000"/>
        </p:xfrm>
        <a:graphic>
          <a:graphicData uri="http://schemas.openxmlformats.org/presentationml/2006/ole">
            <mc:AlternateContent xmlns:mc="http://schemas.openxmlformats.org/markup-compatibility/2006">
              <mc:Choice xmlns:v="urn:schemas-microsoft-com:vml" Requires="v">
                <p:oleObj spid="_x0000_s13363" name="Clip" r:id="rId5" imgW="1707185" imgH="1826971" progId="MS_ClipArt_Gallery.5">
                  <p:embed/>
                </p:oleObj>
              </mc:Choice>
              <mc:Fallback>
                <p:oleObj name="Clip" r:id="rId5" imgW="1707185" imgH="1826971" progId="MS_ClipArt_Gallery.5">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3429000"/>
                        <a:ext cx="3203575"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8199" name="Text Box 23"/>
          <p:cNvSpPr txBox="1">
            <a:spLocks noChangeArrowheads="1"/>
          </p:cNvSpPr>
          <p:nvPr/>
        </p:nvSpPr>
        <p:spPr bwMode="auto">
          <a:xfrm>
            <a:off x="0" y="5486400"/>
            <a:ext cx="563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*Chronicles vs. Sam-Kings;</a:t>
            </a:r>
            <a:br>
              <a:rPr kumimoji="0" lang="en-US" altLang="en-US" sz="2400" b="1"/>
            </a:br>
            <a:r>
              <a:rPr kumimoji="0" lang="en-US" altLang="en-US" sz="2400" b="1"/>
              <a:t>*NT writers saw Hebrew Bible through a new perspective.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8178"/>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nodeType="afterEffect">
                                  <p:stCondLst>
                                    <p:cond delay="0"/>
                                  </p:stCondLst>
                                  <p:childTnLst>
                                    <p:set>
                                      <p:cBhvr>
                                        <p:cTn id="9" dur="1" fill="hold">
                                          <p:stCondLst>
                                            <p:cond delay="0"/>
                                          </p:stCondLst>
                                        </p:cTn>
                                        <p:tgtEl>
                                          <p:spTgt spid="178182"/>
                                        </p:tgtEl>
                                        <p:attrNameLst>
                                          <p:attrName>style.visibility</p:attrName>
                                        </p:attrNameLst>
                                      </p:cBhvr>
                                      <p:to>
                                        <p:strVal val="visible"/>
                                      </p:to>
                                    </p:set>
                                    <p:anim calcmode="lin" valueType="num">
                                      <p:cBhvr additive="base">
                                        <p:cTn id="10" dur="500" fill="hold"/>
                                        <p:tgtEl>
                                          <p:spTgt spid="178182"/>
                                        </p:tgtEl>
                                        <p:attrNameLst>
                                          <p:attrName>ppt_x</p:attrName>
                                        </p:attrNameLst>
                                      </p:cBhvr>
                                      <p:tavLst>
                                        <p:tav tm="0">
                                          <p:val>
                                            <p:strVal val="0-#ppt_w/2"/>
                                          </p:val>
                                        </p:tav>
                                        <p:tav tm="100000">
                                          <p:val>
                                            <p:strVal val="#ppt_x"/>
                                          </p:val>
                                        </p:tav>
                                      </p:tavLst>
                                    </p:anim>
                                    <p:anim calcmode="lin" valueType="num">
                                      <p:cBhvr additive="base">
                                        <p:cTn id="11" dur="500" fill="hold"/>
                                        <p:tgtEl>
                                          <p:spTgt spid="178182"/>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78179"/>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78192"/>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78183"/>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178184"/>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178186"/>
                                        </p:tgtEl>
                                        <p:attrNameLst>
                                          <p:attrName>style.visibility</p:attrName>
                                        </p:attrNameLst>
                                      </p:cBhvr>
                                      <p:to>
                                        <p:strVal val="visible"/>
                                      </p:to>
                                    </p:set>
                                  </p:childTnLst>
                                </p:cTn>
                              </p:par>
                            </p:childTnLst>
                          </p:cTn>
                        </p:par>
                        <p:par>
                          <p:cTn id="27" fill="hold" nodeType="afterGroup">
                            <p:stCondLst>
                              <p:cond delay="3500"/>
                            </p:stCondLst>
                            <p:childTnLst>
                              <p:par>
                                <p:cTn id="28" presetID="1" presetClass="entr" presetSubtype="0" fill="hold" grpId="0" nodeType="afterEffect">
                                  <p:stCondLst>
                                    <p:cond delay="0"/>
                                  </p:stCondLst>
                                  <p:childTnLst>
                                    <p:set>
                                      <p:cBhvr>
                                        <p:cTn id="29" dur="1" fill="hold">
                                          <p:stCondLst>
                                            <p:cond delay="499"/>
                                          </p:stCondLst>
                                        </p:cTn>
                                        <p:tgtEl>
                                          <p:spTgt spid="178191"/>
                                        </p:tgtEl>
                                        <p:attrNameLst>
                                          <p:attrName>style.visibility</p:attrName>
                                        </p:attrNameLst>
                                      </p:cBhvr>
                                      <p:to>
                                        <p:strVal val="visible"/>
                                      </p:to>
                                    </p:set>
                                  </p:childTnLst>
                                </p:cTn>
                              </p:par>
                            </p:childTnLst>
                          </p:cTn>
                        </p:par>
                        <p:par>
                          <p:cTn id="30" fill="hold" nodeType="afterGroup">
                            <p:stCondLst>
                              <p:cond delay="4000"/>
                            </p:stCondLst>
                            <p:childTnLst>
                              <p:par>
                                <p:cTn id="31" presetID="1" presetClass="entr" presetSubtype="0" fill="hold" grpId="0" nodeType="afterEffect">
                                  <p:stCondLst>
                                    <p:cond delay="0"/>
                                  </p:stCondLst>
                                  <p:childTnLst>
                                    <p:set>
                                      <p:cBhvr>
                                        <p:cTn id="32" dur="1" fill="hold">
                                          <p:stCondLst>
                                            <p:cond delay="499"/>
                                          </p:stCondLst>
                                        </p:cTn>
                                        <p:tgtEl>
                                          <p:spTgt spid="178185"/>
                                        </p:tgtEl>
                                        <p:attrNameLst>
                                          <p:attrName>style.visibility</p:attrName>
                                        </p:attrNameLst>
                                      </p:cBhvr>
                                      <p:to>
                                        <p:strVal val="visible"/>
                                      </p:to>
                                    </p:set>
                                  </p:childTnLst>
                                </p:cTn>
                              </p:par>
                            </p:childTnLst>
                          </p:cTn>
                        </p:par>
                        <p:par>
                          <p:cTn id="33" fill="hold" nodeType="afterGroup">
                            <p:stCondLst>
                              <p:cond delay="4500"/>
                            </p:stCondLst>
                            <p:childTnLst>
                              <p:par>
                                <p:cTn id="34" presetID="1" presetClass="entr" presetSubtype="0" fill="hold" grpId="0" nodeType="afterEffect">
                                  <p:stCondLst>
                                    <p:cond delay="0"/>
                                  </p:stCondLst>
                                  <p:childTnLst>
                                    <p:set>
                                      <p:cBhvr>
                                        <p:cTn id="35" dur="1" fill="hold">
                                          <p:stCondLst>
                                            <p:cond delay="499"/>
                                          </p:stCondLst>
                                        </p:cTn>
                                        <p:tgtEl>
                                          <p:spTgt spid="178187"/>
                                        </p:tgtEl>
                                        <p:attrNameLst>
                                          <p:attrName>style.visibility</p:attrName>
                                        </p:attrNameLst>
                                      </p:cBhvr>
                                      <p:to>
                                        <p:strVal val="visible"/>
                                      </p:to>
                                    </p:set>
                                  </p:childTnLst>
                                </p:cTn>
                              </p:par>
                            </p:childTnLst>
                          </p:cTn>
                        </p:par>
                        <p:par>
                          <p:cTn id="36" fill="hold" nodeType="afterGroup">
                            <p:stCondLst>
                              <p:cond delay="5000"/>
                            </p:stCondLst>
                            <p:childTnLst>
                              <p:par>
                                <p:cTn id="37" presetID="1" presetClass="entr" presetSubtype="0" fill="hold" grpId="0" nodeType="afterEffect">
                                  <p:stCondLst>
                                    <p:cond delay="0"/>
                                  </p:stCondLst>
                                  <p:childTnLst>
                                    <p:set>
                                      <p:cBhvr>
                                        <p:cTn id="38" dur="1" fill="hold">
                                          <p:stCondLst>
                                            <p:cond delay="499"/>
                                          </p:stCondLst>
                                        </p:cTn>
                                        <p:tgtEl>
                                          <p:spTgt spid="178188"/>
                                        </p:tgtEl>
                                        <p:attrNameLst>
                                          <p:attrName>style.visibility</p:attrName>
                                        </p:attrNameLst>
                                      </p:cBhvr>
                                      <p:to>
                                        <p:strVal val="visible"/>
                                      </p:to>
                                    </p:set>
                                  </p:childTnLst>
                                </p:cTn>
                              </p:par>
                            </p:childTnLst>
                          </p:cTn>
                        </p:par>
                        <p:par>
                          <p:cTn id="39" fill="hold" nodeType="afterGroup">
                            <p:stCondLst>
                              <p:cond delay="5500"/>
                            </p:stCondLst>
                            <p:childTnLst>
                              <p:par>
                                <p:cTn id="40" presetID="1" presetClass="entr" presetSubtype="0" fill="hold" grpId="0" nodeType="afterEffect">
                                  <p:stCondLst>
                                    <p:cond delay="0"/>
                                  </p:stCondLst>
                                  <p:childTnLst>
                                    <p:set>
                                      <p:cBhvr>
                                        <p:cTn id="41" dur="1" fill="hold">
                                          <p:stCondLst>
                                            <p:cond delay="499"/>
                                          </p:stCondLst>
                                        </p:cTn>
                                        <p:tgtEl>
                                          <p:spTgt spid="178189"/>
                                        </p:tgtEl>
                                        <p:attrNameLst>
                                          <p:attrName>style.visibility</p:attrName>
                                        </p:attrNameLst>
                                      </p:cBhvr>
                                      <p:to>
                                        <p:strVal val="visible"/>
                                      </p:to>
                                    </p:set>
                                  </p:childTnLst>
                                </p:cTn>
                              </p:par>
                            </p:childTnLst>
                          </p:cTn>
                        </p:par>
                        <p:par>
                          <p:cTn id="42" fill="hold" nodeType="afterGroup">
                            <p:stCondLst>
                              <p:cond delay="6000"/>
                            </p:stCondLst>
                            <p:childTnLst>
                              <p:par>
                                <p:cTn id="43" presetID="1" presetClass="entr" presetSubtype="0" fill="hold" grpId="0" nodeType="afterEffect">
                                  <p:stCondLst>
                                    <p:cond delay="0"/>
                                  </p:stCondLst>
                                  <p:childTnLst>
                                    <p:set>
                                      <p:cBhvr>
                                        <p:cTn id="44" dur="1" fill="hold">
                                          <p:stCondLst>
                                            <p:cond delay="499"/>
                                          </p:stCondLst>
                                        </p:cTn>
                                        <p:tgtEl>
                                          <p:spTgt spid="17819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78198"/>
                                        </p:tgtEl>
                                        <p:attrNameLst>
                                          <p:attrName>style.visibility</p:attrName>
                                        </p:attrNameLst>
                                      </p:cBhvr>
                                      <p:to>
                                        <p:strVal val="visible"/>
                                      </p:to>
                                    </p:set>
                                    <p:animEffect transition="in" filter="blinds(horizontal)">
                                      <p:cBhvr>
                                        <p:cTn id="49" dur="500"/>
                                        <p:tgtEl>
                                          <p:spTgt spid="178198"/>
                                        </p:tgtEl>
                                      </p:cBhvr>
                                    </p:animEffect>
                                  </p:childTnLst>
                                </p:cTn>
                              </p:par>
                            </p:childTnLst>
                          </p:cTn>
                        </p:par>
                        <p:par>
                          <p:cTn id="50" fill="hold" nodeType="afterGroup">
                            <p:stCondLst>
                              <p:cond delay="500"/>
                            </p:stCondLst>
                            <p:childTnLst>
                              <p:par>
                                <p:cTn id="51" presetID="1" presetClass="entr" presetSubtype="0" fill="hold" grpId="0" nodeType="afterEffect">
                                  <p:stCondLst>
                                    <p:cond delay="2000"/>
                                  </p:stCondLst>
                                  <p:childTnLst>
                                    <p:set>
                                      <p:cBhvr>
                                        <p:cTn id="52" dur="1" fill="hold">
                                          <p:stCondLst>
                                            <p:cond delay="499"/>
                                          </p:stCondLst>
                                        </p:cTn>
                                        <p:tgtEl>
                                          <p:spTgt spid="178193"/>
                                        </p:tgtEl>
                                        <p:attrNameLst>
                                          <p:attrName>style.visibility</p:attrName>
                                        </p:attrNameLst>
                                      </p:cBhvr>
                                      <p:to>
                                        <p:strVal val="visible"/>
                                      </p:to>
                                    </p:set>
                                  </p:childTnLst>
                                </p:cTn>
                              </p:par>
                            </p:childTnLst>
                          </p:cTn>
                        </p:par>
                        <p:par>
                          <p:cTn id="53" fill="hold" nodeType="afterGroup">
                            <p:stCondLst>
                              <p:cond delay="3000"/>
                            </p:stCondLst>
                            <p:childTnLst>
                              <p:par>
                                <p:cTn id="54" presetID="1" presetClass="entr" presetSubtype="0" fill="hold" grpId="0" nodeType="afterEffect">
                                  <p:stCondLst>
                                    <p:cond delay="0"/>
                                  </p:stCondLst>
                                  <p:childTnLst>
                                    <p:set>
                                      <p:cBhvr>
                                        <p:cTn id="55" dur="1" fill="hold">
                                          <p:stCondLst>
                                            <p:cond delay="499"/>
                                          </p:stCondLst>
                                        </p:cTn>
                                        <p:tgtEl>
                                          <p:spTgt spid="178196"/>
                                        </p:tgtEl>
                                        <p:attrNameLst>
                                          <p:attrName>style.visibility</p:attrName>
                                        </p:attrNameLst>
                                      </p:cBhvr>
                                      <p:to>
                                        <p:strVal val="visible"/>
                                      </p:to>
                                    </p:set>
                                  </p:childTnLst>
                                </p:cTn>
                              </p:par>
                            </p:childTnLst>
                          </p:cTn>
                        </p:par>
                        <p:par>
                          <p:cTn id="56" fill="hold" nodeType="afterGroup">
                            <p:stCondLst>
                              <p:cond delay="3500"/>
                            </p:stCondLst>
                            <p:childTnLst>
                              <p:par>
                                <p:cTn id="57" presetID="1" presetClass="entr" presetSubtype="0" fill="hold" grpId="0" nodeType="afterEffect">
                                  <p:stCondLst>
                                    <p:cond delay="0"/>
                                  </p:stCondLst>
                                  <p:childTnLst>
                                    <p:set>
                                      <p:cBhvr>
                                        <p:cTn id="58" dur="1" fill="hold">
                                          <p:stCondLst>
                                            <p:cond delay="499"/>
                                          </p:stCondLst>
                                        </p:cTn>
                                        <p:tgtEl>
                                          <p:spTgt spid="178194"/>
                                        </p:tgtEl>
                                        <p:attrNameLst>
                                          <p:attrName>style.visibility</p:attrName>
                                        </p:attrNameLst>
                                      </p:cBhvr>
                                      <p:to>
                                        <p:strVal val="visible"/>
                                      </p:to>
                                    </p:set>
                                  </p:childTnLst>
                                </p:cTn>
                              </p:par>
                            </p:childTnLst>
                          </p:cTn>
                        </p:par>
                        <p:par>
                          <p:cTn id="59" fill="hold" nodeType="afterGroup">
                            <p:stCondLst>
                              <p:cond delay="4000"/>
                            </p:stCondLst>
                            <p:childTnLst>
                              <p:par>
                                <p:cTn id="60" presetID="1" presetClass="entr" presetSubtype="0" fill="hold" grpId="0" nodeType="afterEffect">
                                  <p:stCondLst>
                                    <p:cond delay="0"/>
                                  </p:stCondLst>
                                  <p:childTnLst>
                                    <p:set>
                                      <p:cBhvr>
                                        <p:cTn id="61" dur="1" fill="hold">
                                          <p:stCondLst>
                                            <p:cond delay="499"/>
                                          </p:stCondLst>
                                        </p:cTn>
                                        <p:tgtEl>
                                          <p:spTgt spid="178197"/>
                                        </p:tgtEl>
                                        <p:attrNameLst>
                                          <p:attrName>style.visibility</p:attrName>
                                        </p:attrNameLst>
                                      </p:cBhvr>
                                      <p:to>
                                        <p:strVal val="visible"/>
                                      </p:to>
                                    </p:set>
                                  </p:childTnLst>
                                </p:cTn>
                              </p:par>
                            </p:childTnLst>
                          </p:cTn>
                        </p:par>
                        <p:par>
                          <p:cTn id="62" fill="hold" nodeType="afterGroup">
                            <p:stCondLst>
                              <p:cond delay="4500"/>
                            </p:stCondLst>
                            <p:childTnLst>
                              <p:par>
                                <p:cTn id="63" presetID="1" presetClass="entr" presetSubtype="0" fill="hold" grpId="0" nodeType="afterEffect">
                                  <p:stCondLst>
                                    <p:cond delay="0"/>
                                  </p:stCondLst>
                                  <p:childTnLst>
                                    <p:set>
                                      <p:cBhvr>
                                        <p:cTn id="64" dur="1" fill="hold">
                                          <p:stCondLst>
                                            <p:cond delay="499"/>
                                          </p:stCondLst>
                                        </p:cTn>
                                        <p:tgtEl>
                                          <p:spTgt spid="17819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78199"/>
                                        </p:tgtEl>
                                        <p:attrNameLst>
                                          <p:attrName>style.visibility</p:attrName>
                                        </p:attrNameLst>
                                      </p:cBhvr>
                                      <p:to>
                                        <p:strVal val="visible"/>
                                      </p:to>
                                    </p:set>
                                    <p:anim calcmode="lin" valueType="num">
                                      <p:cBhvr additive="base">
                                        <p:cTn id="69" dur="500" fill="hold"/>
                                        <p:tgtEl>
                                          <p:spTgt spid="178199"/>
                                        </p:tgtEl>
                                        <p:attrNameLst>
                                          <p:attrName>ppt_x</p:attrName>
                                        </p:attrNameLst>
                                      </p:cBhvr>
                                      <p:tavLst>
                                        <p:tav tm="0">
                                          <p:val>
                                            <p:strVal val="0-#ppt_w/2"/>
                                          </p:val>
                                        </p:tav>
                                        <p:tav tm="100000">
                                          <p:val>
                                            <p:strVal val="#ppt_x"/>
                                          </p:val>
                                        </p:tav>
                                      </p:tavLst>
                                    </p:anim>
                                    <p:anim calcmode="lin" valueType="num">
                                      <p:cBhvr additive="base">
                                        <p:cTn id="70" dur="500" fill="hold"/>
                                        <p:tgtEl>
                                          <p:spTgt spid="178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autoUpdateAnimBg="0"/>
      <p:bldP spid="178179" grpId="0" autoUpdateAnimBg="0"/>
      <p:bldP spid="178183" grpId="0" animBg="1"/>
      <p:bldP spid="178184" grpId="0" autoUpdateAnimBg="0"/>
      <p:bldP spid="178185" grpId="0" animBg="1"/>
      <p:bldP spid="178186" grpId="0" animBg="1"/>
      <p:bldP spid="178187" grpId="0" autoUpdateAnimBg="0"/>
      <p:bldP spid="178188" grpId="0" animBg="1"/>
      <p:bldP spid="178189" grpId="0" animBg="1"/>
      <p:bldP spid="178190" grpId="0" animBg="1"/>
      <p:bldP spid="178191" grpId="0" autoUpdateAnimBg="0"/>
      <p:bldP spid="178192" grpId="0" animBg="1"/>
      <p:bldP spid="178193" grpId="0" animBg="1" autoUpdateAnimBg="0"/>
      <p:bldP spid="178194" grpId="0" animBg="1" autoUpdateAnimBg="0"/>
      <p:bldP spid="178195" grpId="0" animBg="1"/>
      <p:bldP spid="178196" grpId="0" animBg="1"/>
      <p:bldP spid="178197" grpId="0" animBg="1"/>
      <p:bldP spid="17819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Anamnesis/Historical Memory</a:t>
            </a:r>
          </a:p>
        </p:txBody>
      </p:sp>
      <p:sp>
        <p:nvSpPr>
          <p:cNvPr id="14339" name="Text Box 3"/>
          <p:cNvSpPr txBox="1">
            <a:spLocks noChangeArrowheads="1"/>
          </p:cNvSpPr>
          <p:nvPr/>
        </p:nvSpPr>
        <p:spPr bwMode="auto">
          <a:xfrm>
            <a:off x="0" y="1066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Point 5:	Anamnesis is preserved in/by traditions and rituals.</a:t>
            </a:r>
            <a:endParaRPr kumimoji="0" lang="en-US" altLang="en-US" sz="2400"/>
          </a:p>
        </p:txBody>
      </p:sp>
      <p:graphicFrame>
        <p:nvGraphicFramePr>
          <p:cNvPr id="14340" name="Object 4"/>
          <p:cNvGraphicFramePr>
            <a:graphicFrameLocks noChangeAspect="1"/>
          </p:cNvGraphicFramePr>
          <p:nvPr/>
        </p:nvGraphicFramePr>
        <p:xfrm>
          <a:off x="304800" y="2514600"/>
          <a:ext cx="3656013" cy="2987675"/>
        </p:xfrm>
        <a:graphic>
          <a:graphicData uri="http://schemas.openxmlformats.org/presentationml/2006/ole">
            <mc:AlternateContent xmlns:mc="http://schemas.openxmlformats.org/markup-compatibility/2006">
              <mc:Choice xmlns:v="urn:schemas-microsoft-com:vml" Requires="v">
                <p:oleObj spid="_x0000_s14368" name="Clip" r:id="rId3" imgW="1827886" imgH="1494130" progId="MS_ClipArt_Gallery.5">
                  <p:embed/>
                </p:oleObj>
              </mc:Choice>
              <mc:Fallback>
                <p:oleObj name="Clip" r:id="rId3" imgW="1827886" imgH="1494130"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14600"/>
                        <a:ext cx="3656013" cy="298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4875213" y="2209800"/>
          <a:ext cx="3641725" cy="3657600"/>
        </p:xfrm>
        <a:graphic>
          <a:graphicData uri="http://schemas.openxmlformats.org/presentationml/2006/ole">
            <mc:AlternateContent xmlns:mc="http://schemas.openxmlformats.org/markup-compatibility/2006">
              <mc:Choice xmlns:v="urn:schemas-microsoft-com:vml" Requires="v">
                <p:oleObj spid="_x0000_s14369" name="Clip" r:id="rId5" imgW="1814170" imgH="1823314" progId="MS_ClipArt_Gallery.5">
                  <p:embed/>
                </p:oleObj>
              </mc:Choice>
              <mc:Fallback>
                <p:oleObj name="Clip" r:id="rId5" imgW="1814170" imgH="1823314" progId="MS_ClipArt_Gallery.5">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5213" y="2209800"/>
                        <a:ext cx="36417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defRPr/>
            </a:pPr>
            <a:r>
              <a:rPr lang="en-US" b="1" u="sng" dirty="0" smtClean="0">
                <a:solidFill>
                  <a:schemeClr val="accent1"/>
                </a:solidFill>
              </a:rPr>
              <a:t>REVIEW: NATURE </a:t>
            </a:r>
            <a:r>
              <a:rPr lang="en-US" b="1" u="sng" dirty="0">
                <a:solidFill>
                  <a:schemeClr val="accent1"/>
                </a:solidFill>
              </a:rPr>
              <a:t>OF ORAL TRANSISSION OF HISTORICAL NARRATIVES</a:t>
            </a:r>
            <a:r>
              <a:rPr lang="en-US" b="1" dirty="0">
                <a:solidFill>
                  <a:schemeClr val="tx1">
                    <a:lumMod val="50000"/>
                  </a:schemeClr>
                </a:solidFill>
              </a:rPr>
              <a:t> </a:t>
            </a:r>
            <a:endParaRPr lang="en-US" dirty="0"/>
          </a:p>
        </p:txBody>
      </p:sp>
      <p:sp>
        <p:nvSpPr>
          <p:cNvPr id="4099" name="Text Box 3"/>
          <p:cNvSpPr txBox="1">
            <a:spLocks noChangeArrowheads="1"/>
          </p:cNvSpPr>
          <p:nvPr/>
        </p:nvSpPr>
        <p:spPr bwMode="auto">
          <a:xfrm>
            <a:off x="0" y="804153"/>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  1. main point retained </a:t>
            </a:r>
          </a:p>
          <a:p>
            <a:pPr>
              <a:spcBef>
                <a:spcPct val="0"/>
              </a:spcBef>
              <a:buClrTx/>
              <a:buFontTx/>
              <a:buNone/>
            </a:pPr>
            <a:r>
              <a:rPr kumimoji="0" lang="en-US" altLang="en-US" sz="2400" b="1" dirty="0"/>
              <a:t>  2. incidental details dropped</a:t>
            </a:r>
          </a:p>
          <a:p>
            <a:pPr>
              <a:spcBef>
                <a:spcPct val="0"/>
              </a:spcBef>
              <a:buClrTx/>
              <a:buFontTx/>
              <a:buNone/>
            </a:pPr>
            <a:r>
              <a:rPr kumimoji="0" lang="en-US" altLang="en-US" sz="2400" b="1" dirty="0"/>
              <a:t>  3. tends to shorten</a:t>
            </a:r>
          </a:p>
          <a:p>
            <a:pPr>
              <a:spcBef>
                <a:spcPct val="0"/>
              </a:spcBef>
              <a:buClrTx/>
              <a:buFontTx/>
              <a:buNone/>
            </a:pPr>
            <a:r>
              <a:rPr kumimoji="0" lang="en-US" altLang="en-US" sz="2400" b="1" dirty="0"/>
              <a:t>  4. follows</a:t>
            </a:r>
            <a:r>
              <a:rPr kumimoji="0" lang="en-US" altLang="en-US" sz="2800" b="1" dirty="0">
                <a:solidFill>
                  <a:srgbClr val="C00000"/>
                </a:solidFill>
              </a:rPr>
              <a:t>*</a:t>
            </a:r>
            <a:r>
              <a:rPr kumimoji="0" lang="en-US" altLang="en-US" sz="2400" b="1" dirty="0"/>
              <a:t>stereotypical form</a:t>
            </a:r>
          </a:p>
          <a:p>
            <a:pPr>
              <a:spcBef>
                <a:spcPct val="0"/>
              </a:spcBef>
              <a:buClrTx/>
              <a:buFontTx/>
              <a:buNone/>
            </a:pPr>
            <a:r>
              <a:rPr kumimoji="0" lang="en-US" altLang="en-US" sz="2400" b="1" dirty="0">
                <a:solidFill>
                  <a:srgbClr val="C00000"/>
                </a:solidFill>
              </a:rPr>
              <a:t>+</a:t>
            </a:r>
            <a:r>
              <a:rPr kumimoji="0" lang="en-US" altLang="en-US" sz="2400" b="1" dirty="0"/>
              <a:t>5.  in Mid-east, closing evaluative statements, kept exact</a:t>
            </a:r>
          </a:p>
          <a:p>
            <a:pPr>
              <a:spcBef>
                <a:spcPct val="0"/>
              </a:spcBef>
              <a:buClrTx/>
              <a:buFontTx/>
              <a:buNone/>
            </a:pPr>
            <a:endParaRPr kumimoji="0" lang="en-US" altLang="en-US" sz="2400" b="1" dirty="0"/>
          </a:p>
          <a:p>
            <a:pPr>
              <a:spcBef>
                <a:spcPct val="0"/>
              </a:spcBef>
              <a:buClrTx/>
              <a:buFontTx/>
              <a:buNone/>
            </a:pPr>
            <a:r>
              <a:rPr kumimoji="0" lang="en-US" altLang="en-US" sz="2400" b="1" dirty="0">
                <a:solidFill>
                  <a:srgbClr val="C00000"/>
                </a:solidFill>
              </a:rPr>
              <a:t> +</a:t>
            </a:r>
            <a:r>
              <a:rPr kumimoji="0" lang="en-US" altLang="en-US" sz="2000" b="1" dirty="0"/>
              <a:t>Wisdom/instructional material, often </a:t>
            </a:r>
            <a:br>
              <a:rPr kumimoji="0" lang="en-US" altLang="en-US" sz="2000" b="1" dirty="0"/>
            </a:br>
            <a:r>
              <a:rPr kumimoji="0" lang="en-US" altLang="en-US" sz="2000" b="1" dirty="0"/>
              <a:t>  memorized word-for-word.  Depends on setting.</a:t>
            </a:r>
            <a:r>
              <a:rPr kumimoji="0" lang="en-US" altLang="en-US" sz="2400" b="1" dirty="0"/>
              <a:t/>
            </a:r>
            <a:br>
              <a:rPr kumimoji="0" lang="en-US" altLang="en-US" sz="2400" b="1" dirty="0"/>
            </a:br>
            <a:r>
              <a:rPr kumimoji="0" lang="en-US" altLang="en-US" sz="2400" b="1" dirty="0"/>
              <a:t> (</a:t>
            </a:r>
            <a:r>
              <a:rPr kumimoji="0" lang="en-US" altLang="en-US" sz="2000" b="1" dirty="0"/>
              <a:t>Article by Bailey on oral tradition posted on </a:t>
            </a:r>
            <a:r>
              <a:rPr kumimoji="0" lang="en-US" altLang="en-US" sz="2000" b="1" dirty="0" err="1"/>
              <a:t>ASULearn</a:t>
            </a:r>
            <a:r>
              <a:rPr kumimoji="0" lang="en-US" altLang="en-US" sz="2000" b="1" dirty="0"/>
              <a:t>)</a:t>
            </a:r>
            <a:endParaRPr kumimoji="0" lang="en-US" altLang="en-US" sz="2400" dirty="0"/>
          </a:p>
        </p:txBody>
      </p:sp>
      <p:sp>
        <p:nvSpPr>
          <p:cNvPr id="4100" name="Text Box 4"/>
          <p:cNvSpPr txBox="1">
            <a:spLocks noChangeArrowheads="1"/>
          </p:cNvSpPr>
          <p:nvPr/>
        </p:nvSpPr>
        <p:spPr bwMode="auto">
          <a:xfrm>
            <a:off x="0" y="42672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800" b="1">
                <a:solidFill>
                  <a:srgbClr val="C00000"/>
                </a:solidFill>
              </a:rPr>
              <a:t>*</a:t>
            </a:r>
            <a:r>
              <a:rPr kumimoji="0" lang="en-US" altLang="en-US" sz="2400" b="1">
                <a:solidFill>
                  <a:srgbClr val="C00000"/>
                </a:solidFill>
              </a:rPr>
              <a:t> </a:t>
            </a:r>
            <a:r>
              <a:rPr kumimoji="0" lang="en-US" altLang="en-US" sz="2400" b="1" u="sng">
                <a:solidFill>
                  <a:schemeClr val="accent1"/>
                </a:solidFill>
              </a:rPr>
              <a:t>ARCHETYPAL PATTERNS</a:t>
            </a:r>
            <a:endParaRPr kumimoji="0" lang="en-US" altLang="en-US" sz="2400">
              <a:solidFill>
                <a:schemeClr val="accent1"/>
              </a:solidFill>
            </a:endParaRPr>
          </a:p>
        </p:txBody>
      </p:sp>
      <p:sp>
        <p:nvSpPr>
          <p:cNvPr id="4101" name="Text Box 5"/>
          <p:cNvSpPr txBox="1">
            <a:spLocks noChangeArrowheads="1"/>
          </p:cNvSpPr>
          <p:nvPr/>
        </p:nvSpPr>
        <p:spPr bwMode="auto">
          <a:xfrm>
            <a:off x="0" y="47244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1. Once something has happened in our lives, we tend to find similar happenings to the first.  (We interpret the present by the past.)</a:t>
            </a:r>
          </a:p>
          <a:p>
            <a:pPr>
              <a:spcBef>
                <a:spcPct val="0"/>
              </a:spcBef>
              <a:buClrTx/>
              <a:buFontTx/>
              <a:buNone/>
            </a:pPr>
            <a:r>
              <a:rPr kumimoji="0" lang="en-US" altLang="en-US" sz="2400" b="1"/>
              <a:t>2. We have cultural patterns: gunfight at high-noon</a:t>
            </a:r>
          </a:p>
        </p:txBody>
      </p:sp>
      <p:graphicFrame>
        <p:nvGraphicFramePr>
          <p:cNvPr id="4102" name="Object 6"/>
          <p:cNvGraphicFramePr>
            <a:graphicFrameLocks noChangeAspect="1"/>
          </p:cNvGraphicFramePr>
          <p:nvPr/>
        </p:nvGraphicFramePr>
        <p:xfrm>
          <a:off x="7010400" y="1889125"/>
          <a:ext cx="2133600" cy="2987675"/>
        </p:xfrm>
        <a:graphic>
          <a:graphicData uri="http://schemas.openxmlformats.org/presentationml/2006/ole">
            <mc:AlternateContent xmlns:mc="http://schemas.openxmlformats.org/markup-compatibility/2006">
              <mc:Choice xmlns:v="urn:schemas-microsoft-com:vml" Requires="v">
                <p:oleObj spid="_x0000_s15384" name="Clip" r:id="rId5" imgW="1089965" imgH="1812341" progId="MS_ClipArt_Gallery.5">
                  <p:embed/>
                </p:oleObj>
              </mc:Choice>
              <mc:Fallback>
                <p:oleObj name="Clip" r:id="rId5" imgW="1089965" imgH="1812341" progId="MS_ClipArt_Gallery.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1889125"/>
                        <a:ext cx="2133600" cy="298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3" name="Text Box 7"/>
          <p:cNvSpPr txBox="1">
            <a:spLocks noChangeArrowheads="1"/>
          </p:cNvSpPr>
          <p:nvPr/>
        </p:nvSpPr>
        <p:spPr bwMode="auto">
          <a:xfrm>
            <a:off x="0" y="5867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3. Later OT and NT events compared events to "archetypes" in OT.</a:t>
            </a:r>
            <a:endParaRPr kumimoji="0" lang="en-US" altLang="en-US" sz="2400"/>
          </a:p>
        </p:txBody>
      </p:sp>
      <p:sp>
        <p:nvSpPr>
          <p:cNvPr id="8" name="Rectangle 7"/>
          <p:cNvSpPr>
            <a:spLocks noChangeArrowheads="1"/>
          </p:cNvSpPr>
          <p:nvPr/>
        </p:nvSpPr>
        <p:spPr bwMode="auto">
          <a:xfrm>
            <a:off x="0" y="3048000"/>
            <a:ext cx="6858000" cy="1143000"/>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15369" name="TextBox 8"/>
          <p:cNvSpPr txBox="1">
            <a:spLocks noChangeArrowheads="1"/>
          </p:cNvSpPr>
          <p:nvPr/>
        </p:nvSpPr>
        <p:spPr bwMode="auto">
          <a:xfrm>
            <a:off x="0" y="6324600"/>
            <a:ext cx="891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000" b="1"/>
              <a:t> (See Literary Description, “Literary Features”  CP, p. 26.)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100">
                                            <p:txEl>
                                              <p:pRg st="0" end="0"/>
                                            </p:txEl>
                                          </p:spTgt>
                                        </p:tgtEl>
                                        <p:attrNameLst>
                                          <p:attrName>style.visibility</p:attrName>
                                        </p:attrNameLst>
                                      </p:cBhvr>
                                      <p:to>
                                        <p:strVal val="visible"/>
                                      </p:to>
                                    </p:set>
                                    <p:anim calcmode="lin" valueType="num">
                                      <p:cBhvr additive="base">
                                        <p:cTn id="45" dur="500" fill="hold"/>
                                        <p:tgtEl>
                                          <p:spTgt spid="4100">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1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101">
                                            <p:txEl>
                                              <p:pRg st="0" end="0"/>
                                            </p:txEl>
                                          </p:spTgt>
                                        </p:tgtEl>
                                        <p:attrNameLst>
                                          <p:attrName>style.visibility</p:attrName>
                                        </p:attrNameLst>
                                      </p:cBhvr>
                                      <p:to>
                                        <p:strVal val="visible"/>
                                      </p:to>
                                    </p:set>
                                    <p:anim calcmode="lin" valueType="num">
                                      <p:cBhvr additive="base">
                                        <p:cTn id="51" dur="500" fill="hold"/>
                                        <p:tgtEl>
                                          <p:spTgt spid="4101">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101">
                                            <p:txEl>
                                              <p:pRg st="1" end="1"/>
                                            </p:txEl>
                                          </p:spTgt>
                                        </p:tgtEl>
                                        <p:attrNameLst>
                                          <p:attrName>style.visibility</p:attrName>
                                        </p:attrNameLst>
                                      </p:cBhvr>
                                      <p:to>
                                        <p:strVal val="visible"/>
                                      </p:to>
                                    </p:set>
                                    <p:anim calcmode="lin" valueType="num">
                                      <p:cBhvr additive="base">
                                        <p:cTn id="57" dur="500" fill="hold"/>
                                        <p:tgtEl>
                                          <p:spTgt spid="4101">
                                            <p:txEl>
                                              <p:pRg st="1" end="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1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410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GUNSHOT.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03">
                                            <p:txEl>
                                              <p:pRg st="0" end="0"/>
                                            </p:txEl>
                                          </p:spTgt>
                                        </p:tgtEl>
                                        <p:attrNameLst>
                                          <p:attrName>style.visibility</p:attrName>
                                        </p:attrNameLst>
                                      </p:cBhvr>
                                      <p:to>
                                        <p:strVal val="visible"/>
                                      </p:to>
                                    </p:set>
                                    <p:anim calcmode="lin" valueType="num">
                                      <p:cBhvr additive="base">
                                        <p:cTn id="67" dur="500" fill="hold"/>
                                        <p:tgtEl>
                                          <p:spTgt spid="4103">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1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0" grpId="0" build="p" autoUpdateAnimBg="0"/>
      <p:bldP spid="4101" grpId="0" build="p" autoUpdateAnimBg="0"/>
      <p:bldP spid="4103" grpId="0" build="p" autoUpdateAnimBg="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52400" y="228600"/>
            <a:ext cx="89916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dirty="0">
                <a:cs typeface="Arial" charset="0"/>
              </a:rPr>
              <a:t>THE 'MYTH' OF HISTORY VS. MYTH</a:t>
            </a:r>
          </a:p>
          <a:p>
            <a:pPr algn="ctr">
              <a:spcBef>
                <a:spcPct val="0"/>
              </a:spcBef>
              <a:buClrTx/>
              <a:buFontTx/>
              <a:buNone/>
            </a:pPr>
            <a:endParaRPr kumimoji="0" lang="en-US" altLang="en-US" sz="2400" b="1" u="sng" dirty="0">
              <a:cs typeface="Arial" charset="0"/>
            </a:endParaRPr>
          </a:p>
          <a:p>
            <a:pPr>
              <a:spcBef>
                <a:spcPct val="0"/>
              </a:spcBef>
              <a:buClrTx/>
              <a:buFontTx/>
              <a:buNone/>
            </a:pPr>
            <a:r>
              <a:rPr kumimoji="0" lang="en-US" altLang="en-US" sz="2400" b="1" dirty="0">
                <a:cs typeface="Arial" charset="0"/>
              </a:rPr>
              <a:t>“Myth”</a:t>
            </a:r>
          </a:p>
          <a:p>
            <a:pPr>
              <a:spcBef>
                <a:spcPct val="0"/>
              </a:spcBef>
              <a:buClrTx/>
              <a:buFontTx/>
              <a:buNone/>
            </a:pPr>
            <a:r>
              <a:rPr kumimoji="0" lang="en-US" altLang="en-US" sz="2400" b="1" dirty="0">
                <a:cs typeface="Arial" charset="0"/>
              </a:rPr>
              <a:t>1 a : usually traditional story of ostensibly historical events that serves </a:t>
            </a:r>
            <a:r>
              <a:rPr kumimoji="0" lang="en-US" altLang="en-US" sz="2400" b="1" dirty="0">
                <a:solidFill>
                  <a:srgbClr val="0000FF"/>
                </a:solidFill>
                <a:cs typeface="Arial" charset="0"/>
              </a:rPr>
              <a:t>to unfold part of the world view of a people or explain</a:t>
            </a:r>
            <a:r>
              <a:rPr kumimoji="0" lang="en-US" altLang="en-US" sz="2400" b="1" dirty="0">
                <a:cs typeface="Arial" charset="0"/>
              </a:rPr>
              <a:t> a practice, belief, or natural phenomenon</a:t>
            </a:r>
            <a:r>
              <a:rPr kumimoji="0" lang="en-US" altLang="en-US" sz="2400" dirty="0">
                <a:cs typeface="Arial" charset="0"/>
              </a:rPr>
              <a:t> </a:t>
            </a:r>
          </a:p>
          <a:p>
            <a:pPr>
              <a:spcBef>
                <a:spcPct val="0"/>
              </a:spcBef>
              <a:buClrTx/>
              <a:buFontTx/>
              <a:buNone/>
            </a:pPr>
            <a:endParaRPr kumimoji="0" lang="en-US" altLang="en-US" sz="2400" dirty="0">
              <a:cs typeface="Arial" charset="0"/>
            </a:endParaRPr>
          </a:p>
          <a:p>
            <a:pPr>
              <a:spcBef>
                <a:spcPct val="0"/>
              </a:spcBef>
              <a:buClrTx/>
              <a:buFontTx/>
              <a:buNone/>
            </a:pPr>
            <a:r>
              <a:rPr kumimoji="0" lang="en-US" altLang="en-US" sz="2400" b="1" dirty="0">
                <a:cs typeface="Arial" charset="0"/>
              </a:rPr>
              <a:t>“History”</a:t>
            </a:r>
          </a:p>
          <a:p>
            <a:pPr>
              <a:spcBef>
                <a:spcPct val="0"/>
              </a:spcBef>
              <a:buClrTx/>
              <a:buFontTx/>
              <a:buNone/>
            </a:pPr>
            <a:r>
              <a:rPr kumimoji="0" lang="en-US" altLang="en-US" sz="2400" b="1" dirty="0">
                <a:cs typeface="Arial" charset="0"/>
              </a:rPr>
              <a:t>2 a : a chronological record of significant events (as affecting a nation or institution) </a:t>
            </a:r>
            <a:r>
              <a:rPr kumimoji="0" lang="en-US" altLang="en-US" sz="2400" b="1" dirty="0">
                <a:solidFill>
                  <a:srgbClr val="0000FF"/>
                </a:solidFill>
                <a:cs typeface="Arial" charset="0"/>
              </a:rPr>
              <a:t>often including an explanation </a:t>
            </a:r>
            <a:r>
              <a:rPr kumimoji="0" lang="en-US" altLang="en-US" sz="2400" b="1" dirty="0">
                <a:cs typeface="Arial" charset="0"/>
              </a:rPr>
              <a:t>of their causes</a:t>
            </a:r>
          </a:p>
          <a:p>
            <a:pPr>
              <a:spcBef>
                <a:spcPct val="0"/>
              </a:spcBef>
              <a:buClrTx/>
              <a:buFontTx/>
              <a:buNone/>
            </a:pPr>
            <a:r>
              <a:rPr kumimoji="0" lang="en-US" altLang="en-US" sz="2000" b="1" dirty="0">
                <a:cs typeface="Arial" charset="0"/>
              </a:rPr>
              <a:t>[Merriam-Webster Online Dictionary]</a:t>
            </a:r>
          </a:p>
          <a:p>
            <a:pPr>
              <a:spcBef>
                <a:spcPct val="0"/>
              </a:spcBef>
              <a:buClrTx/>
              <a:buFontTx/>
              <a:buNone/>
            </a:pPr>
            <a:r>
              <a:rPr kumimoji="0" lang="en-US" altLang="en-US" sz="2400" dirty="0">
                <a:cs typeface="Arial" charset="0"/>
              </a:rPr>
              <a:t> </a:t>
            </a:r>
            <a:endParaRPr kumimoji="0" lang="en-US" altLang="en-US" sz="2400" b="1" u="sng" dirty="0">
              <a:cs typeface="Arial" charset="0"/>
            </a:endParaRPr>
          </a:p>
          <a:p>
            <a:pPr>
              <a:spcBef>
                <a:spcPct val="0"/>
              </a:spcBef>
              <a:buClrTx/>
              <a:buFontTx/>
              <a:buNone/>
            </a:pPr>
            <a:r>
              <a:rPr kumimoji="0" lang="en-US" altLang="en-US" sz="2400" b="1" dirty="0">
                <a:cs typeface="Arial" charset="0"/>
              </a:rPr>
              <a:t>Duke:</a:t>
            </a:r>
          </a:p>
          <a:p>
            <a:pPr>
              <a:spcBef>
                <a:spcPct val="0"/>
              </a:spcBef>
              <a:buClrTx/>
              <a:buFontTx/>
              <a:buNone/>
            </a:pPr>
            <a:r>
              <a:rPr kumimoji="0" lang="en-US" altLang="en-US" sz="2400" b="1" dirty="0">
                <a:cs typeface="Arial" charset="0"/>
              </a:rPr>
              <a:t>If all history telling employs </a:t>
            </a:r>
            <a:r>
              <a:rPr kumimoji="0" lang="en-US" altLang="en-US" sz="2400" b="1" dirty="0" smtClean="0">
                <a:cs typeface="Arial" charset="0"/>
              </a:rPr>
              <a:t>narrative </a:t>
            </a:r>
            <a:r>
              <a:rPr kumimoji="0" lang="en-US" altLang="en-US" sz="2400" b="1" dirty="0">
                <a:solidFill>
                  <a:srgbClr val="0000FF"/>
                </a:solidFill>
                <a:cs typeface="Arial" charset="0"/>
              </a:rPr>
              <a:t>to explain </a:t>
            </a:r>
            <a:r>
              <a:rPr kumimoji="0" lang="en-US" altLang="en-US" sz="2400" b="1" dirty="0">
                <a:cs typeface="Arial" charset="0"/>
              </a:rPr>
              <a:t>the “why” of the </a:t>
            </a:r>
            <a:r>
              <a:rPr kumimoji="0" lang="en-US" altLang="en-US" sz="2400" b="1" dirty="0" smtClean="0">
                <a:cs typeface="Arial" charset="0"/>
              </a:rPr>
              <a:t>past and, </a:t>
            </a:r>
            <a:r>
              <a:rPr kumimoji="0" lang="en-US" altLang="en-US" sz="2400" b="1" dirty="0">
                <a:cs typeface="Arial" charset="0"/>
              </a:rPr>
              <a:t>therefore, the nature of reality, </a:t>
            </a:r>
            <a:r>
              <a:rPr kumimoji="0" lang="en-US" altLang="en-US" sz="2400" b="1" dirty="0">
                <a:solidFill>
                  <a:srgbClr val="C00000"/>
                </a:solidFill>
                <a:cs typeface="Arial" charset="0"/>
              </a:rPr>
              <a:t>then all history telling is “mythic” </a:t>
            </a:r>
            <a:r>
              <a:rPr kumimoji="0" lang="en-US" altLang="en-US" sz="2400" b="1" dirty="0">
                <a:cs typeface="Arial" charset="0"/>
              </a:rPr>
              <a:t>in a broad sense</a:t>
            </a:r>
            <a:r>
              <a:rPr kumimoji="0" lang="en-US" altLang="en-US" sz="2400" b="1" dirty="0" smtClean="0">
                <a:cs typeface="Arial" charset="0"/>
              </a:rPr>
              <a:t>.  </a:t>
            </a:r>
            <a:endParaRPr kumimoji="0" lang="en-US" altLang="en-US" sz="2400" b="1"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0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6">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6195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ano_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3992563"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Text Box 4"/>
          <p:cNvSpPr txBox="1">
            <a:spLocks noChangeArrowheads="1"/>
          </p:cNvSpPr>
          <p:nvPr/>
        </p:nvSpPr>
        <p:spPr bwMode="auto">
          <a:xfrm>
            <a:off x="0" y="5334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dirty="0"/>
              <a:t>Which is more </a:t>
            </a:r>
            <a:r>
              <a:rPr kumimoji="0" lang="en-US" altLang="en-US" sz="2400" b="1" dirty="0">
                <a:solidFill>
                  <a:srgbClr val="0000FF"/>
                </a:solidFill>
              </a:rPr>
              <a:t>accurate</a:t>
            </a:r>
            <a:r>
              <a:rPr kumimoji="0" lang="en-US" altLang="en-US" sz="2400" b="1" dirty="0"/>
              <a:t>, a photograph or a portrait?</a:t>
            </a:r>
          </a:p>
          <a:p>
            <a:pPr>
              <a:spcBef>
                <a:spcPct val="50000"/>
              </a:spcBef>
              <a:buClrTx/>
              <a:buFontTx/>
              <a:buNone/>
            </a:pPr>
            <a:r>
              <a:rPr kumimoji="0" lang="en-US" altLang="en-US" sz="2400" b="1" dirty="0"/>
              <a:t>What are the differences between a photograph and a portrait?</a:t>
            </a:r>
          </a:p>
        </p:txBody>
      </p:sp>
      <p:sp>
        <p:nvSpPr>
          <p:cNvPr id="17413" name="Text Box 5"/>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dirty="0"/>
              <a:t>The Nature of Biblical Narrative (Homework #</a:t>
            </a:r>
            <a:r>
              <a:rPr kumimoji="0" lang="en-US" altLang="en-US" sz="2400" b="1" dirty="0" smtClean="0"/>
              <a:t>4)</a:t>
            </a:r>
            <a:endParaRPr kumimoji="0" lang="en-US" altLang="en-US" sz="2400" dirty="0"/>
          </a:p>
        </p:txBody>
      </p:sp>
      <p:sp>
        <p:nvSpPr>
          <p:cNvPr id="145414" name="Text Box 6"/>
          <p:cNvSpPr txBox="1">
            <a:spLocks noChangeArrowheads="1"/>
          </p:cNvSpPr>
          <p:nvPr/>
        </p:nvSpPr>
        <p:spPr bwMode="auto">
          <a:xfrm>
            <a:off x="0" y="6248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Which are the OT narratives more like?</a:t>
            </a: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 calcmode="lin" valueType="num">
                                      <p:cBhvr additive="base">
                                        <p:cTn id="7" dur="500" fill="hold"/>
                                        <p:tgtEl>
                                          <p:spTgt spid="1454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54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5412">
                                            <p:txEl>
                                              <p:pRg st="1" end="1"/>
                                            </p:txEl>
                                          </p:spTgt>
                                        </p:tgtEl>
                                        <p:attrNameLst>
                                          <p:attrName>style.visibility</p:attrName>
                                        </p:attrNameLst>
                                      </p:cBhvr>
                                      <p:to>
                                        <p:strVal val="visible"/>
                                      </p:to>
                                    </p:set>
                                    <p:anim calcmode="lin" valueType="num">
                                      <p:cBhvr additive="base">
                                        <p:cTn id="13" dur="500" fill="hold"/>
                                        <p:tgtEl>
                                          <p:spTgt spid="1454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54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5414"/>
                                        </p:tgtEl>
                                        <p:attrNameLst>
                                          <p:attrName>style.visibility</p:attrName>
                                        </p:attrNameLst>
                                      </p:cBhvr>
                                      <p:to>
                                        <p:strVal val="visible"/>
                                      </p:to>
                                    </p:set>
                                    <p:anim calcmode="lin" valueType="num">
                                      <p:cBhvr additive="base">
                                        <p:cTn id="19" dur="500" fill="hold"/>
                                        <p:tgtEl>
                                          <p:spTgt spid="145414"/>
                                        </p:tgtEl>
                                        <p:attrNameLst>
                                          <p:attrName>ppt_x</p:attrName>
                                        </p:attrNameLst>
                                      </p:cBhvr>
                                      <p:tavLst>
                                        <p:tav tm="0">
                                          <p:val>
                                            <p:strVal val="0-#ppt_w/2"/>
                                          </p:val>
                                        </p:tav>
                                        <p:tav tm="100000">
                                          <p:val>
                                            <p:strVal val="#ppt_x"/>
                                          </p:val>
                                        </p:tav>
                                      </p:tavLst>
                                    </p:anim>
                                    <p:anim calcmode="lin" valueType="num">
                                      <p:cBhvr additive="base">
                                        <p:cTn id="20" dur="500" fill="hold"/>
                                        <p:tgtEl>
                                          <p:spTgt spid="145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build="p" autoUpdateAnimBg="0"/>
      <p:bldP spid="14541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Overview of OT history as told in OT: 4 Main Events</a:t>
            </a:r>
            <a:endParaRPr kumimoji="0" lang="en-US" altLang="en-US" sz="2400"/>
          </a:p>
        </p:txBody>
      </p:sp>
      <p:sp>
        <p:nvSpPr>
          <p:cNvPr id="178179" name="Text Box 3"/>
          <p:cNvSpPr txBox="1">
            <a:spLocks noChangeArrowheads="1"/>
          </p:cNvSpPr>
          <p:nvPr/>
        </p:nvSpPr>
        <p:spPr bwMode="auto">
          <a:xfrm>
            <a:off x="0" y="990600"/>
            <a:ext cx="9144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A) Abraham - "called" by God, promised </a:t>
            </a:r>
            <a:r>
              <a:rPr kumimoji="0" lang="en-US" altLang="en-US" sz="2400" b="1" dirty="0" err="1"/>
              <a:t>descendents</a:t>
            </a:r>
            <a:r>
              <a:rPr kumimoji="0" lang="en-US" altLang="en-US" sz="2400" b="1" dirty="0"/>
              <a:t> would</a:t>
            </a:r>
            <a:br>
              <a:rPr kumimoji="0" lang="en-US" altLang="en-US" sz="2400" b="1" dirty="0"/>
            </a:br>
            <a:r>
              <a:rPr kumimoji="0" lang="en-US" altLang="en-US" sz="2400" b="1" dirty="0"/>
              <a:t>     become a nation, land, etc. (</a:t>
            </a:r>
            <a:r>
              <a:rPr kumimoji="0" lang="en-US" altLang="en-US" sz="2400" b="1" dirty="0">
                <a:solidFill>
                  <a:srgbClr val="0000FF"/>
                </a:solidFill>
              </a:rPr>
              <a:t>ethnic identity</a:t>
            </a:r>
            <a:r>
              <a:rPr kumimoji="0" lang="en-US" altLang="en-US" sz="2400" b="1" dirty="0"/>
              <a:t>) </a:t>
            </a:r>
          </a:p>
          <a:p>
            <a:pPr>
              <a:spcBef>
                <a:spcPct val="0"/>
              </a:spcBef>
              <a:buClrTx/>
              <a:buFontTx/>
              <a:buNone/>
            </a:pPr>
            <a:r>
              <a:rPr kumimoji="0" lang="en-US" altLang="en-US" sz="2400" b="1" dirty="0"/>
              <a:t>B) Exodus &amp; Law - key event was deliverance from slavery in </a:t>
            </a:r>
            <a:br>
              <a:rPr kumimoji="0" lang="en-US" altLang="en-US" sz="2400" b="1" dirty="0"/>
            </a:br>
            <a:r>
              <a:rPr kumimoji="0" lang="en-US" altLang="en-US" sz="2400" b="1" dirty="0"/>
              <a:t>     Egypt, led to covenant relationship, giving of law. (</a:t>
            </a:r>
            <a:r>
              <a:rPr kumimoji="0" lang="en-US" altLang="en-US" sz="2400" b="1" dirty="0">
                <a:solidFill>
                  <a:srgbClr val="0000FF"/>
                </a:solidFill>
              </a:rPr>
              <a:t>religious ID</a:t>
            </a:r>
            <a:r>
              <a:rPr kumimoji="0" lang="en-US" altLang="en-US" sz="2400" b="1" dirty="0"/>
              <a:t>) </a:t>
            </a:r>
          </a:p>
          <a:p>
            <a:pPr>
              <a:spcBef>
                <a:spcPct val="0"/>
              </a:spcBef>
              <a:buClrTx/>
              <a:buFontTx/>
              <a:buNone/>
            </a:pPr>
            <a:r>
              <a:rPr kumimoji="0" lang="en-US" altLang="en-US" sz="2400" b="1" dirty="0"/>
              <a:t>C) Enter land and become a nation.  (</a:t>
            </a:r>
            <a:r>
              <a:rPr kumimoji="0" lang="en-US" altLang="en-US" sz="2400" b="1" dirty="0">
                <a:solidFill>
                  <a:srgbClr val="0000FF"/>
                </a:solidFill>
              </a:rPr>
              <a:t>landed and political ID</a:t>
            </a:r>
            <a:r>
              <a:rPr kumimoji="0" lang="en-US" altLang="en-US" sz="2400" b="1" dirty="0"/>
              <a:t>) </a:t>
            </a:r>
          </a:p>
          <a:p>
            <a:pPr>
              <a:spcBef>
                <a:spcPct val="0"/>
              </a:spcBef>
              <a:buClrTx/>
              <a:buFontTx/>
              <a:buNone/>
            </a:pPr>
            <a:r>
              <a:rPr kumimoji="0" lang="en-US" altLang="en-US" sz="2400" b="1" dirty="0"/>
              <a:t>D) Exile and restoration (marks division between "Israelite" and  </a:t>
            </a:r>
            <a:br>
              <a:rPr kumimoji="0" lang="en-US" altLang="en-US" sz="2400" b="1" dirty="0"/>
            </a:br>
            <a:r>
              <a:rPr kumimoji="0" lang="en-US" altLang="en-US" sz="2400" b="1" dirty="0"/>
              <a:t>    "Judean" history) </a:t>
            </a:r>
          </a:p>
          <a:p>
            <a:pPr>
              <a:spcBef>
                <a:spcPct val="0"/>
              </a:spcBef>
              <a:buClrTx/>
              <a:buFontTx/>
              <a:buNone/>
            </a:pPr>
            <a:r>
              <a:rPr kumimoji="0" lang="en-US" altLang="en-US" sz="2400" b="1" dirty="0"/>
              <a:t>	</a:t>
            </a:r>
            <a:r>
              <a:rPr kumimoji="0" lang="en-US" altLang="en-US" sz="2400" b="1" dirty="0">
                <a:solidFill>
                  <a:schemeClr val="accent1"/>
                </a:solidFill>
              </a:rPr>
              <a:t>Hebrews</a:t>
            </a:r>
            <a:r>
              <a:rPr kumimoji="0" lang="en-US" altLang="en-US" sz="2400" b="1" dirty="0"/>
              <a:t/>
            </a:r>
            <a:br>
              <a:rPr kumimoji="0" lang="en-US" altLang="en-US" sz="2400" b="1" dirty="0"/>
            </a:br>
            <a:r>
              <a:rPr kumimoji="0" lang="en-US" altLang="en-US" sz="2400" b="1" dirty="0"/>
              <a:t>	</a:t>
            </a:r>
            <a:r>
              <a:rPr kumimoji="0" lang="en-US" altLang="en-US" sz="2400" b="1" dirty="0">
                <a:solidFill>
                  <a:schemeClr val="hlink"/>
                </a:solidFill>
              </a:rPr>
              <a:t>Israelites</a:t>
            </a:r>
            <a:r>
              <a:rPr kumimoji="0" lang="en-US" altLang="en-US" sz="2400" b="1" dirty="0"/>
              <a:t/>
            </a:r>
            <a:br>
              <a:rPr kumimoji="0" lang="en-US" altLang="en-US" sz="2400" b="1" dirty="0"/>
            </a:br>
            <a:r>
              <a:rPr kumimoji="0" lang="en-US" altLang="en-US" sz="2400" b="1" dirty="0"/>
              <a:t>	</a:t>
            </a:r>
            <a:r>
              <a:rPr kumimoji="0" lang="en-US" altLang="en-US" sz="2400" b="1" dirty="0">
                <a:solidFill>
                  <a:schemeClr val="accent6">
                    <a:lumMod val="50000"/>
                  </a:schemeClr>
                </a:solidFill>
              </a:rPr>
              <a:t>Jews</a:t>
            </a:r>
          </a:p>
          <a:p>
            <a:pPr>
              <a:spcBef>
                <a:spcPct val="50000"/>
              </a:spcBef>
              <a:buClrTx/>
              <a:buFontTx/>
              <a:buNone/>
            </a:pPr>
            <a:endParaRPr kumimoji="0" lang="en-US" altLang="en-US" sz="2400" dirty="0"/>
          </a:p>
        </p:txBody>
      </p:sp>
      <p:pic>
        <p:nvPicPr>
          <p:cNvPr id="18436" name="Picture 4" descr="Mt Sin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276600"/>
            <a:ext cx="2319338"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5867400" y="6035675"/>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a:t>Monastery at possible location of Mt. Sinai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wipe(left)">
                                      <p:cBhvr>
                                        <p:cTn id="7" dur="500"/>
                                        <p:tgtEl>
                                          <p:spTgt spid="178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179">
                                            <p:txEl>
                                              <p:pRg st="1" end="1"/>
                                            </p:txEl>
                                          </p:spTgt>
                                        </p:tgtEl>
                                        <p:attrNameLst>
                                          <p:attrName>style.visibility</p:attrName>
                                        </p:attrNameLst>
                                      </p:cBhvr>
                                      <p:to>
                                        <p:strVal val="visible"/>
                                      </p:to>
                                    </p:set>
                                    <p:animEffect transition="in" filter="wipe(left)">
                                      <p:cBhvr>
                                        <p:cTn id="12" dur="500"/>
                                        <p:tgtEl>
                                          <p:spTgt spid="178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179">
                                            <p:txEl>
                                              <p:pRg st="2" end="2"/>
                                            </p:txEl>
                                          </p:spTgt>
                                        </p:tgtEl>
                                        <p:attrNameLst>
                                          <p:attrName>style.visibility</p:attrName>
                                        </p:attrNameLst>
                                      </p:cBhvr>
                                      <p:to>
                                        <p:strVal val="visible"/>
                                      </p:to>
                                    </p:set>
                                    <p:animEffect transition="in" filter="wipe(left)">
                                      <p:cBhvr>
                                        <p:cTn id="17" dur="500"/>
                                        <p:tgtEl>
                                          <p:spTgt spid="1781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179">
                                            <p:txEl>
                                              <p:pRg st="3" end="3"/>
                                            </p:txEl>
                                          </p:spTgt>
                                        </p:tgtEl>
                                        <p:attrNameLst>
                                          <p:attrName>style.visibility</p:attrName>
                                        </p:attrNameLst>
                                      </p:cBhvr>
                                      <p:to>
                                        <p:strVal val="visible"/>
                                      </p:to>
                                    </p:set>
                                    <p:animEffect transition="in" filter="wipe(left)">
                                      <p:cBhvr>
                                        <p:cTn id="22" dur="500"/>
                                        <p:tgtEl>
                                          <p:spTgt spid="178179">
                                            <p:txEl>
                                              <p:pRg st="3" end="3"/>
                                            </p:txEl>
                                          </p:spTgt>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t>JOURNAL THOUGHTS &amp; OBSERVATIONS</a:t>
            </a:r>
          </a:p>
        </p:txBody>
      </p:sp>
      <p:pic>
        <p:nvPicPr>
          <p:cNvPr id="5123" name="Picture 3" descr="bd0492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200400"/>
            <a:ext cx="2525713"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n-US" altLang="en-US" sz="2400" b="1" smtClean="0"/>
              <a:t>CREATION</a:t>
            </a:r>
            <a:br>
              <a:rPr lang="en-US" altLang="en-US" sz="2400" b="1" smtClean="0"/>
            </a:br>
            <a:r>
              <a:rPr lang="en-US" altLang="en-US" sz="2400" b="1" smtClean="0"/>
              <a:t>(Genesis 1-11)</a:t>
            </a:r>
          </a:p>
        </p:txBody>
      </p:sp>
      <p:graphicFrame>
        <p:nvGraphicFramePr>
          <p:cNvPr id="19459" name="Object 3"/>
          <p:cNvGraphicFramePr>
            <a:graphicFrameLocks noGrp="1" noChangeAspect="1"/>
          </p:cNvGraphicFramePr>
          <p:nvPr>
            <p:ph type="clipArt" sz="half" idx="1"/>
          </p:nvPr>
        </p:nvGraphicFramePr>
        <p:xfrm>
          <a:off x="685800" y="2247900"/>
          <a:ext cx="3810000" cy="3579813"/>
        </p:xfrm>
        <a:graphic>
          <a:graphicData uri="http://schemas.openxmlformats.org/presentationml/2006/ole">
            <mc:AlternateContent xmlns:mc="http://schemas.openxmlformats.org/markup-compatibility/2006">
              <mc:Choice xmlns:v="urn:schemas-microsoft-com:vml" Requires="v">
                <p:oleObj spid="_x0000_s19474" name="Clip" r:id="rId3" imgW="1104900" imgH="1038225" progId="MS_ClipArt_Gallery.2">
                  <p:embed/>
                </p:oleObj>
              </mc:Choice>
              <mc:Fallback>
                <p:oleObj name="Clip" r:id="rId3" imgW="1104900" imgH="1038225"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47900"/>
                        <a:ext cx="38100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9444" name="Rectangle 4"/>
          <p:cNvSpPr>
            <a:spLocks noGrp="1" noChangeArrowheads="1"/>
          </p:cNvSpPr>
          <p:nvPr>
            <p:ph type="body" sz="half" idx="2"/>
          </p:nvPr>
        </p:nvSpPr>
        <p:spPr/>
        <p:txBody>
          <a:bodyPr/>
          <a:lstStyle/>
          <a:p>
            <a:r>
              <a:rPr lang="en-US" altLang="en-US" sz="2800" b="1" smtClean="0"/>
              <a:t>Origins</a:t>
            </a:r>
          </a:p>
          <a:p>
            <a:r>
              <a:rPr lang="en-US" altLang="en-US" sz="2800" b="1" smtClean="0"/>
              <a:t>Global perspective</a:t>
            </a:r>
          </a:p>
          <a:p>
            <a:r>
              <a:rPr lang="en-US" altLang="en-US" sz="2800" b="1" smtClean="0"/>
              <a:t>Basic Israelite world view regarding: divine sphere, human sphere, and natural sphere</a:t>
            </a:r>
          </a:p>
          <a:p>
            <a:r>
              <a:rPr lang="en-US" altLang="en-US" sz="2800" b="1" smtClean="0"/>
              <a:t>E.g. Yahweh is distinct from nature</a:t>
            </a: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4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94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94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94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0"/>
            <a:ext cx="7772400" cy="1143000"/>
          </a:xfrm>
        </p:spPr>
        <p:txBody>
          <a:bodyPr/>
          <a:lstStyle/>
          <a:p>
            <a:r>
              <a:rPr lang="en-US" altLang="en-US" smtClean="0"/>
              <a:t>Creation Theology</a:t>
            </a:r>
          </a:p>
        </p:txBody>
      </p:sp>
      <p:sp>
        <p:nvSpPr>
          <p:cNvPr id="20483" name="Rectangle 3"/>
          <p:cNvSpPr>
            <a:spLocks noGrp="1" noChangeArrowheads="1"/>
          </p:cNvSpPr>
          <p:nvPr>
            <p:ph type="body" idx="1"/>
          </p:nvPr>
        </p:nvSpPr>
        <p:spPr>
          <a:xfrm>
            <a:off x="0" y="1295400"/>
            <a:ext cx="9144000" cy="5562600"/>
          </a:xfrm>
        </p:spPr>
        <p:txBody>
          <a:bodyPr/>
          <a:lstStyle/>
          <a:p>
            <a:r>
              <a:rPr lang="en-US" altLang="en-US" b="1" dirty="0" smtClean="0"/>
              <a:t>Gen 1. Humanity meant to </a:t>
            </a:r>
            <a:r>
              <a:rPr lang="en-US" altLang="en-US" b="1" dirty="0" smtClean="0">
                <a:solidFill>
                  <a:srgbClr val="0000FF"/>
                </a:solidFill>
              </a:rPr>
              <a:t>represent the nature of God</a:t>
            </a:r>
            <a:r>
              <a:rPr lang="en-US" altLang="en-US" b="1" dirty="0" smtClean="0"/>
              <a:t>: created in God’s </a:t>
            </a:r>
            <a:r>
              <a:rPr lang="en-US" altLang="en-US" b="1" dirty="0" smtClean="0">
                <a:solidFill>
                  <a:srgbClr val="0000FF"/>
                </a:solidFill>
              </a:rPr>
              <a:t>image</a:t>
            </a:r>
            <a:r>
              <a:rPr lang="en-US" altLang="en-US" b="1" dirty="0" smtClean="0"/>
              <a:t> and likeness, given sovereignty over the domains of the earth.</a:t>
            </a:r>
          </a:p>
          <a:p>
            <a:pPr lvl="1"/>
            <a:r>
              <a:rPr lang="en-US" altLang="en-US" sz="3200" b="1" dirty="0" smtClean="0"/>
              <a:t>“distinguish” creational activity, priestly duties (good vs. evil)</a:t>
            </a:r>
          </a:p>
          <a:p>
            <a:r>
              <a:rPr lang="en-US" altLang="en-US" b="1" dirty="0" smtClean="0"/>
              <a:t>Gen 2. Humanity [of God’s breath of life] meant to </a:t>
            </a:r>
            <a:r>
              <a:rPr lang="en-US" altLang="en-US" b="1" dirty="0" smtClean="0">
                <a:solidFill>
                  <a:srgbClr val="0000FF"/>
                </a:solidFill>
              </a:rPr>
              <a:t>participate in relationship with God </a:t>
            </a:r>
            <a:r>
              <a:rPr lang="en-US" altLang="en-US" b="1" dirty="0" smtClean="0"/>
              <a:t>: walk and talk with, serve in Garden, AND obey.</a:t>
            </a:r>
          </a:p>
          <a:p>
            <a:pPr lvl="1"/>
            <a:r>
              <a:rPr lang="en-US" altLang="en-US" sz="3200" b="1" dirty="0" smtClean="0"/>
              <a:t>“work” and “guard,” priestly duties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                           </a:t>
            </a:r>
            <a:endParaRPr kumimoji="0" lang="en-US" altLang="en-US" sz="2400"/>
          </a:p>
        </p:txBody>
      </p:sp>
      <p:sp>
        <p:nvSpPr>
          <p:cNvPr id="214019" name="Text Box 3"/>
          <p:cNvSpPr txBox="1">
            <a:spLocks noChangeArrowheads="1"/>
          </p:cNvSpPr>
          <p:nvPr/>
        </p:nvSpPr>
        <p:spPr bwMode="auto">
          <a:xfrm>
            <a:off x="0" y="2819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chemeClr val="accent2"/>
                </a:solidFill>
              </a:rPr>
              <a:t>Creation--</a:t>
            </a:r>
            <a:endParaRPr kumimoji="0" lang="en-US" altLang="en-US" sz="2400"/>
          </a:p>
        </p:txBody>
      </p:sp>
      <p:sp>
        <p:nvSpPr>
          <p:cNvPr id="214020" name="Text Box 4"/>
          <p:cNvSpPr txBox="1">
            <a:spLocks noChangeArrowheads="1"/>
          </p:cNvSpPr>
          <p:nvPr/>
        </p:nvSpPr>
        <p:spPr bwMode="auto">
          <a:xfrm>
            <a:off x="2057400" y="2667000"/>
            <a:ext cx="1600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300">
                <a:solidFill>
                  <a:schemeClr val="accent2"/>
                </a:solidFill>
              </a:rPr>
              <a:t>Total corruption</a:t>
            </a:r>
            <a:endParaRPr kumimoji="0" lang="en-US" altLang="en-US" sz="2300"/>
          </a:p>
        </p:txBody>
      </p:sp>
      <p:sp>
        <p:nvSpPr>
          <p:cNvPr id="214021" name="Text Box 5"/>
          <p:cNvSpPr txBox="1">
            <a:spLocks noChangeArrowheads="1"/>
          </p:cNvSpPr>
          <p:nvPr/>
        </p:nvSpPr>
        <p:spPr bwMode="auto">
          <a:xfrm>
            <a:off x="3429000" y="1752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chemeClr val="accent1"/>
                </a:solidFill>
              </a:rPr>
              <a:t>Flood</a:t>
            </a:r>
            <a:endParaRPr kumimoji="0" lang="en-US" altLang="en-US" sz="2400"/>
          </a:p>
        </p:txBody>
      </p:sp>
      <p:sp>
        <p:nvSpPr>
          <p:cNvPr id="214022" name="Text Box 6"/>
          <p:cNvSpPr txBox="1">
            <a:spLocks noChangeArrowheads="1"/>
          </p:cNvSpPr>
          <p:nvPr/>
        </p:nvSpPr>
        <p:spPr bwMode="auto">
          <a:xfrm>
            <a:off x="3429000" y="2590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chemeClr val="accent1"/>
                </a:solidFill>
              </a:rPr>
              <a:t>Noah</a:t>
            </a:r>
            <a:endParaRPr kumimoji="0" lang="en-US" altLang="en-US" sz="2400"/>
          </a:p>
        </p:txBody>
      </p:sp>
      <p:grpSp>
        <p:nvGrpSpPr>
          <p:cNvPr id="2" name="Group 7"/>
          <p:cNvGrpSpPr>
            <a:grpSpLocks/>
          </p:cNvGrpSpPr>
          <p:nvPr/>
        </p:nvGrpSpPr>
        <p:grpSpPr bwMode="auto">
          <a:xfrm>
            <a:off x="1447800" y="2209800"/>
            <a:ext cx="1981200" cy="1828800"/>
            <a:chOff x="816" y="1392"/>
            <a:chExt cx="1248" cy="1104"/>
          </a:xfrm>
        </p:grpSpPr>
        <p:sp>
          <p:nvSpPr>
            <p:cNvPr id="21528" name="Line 8"/>
            <p:cNvSpPr>
              <a:spLocks noChangeShapeType="1"/>
            </p:cNvSpPr>
            <p:nvPr/>
          </p:nvSpPr>
          <p:spPr bwMode="auto">
            <a:xfrm flipV="1">
              <a:off x="816" y="1392"/>
              <a:ext cx="1248" cy="528"/>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9" name="Line 9"/>
            <p:cNvSpPr>
              <a:spLocks noChangeShapeType="1"/>
            </p:cNvSpPr>
            <p:nvPr/>
          </p:nvSpPr>
          <p:spPr bwMode="auto">
            <a:xfrm>
              <a:off x="816" y="1920"/>
              <a:ext cx="1248" cy="576"/>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0" name="Line 10"/>
            <p:cNvSpPr>
              <a:spLocks noChangeShapeType="1"/>
            </p:cNvSpPr>
            <p:nvPr/>
          </p:nvSpPr>
          <p:spPr bwMode="auto">
            <a:xfrm>
              <a:off x="2064" y="1392"/>
              <a:ext cx="0" cy="1104"/>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1"/>
          <p:cNvGrpSpPr>
            <a:grpSpLocks/>
          </p:cNvGrpSpPr>
          <p:nvPr/>
        </p:nvGrpSpPr>
        <p:grpSpPr bwMode="auto">
          <a:xfrm>
            <a:off x="3429000" y="2286000"/>
            <a:ext cx="2895600" cy="1752600"/>
            <a:chOff x="2064" y="1440"/>
            <a:chExt cx="1920" cy="1104"/>
          </a:xfrm>
        </p:grpSpPr>
        <p:sp>
          <p:nvSpPr>
            <p:cNvPr id="21524" name="Line 12"/>
            <p:cNvSpPr>
              <a:spLocks noChangeShapeType="1"/>
            </p:cNvSpPr>
            <p:nvPr/>
          </p:nvSpPr>
          <p:spPr bwMode="auto">
            <a:xfrm flipH="1">
              <a:off x="2064" y="1968"/>
              <a:ext cx="672" cy="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5" name="Line 13"/>
            <p:cNvSpPr>
              <a:spLocks noChangeShapeType="1"/>
            </p:cNvSpPr>
            <p:nvPr/>
          </p:nvSpPr>
          <p:spPr bwMode="auto">
            <a:xfrm flipV="1">
              <a:off x="2736" y="1440"/>
              <a:ext cx="1248" cy="528"/>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6" name="Line 14"/>
            <p:cNvSpPr>
              <a:spLocks noChangeShapeType="1"/>
            </p:cNvSpPr>
            <p:nvPr/>
          </p:nvSpPr>
          <p:spPr bwMode="auto">
            <a:xfrm>
              <a:off x="2736" y="1968"/>
              <a:ext cx="1248" cy="576"/>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7" name="Line 15"/>
            <p:cNvSpPr>
              <a:spLocks noChangeShapeType="1"/>
            </p:cNvSpPr>
            <p:nvPr/>
          </p:nvSpPr>
          <p:spPr bwMode="auto">
            <a:xfrm>
              <a:off x="3984" y="1440"/>
              <a:ext cx="0" cy="1104"/>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4032" name="Text Box 16"/>
          <p:cNvSpPr txBox="1">
            <a:spLocks noChangeArrowheads="1"/>
          </p:cNvSpPr>
          <p:nvPr/>
        </p:nvSpPr>
        <p:spPr bwMode="auto">
          <a:xfrm>
            <a:off x="5029200" y="2743200"/>
            <a:ext cx="1600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300">
                <a:solidFill>
                  <a:schemeClr val="accent1"/>
                </a:solidFill>
              </a:rPr>
              <a:t>Total</a:t>
            </a:r>
            <a:r>
              <a:rPr kumimoji="0" lang="en-US" altLang="en-US" sz="2300"/>
              <a:t> </a:t>
            </a:r>
            <a:r>
              <a:rPr kumimoji="0" lang="en-US" altLang="en-US" sz="2300">
                <a:solidFill>
                  <a:schemeClr val="accent1"/>
                </a:solidFill>
              </a:rPr>
              <a:t>corruption</a:t>
            </a:r>
            <a:endParaRPr kumimoji="0" lang="en-US" altLang="en-US" sz="2300"/>
          </a:p>
        </p:txBody>
      </p:sp>
      <p:sp>
        <p:nvSpPr>
          <p:cNvPr id="214033" name="Text Box 17"/>
          <p:cNvSpPr txBox="1">
            <a:spLocks noChangeArrowheads="1"/>
          </p:cNvSpPr>
          <p:nvPr/>
        </p:nvSpPr>
        <p:spPr bwMode="auto">
          <a:xfrm>
            <a:off x="6248400" y="1752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chemeClr val="hlink"/>
                </a:solidFill>
              </a:rPr>
              <a:t>Abram</a:t>
            </a:r>
            <a:endParaRPr kumimoji="0" lang="en-US" altLang="en-US" sz="2400"/>
          </a:p>
        </p:txBody>
      </p:sp>
      <p:grpSp>
        <p:nvGrpSpPr>
          <p:cNvPr id="4" name="Group 18"/>
          <p:cNvGrpSpPr>
            <a:grpSpLocks/>
          </p:cNvGrpSpPr>
          <p:nvPr/>
        </p:nvGrpSpPr>
        <p:grpSpPr bwMode="auto">
          <a:xfrm>
            <a:off x="6324600" y="2286000"/>
            <a:ext cx="2590800" cy="1752600"/>
            <a:chOff x="3984" y="1440"/>
            <a:chExt cx="1632" cy="1104"/>
          </a:xfrm>
        </p:grpSpPr>
        <p:sp>
          <p:nvSpPr>
            <p:cNvPr id="21520" name="Line 19"/>
            <p:cNvSpPr>
              <a:spLocks noChangeShapeType="1"/>
            </p:cNvSpPr>
            <p:nvPr/>
          </p:nvSpPr>
          <p:spPr bwMode="auto">
            <a:xfrm flipH="1">
              <a:off x="3984" y="1968"/>
              <a:ext cx="432" cy="0"/>
            </a:xfrm>
            <a:prstGeom prst="line">
              <a:avLst/>
            </a:prstGeom>
            <a:noFill/>
            <a:ln w="2857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1" name="Line 20"/>
            <p:cNvSpPr>
              <a:spLocks noChangeShapeType="1"/>
            </p:cNvSpPr>
            <p:nvPr/>
          </p:nvSpPr>
          <p:spPr bwMode="auto">
            <a:xfrm flipV="1">
              <a:off x="4368" y="1440"/>
              <a:ext cx="1248" cy="528"/>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2" name="Line 21"/>
            <p:cNvSpPr>
              <a:spLocks noChangeShapeType="1"/>
            </p:cNvSpPr>
            <p:nvPr/>
          </p:nvSpPr>
          <p:spPr bwMode="auto">
            <a:xfrm>
              <a:off x="4368" y="1968"/>
              <a:ext cx="1248" cy="576"/>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3" name="Line 22"/>
            <p:cNvSpPr>
              <a:spLocks noChangeShapeType="1"/>
            </p:cNvSpPr>
            <p:nvPr/>
          </p:nvSpPr>
          <p:spPr bwMode="auto">
            <a:xfrm>
              <a:off x="5616" y="1440"/>
              <a:ext cx="0" cy="1104"/>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4039" name="Text Box 23"/>
          <p:cNvSpPr txBox="1">
            <a:spLocks noChangeArrowheads="1"/>
          </p:cNvSpPr>
          <p:nvPr/>
        </p:nvSpPr>
        <p:spPr bwMode="auto">
          <a:xfrm>
            <a:off x="7696200" y="2895600"/>
            <a:ext cx="990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300">
                <a:solidFill>
                  <a:schemeClr val="hlink"/>
                </a:solidFill>
              </a:rPr>
              <a:t>Israel</a:t>
            </a:r>
            <a:endParaRPr kumimoji="0" lang="en-US" altLang="en-US" sz="2300"/>
          </a:p>
        </p:txBody>
      </p:sp>
      <p:sp>
        <p:nvSpPr>
          <p:cNvPr id="21517" name="Rectangle 24"/>
          <p:cNvSpPr>
            <a:spLocks noChangeArrowheads="1"/>
          </p:cNvSpPr>
          <p:nvPr/>
        </p:nvSpPr>
        <p:spPr bwMode="auto">
          <a:xfrm>
            <a:off x="3276600" y="228600"/>
            <a:ext cx="317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t>From Creation to Clan</a:t>
            </a:r>
          </a:p>
        </p:txBody>
      </p:sp>
      <p:sp>
        <p:nvSpPr>
          <p:cNvPr id="214041" name="Line 25"/>
          <p:cNvSpPr>
            <a:spLocks noChangeShapeType="1"/>
          </p:cNvSpPr>
          <p:nvPr/>
        </p:nvSpPr>
        <p:spPr bwMode="auto">
          <a:xfrm>
            <a:off x="1447800" y="2743200"/>
            <a:ext cx="0" cy="7620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042" name="Text Box 26"/>
          <p:cNvSpPr txBox="1">
            <a:spLocks noChangeArrowheads="1"/>
          </p:cNvSpPr>
          <p:nvPr/>
        </p:nvSpPr>
        <p:spPr bwMode="auto">
          <a:xfrm>
            <a:off x="1066800" y="2286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solidFill>
                  <a:schemeClr val="accent2"/>
                </a:solidFill>
              </a:rPr>
              <a:t>Sin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40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41"/>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21404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2140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14021"/>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21402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3"/>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21403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403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4"/>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0"/>
                                  </p:stCondLst>
                                  <p:childTnLst>
                                    <p:set>
                                      <p:cBhvr>
                                        <p:cTn id="45" dur="1" fill="hold">
                                          <p:stCondLst>
                                            <p:cond delay="499"/>
                                          </p:stCondLst>
                                        </p:cTn>
                                        <p:tgtEl>
                                          <p:spTgt spid="21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autoUpdateAnimBg="0"/>
      <p:bldP spid="214020" grpId="0" autoUpdateAnimBg="0"/>
      <p:bldP spid="214021" grpId="0" autoUpdateAnimBg="0"/>
      <p:bldP spid="214022" grpId="0" autoUpdateAnimBg="0"/>
      <p:bldP spid="214032" grpId="0" autoUpdateAnimBg="0"/>
      <p:bldP spid="214033" grpId="0" autoUpdateAnimBg="0"/>
      <p:bldP spid="214039" grpId="0" autoUpdateAnimBg="0"/>
      <p:bldP spid="214041" grpId="0" animBg="1"/>
      <p:bldP spid="21404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en-US" altLang="en-US" sz="3600" b="1" smtClean="0"/>
              <a:t>CLAN</a:t>
            </a:r>
            <a:br>
              <a:rPr lang="en-US" altLang="en-US" sz="3600" b="1" smtClean="0"/>
            </a:br>
            <a:r>
              <a:rPr lang="en-US" altLang="en-US" sz="3600" b="1" smtClean="0"/>
              <a:t>(Genesis 12 - 50; +Job)</a:t>
            </a:r>
          </a:p>
        </p:txBody>
      </p:sp>
      <p:sp>
        <p:nvSpPr>
          <p:cNvPr id="191491" name="Rectangle 3"/>
          <p:cNvSpPr>
            <a:spLocks noGrp="1" noChangeArrowheads="1"/>
          </p:cNvSpPr>
          <p:nvPr>
            <p:ph type="body" sz="half" idx="2"/>
          </p:nvPr>
        </p:nvSpPr>
        <p:spPr>
          <a:xfrm>
            <a:off x="3962400" y="1905000"/>
            <a:ext cx="4876800" cy="4572000"/>
          </a:xfrm>
        </p:spPr>
        <p:txBody>
          <a:bodyPr/>
          <a:lstStyle/>
          <a:p>
            <a:pPr marL="533400" indent="-533400">
              <a:lnSpc>
                <a:spcPct val="90000"/>
              </a:lnSpc>
              <a:buFont typeface="Monotype Sorts" pitchFamily="2" charset="2"/>
              <a:buNone/>
            </a:pPr>
            <a:r>
              <a:rPr lang="en-US" altLang="en-US" sz="2800" b="1" smtClean="0"/>
              <a:t>Period: Patriarchs (Fathers)</a:t>
            </a:r>
          </a:p>
          <a:p>
            <a:pPr marL="533400" indent="-533400">
              <a:lnSpc>
                <a:spcPct val="90000"/>
              </a:lnSpc>
              <a:buFont typeface="Monotype Sorts" pitchFamily="2" charset="2"/>
              <a:buNone/>
            </a:pPr>
            <a:r>
              <a:rPr lang="en-US" altLang="en-US" sz="2800" b="1" smtClean="0"/>
              <a:t>Character: Abraham</a:t>
            </a:r>
          </a:p>
          <a:p>
            <a:pPr marL="533400" indent="-533400">
              <a:lnSpc>
                <a:spcPct val="90000"/>
              </a:lnSpc>
              <a:buFont typeface="Monotype Sorts" pitchFamily="2" charset="2"/>
              <a:buNone/>
            </a:pPr>
            <a:r>
              <a:rPr lang="en-US" altLang="en-US" sz="2800" b="1" smtClean="0"/>
              <a:t>Event: “Call” and Promise/Covenant: </a:t>
            </a:r>
          </a:p>
          <a:p>
            <a:pPr marL="533400" indent="-533400">
              <a:lnSpc>
                <a:spcPct val="90000"/>
              </a:lnSpc>
              <a:buFont typeface="Monotype Sorts" pitchFamily="2" charset="2"/>
              <a:buChar char="["/>
            </a:pPr>
            <a:r>
              <a:rPr lang="en-US" altLang="en-US" sz="2800" b="1" smtClean="0"/>
              <a:t>Son</a:t>
            </a:r>
          </a:p>
          <a:p>
            <a:pPr marL="533400" indent="-533400">
              <a:lnSpc>
                <a:spcPct val="90000"/>
              </a:lnSpc>
              <a:buFont typeface="Monotype Sorts" pitchFamily="2" charset="2"/>
              <a:buChar char="["/>
            </a:pPr>
            <a:r>
              <a:rPr lang="en-US" altLang="en-US" sz="2800" b="1" smtClean="0"/>
              <a:t>Nation</a:t>
            </a:r>
          </a:p>
          <a:p>
            <a:pPr marL="533400" indent="-533400">
              <a:lnSpc>
                <a:spcPct val="90000"/>
              </a:lnSpc>
              <a:buFont typeface="Monotype Sorts" pitchFamily="2" charset="2"/>
              <a:buChar char="["/>
            </a:pPr>
            <a:r>
              <a:rPr lang="en-US" altLang="en-US" sz="2800" b="1" smtClean="0"/>
              <a:t>Land</a:t>
            </a:r>
          </a:p>
          <a:p>
            <a:pPr marL="533400" indent="-533400">
              <a:lnSpc>
                <a:spcPct val="90000"/>
              </a:lnSpc>
              <a:buFont typeface="Monotype Sorts" pitchFamily="2" charset="2"/>
              <a:buChar char="["/>
            </a:pPr>
            <a:r>
              <a:rPr lang="en-US" altLang="en-US" sz="2800" b="1" smtClean="0"/>
              <a:t>Fate of Nations -blessing or curse</a:t>
            </a:r>
          </a:p>
          <a:p>
            <a:pPr marL="533400" indent="-533400">
              <a:lnSpc>
                <a:spcPct val="90000"/>
              </a:lnSpc>
              <a:buFont typeface="Monotype Sorts" pitchFamily="2" charset="2"/>
              <a:buNone/>
            </a:pPr>
            <a:r>
              <a:rPr lang="en-US" altLang="en-US" sz="2800" b="1" smtClean="0">
                <a:solidFill>
                  <a:schemeClr val="accent1"/>
                </a:solidFill>
              </a:rPr>
              <a:t>“Birth” of ethnic identity</a:t>
            </a:r>
          </a:p>
        </p:txBody>
      </p:sp>
      <p:pic>
        <p:nvPicPr>
          <p:cNvPr id="22532" name="Picture 4" descr="PE0072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429000"/>
            <a:ext cx="3429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1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1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14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14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14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14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1143000"/>
          </a:xfrm>
        </p:spPr>
        <p:txBody>
          <a:bodyPr/>
          <a:lstStyle/>
          <a:p>
            <a:pPr algn="ctr"/>
            <a:r>
              <a:rPr lang="en-US" altLang="en-US" sz="4000" b="1" smtClean="0"/>
              <a:t>Gen 12:2-3. Promises to Abraham: A Mission to the World</a:t>
            </a:r>
          </a:p>
        </p:txBody>
      </p:sp>
      <p:sp>
        <p:nvSpPr>
          <p:cNvPr id="11267" name="Rectangle 3"/>
          <p:cNvSpPr>
            <a:spLocks noGrp="1" noChangeArrowheads="1"/>
          </p:cNvSpPr>
          <p:nvPr>
            <p:ph type="body" idx="1"/>
          </p:nvPr>
        </p:nvSpPr>
        <p:spPr>
          <a:xfrm>
            <a:off x="228600" y="1524000"/>
            <a:ext cx="8610600" cy="4953000"/>
          </a:xfrm>
        </p:spPr>
        <p:txBody>
          <a:bodyPr>
            <a:normAutofit lnSpcReduction="10000"/>
          </a:bodyPr>
          <a:lstStyle/>
          <a:p>
            <a:pPr marL="609600" indent="-609600">
              <a:spcBef>
                <a:spcPct val="0"/>
              </a:spcBef>
              <a:defRPr/>
            </a:pPr>
            <a:r>
              <a:rPr lang="en-US" altLang="en-US" sz="3600" b="1" dirty="0" smtClean="0"/>
              <a:t>I </a:t>
            </a:r>
            <a:r>
              <a:rPr lang="en-US" altLang="en-US" sz="3600" b="1" dirty="0" smtClean="0">
                <a:solidFill>
                  <a:schemeClr val="accent1"/>
                </a:solidFill>
              </a:rPr>
              <a:t>will</a:t>
            </a:r>
            <a:r>
              <a:rPr lang="en-US" altLang="en-US" sz="3600" b="1" dirty="0" smtClean="0"/>
              <a:t> make you into a great nation and I </a:t>
            </a:r>
            <a:r>
              <a:rPr lang="en-US" altLang="en-US" sz="3600" b="1" dirty="0" smtClean="0">
                <a:solidFill>
                  <a:schemeClr val="accent1"/>
                </a:solidFill>
              </a:rPr>
              <a:t>will</a:t>
            </a:r>
            <a:r>
              <a:rPr lang="en-US" altLang="en-US" sz="3600" b="1" dirty="0" smtClean="0"/>
              <a:t> bless you.</a:t>
            </a:r>
            <a:endParaRPr lang="en-US" altLang="en-US" sz="3600" b="1" dirty="0" smtClean="0">
              <a:solidFill>
                <a:schemeClr val="accent1"/>
              </a:solidFill>
            </a:endParaRPr>
          </a:p>
          <a:p>
            <a:pPr marL="609600" indent="-609600">
              <a:spcBef>
                <a:spcPct val="0"/>
              </a:spcBef>
              <a:defRPr/>
            </a:pPr>
            <a:r>
              <a:rPr lang="en-US" altLang="en-US" sz="3600" b="1" dirty="0" smtClean="0"/>
              <a:t>I </a:t>
            </a:r>
            <a:r>
              <a:rPr lang="en-US" altLang="en-US" sz="3600" b="1" dirty="0" smtClean="0">
                <a:solidFill>
                  <a:schemeClr val="accent1"/>
                </a:solidFill>
              </a:rPr>
              <a:t>will</a:t>
            </a:r>
            <a:r>
              <a:rPr lang="en-US" altLang="en-US" sz="3600" b="1" dirty="0" smtClean="0"/>
              <a:t> make your name great, and you </a:t>
            </a:r>
            <a:br>
              <a:rPr lang="en-US" altLang="en-US" sz="3600" b="1" dirty="0" smtClean="0"/>
            </a:br>
            <a:r>
              <a:rPr lang="en-US" altLang="en-US" sz="3600" b="1" dirty="0" smtClean="0"/>
              <a:t>    </a:t>
            </a:r>
            <a:r>
              <a:rPr lang="en-US" altLang="en-US" sz="3600" b="1" dirty="0" smtClean="0">
                <a:solidFill>
                  <a:schemeClr val="accent1"/>
                </a:solidFill>
              </a:rPr>
              <a:t>be</a:t>
            </a:r>
            <a:r>
              <a:rPr lang="en-US" altLang="en-US" sz="3600" b="1" dirty="0" smtClean="0"/>
              <a:t> a blessing.</a:t>
            </a:r>
            <a:endParaRPr lang="en-US" altLang="en-US" sz="3600" b="1" dirty="0" smtClean="0">
              <a:solidFill>
                <a:schemeClr val="accent1"/>
              </a:solidFill>
            </a:endParaRPr>
          </a:p>
          <a:p>
            <a:pPr marL="609600" indent="-609600">
              <a:spcBef>
                <a:spcPct val="0"/>
              </a:spcBef>
              <a:defRPr/>
            </a:pPr>
            <a:r>
              <a:rPr lang="en-US" altLang="en-US" sz="3600" b="1" dirty="0" smtClean="0"/>
              <a:t>I </a:t>
            </a:r>
            <a:r>
              <a:rPr lang="en-US" altLang="en-US" sz="3600" b="1" dirty="0" smtClean="0">
                <a:solidFill>
                  <a:schemeClr val="accent1"/>
                </a:solidFill>
              </a:rPr>
              <a:t>will</a:t>
            </a:r>
            <a:r>
              <a:rPr lang="en-US" altLang="en-US" sz="3600" b="1" dirty="0" smtClean="0"/>
              <a:t> bless those [</a:t>
            </a:r>
            <a:r>
              <a:rPr lang="en-US" altLang="en-US" sz="3600" b="1" dirty="0" smtClean="0">
                <a:solidFill>
                  <a:schemeClr val="accent2"/>
                </a:solidFill>
              </a:rPr>
              <a:t>plural</a:t>
            </a:r>
            <a:r>
              <a:rPr lang="en-US" altLang="en-US" sz="3600" b="1" dirty="0" smtClean="0"/>
              <a:t>] who bless you, and whoever [</a:t>
            </a:r>
            <a:r>
              <a:rPr lang="en-US" altLang="en-US" sz="3600" b="1" dirty="0" smtClean="0">
                <a:solidFill>
                  <a:schemeClr val="accent2"/>
                </a:solidFill>
              </a:rPr>
              <a:t>singular</a:t>
            </a:r>
            <a:r>
              <a:rPr lang="en-US" altLang="en-US" sz="3600" b="1" dirty="0" smtClean="0"/>
              <a:t>] curses you I </a:t>
            </a:r>
            <a:r>
              <a:rPr lang="en-US" altLang="en-US" sz="3600" b="1" dirty="0" smtClean="0">
                <a:solidFill>
                  <a:schemeClr val="accent1"/>
                </a:solidFill>
              </a:rPr>
              <a:t>will</a:t>
            </a:r>
            <a:r>
              <a:rPr lang="en-US" altLang="en-US" sz="3600" b="1" dirty="0" smtClean="0"/>
              <a:t> curse; and all peoples on earth </a:t>
            </a:r>
            <a:r>
              <a:rPr lang="en-US" altLang="en-US" sz="3600" b="1" dirty="0" smtClean="0">
                <a:solidFill>
                  <a:schemeClr val="accent1"/>
                </a:solidFill>
              </a:rPr>
              <a:t>shall</a:t>
            </a:r>
            <a:r>
              <a:rPr lang="en-US" altLang="en-US" sz="3600" b="1" dirty="0" smtClean="0"/>
              <a:t> be blessed through you. </a:t>
            </a:r>
          </a:p>
          <a:p>
            <a:pPr marL="1009650" lvl="1" indent="-609600">
              <a:spcBef>
                <a:spcPct val="0"/>
              </a:spcBef>
              <a:buFont typeface="Monotype Sorts" pitchFamily="2" charset="2"/>
              <a:buNone/>
              <a:defRPr/>
            </a:pPr>
            <a:r>
              <a:rPr lang="en-US" altLang="en-US" b="1" dirty="0" smtClean="0"/>
              <a:t>	</a:t>
            </a:r>
          </a:p>
          <a:p>
            <a:pPr marL="1009650" lvl="1" indent="-609600">
              <a:spcBef>
                <a:spcPct val="0"/>
              </a:spcBef>
              <a:buFont typeface="Monotype Sorts" pitchFamily="2" charset="2"/>
              <a:buNone/>
              <a:defRPr/>
            </a:pPr>
            <a:r>
              <a:rPr lang="en-US" altLang="en-US" sz="3200" b="1" dirty="0" smtClean="0">
                <a:solidFill>
                  <a:schemeClr val="accent1"/>
                </a:solidFill>
              </a:rPr>
              <a:t>[blue = volitional, NOT future indicative]</a:t>
            </a:r>
            <a:endParaRPr lang="en-US" altLang="en-US" b="1" dirty="0" smtClean="0">
              <a:solidFill>
                <a:schemeClr val="accent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3538"/>
                                        </p:tgtEl>
                                        <p:attrNameLst>
                                          <p:attrName>style.visibility</p:attrName>
                                        </p:attrNameLst>
                                      </p:cBhvr>
                                      <p:to>
                                        <p:strVal val="visible"/>
                                      </p:to>
                                    </p:set>
                                    <p:anim calcmode="lin" valueType="num">
                                      <p:cBhvr>
                                        <p:cTn id="7" dur="500" fill="hold"/>
                                        <p:tgtEl>
                                          <p:spTgt spid="193538"/>
                                        </p:tgtEl>
                                        <p:attrNameLst>
                                          <p:attrName>ppt_w</p:attrName>
                                        </p:attrNameLst>
                                      </p:cBhvr>
                                      <p:tavLst>
                                        <p:tav tm="0">
                                          <p:val>
                                            <p:fltVal val="0"/>
                                          </p:val>
                                        </p:tav>
                                        <p:tav tm="100000">
                                          <p:val>
                                            <p:strVal val="#ppt_w"/>
                                          </p:val>
                                        </p:tav>
                                      </p:tavLst>
                                    </p:anim>
                                    <p:anim calcmode="lin" valueType="num">
                                      <p:cBhvr>
                                        <p:cTn id="8" dur="500" fill="hold"/>
                                        <p:tgtEl>
                                          <p:spTgt spid="1935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altLang="en-US" sz="2400" b="1" smtClean="0"/>
              <a:t>CONFINEMENT</a:t>
            </a:r>
            <a:br>
              <a:rPr lang="en-US" altLang="en-US" sz="2400" b="1" smtClean="0"/>
            </a:br>
            <a:r>
              <a:rPr lang="en-US" altLang="en-US" sz="2400" b="1" i="1" smtClean="0"/>
              <a:t>400 years </a:t>
            </a:r>
            <a:r>
              <a:rPr lang="en-US" altLang="en-US" sz="2400" b="1" smtClean="0"/>
              <a:t>(Exodus 1-19)</a:t>
            </a:r>
          </a:p>
        </p:txBody>
      </p:sp>
      <p:sp>
        <p:nvSpPr>
          <p:cNvPr id="194563" name="Rectangle 3"/>
          <p:cNvSpPr>
            <a:spLocks noGrp="1" noChangeArrowheads="1"/>
          </p:cNvSpPr>
          <p:nvPr>
            <p:ph type="body" sz="half" idx="2"/>
          </p:nvPr>
        </p:nvSpPr>
        <p:spPr>
          <a:xfrm>
            <a:off x="4876800" y="1981200"/>
            <a:ext cx="3810000" cy="4114800"/>
          </a:xfrm>
        </p:spPr>
        <p:txBody>
          <a:bodyPr/>
          <a:lstStyle/>
          <a:p>
            <a:r>
              <a:rPr lang="en-US" altLang="en-US" sz="2800" b="1" smtClean="0"/>
              <a:t>Period: Slavery in Egypt</a:t>
            </a:r>
          </a:p>
          <a:p>
            <a:r>
              <a:rPr lang="en-US" altLang="en-US" sz="2800" b="1" smtClean="0"/>
              <a:t>Character: Moses (at end of this period)</a:t>
            </a:r>
          </a:p>
          <a:p>
            <a:r>
              <a:rPr lang="en-US" altLang="en-US" sz="2800" b="1" smtClean="0"/>
              <a:t>Over time the Hebrews went from guests to slave laborers</a:t>
            </a:r>
          </a:p>
        </p:txBody>
      </p:sp>
      <p:pic>
        <p:nvPicPr>
          <p:cNvPr id="25604" name="Picture 4" descr="05289"/>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85800" y="2760663"/>
            <a:ext cx="3810000" cy="25542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238"/>
            <a:ext cx="9144000"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500" fill="hold"/>
                                        <p:tgtEl>
                                          <p:spTgt spid="195586"/>
                                        </p:tgtEl>
                                        <p:attrNameLst>
                                          <p:attrName>ppt_w</p:attrName>
                                        </p:attrNameLst>
                                      </p:cBhvr>
                                      <p:tavLst>
                                        <p:tav tm="0">
                                          <p:val>
                                            <p:fltVal val="0"/>
                                          </p:val>
                                        </p:tav>
                                        <p:tav tm="100000">
                                          <p:val>
                                            <p:strVal val="#ppt_w"/>
                                          </p:val>
                                        </p:tav>
                                      </p:tavLst>
                                    </p:anim>
                                    <p:anim calcmode="lin" valueType="num">
                                      <p:cBhvr>
                                        <p:cTn id="8" dur="500" fill="hold"/>
                                        <p:tgtEl>
                                          <p:spTgt spid="1955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143000"/>
          </a:xfrm>
        </p:spPr>
        <p:txBody>
          <a:bodyPr/>
          <a:lstStyle/>
          <a:p>
            <a:r>
              <a:rPr lang="en-US" altLang="en-US" b="1" smtClean="0"/>
              <a:t>Purposes of the Exodus Event</a:t>
            </a:r>
          </a:p>
        </p:txBody>
      </p:sp>
      <p:sp>
        <p:nvSpPr>
          <p:cNvPr id="27651" name="Rectangle 3"/>
          <p:cNvSpPr>
            <a:spLocks noGrp="1" noChangeArrowheads="1"/>
          </p:cNvSpPr>
          <p:nvPr>
            <p:ph type="body" idx="1"/>
          </p:nvPr>
        </p:nvSpPr>
        <p:spPr>
          <a:xfrm>
            <a:off x="0" y="1447800"/>
            <a:ext cx="8686800" cy="4572000"/>
          </a:xfrm>
        </p:spPr>
        <p:txBody>
          <a:bodyPr/>
          <a:lstStyle/>
          <a:p>
            <a:pPr>
              <a:buFont typeface="Monotype Sorts" pitchFamily="2" charset="2"/>
              <a:buNone/>
            </a:pPr>
            <a:r>
              <a:rPr lang="en-US" altLang="en-US" b="1" dirty="0" smtClean="0"/>
              <a:t>Exodus 9:13b: Let my people go, so that they may worship me, 14 or this time I will send the full force of my plagues against you and against your officials and your people, </a:t>
            </a:r>
            <a:r>
              <a:rPr lang="en-US" altLang="en-US" b="1" dirty="0" smtClean="0">
                <a:solidFill>
                  <a:schemeClr val="accent1"/>
                </a:solidFill>
              </a:rPr>
              <a:t>so you may know that there is no one like me in all the earth.</a:t>
            </a:r>
            <a:r>
              <a:rPr lang="en-US" altLang="en-US" b="1" dirty="0" smtClean="0"/>
              <a:t> …16 But I have raised you up for this very purpose, that I might show you my power and </a:t>
            </a:r>
            <a:r>
              <a:rPr lang="en-US" altLang="en-US" b="1" dirty="0" smtClean="0">
                <a:solidFill>
                  <a:schemeClr val="accent1"/>
                </a:solidFill>
              </a:rPr>
              <a:t>that my name might be proclaimed in all the earth</a:t>
            </a:r>
            <a:r>
              <a:rPr lang="en-US" altLang="en-US" b="1" dirty="0" smtClean="0"/>
              <a:t>.  [Spoken to Pharaoh.]</a:t>
            </a:r>
            <a:endParaRPr lang="en-US" altLang="en-US" b="1" dirty="0" smtClean="0">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0"/>
            <a:ext cx="7772400" cy="1143000"/>
          </a:xfrm>
        </p:spPr>
        <p:txBody>
          <a:bodyPr/>
          <a:lstStyle/>
          <a:p>
            <a:r>
              <a:rPr lang="en-US" altLang="en-US" b="1" smtClean="0"/>
              <a:t>Purposes of the Exodus Event</a:t>
            </a:r>
          </a:p>
        </p:txBody>
      </p:sp>
      <p:sp>
        <p:nvSpPr>
          <p:cNvPr id="28675" name="Rectangle 3"/>
          <p:cNvSpPr>
            <a:spLocks noGrp="1" noChangeArrowheads="1"/>
          </p:cNvSpPr>
          <p:nvPr>
            <p:ph type="body" idx="1"/>
          </p:nvPr>
        </p:nvSpPr>
        <p:spPr/>
        <p:txBody>
          <a:bodyPr/>
          <a:lstStyle/>
          <a:p>
            <a:pPr>
              <a:buFont typeface="Monotype Sorts" pitchFamily="2" charset="2"/>
              <a:buNone/>
            </a:pPr>
            <a:r>
              <a:rPr lang="en-US" altLang="en-US" sz="3600" b="1" smtClean="0"/>
              <a:t>Exodus 19:5-6  Now </a:t>
            </a:r>
            <a:r>
              <a:rPr lang="en-US" altLang="en-US" sz="3600" b="1" smtClean="0">
                <a:solidFill>
                  <a:schemeClr val="accent1"/>
                </a:solidFill>
              </a:rPr>
              <a:t>if you obey me fully and keep my covenant</a:t>
            </a:r>
            <a:r>
              <a:rPr lang="en-US" altLang="en-US" sz="3600" b="1" smtClean="0"/>
              <a:t>, then out of all nations you will be my treasured possession. Although the whole earth is mine, 6 </a:t>
            </a:r>
            <a:r>
              <a:rPr lang="en-US" altLang="en-US" sz="3600" b="1" smtClean="0">
                <a:solidFill>
                  <a:schemeClr val="accent1"/>
                </a:solidFill>
              </a:rPr>
              <a:t>you will be for me a kingdom of priests and a holy nation</a:t>
            </a:r>
            <a:r>
              <a:rPr lang="en-US" altLang="en-US" sz="3600" b="1"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0" y="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Israelite Functionaries and Institutions</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FF"/>
                </a:solidFill>
                <a:effectLst/>
                <a:uLnTx/>
                <a:uFillTx/>
                <a:latin typeface="Times New Roman" pitchFamily="18" charset="0"/>
                <a:ea typeface="+mn-ea"/>
                <a:cs typeface="+mn-cs"/>
              </a:rPr>
              <a:t>NT assumes knowledge of these roles and institutions</a:t>
            </a:r>
            <a:endPar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endParaRPr>
          </a:p>
        </p:txBody>
      </p:sp>
      <p:sp>
        <p:nvSpPr>
          <p:cNvPr id="219139" name="Text Box 3"/>
          <p:cNvSpPr txBox="1">
            <a:spLocks noChangeArrowheads="1"/>
          </p:cNvSpPr>
          <p:nvPr/>
        </p:nvSpPr>
        <p:spPr bwMode="auto">
          <a:xfrm>
            <a:off x="76200" y="1017587"/>
            <a:ext cx="8991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King: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monarchy, national identity, term "messiah," Davidic dynasty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FF"/>
                </a:solidFill>
                <a:effectLst/>
                <a:uLnTx/>
                <a:uFillTx/>
                <a:latin typeface="Times New Roman" pitchFamily="18" charset="0"/>
                <a:ea typeface="+mn-ea"/>
                <a:cs typeface="+mn-cs"/>
              </a:rPr>
              <a:t>NT: David lineage, Messiah, messianic &amp; political expectation of Jesus’ </a:t>
            </a:r>
            <a:r>
              <a:rPr kumimoji="0" lang="en-US" alt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mn-cs"/>
              </a:rPr>
              <a:t>day  </a:t>
            </a:r>
            <a:r>
              <a:rPr kumimoji="0" lang="en-US" altLang="en-US" sz="2400" b="1" i="0" u="none" strike="noStrike" kern="1200" cap="none" spc="0" normalizeH="0" baseline="0" noProof="0" dirty="0" smtClean="0">
                <a:ln>
                  <a:noFill/>
                </a:ln>
                <a:solidFill>
                  <a:srgbClr val="C00000"/>
                </a:solidFill>
                <a:effectLst/>
                <a:uLnTx/>
                <a:uFillTx/>
                <a:latin typeface="Times New Roman" pitchFamily="18" charset="0"/>
                <a:ea typeface="+mn-ea"/>
                <a:cs typeface="+mn-cs"/>
              </a:rPr>
              <a:t>[Duke: issue of ‘sovereignty’]</a:t>
            </a:r>
            <a:endParaRPr kumimoji="0" lang="en-US" altLang="en-US" sz="2400" b="1" i="0" u="none" strike="noStrike" kern="1200" cap="none" spc="0" normalizeH="0" baseline="0" noProof="0" dirty="0">
              <a:ln>
                <a:noFill/>
              </a:ln>
              <a:solidFill>
                <a:srgbClr val="C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Priest:</a:t>
            </a: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Times New Roman" pitchFamily="18" charset="0"/>
                <a:ea typeface="+mn-ea"/>
                <a:cs typeface="+mn-cs"/>
              </a:rPr>
              <a:t>cult</a:t>
            </a: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 sacrificial system, Temple, the Law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FF"/>
                </a:solidFill>
                <a:effectLst/>
                <a:uLnTx/>
                <a:uFillTx/>
                <a:latin typeface="Times New Roman" pitchFamily="18" charset="0"/>
                <a:ea typeface="+mn-ea"/>
                <a:cs typeface="+mn-cs"/>
              </a:rPr>
              <a:t>NT: sacrificial imagery, Jesus as High Priest and atoning sacrifice,</a:t>
            </a:r>
            <a:br>
              <a:rPr kumimoji="0" lang="en-US" altLang="en-US" sz="24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altLang="en-US" sz="2400" b="1" i="0" u="none" strike="noStrike" kern="1200" cap="none" spc="0" normalizeH="0" baseline="0" noProof="0" dirty="0">
                <a:ln>
                  <a:noFill/>
                </a:ln>
                <a:solidFill>
                  <a:srgbClr val="0000FF"/>
                </a:solidFill>
                <a:effectLst/>
                <a:uLnTx/>
                <a:uFillTx/>
                <a:latin typeface="Times New Roman" pitchFamily="18" charset="0"/>
                <a:ea typeface="+mn-ea"/>
                <a:cs typeface="+mn-cs"/>
              </a:rPr>
              <a:t>Sadducees, Christians as a royal priesthood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Prophet: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(unlike ANE: court/temple/shrine) independent "preacher"/ activist /</a:t>
            </a:r>
            <a:b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b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demonstrator /conscience of the people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FF"/>
                </a:solidFill>
                <a:effectLst/>
                <a:uLnTx/>
                <a:uFillTx/>
                <a:latin typeface="Times New Roman" pitchFamily="18" charset="0"/>
                <a:ea typeface="+mn-ea"/>
                <a:cs typeface="+mn-cs"/>
              </a:rPr>
              <a:t>NT: John the B, Jesus, apostles, prophets, “pastors,” etc.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33"/>
                </a:solidFill>
                <a:effectLst/>
                <a:uLnTx/>
                <a:uFillTx/>
                <a:latin typeface="Times New Roman" pitchFamily="18" charset="0"/>
                <a:ea typeface="+mn-ea"/>
                <a:cs typeface="+mn-cs"/>
              </a:rPr>
              <a:t>Sage:</a:t>
            </a: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court advisor, scribe (school?)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FF"/>
                </a:solidFill>
                <a:effectLst/>
                <a:uLnTx/>
                <a:uFillTx/>
                <a:latin typeface="Times New Roman" pitchFamily="18" charset="0"/>
                <a:ea typeface="+mn-ea"/>
                <a:cs typeface="+mn-cs"/>
              </a:rPr>
              <a:t>NT: wisdom forms of Jesus' teaching, Pharisees, scribes and rabbis</a:t>
            </a:r>
            <a:r>
              <a:rPr kumimoji="0" lang="en-US" altLang="en-US" sz="2400" b="0" i="0" u="none" strike="noStrike" kern="1200" cap="none" spc="0" normalizeH="0" baseline="0" noProof="0" dirty="0">
                <a:ln>
                  <a:noFill/>
                </a:ln>
                <a:solidFill>
                  <a:srgbClr val="333333"/>
                </a:solidFill>
                <a:effectLst/>
                <a:uLnTx/>
                <a:uFillTx/>
                <a:latin typeface="Times New Roman" pitchFamily="18" charset="0"/>
                <a:ea typeface="+mn-ea"/>
                <a:cs typeface="+mn-cs"/>
              </a:rPr>
              <a:t>.</a:t>
            </a:r>
            <a:r>
              <a:rPr kumimoji="0" lang="en-US" altLang="en-US" sz="2400" b="1" i="0" u="none" strike="noStrike" kern="1200" cap="none" spc="0" normalizeH="0" baseline="0" noProof="0" dirty="0">
                <a:ln>
                  <a:noFill/>
                </a:ln>
                <a:solidFill>
                  <a:srgbClr val="0000FF"/>
                </a:solidFill>
                <a:effectLst/>
                <a:uLnTx/>
                <a:uFillTx/>
                <a:latin typeface="Times New Roman" pitchFamily="18" charset="0"/>
                <a:ea typeface="+mn-ea"/>
                <a:cs typeface="+mn-cs"/>
              </a:rPr>
              <a:t> </a:t>
            </a:r>
          </a:p>
        </p:txBody>
      </p:sp>
    </p:spTree>
    <p:extLst>
      <p:ext uri="{BB962C8B-B14F-4D97-AF65-F5344CB8AC3E}">
        <p14:creationId xmlns:p14="http://schemas.microsoft.com/office/powerpoint/2010/main" val="4138984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9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9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9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91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91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91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913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913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9139">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9139">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91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descr="MOS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86106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1000"/>
                                  </p:stCondLst>
                                  <p:childTnLst>
                                    <p:set>
                                      <p:cBhvr>
                                        <p:cTn id="6" dur="1" fill="hold">
                                          <p:stCondLst>
                                            <p:cond delay="0"/>
                                          </p:stCondLst>
                                        </p:cTn>
                                        <p:tgtEl>
                                          <p:spTgt spid="198658"/>
                                        </p:tgtEl>
                                        <p:attrNameLst>
                                          <p:attrName>style.visibility</p:attrName>
                                        </p:attrNameLst>
                                      </p:cBhvr>
                                      <p:to>
                                        <p:strVal val="visible"/>
                                      </p:to>
                                    </p:set>
                                    <p:animEffect transition="in" filter="barn(inHorizontal)">
                                      <p:cBhvr>
                                        <p:cTn id="7" dur="500"/>
                                        <p:tgtEl>
                                          <p:spTgt spid="198658"/>
                                        </p:tgtEl>
                                      </p:cBhvr>
                                    </p:animEffect>
                                  </p:childTnLst>
                                  <p:subTnLst>
                                    <p:audio>
                                      <p:cMediaNode>
                                        <p:cTn display="0" masterRel="sameClick">
                                          <p:stCondLst>
                                            <p:cond evt="begin" delay="0">
                                              <p:tn val="5"/>
                                            </p:cond>
                                          </p:stCondLst>
                                          <p:endCondLst>
                                            <p:cond evt="onStopAudio" delay="0">
                                              <p:tgtEl>
                                                <p:sldTgt/>
                                              </p:tgtEl>
                                            </p:cond>
                                          </p:endCondLst>
                                        </p:cTn>
                                        <p:tgtEl>
                                          <p:sndTgt r:embed="rId2" name="SPLA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US" altLang="en-US" sz="3600" b="1" smtClean="0"/>
              <a:t>COMMANDMENTS</a:t>
            </a:r>
            <a:br>
              <a:rPr lang="en-US" altLang="en-US" sz="3600" b="1" smtClean="0"/>
            </a:br>
            <a:r>
              <a:rPr lang="en-US" altLang="en-US" sz="3600" b="1" i="1" smtClean="0"/>
              <a:t>2 years</a:t>
            </a:r>
            <a:r>
              <a:rPr lang="en-US" altLang="en-US" sz="3600" b="1" smtClean="0"/>
              <a:t> (Exodus 20 - Leviticus 27)</a:t>
            </a:r>
          </a:p>
        </p:txBody>
      </p:sp>
      <p:sp>
        <p:nvSpPr>
          <p:cNvPr id="199683" name="Rectangle 3"/>
          <p:cNvSpPr>
            <a:spLocks noGrp="1" noChangeArrowheads="1"/>
          </p:cNvSpPr>
          <p:nvPr>
            <p:ph type="body" sz="half" idx="2"/>
          </p:nvPr>
        </p:nvSpPr>
        <p:spPr/>
        <p:txBody>
          <a:bodyPr/>
          <a:lstStyle/>
          <a:p>
            <a:pPr>
              <a:lnSpc>
                <a:spcPct val="90000"/>
              </a:lnSpc>
            </a:pPr>
            <a:r>
              <a:rPr lang="en-US" altLang="en-US" sz="2800" b="1" smtClean="0"/>
              <a:t>Period: Giving of the Law at Mt. Sinai</a:t>
            </a:r>
          </a:p>
          <a:p>
            <a:pPr>
              <a:lnSpc>
                <a:spcPct val="90000"/>
              </a:lnSpc>
            </a:pPr>
            <a:r>
              <a:rPr lang="en-US" altLang="en-US" sz="2800" b="1" smtClean="0"/>
              <a:t>Character: Moses</a:t>
            </a:r>
          </a:p>
          <a:p>
            <a:pPr>
              <a:lnSpc>
                <a:spcPct val="90000"/>
              </a:lnSpc>
            </a:pPr>
            <a:r>
              <a:rPr lang="en-US" altLang="en-US" sz="2800" b="1" smtClean="0"/>
              <a:t>Event: </a:t>
            </a:r>
            <a:r>
              <a:rPr lang="en-US" altLang="en-US" sz="2800" b="1" smtClean="0">
                <a:solidFill>
                  <a:schemeClr val="accent1"/>
                </a:solidFill>
              </a:rPr>
              <a:t>religious “birth” of Israel</a:t>
            </a:r>
          </a:p>
          <a:p>
            <a:pPr>
              <a:lnSpc>
                <a:spcPct val="90000"/>
              </a:lnSpc>
            </a:pPr>
            <a:r>
              <a:rPr lang="en-US" altLang="en-US" sz="2800" b="1" smtClean="0"/>
              <a:t>“I’ll be your God and you will be my people, if you will be holy as I am holy.”</a:t>
            </a:r>
          </a:p>
        </p:txBody>
      </p:sp>
      <p:sp>
        <p:nvSpPr>
          <p:cNvPr id="30724" name="AutoShape 4"/>
          <p:cNvSpPr>
            <a:spLocks noChangeArrowheads="1"/>
          </p:cNvSpPr>
          <p:nvPr/>
        </p:nvSpPr>
        <p:spPr bwMode="auto">
          <a:xfrm rot="-5400000">
            <a:off x="1828800" y="3505200"/>
            <a:ext cx="2590800" cy="1371600"/>
          </a:xfrm>
          <a:prstGeom prst="flowChartDelay">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sp3d>
        </p:spPr>
        <p:txBody>
          <a:bodyPr wrap="none" anchor="ctr">
            <a:flatTx/>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30725" name="AutoShape 5"/>
          <p:cNvSpPr>
            <a:spLocks noChangeArrowheads="1"/>
          </p:cNvSpPr>
          <p:nvPr/>
        </p:nvSpPr>
        <p:spPr bwMode="auto">
          <a:xfrm rot="-5400000">
            <a:off x="457200" y="3505200"/>
            <a:ext cx="2590800" cy="1371600"/>
          </a:xfrm>
          <a:prstGeom prst="flowChartDelay">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sp3d>
        </p:spPr>
        <p:txBody>
          <a:bodyPr wrap="none" anchor="ctr">
            <a:flatTx/>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endParaRPr kumimoji="0" lang="en-US" altLang="en-US" sz="2400"/>
          </a:p>
        </p:txBody>
      </p:sp>
      <p:sp>
        <p:nvSpPr>
          <p:cNvPr id="30726" name="Text Box 6"/>
          <p:cNvSpPr txBox="1">
            <a:spLocks noChangeArrowheads="1"/>
          </p:cNvSpPr>
          <p:nvPr/>
        </p:nvSpPr>
        <p:spPr bwMode="auto">
          <a:xfrm>
            <a:off x="1219200" y="3276600"/>
            <a:ext cx="10668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a:latin typeface="Bwhebb" pitchFamily="2" charset="0"/>
              </a:rPr>
              <a:t> </a:t>
            </a:r>
            <a:r>
              <a:rPr kumimoji="0" lang="en-US" altLang="en-US">
                <a:latin typeface="Bwhebb" pitchFamily="2" charset="0"/>
              </a:rPr>
              <a:t>wnyhla</a:t>
            </a:r>
          </a:p>
          <a:p>
            <a:pPr algn="ctr">
              <a:spcBef>
                <a:spcPct val="0"/>
              </a:spcBef>
              <a:buClrTx/>
              <a:buFontTx/>
              <a:buNone/>
            </a:pPr>
            <a:r>
              <a:rPr kumimoji="0" lang="en-US" altLang="en-US">
                <a:latin typeface="Bwhebb" pitchFamily="2" charset="0"/>
              </a:rPr>
              <a:t>hwhy</a:t>
            </a:r>
          </a:p>
          <a:p>
            <a:pPr algn="ctr">
              <a:spcBef>
                <a:spcPct val="0"/>
              </a:spcBef>
              <a:buClrTx/>
              <a:buFontTx/>
              <a:buNone/>
            </a:pPr>
            <a:r>
              <a:rPr kumimoji="0" lang="en-US" altLang="en-US">
                <a:latin typeface="Bwhebb" pitchFamily="2" charset="0"/>
              </a:rPr>
              <a:t>dha</a:t>
            </a:r>
            <a:endParaRPr kumimoji="0" lang="en-US" altLang="en-US" sz="2400">
              <a:latin typeface="Bwhebb" pitchFamily="2" charset="0"/>
            </a:endParaRPr>
          </a:p>
          <a:p>
            <a:pPr algn="ctr">
              <a:spcBef>
                <a:spcPct val="0"/>
              </a:spcBef>
              <a:buClrTx/>
              <a:buFontTx/>
              <a:buNone/>
            </a:pPr>
            <a:endParaRPr kumimoji="0" lang="en-US" altLang="en-US" sz="2400">
              <a:latin typeface="Bwhebb" pitchFamily="2" charset="0"/>
            </a:endParaRPr>
          </a:p>
        </p:txBody>
      </p:sp>
      <p:sp>
        <p:nvSpPr>
          <p:cNvPr id="30727" name="Text Box 7"/>
          <p:cNvSpPr txBox="1">
            <a:spLocks noChangeArrowheads="1"/>
          </p:cNvSpPr>
          <p:nvPr/>
        </p:nvSpPr>
        <p:spPr bwMode="auto">
          <a:xfrm>
            <a:off x="2590800" y="3581400"/>
            <a:ext cx="1066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a:latin typeface="Bwhebb" pitchFamily="2" charset="0"/>
              </a:rPr>
              <a:t>[mv</a:t>
            </a:r>
          </a:p>
          <a:p>
            <a:pPr algn="ctr">
              <a:spcBef>
                <a:spcPct val="0"/>
              </a:spcBef>
              <a:buClrTx/>
              <a:buFontTx/>
              <a:buNone/>
            </a:pPr>
            <a:r>
              <a:rPr kumimoji="0" lang="en-US" altLang="en-US">
                <a:latin typeface="Bwhebb" pitchFamily="2" charset="0"/>
              </a:rPr>
              <a:t>larfy</a:t>
            </a:r>
          </a:p>
          <a:p>
            <a:pPr algn="ctr">
              <a:spcBef>
                <a:spcPct val="0"/>
              </a:spcBef>
              <a:buClrTx/>
              <a:buFontTx/>
              <a:buNone/>
            </a:pPr>
            <a:r>
              <a:rPr kumimoji="0" lang="en-US" altLang="en-US">
                <a:latin typeface="Bwhebb" pitchFamily="2" charset="0"/>
              </a:rPr>
              <a:t>hwhy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9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9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9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52400"/>
            <a:ext cx="7772400" cy="838200"/>
          </a:xfrm>
        </p:spPr>
        <p:txBody>
          <a:bodyPr/>
          <a:lstStyle/>
          <a:p>
            <a:pPr algn="ctr"/>
            <a:r>
              <a:rPr lang="en-US" altLang="en-US" b="1" smtClean="0"/>
              <a:t>Purposes of the Law</a:t>
            </a:r>
          </a:p>
        </p:txBody>
      </p:sp>
      <p:sp>
        <p:nvSpPr>
          <p:cNvPr id="31747" name="Rectangle 3"/>
          <p:cNvSpPr>
            <a:spLocks noGrp="1" noChangeArrowheads="1"/>
          </p:cNvSpPr>
          <p:nvPr>
            <p:ph type="body" idx="1"/>
          </p:nvPr>
        </p:nvSpPr>
        <p:spPr>
          <a:xfrm>
            <a:off x="152400" y="1295400"/>
            <a:ext cx="8991600" cy="5257800"/>
          </a:xfrm>
        </p:spPr>
        <p:txBody>
          <a:bodyPr/>
          <a:lstStyle/>
          <a:p>
            <a:pPr>
              <a:lnSpc>
                <a:spcPct val="90000"/>
              </a:lnSpc>
            </a:pPr>
            <a:r>
              <a:rPr lang="en-US" altLang="en-US" sz="2800" b="1" smtClean="0"/>
              <a:t>Reveal the Holy character of God, that the Israelites might live according to His character and be blessed (Deut. 4:39-40; 6:1-3), AND</a:t>
            </a:r>
          </a:p>
          <a:p>
            <a:pPr>
              <a:lnSpc>
                <a:spcPct val="90000"/>
              </a:lnSpc>
            </a:pPr>
            <a:r>
              <a:rPr lang="en-US" altLang="en-US" sz="2800" b="1" smtClean="0"/>
              <a:t>Be a holy witness to the nations:</a:t>
            </a:r>
          </a:p>
          <a:p>
            <a:pPr>
              <a:lnSpc>
                <a:spcPct val="90000"/>
              </a:lnSpc>
            </a:pPr>
            <a:endParaRPr lang="en-US" altLang="en-US" sz="2800" b="1" smtClean="0"/>
          </a:p>
          <a:p>
            <a:pPr>
              <a:lnSpc>
                <a:spcPct val="90000"/>
              </a:lnSpc>
              <a:buFont typeface="Monotype Sorts" pitchFamily="2" charset="2"/>
              <a:buNone/>
            </a:pPr>
            <a:r>
              <a:rPr lang="en-US" altLang="en-US" sz="2800" b="1" smtClean="0"/>
              <a:t>    Deuteronomy 4:5-6 </a:t>
            </a:r>
            <a:r>
              <a:rPr lang="en-US" altLang="en-US" sz="2800" b="1" i="1" smtClean="0"/>
              <a:t>See, I have taught you decrees and laws as the LORD my God commanded me, so that you may follow them in the land you are entering to take possession of it. 6 Observe them carefully, </a:t>
            </a:r>
            <a:r>
              <a:rPr lang="en-US" altLang="en-US" sz="2800" b="1" i="1" smtClean="0">
                <a:solidFill>
                  <a:schemeClr val="accent1"/>
                </a:solidFill>
              </a:rPr>
              <a:t>for this will show your wisdom and understanding to the nations</a:t>
            </a:r>
            <a:r>
              <a:rPr lang="en-US" altLang="en-US" sz="2800" b="1" i="1" smtClean="0"/>
              <a:t>, who will hear about all these decrees and say, "Surely this great nation is a wise and understanding people."</a:t>
            </a:r>
          </a:p>
          <a:p>
            <a:pPr>
              <a:lnSpc>
                <a:spcPct val="90000"/>
              </a:lnSpc>
              <a:buFont typeface="Monotype Sorts" pitchFamily="2" charset="2"/>
              <a:buNone/>
            </a:pPr>
            <a:endParaRPr lang="en-US" altLang="en-US" sz="2800" b="1"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n-US" altLang="en-US" sz="2400" b="1" smtClean="0"/>
              <a:t>CAMPING</a:t>
            </a:r>
            <a:br>
              <a:rPr lang="en-US" altLang="en-US" sz="2400" b="1" smtClean="0"/>
            </a:br>
            <a:r>
              <a:rPr lang="en-US" altLang="en-US" sz="2400" b="1" i="1" smtClean="0"/>
              <a:t>40 years </a:t>
            </a:r>
            <a:r>
              <a:rPr lang="en-US" altLang="en-US" sz="2400" b="1" smtClean="0"/>
              <a:t>(Numbers)</a:t>
            </a:r>
          </a:p>
        </p:txBody>
      </p:sp>
      <p:sp>
        <p:nvSpPr>
          <p:cNvPr id="201731" name="Rectangle 3"/>
          <p:cNvSpPr>
            <a:spLocks noGrp="1" noChangeArrowheads="1"/>
          </p:cNvSpPr>
          <p:nvPr>
            <p:ph type="body" sz="half" idx="2"/>
          </p:nvPr>
        </p:nvSpPr>
        <p:spPr/>
        <p:txBody>
          <a:bodyPr/>
          <a:lstStyle/>
          <a:p>
            <a:r>
              <a:rPr lang="en-US" altLang="en-US" sz="2800" b="1" smtClean="0"/>
              <a:t>Period: Wandering in Wilderness</a:t>
            </a:r>
          </a:p>
          <a:p>
            <a:r>
              <a:rPr lang="en-US" altLang="en-US" sz="2800" b="1" smtClean="0"/>
              <a:t>Character: Moses</a:t>
            </a:r>
          </a:p>
          <a:p>
            <a:r>
              <a:rPr lang="en-US" altLang="en-US" sz="2800" b="1" smtClean="0"/>
              <a:t>Event: rebelled when told to conquer the Promised Land; they will have to wait until the next generation comes of age</a:t>
            </a:r>
          </a:p>
        </p:txBody>
      </p:sp>
      <p:pic>
        <p:nvPicPr>
          <p:cNvPr id="32772" name="Picture 4" descr="CAMPSTE"/>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685800" y="2741613"/>
            <a:ext cx="3810000" cy="25939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1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1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en-US" altLang="en-US" sz="3600" b="1" smtClean="0"/>
              <a:t>COVENANT</a:t>
            </a:r>
            <a:br>
              <a:rPr lang="en-US" altLang="en-US" sz="3600" b="1" smtClean="0"/>
            </a:br>
            <a:r>
              <a:rPr lang="en-US" altLang="en-US" sz="3600" b="1" i="1" smtClean="0"/>
              <a:t>1 month </a:t>
            </a:r>
            <a:r>
              <a:rPr lang="en-US" altLang="en-US" sz="3600" b="1" smtClean="0"/>
              <a:t>(Deuteronomy)</a:t>
            </a:r>
          </a:p>
        </p:txBody>
      </p:sp>
      <p:sp>
        <p:nvSpPr>
          <p:cNvPr id="202755" name="Rectangle 3"/>
          <p:cNvSpPr>
            <a:spLocks noGrp="1" noChangeArrowheads="1"/>
          </p:cNvSpPr>
          <p:nvPr>
            <p:ph type="body" sz="half" idx="2"/>
          </p:nvPr>
        </p:nvSpPr>
        <p:spPr/>
        <p:txBody>
          <a:bodyPr/>
          <a:lstStyle/>
          <a:p>
            <a:r>
              <a:rPr lang="en-US" altLang="en-US" sz="2800" b="1" smtClean="0"/>
              <a:t>Period/Event: Renew Covenant w/ next generation</a:t>
            </a:r>
          </a:p>
          <a:p>
            <a:r>
              <a:rPr lang="en-US" altLang="en-US" sz="2800" b="1" smtClean="0"/>
              <a:t>Character: Moses</a:t>
            </a:r>
          </a:p>
          <a:p>
            <a:r>
              <a:rPr lang="en-US" altLang="en-US" sz="2800" b="1" smtClean="0"/>
              <a:t>Ready to enter the Land</a:t>
            </a:r>
          </a:p>
        </p:txBody>
      </p:sp>
      <p:pic>
        <p:nvPicPr>
          <p:cNvPr id="33796" name="Picture 4" descr="j0188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62200"/>
            <a:ext cx="32766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2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2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2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0" y="2209800"/>
            <a:ext cx="91440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How would you defend the statement: "All of Israelite history may be viewed as a theology of covenant"?</a:t>
            </a:r>
          </a:p>
          <a:p>
            <a:pPr>
              <a:spcBef>
                <a:spcPct val="0"/>
              </a:spcBef>
              <a:buClrTx/>
              <a:buFontTx/>
              <a:buNone/>
            </a:pPr>
            <a:endParaRPr kumimoji="0" lang="en-US" altLang="en-US" sz="2400" b="1"/>
          </a:p>
          <a:p>
            <a:pPr lvl="1">
              <a:spcBef>
                <a:spcPct val="0"/>
              </a:spcBef>
              <a:buClrTx/>
              <a:buSzTx/>
              <a:buFontTx/>
              <a:buChar char="•"/>
            </a:pPr>
            <a:r>
              <a:rPr kumimoji="0" lang="en-US" altLang="en-US" sz="2400" b="1"/>
              <a:t> Specific relationships/covenants: Adam, Noah, Abraham &amp;    	sons, Moses &amp; Israel, David.</a:t>
            </a:r>
          </a:p>
          <a:p>
            <a:pPr lvl="1">
              <a:spcBef>
                <a:spcPct val="0"/>
              </a:spcBef>
              <a:buClrTx/>
              <a:buSzTx/>
              <a:buFontTx/>
              <a:buChar char="•"/>
            </a:pPr>
            <a:r>
              <a:rPr kumimoji="0" lang="en-US" altLang="en-US" sz="2400" b="1"/>
              <a:t>Books of “Former Prophets” (Deuteronomistic History) 	interpreted course of Israel's history according to covenant.</a:t>
            </a:r>
          </a:p>
          <a:p>
            <a:pPr lvl="1">
              <a:spcBef>
                <a:spcPct val="0"/>
              </a:spcBef>
              <a:buClrTx/>
              <a:buSzTx/>
              <a:buFontTx/>
              <a:buChar char="•"/>
            </a:pPr>
            <a:r>
              <a:rPr kumimoji="0" lang="en-US" altLang="en-US" sz="2400" b="1"/>
              <a:t>Kings assessed according to covenant faithfulness.</a:t>
            </a:r>
          </a:p>
          <a:p>
            <a:pPr lvl="1">
              <a:spcBef>
                <a:spcPct val="0"/>
              </a:spcBef>
              <a:buClrTx/>
              <a:buSzTx/>
              <a:buFontTx/>
              <a:buChar char="•"/>
            </a:pPr>
            <a:r>
              <a:rPr kumimoji="0" lang="en-US" altLang="en-US" sz="2400" b="1"/>
              <a:t>Prophets held people accountable to standards of covenant.</a:t>
            </a:r>
          </a:p>
          <a:p>
            <a:pPr lvl="1">
              <a:spcBef>
                <a:spcPct val="0"/>
              </a:spcBef>
              <a:buClrTx/>
              <a:buSzTx/>
              <a:buFontTx/>
              <a:buChar char="•"/>
            </a:pPr>
            <a:r>
              <a:rPr kumimoji="0" lang="en-US" altLang="en-US" sz="2400" b="1"/>
              <a:t>Basis for the story line of Pentateuch.</a:t>
            </a:r>
          </a:p>
          <a:p>
            <a:pPr>
              <a:spcBef>
                <a:spcPct val="50000"/>
              </a:spcBef>
              <a:buClrTx/>
              <a:buFontTx/>
              <a:buNone/>
            </a:pPr>
            <a:endParaRPr kumimoji="0" lang="en-US" altLang="en-US" sz="2400"/>
          </a:p>
        </p:txBody>
      </p:sp>
      <p:sp>
        <p:nvSpPr>
          <p:cNvPr id="34819" name="Text Box 3"/>
          <p:cNvSpPr txBox="1">
            <a:spLocks noChangeArrowheads="1"/>
          </p:cNvSpPr>
          <p:nvPr/>
        </p:nvSpPr>
        <p:spPr bwMode="auto">
          <a:xfrm>
            <a:off x="2667000" y="304800"/>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b="1" u="sng"/>
              <a:t>Covenant Theology</a:t>
            </a:r>
            <a:endParaRPr kumimoji="0" lang="en-US" altLang="en-US"/>
          </a:p>
        </p:txBody>
      </p:sp>
      <p:graphicFrame>
        <p:nvGraphicFramePr>
          <p:cNvPr id="222212" name="Object 4"/>
          <p:cNvGraphicFramePr>
            <a:graphicFrameLocks noChangeAspect="1"/>
          </p:cNvGraphicFramePr>
          <p:nvPr/>
        </p:nvGraphicFramePr>
        <p:xfrm>
          <a:off x="6934200" y="152400"/>
          <a:ext cx="2066925" cy="1768475"/>
        </p:xfrm>
        <a:graphic>
          <a:graphicData uri="http://schemas.openxmlformats.org/presentationml/2006/ole">
            <mc:AlternateContent xmlns:mc="http://schemas.openxmlformats.org/markup-compatibility/2006">
              <mc:Choice xmlns:v="urn:schemas-microsoft-com:vml" Requires="v">
                <p:oleObj spid="_x0000_s34834" name="Clip" r:id="rId4" imgW="3828107" imgH="3274337" progId="MS_ClipArt_Gallery.5">
                  <p:embed/>
                </p:oleObj>
              </mc:Choice>
              <mc:Fallback>
                <p:oleObj name="Clip" r:id="rId4" imgW="3828107" imgH="3274337"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52400"/>
                        <a:ext cx="2066925"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22212"/>
                                        </p:tgtEl>
                                        <p:attrNameLst>
                                          <p:attrName>style.visibility</p:attrName>
                                        </p:attrNameLst>
                                      </p:cBhvr>
                                      <p:to>
                                        <p:strVal val="visible"/>
                                      </p:to>
                                    </p:set>
                                    <p:anim calcmode="lin" valueType="num">
                                      <p:cBhvr additive="base">
                                        <p:cTn id="7" dur="500" fill="hold"/>
                                        <p:tgtEl>
                                          <p:spTgt spid="222212"/>
                                        </p:tgtEl>
                                        <p:attrNameLst>
                                          <p:attrName>ppt_x</p:attrName>
                                        </p:attrNameLst>
                                      </p:cBhvr>
                                      <p:tavLst>
                                        <p:tav tm="0">
                                          <p:val>
                                            <p:strVal val="#ppt_x"/>
                                          </p:val>
                                        </p:tav>
                                        <p:tav tm="100000">
                                          <p:val>
                                            <p:strVal val="#ppt_x"/>
                                          </p:val>
                                        </p:tav>
                                      </p:tavLst>
                                    </p:anim>
                                    <p:anim calcmode="lin" valueType="num">
                                      <p:cBhvr additive="base">
                                        <p:cTn id="8" dur="500" fill="hold"/>
                                        <p:tgtEl>
                                          <p:spTgt spid="2222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par>
                                <p:cTn id="9" presetID="1" presetClass="entr" presetSubtype="0" fill="hold" grpId="0" nodeType="withEffect">
                                  <p:stCondLst>
                                    <p:cond delay="0"/>
                                  </p:stCondLst>
                                  <p:childTnLst>
                                    <p:set>
                                      <p:cBhvr>
                                        <p:cTn id="10" dur="1" fill="hold">
                                          <p:stCondLst>
                                            <p:cond delay="499"/>
                                          </p:stCondLst>
                                        </p:cTn>
                                        <p:tgtEl>
                                          <p:spTgt spid="2222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22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22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22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221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22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altLang="en-US" sz="3600" b="1" smtClean="0"/>
              <a:t>CONQUEST</a:t>
            </a:r>
            <a:br>
              <a:rPr lang="en-US" altLang="en-US" sz="3600" b="1" smtClean="0"/>
            </a:br>
            <a:r>
              <a:rPr lang="en-US" altLang="en-US" sz="3600" b="1" i="1" smtClean="0"/>
              <a:t>14 years </a:t>
            </a:r>
            <a:r>
              <a:rPr lang="en-US" altLang="en-US" sz="3600" b="1" smtClean="0"/>
              <a:t>(Joshua)</a:t>
            </a:r>
          </a:p>
        </p:txBody>
      </p:sp>
      <p:sp>
        <p:nvSpPr>
          <p:cNvPr id="203779" name="Rectangle 3"/>
          <p:cNvSpPr>
            <a:spLocks noGrp="1" noChangeArrowheads="1"/>
          </p:cNvSpPr>
          <p:nvPr>
            <p:ph type="body" sz="half" idx="2"/>
          </p:nvPr>
        </p:nvSpPr>
        <p:spPr/>
        <p:txBody>
          <a:bodyPr/>
          <a:lstStyle/>
          <a:p>
            <a:r>
              <a:rPr lang="en-US" altLang="en-US" sz="2800" b="1" smtClean="0"/>
              <a:t>Period: take the Land (</a:t>
            </a:r>
            <a:r>
              <a:rPr lang="en-US" altLang="en-US" sz="2800" b="1" smtClean="0">
                <a:solidFill>
                  <a:schemeClr val="accent1"/>
                </a:solidFill>
              </a:rPr>
              <a:t>birth of landed ID</a:t>
            </a:r>
            <a:r>
              <a:rPr lang="en-US" altLang="en-US" sz="2800" b="1" smtClean="0"/>
              <a:t>)</a:t>
            </a:r>
          </a:p>
          <a:p>
            <a:r>
              <a:rPr lang="en-US" altLang="en-US" sz="2800" b="1" smtClean="0"/>
              <a:t>Character: Joshua</a:t>
            </a:r>
          </a:p>
        </p:txBody>
      </p:sp>
      <p:sp>
        <p:nvSpPr>
          <p:cNvPr id="35844" name="Text Box 4"/>
          <p:cNvSpPr txBox="1">
            <a:spLocks noChangeArrowheads="1"/>
          </p:cNvSpPr>
          <p:nvPr/>
        </p:nvSpPr>
        <p:spPr bwMode="auto">
          <a:xfrm>
            <a:off x="1676400" y="56388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a:t>Play BibleMaps “Conquest” here</a:t>
            </a:r>
            <a:endParaRPr kumimoji="0" lang="en-US" altLang="en-US" sz="2400"/>
          </a:p>
        </p:txBody>
      </p:sp>
      <p:pic>
        <p:nvPicPr>
          <p:cNvPr id="35845" name="Picture 7" descr="C:\Documents and Settings\cas\Local Settings\Temporary Internet Files\Content.IE5\1IE3EI42\MC9002031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28800"/>
            <a:ext cx="31480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3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37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ONQU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4937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5638800" y="6172200"/>
            <a:ext cx="3048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600"/>
              <a:t>Logos Bible Atlas, 1994</a:t>
            </a:r>
            <a:endParaRPr kumimoji="0" lang="en-US" altLang="en-US" sz="2400"/>
          </a:p>
        </p:txBody>
      </p:sp>
      <p:sp>
        <p:nvSpPr>
          <p:cNvPr id="36868" name="Text Box 4"/>
          <p:cNvSpPr txBox="1">
            <a:spLocks noChangeArrowheads="1"/>
          </p:cNvSpPr>
          <p:nvPr/>
        </p:nvSpPr>
        <p:spPr bwMode="auto">
          <a:xfrm>
            <a:off x="5715000" y="685800"/>
            <a:ext cx="320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Joshua’s Conquest of Canaan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anaan divided among the tri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33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altLang="en-US" sz="2400" b="1" smtClean="0"/>
              <a:t>CYCLES</a:t>
            </a:r>
            <a:br>
              <a:rPr lang="en-US" altLang="en-US" sz="2400" b="1" smtClean="0"/>
            </a:br>
            <a:r>
              <a:rPr lang="en-US" altLang="en-US" sz="2400" b="1" smtClean="0"/>
              <a:t>(Judges - 1 Samuel 8)</a:t>
            </a:r>
          </a:p>
        </p:txBody>
      </p:sp>
      <p:sp>
        <p:nvSpPr>
          <p:cNvPr id="206851" name="Rectangle 3"/>
          <p:cNvSpPr>
            <a:spLocks noGrp="1" noChangeArrowheads="1"/>
          </p:cNvSpPr>
          <p:nvPr>
            <p:ph type="body" sz="half" idx="2"/>
          </p:nvPr>
        </p:nvSpPr>
        <p:spPr>
          <a:xfrm>
            <a:off x="4648200" y="1752600"/>
            <a:ext cx="4267200" cy="4800600"/>
          </a:xfrm>
        </p:spPr>
        <p:txBody>
          <a:bodyPr/>
          <a:lstStyle/>
          <a:p>
            <a:pPr>
              <a:buFont typeface="Monotype Sorts" pitchFamily="2" charset="2"/>
              <a:buNone/>
            </a:pPr>
            <a:r>
              <a:rPr lang="en-US" altLang="en-US" sz="2800" b="1" smtClean="0"/>
              <a:t>Period: Judges</a:t>
            </a:r>
          </a:p>
          <a:p>
            <a:pPr>
              <a:buFont typeface="Monotype Sorts" pitchFamily="2" charset="2"/>
              <a:buNone/>
            </a:pPr>
            <a:r>
              <a:rPr lang="en-US" altLang="en-US" sz="2800" b="1" smtClean="0"/>
              <a:t>(Judges = charismatic, temporary military leader</a:t>
            </a:r>
          </a:p>
          <a:p>
            <a:pPr>
              <a:buFont typeface="Monotype Sorts" pitchFamily="2" charset="2"/>
              <a:buNone/>
            </a:pPr>
            <a:r>
              <a:rPr lang="en-US" altLang="en-US" sz="2800" b="1" smtClean="0"/>
              <a:t>Cycles:</a:t>
            </a:r>
          </a:p>
          <a:p>
            <a:r>
              <a:rPr lang="en-US" altLang="en-US" sz="2800" b="1" smtClean="0"/>
              <a:t>rebel against God</a:t>
            </a:r>
          </a:p>
          <a:p>
            <a:r>
              <a:rPr lang="en-US" altLang="en-US" sz="2800" b="1" smtClean="0"/>
              <a:t>subjugated by neighbors</a:t>
            </a:r>
          </a:p>
          <a:p>
            <a:r>
              <a:rPr lang="en-US" altLang="en-US" sz="2800" b="1" smtClean="0"/>
              <a:t>repent and cry out</a:t>
            </a:r>
          </a:p>
          <a:p>
            <a:r>
              <a:rPr lang="en-US" altLang="en-US" sz="2800" b="1" smtClean="0"/>
              <a:t>delivered by “judge</a:t>
            </a:r>
            <a:r>
              <a:rPr lang="en-US" altLang="en-US" sz="2800" smtClean="0"/>
              <a:t>”</a:t>
            </a:r>
          </a:p>
        </p:txBody>
      </p:sp>
      <p:pic>
        <p:nvPicPr>
          <p:cNvPr id="38916" name="Picture 4" descr="DD0145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419600"/>
            <a:ext cx="20574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j02171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26670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6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68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68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68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6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90600"/>
            <a:ext cx="6934200" cy="3539430"/>
          </a:xfrm>
          <a:prstGeom prst="rect">
            <a:avLst/>
          </a:prstGeom>
          <a:noFill/>
        </p:spPr>
        <p:txBody>
          <a:bodyPr wrap="square" rtlCol="0">
            <a:spAutoFit/>
          </a:bodyPr>
          <a:lstStyle/>
          <a:p>
            <a:pPr algn="ctr"/>
            <a:r>
              <a:rPr lang="en-US" sz="3200" b="1" dirty="0" smtClean="0">
                <a:solidFill>
                  <a:srgbClr val="333333"/>
                </a:solidFill>
              </a:rPr>
              <a:t>HISTORY OF ISRAEL  </a:t>
            </a:r>
          </a:p>
          <a:p>
            <a:pPr algn="ctr"/>
            <a:endParaRPr lang="en-US" sz="3200" b="1" dirty="0" smtClean="0">
              <a:solidFill>
                <a:srgbClr val="333333"/>
              </a:solidFill>
            </a:endParaRPr>
          </a:p>
          <a:p>
            <a:pPr algn="ctr"/>
            <a:r>
              <a:rPr lang="en-US" sz="3200" b="1" dirty="0" smtClean="0">
                <a:solidFill>
                  <a:srgbClr val="333333"/>
                </a:solidFill>
              </a:rPr>
              <a:t>HISTORIOGRAPHY</a:t>
            </a:r>
          </a:p>
          <a:p>
            <a:pPr algn="ctr"/>
            <a:endParaRPr lang="en-US" sz="3200" b="1" dirty="0" smtClean="0">
              <a:solidFill>
                <a:srgbClr val="333333"/>
              </a:solidFill>
            </a:endParaRPr>
          </a:p>
          <a:p>
            <a:pPr algn="ctr"/>
            <a:r>
              <a:rPr lang="en-US" sz="3200" b="1" dirty="0" smtClean="0">
                <a:solidFill>
                  <a:srgbClr val="333333"/>
                </a:solidFill>
              </a:rPr>
              <a:t>AND</a:t>
            </a:r>
          </a:p>
          <a:p>
            <a:pPr algn="ctr"/>
            <a:endParaRPr lang="en-US" sz="3200" b="1" dirty="0">
              <a:solidFill>
                <a:srgbClr val="333333"/>
              </a:solidFill>
            </a:endParaRPr>
          </a:p>
          <a:p>
            <a:pPr algn="ctr"/>
            <a:r>
              <a:rPr lang="en-US" sz="3200" b="1" dirty="0" smtClean="0">
                <a:solidFill>
                  <a:srgbClr val="333333"/>
                </a:solidFill>
              </a:rPr>
              <a:t>HISTORICAL MEMORY</a:t>
            </a:r>
            <a:endParaRPr lang="en-US" sz="3200" b="1" dirty="0">
              <a:solidFill>
                <a:srgbClr val="333333"/>
              </a:solidFill>
            </a:endParaRPr>
          </a:p>
        </p:txBody>
      </p:sp>
    </p:spTree>
    <p:extLst>
      <p:ext uri="{BB962C8B-B14F-4D97-AF65-F5344CB8AC3E}">
        <p14:creationId xmlns:p14="http://schemas.microsoft.com/office/powerpoint/2010/main" val="2189401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en-US" altLang="en-US" sz="3600" b="1" smtClean="0"/>
              <a:t>CROWNS</a:t>
            </a:r>
            <a:br>
              <a:rPr lang="en-US" altLang="en-US" sz="3600" b="1" smtClean="0"/>
            </a:br>
            <a:r>
              <a:rPr lang="en-US" altLang="en-US" sz="2400" b="1" i="1" smtClean="0"/>
              <a:t>120 years </a:t>
            </a:r>
            <a:r>
              <a:rPr lang="en-US" altLang="en-US" sz="2400" b="1" smtClean="0"/>
              <a:t>(1 Samuel 9 - 1 Kings 11; + 1 Chronicles 1 - 2 Chronicles 9; Psalms - Song of Solomon)</a:t>
            </a:r>
          </a:p>
        </p:txBody>
      </p:sp>
      <p:sp>
        <p:nvSpPr>
          <p:cNvPr id="207875" name="Rectangle 3"/>
          <p:cNvSpPr>
            <a:spLocks noGrp="1" noChangeArrowheads="1"/>
          </p:cNvSpPr>
          <p:nvPr>
            <p:ph type="body" sz="half" idx="2"/>
          </p:nvPr>
        </p:nvSpPr>
        <p:spPr>
          <a:xfrm>
            <a:off x="4648200" y="1981200"/>
            <a:ext cx="3962400" cy="4114800"/>
          </a:xfrm>
        </p:spPr>
        <p:txBody>
          <a:bodyPr/>
          <a:lstStyle/>
          <a:p>
            <a:pPr>
              <a:buFont typeface="Monotype Sorts" pitchFamily="2" charset="2"/>
              <a:buNone/>
            </a:pPr>
            <a:r>
              <a:rPr lang="en-US" altLang="en-US" sz="2800" b="1" smtClean="0"/>
              <a:t>Period: United Monarchy (</a:t>
            </a:r>
            <a:r>
              <a:rPr lang="en-US" altLang="en-US" sz="2800" b="1" smtClean="0">
                <a:solidFill>
                  <a:schemeClr val="accent1"/>
                </a:solidFill>
              </a:rPr>
              <a:t>“birth” of political ID</a:t>
            </a:r>
            <a:r>
              <a:rPr lang="en-US" altLang="en-US" sz="2800" b="1" smtClean="0"/>
              <a:t>)</a:t>
            </a:r>
          </a:p>
          <a:p>
            <a:pPr>
              <a:buFont typeface="Monotype Sorts" pitchFamily="2" charset="2"/>
              <a:buNone/>
            </a:pPr>
            <a:r>
              <a:rPr lang="en-US" altLang="en-US" sz="2800" b="1" smtClean="0"/>
              <a:t>Characters: 1st 3 kings:</a:t>
            </a:r>
          </a:p>
          <a:p>
            <a:r>
              <a:rPr lang="en-US" altLang="en-US" sz="2800" b="1" smtClean="0"/>
              <a:t>Saul (Benjamin)</a:t>
            </a:r>
          </a:p>
          <a:p>
            <a:r>
              <a:rPr lang="en-US" altLang="en-US" sz="2800" b="1" smtClean="0"/>
              <a:t>David (Judah)</a:t>
            </a:r>
          </a:p>
          <a:p>
            <a:r>
              <a:rPr lang="en-US" altLang="en-US" sz="2800" b="1" smtClean="0"/>
              <a:t>Solomon (son of David)</a:t>
            </a:r>
          </a:p>
        </p:txBody>
      </p:sp>
      <p:pic>
        <p:nvPicPr>
          <p:cNvPr id="39940" name="Picture 4" descr="CROWN8"/>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685800" y="2413000"/>
            <a:ext cx="3810000" cy="32512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7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78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78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7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altLang="en-US" sz="3600" b="1" smtClean="0"/>
              <a:t>CHASM</a:t>
            </a:r>
            <a:r>
              <a:rPr lang="en-US" altLang="en-US" sz="2400" b="1" smtClean="0"/>
              <a:t/>
            </a:r>
            <a:br>
              <a:rPr lang="en-US" altLang="en-US" sz="2400" b="1" smtClean="0"/>
            </a:br>
            <a:r>
              <a:rPr lang="en-US" altLang="en-US" sz="2400" b="1" i="1" smtClean="0"/>
              <a:t>200 years </a:t>
            </a:r>
            <a:r>
              <a:rPr lang="en-US" altLang="en-US" sz="2400" b="1" smtClean="0"/>
              <a:t>(1 Kings 12 - 2 Kings 16; + 2 Chronicles 10 - 28; Isaiah; Hosea - Micah)</a:t>
            </a:r>
          </a:p>
        </p:txBody>
      </p:sp>
      <p:sp>
        <p:nvSpPr>
          <p:cNvPr id="209923" name="Rectangle 3"/>
          <p:cNvSpPr>
            <a:spLocks noGrp="1" noChangeArrowheads="1"/>
          </p:cNvSpPr>
          <p:nvPr>
            <p:ph type="body" sz="half" idx="2"/>
          </p:nvPr>
        </p:nvSpPr>
        <p:spPr/>
        <p:txBody>
          <a:bodyPr/>
          <a:lstStyle/>
          <a:p>
            <a:r>
              <a:rPr lang="en-US" altLang="en-US" sz="2800" b="1" smtClean="0"/>
              <a:t>Period: Divided Monarchy</a:t>
            </a:r>
          </a:p>
          <a:p>
            <a:r>
              <a:rPr lang="en-US" altLang="en-US" sz="2800" b="1" smtClean="0"/>
              <a:t>N. Kingdom = Israel</a:t>
            </a:r>
          </a:p>
          <a:p>
            <a:r>
              <a:rPr lang="en-US" altLang="en-US" sz="2800" b="1" smtClean="0"/>
              <a:t>S. Kingdom = Judah</a:t>
            </a:r>
          </a:p>
        </p:txBody>
      </p:sp>
      <p:pic>
        <p:nvPicPr>
          <p:cNvPr id="40964" name="Picture 4" descr="CROWN8"/>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533400" y="2438400"/>
            <a:ext cx="3810000" cy="3251200"/>
          </a:xfrm>
        </p:spPr>
      </p:pic>
      <p:sp>
        <p:nvSpPr>
          <p:cNvPr id="40965" name="Freeform 5" descr="back"/>
          <p:cNvSpPr>
            <a:spLocks/>
          </p:cNvSpPr>
          <p:nvPr/>
        </p:nvSpPr>
        <p:spPr bwMode="auto">
          <a:xfrm>
            <a:off x="1295400" y="3124200"/>
            <a:ext cx="2133600" cy="2590800"/>
          </a:xfrm>
          <a:custGeom>
            <a:avLst/>
            <a:gdLst>
              <a:gd name="T0" fmla="*/ 2147483647 w 720"/>
              <a:gd name="T1" fmla="*/ 0 h 1584"/>
              <a:gd name="T2" fmla="*/ 2147483647 w 720"/>
              <a:gd name="T3" fmla="*/ 2147483647 h 1584"/>
              <a:gd name="T4" fmla="*/ 2147483647 w 720"/>
              <a:gd name="T5" fmla="*/ 2147483647 h 1584"/>
              <a:gd name="T6" fmla="*/ 0 w 720"/>
              <a:gd name="T7" fmla="*/ 2147483647 h 1584"/>
              <a:gd name="T8" fmla="*/ 2147483647 w 720"/>
              <a:gd name="T9" fmla="*/ 2147483647 h 1584"/>
              <a:gd name="T10" fmla="*/ 2147483647 w 720"/>
              <a:gd name="T11" fmla="*/ 2147483647 h 1584"/>
              <a:gd name="T12" fmla="*/ 2147483647 w 720"/>
              <a:gd name="T13" fmla="*/ 2147483647 h 1584"/>
              <a:gd name="T14" fmla="*/ 2147483647 w 720"/>
              <a:gd name="T15" fmla="*/ 2147483647 h 1584"/>
              <a:gd name="T16" fmla="*/ 2147483647 w 720"/>
              <a:gd name="T17" fmla="*/ 0 h 15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1584"/>
              <a:gd name="T29" fmla="*/ 720 w 720"/>
              <a:gd name="T30" fmla="*/ 1584 h 15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1584">
                <a:moveTo>
                  <a:pt x="528" y="0"/>
                </a:moveTo>
                <a:lnTo>
                  <a:pt x="192" y="672"/>
                </a:lnTo>
                <a:lnTo>
                  <a:pt x="432" y="672"/>
                </a:lnTo>
                <a:lnTo>
                  <a:pt x="0" y="1536"/>
                </a:lnTo>
                <a:lnTo>
                  <a:pt x="336" y="1584"/>
                </a:lnTo>
                <a:lnTo>
                  <a:pt x="720" y="528"/>
                </a:lnTo>
                <a:lnTo>
                  <a:pt x="480" y="528"/>
                </a:lnTo>
                <a:lnTo>
                  <a:pt x="672" y="192"/>
                </a:lnTo>
                <a:lnTo>
                  <a:pt x="528" y="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9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9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ivided King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2700"/>
            <a:ext cx="91440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0" y="220663"/>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3600" b="1"/>
              <a:t>CHASM: DIVIDED MONARCHY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altLang="en-US" sz="3600" b="1" smtClean="0"/>
              <a:t>CAPTIVITIES</a:t>
            </a:r>
            <a:r>
              <a:rPr lang="en-US" altLang="en-US" sz="2400" b="1" smtClean="0"/>
              <a:t/>
            </a:r>
            <a:br>
              <a:rPr lang="en-US" altLang="en-US" sz="2400" b="1" smtClean="0"/>
            </a:br>
            <a:r>
              <a:rPr lang="en-US" altLang="en-US" sz="2400" b="1" i="1" smtClean="0"/>
              <a:t>200 years</a:t>
            </a:r>
            <a:r>
              <a:rPr lang="en-US" altLang="en-US" sz="2400" b="1" smtClean="0"/>
              <a:t> (2 Kings 17 - 25; + 2 Chronicles 29 - 36; Jeremiah - Daniel; Nahum - Zephaniah)</a:t>
            </a:r>
          </a:p>
        </p:txBody>
      </p:sp>
      <p:sp>
        <p:nvSpPr>
          <p:cNvPr id="211971" name="Rectangle 3"/>
          <p:cNvSpPr>
            <a:spLocks noGrp="1" noChangeArrowheads="1"/>
          </p:cNvSpPr>
          <p:nvPr>
            <p:ph type="body" sz="half" idx="2"/>
          </p:nvPr>
        </p:nvSpPr>
        <p:spPr/>
        <p:txBody>
          <a:bodyPr/>
          <a:lstStyle/>
          <a:p>
            <a:pPr>
              <a:buFont typeface="Monotype Sorts" pitchFamily="2" charset="2"/>
              <a:buNone/>
            </a:pPr>
            <a:r>
              <a:rPr lang="en-US" altLang="en-US" sz="2800" b="1" smtClean="0"/>
              <a:t>Fall of Kingdoms:</a:t>
            </a:r>
          </a:p>
          <a:p>
            <a:r>
              <a:rPr lang="en-US" altLang="en-US" sz="2800" b="1" smtClean="0"/>
              <a:t>N. Kingdom to Assyria in 721 BCE</a:t>
            </a:r>
          </a:p>
          <a:p>
            <a:r>
              <a:rPr lang="en-US" altLang="en-US" sz="2800" b="1" smtClean="0"/>
              <a:t>S. Kingdom to Babylonia in 586 BCE</a:t>
            </a:r>
            <a:endParaRPr lang="en-US" altLang="en-US" sz="2800" smtClean="0"/>
          </a:p>
        </p:txBody>
      </p:sp>
      <p:pic>
        <p:nvPicPr>
          <p:cNvPr id="43012" name="Picture 4" descr="BS0028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038600"/>
            <a:ext cx="1350963"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j02614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667000"/>
            <a:ext cx="1868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11971">
                                            <p:txEl>
                                              <p:pRg st="0" end="0"/>
                                            </p:txEl>
                                          </p:spTgt>
                                        </p:tgtEl>
                                        <p:attrNameLst>
                                          <p:attrName>style.visibility</p:attrName>
                                        </p:attrNameLst>
                                      </p:cBhvr>
                                      <p:to>
                                        <p:strVal val="visible"/>
                                      </p:to>
                                    </p:set>
                                    <p:anim calcmode="lin" valueType="num">
                                      <p:cBhvr additive="base">
                                        <p:cTn id="7" dur="3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119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211971">
                                            <p:txEl>
                                              <p:pRg st="1" end="1"/>
                                            </p:txEl>
                                          </p:spTgt>
                                        </p:tgtEl>
                                        <p:attrNameLst>
                                          <p:attrName>style.visibility</p:attrName>
                                        </p:attrNameLst>
                                      </p:cBhvr>
                                      <p:to>
                                        <p:strVal val="visible"/>
                                      </p:to>
                                    </p:set>
                                    <p:anim calcmode="lin" valueType="num">
                                      <p:cBhvr additive="base">
                                        <p:cTn id="13" dur="3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1197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211971">
                                            <p:txEl>
                                              <p:pRg st="2" end="2"/>
                                            </p:txEl>
                                          </p:spTgt>
                                        </p:tgtEl>
                                        <p:attrNameLst>
                                          <p:attrName>style.visibility</p:attrName>
                                        </p:attrNameLst>
                                      </p:cBhvr>
                                      <p:to>
                                        <p:strVal val="visible"/>
                                      </p:to>
                                    </p:set>
                                    <p:anim calcmode="lin" valueType="num">
                                      <p:cBhvr additive="base">
                                        <p:cTn id="19" dur="3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21197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r>
              <a:rPr lang="en-US" altLang="en-US" sz="3600" b="1" smtClean="0"/>
              <a:t>CONSTRUCTION*</a:t>
            </a:r>
            <a:br>
              <a:rPr lang="en-US" altLang="en-US" sz="3600" b="1" smtClean="0"/>
            </a:br>
            <a:r>
              <a:rPr lang="en-US" altLang="en-US" sz="2400" b="1" i="1" smtClean="0"/>
              <a:t>120 years </a:t>
            </a:r>
            <a:r>
              <a:rPr lang="en-US" altLang="en-US" sz="2400" b="1" smtClean="0"/>
              <a:t>(Ezra - Esther; +Haggai - Malachi)</a:t>
            </a:r>
          </a:p>
        </p:txBody>
      </p:sp>
      <p:sp>
        <p:nvSpPr>
          <p:cNvPr id="212995" name="Rectangle 3"/>
          <p:cNvSpPr>
            <a:spLocks noGrp="1" noChangeArrowheads="1"/>
          </p:cNvSpPr>
          <p:nvPr>
            <p:ph type="body" sz="half" idx="2"/>
          </p:nvPr>
        </p:nvSpPr>
        <p:spPr>
          <a:xfrm>
            <a:off x="4648200" y="1981200"/>
            <a:ext cx="4267200" cy="4114800"/>
          </a:xfrm>
        </p:spPr>
        <p:txBody>
          <a:bodyPr/>
          <a:lstStyle/>
          <a:p>
            <a:pPr>
              <a:buFont typeface="Monotype Sorts" pitchFamily="2" charset="2"/>
              <a:buNone/>
            </a:pPr>
            <a:r>
              <a:rPr lang="en-US" altLang="en-US" sz="2800" b="1" smtClean="0"/>
              <a:t>Period: Return and Rebuild under Persian control</a:t>
            </a:r>
          </a:p>
          <a:p>
            <a:pPr>
              <a:buFont typeface="Monotype Sorts" pitchFamily="2" charset="2"/>
              <a:buNone/>
            </a:pPr>
            <a:r>
              <a:rPr lang="en-US" altLang="en-US" sz="2800" b="1" smtClean="0"/>
              <a:t>Characters: Ezra and Nehemiah</a:t>
            </a:r>
          </a:p>
          <a:p>
            <a:pPr>
              <a:buFont typeface="Monotype Sorts" pitchFamily="2" charset="2"/>
              <a:buNone/>
            </a:pPr>
            <a:r>
              <a:rPr lang="en-US" altLang="en-US" sz="2800" b="1" smtClean="0"/>
              <a:t>*Undeserved restoration / grace should bring humility (Ezek 36:24-32)</a:t>
            </a:r>
          </a:p>
        </p:txBody>
      </p:sp>
      <p:pic>
        <p:nvPicPr>
          <p:cNvPr id="44036" name="Picture 4" descr="j0205498"/>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685800" y="2133600"/>
            <a:ext cx="3810000" cy="3810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29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29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09600" y="457200"/>
            <a:ext cx="7772400" cy="2819400"/>
          </a:xfrm>
        </p:spPr>
        <p:txBody>
          <a:bodyPr/>
          <a:lstStyle/>
          <a:p>
            <a:pPr algn="ctr"/>
            <a:r>
              <a:rPr lang="en-US" altLang="en-US" sz="4000" b="1" dirty="0" smtClean="0">
                <a:solidFill>
                  <a:schemeClr val="tx1"/>
                </a:solidFill>
              </a:rPr>
              <a:t>BACK  TO </a:t>
            </a:r>
            <a:r>
              <a:rPr lang="en-US" altLang="en-US" b="1" dirty="0" smtClean="0"/>
              <a:t/>
            </a:r>
            <a:br>
              <a:rPr lang="en-US" altLang="en-US" b="1" dirty="0" smtClean="0"/>
            </a:br>
            <a:r>
              <a:rPr lang="en-US" altLang="en-US" b="1" dirty="0"/>
              <a:t/>
            </a:r>
            <a:br>
              <a:rPr lang="en-US" altLang="en-US" b="1" dirty="0"/>
            </a:br>
            <a:r>
              <a:rPr lang="en-US" altLang="en-US" sz="4800" b="1" dirty="0"/>
              <a:t>PROCESS OF COMMUNICATION </a:t>
            </a:r>
            <a:endParaRPr lang="en-US" altLang="en-US" b="1"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914400" y="1600200"/>
            <a:ext cx="739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333333"/>
                </a:solidFill>
              </a:rPr>
              <a:t>Addresser</a:t>
            </a:r>
          </a:p>
          <a:p>
            <a:pPr algn="ctr">
              <a:spcBef>
                <a:spcPct val="50000"/>
              </a:spcBef>
              <a:buClrTx/>
              <a:buFontTx/>
              <a:buNone/>
            </a:pPr>
            <a:r>
              <a:rPr kumimoji="0" lang="en-US" altLang="en-US" sz="2400" b="1">
                <a:solidFill>
                  <a:srgbClr val="333333"/>
                </a:solidFill>
              </a:rPr>
              <a:t>|</a:t>
            </a:r>
          </a:p>
          <a:p>
            <a:pPr algn="ctr">
              <a:spcBef>
                <a:spcPct val="50000"/>
              </a:spcBef>
              <a:buClrTx/>
              <a:buFontTx/>
              <a:buNone/>
            </a:pPr>
            <a:r>
              <a:rPr kumimoji="0" lang="en-US" altLang="en-US" sz="2400" b="1">
                <a:solidFill>
                  <a:srgbClr val="333333"/>
                </a:solidFill>
              </a:rPr>
              <a:t>Means------------------------|---------------------Referent</a:t>
            </a:r>
          </a:p>
          <a:p>
            <a:pPr algn="ctr">
              <a:spcBef>
                <a:spcPct val="50000"/>
              </a:spcBef>
              <a:buClrTx/>
              <a:buFontTx/>
              <a:buNone/>
            </a:pPr>
            <a:r>
              <a:rPr kumimoji="0" lang="en-US" altLang="en-US" sz="2400" b="1">
                <a:solidFill>
                  <a:srgbClr val="333333"/>
                </a:solidFill>
              </a:rPr>
              <a:t>|</a:t>
            </a:r>
          </a:p>
          <a:p>
            <a:pPr algn="ctr">
              <a:spcBef>
                <a:spcPct val="50000"/>
              </a:spcBef>
              <a:buClrTx/>
              <a:buFontTx/>
              <a:buNone/>
            </a:pPr>
            <a:r>
              <a:rPr kumimoji="0" lang="en-US" altLang="en-US" sz="2400" b="1">
                <a:solidFill>
                  <a:srgbClr val="333333"/>
                </a:solidFill>
              </a:rPr>
              <a:t>Addressee</a:t>
            </a:r>
          </a:p>
        </p:txBody>
      </p:sp>
      <p:sp>
        <p:nvSpPr>
          <p:cNvPr id="227331" name="Text Box 3"/>
          <p:cNvSpPr txBox="1">
            <a:spLocks noChangeArrowheads="1"/>
          </p:cNvSpPr>
          <p:nvPr/>
        </p:nvSpPr>
        <p:spPr bwMode="auto">
          <a:xfrm>
            <a:off x="3962400" y="1219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CC0000"/>
                </a:solidFill>
              </a:rPr>
              <a:t>Emotive</a:t>
            </a:r>
            <a:endParaRPr kumimoji="0" lang="en-US" altLang="en-US" sz="2400">
              <a:solidFill>
                <a:srgbClr val="FF0000"/>
              </a:solidFill>
            </a:endParaRPr>
          </a:p>
        </p:txBody>
      </p:sp>
      <p:sp>
        <p:nvSpPr>
          <p:cNvPr id="227332" name="Text Box 4"/>
          <p:cNvSpPr txBox="1">
            <a:spLocks noChangeArrowheads="1"/>
          </p:cNvSpPr>
          <p:nvPr/>
        </p:nvSpPr>
        <p:spPr bwMode="auto">
          <a:xfrm>
            <a:off x="6553200" y="3124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0099"/>
                </a:solidFill>
              </a:rPr>
              <a:t>Referential</a:t>
            </a:r>
            <a:endParaRPr kumimoji="0" lang="en-US" altLang="en-US" sz="2400">
              <a:solidFill>
                <a:srgbClr val="000099"/>
              </a:solidFill>
            </a:endParaRPr>
          </a:p>
        </p:txBody>
      </p:sp>
      <p:sp>
        <p:nvSpPr>
          <p:cNvPr id="227333" name="Text Box 5"/>
          <p:cNvSpPr txBox="1">
            <a:spLocks noChangeArrowheads="1"/>
          </p:cNvSpPr>
          <p:nvPr/>
        </p:nvSpPr>
        <p:spPr bwMode="auto">
          <a:xfrm>
            <a:off x="3124200" y="426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solidFill>
                  <a:srgbClr val="006600"/>
                </a:solidFill>
              </a:rPr>
              <a:t>Conative (persuasive)</a:t>
            </a:r>
            <a:endParaRPr kumimoji="0" lang="en-US" altLang="en-US" sz="2400" b="1">
              <a:solidFill>
                <a:srgbClr val="333333"/>
              </a:solidFill>
            </a:endParaRPr>
          </a:p>
        </p:txBody>
      </p:sp>
      <p:sp>
        <p:nvSpPr>
          <p:cNvPr id="227334" name="Text Box 6"/>
          <p:cNvSpPr txBox="1">
            <a:spLocks noChangeArrowheads="1"/>
          </p:cNvSpPr>
          <p:nvPr/>
        </p:nvSpPr>
        <p:spPr bwMode="auto">
          <a:xfrm>
            <a:off x="990600" y="3200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a:solidFill>
                  <a:srgbClr val="800080"/>
                </a:solidFill>
              </a:rPr>
              <a:t>Poetic</a:t>
            </a:r>
            <a:endParaRPr kumimoji="0" lang="en-US" altLang="en-US" sz="2400" b="1">
              <a:solidFill>
                <a:srgbClr val="333333"/>
              </a:solidFill>
            </a:endParaRPr>
          </a:p>
        </p:txBody>
      </p:sp>
      <p:sp>
        <p:nvSpPr>
          <p:cNvPr id="35847" name="Text Box 7"/>
          <p:cNvSpPr txBox="1">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solidFill>
                  <a:srgbClr val="333333"/>
                </a:solidFill>
              </a:rPr>
              <a:t>Poles of Communication (Discuss Assign. #2)</a:t>
            </a:r>
          </a:p>
        </p:txBody>
      </p:sp>
      <p:sp>
        <p:nvSpPr>
          <p:cNvPr id="2" name="TextBox 1"/>
          <p:cNvSpPr txBox="1"/>
          <p:nvPr/>
        </p:nvSpPr>
        <p:spPr>
          <a:xfrm>
            <a:off x="533400" y="4953000"/>
            <a:ext cx="8077199" cy="1569660"/>
          </a:xfrm>
          <a:prstGeom prst="rect">
            <a:avLst/>
          </a:prstGeom>
          <a:noFill/>
        </p:spPr>
        <p:txBody>
          <a:bodyPr wrap="square" rtlCol="0">
            <a:spAutoFit/>
          </a:bodyPr>
          <a:lstStyle/>
          <a:p>
            <a:r>
              <a:rPr lang="en-US" b="1" u="sng" dirty="0" smtClean="0"/>
              <a:t>Application</a:t>
            </a:r>
            <a:r>
              <a:rPr lang="en-US" b="1" dirty="0" smtClean="0"/>
              <a:t>: </a:t>
            </a:r>
          </a:p>
          <a:p>
            <a:r>
              <a:rPr lang="en-US" b="1" dirty="0" smtClean="0">
                <a:solidFill>
                  <a:srgbClr val="0000FF"/>
                </a:solidFill>
              </a:rPr>
              <a:t>Different forms of communication have different functions.  </a:t>
            </a:r>
            <a:r>
              <a:rPr lang="en-US" b="1" dirty="0" smtClean="0"/>
              <a:t>The Bible should not be read ‘on the flat’ without recognizing its different forms/functions.</a:t>
            </a:r>
            <a:endParaRPr lang="en-US" b="1" dirty="0"/>
          </a:p>
        </p:txBody>
      </p:sp>
    </p:spTree>
    <p:extLst>
      <p:ext uri="{BB962C8B-B14F-4D97-AF65-F5344CB8AC3E}">
        <p14:creationId xmlns:p14="http://schemas.microsoft.com/office/powerpoint/2010/main" val="366731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467600" cy="2308324"/>
          </a:xfrm>
          <a:prstGeom prst="rect">
            <a:avLst/>
          </a:prstGeom>
          <a:noFill/>
        </p:spPr>
        <p:txBody>
          <a:bodyPr wrap="square" rtlCol="0">
            <a:spAutoFit/>
          </a:bodyPr>
          <a:lstStyle/>
          <a:p>
            <a:r>
              <a:rPr lang="en-US" b="1" dirty="0" smtClean="0"/>
              <a:t>Next Exercise: </a:t>
            </a:r>
            <a:r>
              <a:rPr lang="en-US" altLang="en-US" b="1" u="sng" dirty="0"/>
              <a:t>Functions and </a:t>
            </a:r>
            <a:r>
              <a:rPr lang="en-US" altLang="en-US" b="1" u="sng" dirty="0" smtClean="0"/>
              <a:t>Evaluation</a:t>
            </a:r>
            <a:endParaRPr lang="en-US" altLang="en-US" b="1" u="sng" dirty="0"/>
          </a:p>
          <a:p>
            <a:endParaRPr lang="en-US" b="1" dirty="0" smtClean="0"/>
          </a:p>
          <a:p>
            <a:r>
              <a:rPr lang="en-US" b="1" dirty="0" smtClean="0"/>
              <a:t>Thesis:</a:t>
            </a:r>
          </a:p>
          <a:p>
            <a:r>
              <a:rPr lang="en-US" b="1" dirty="0" smtClean="0"/>
              <a:t>Just as different forms have different functions, </a:t>
            </a:r>
            <a:r>
              <a:rPr lang="en-US" b="1" dirty="0" smtClean="0">
                <a:solidFill>
                  <a:srgbClr val="0000FF"/>
                </a:solidFill>
              </a:rPr>
              <a:t>different communicative functions call for different modes of evaluation and application</a:t>
            </a:r>
            <a:r>
              <a:rPr lang="en-US" b="1" dirty="0" smtClean="0"/>
              <a:t>.</a:t>
            </a:r>
            <a:endParaRPr lang="en-US" b="1" dirty="0"/>
          </a:p>
        </p:txBody>
      </p:sp>
      <p:pic>
        <p:nvPicPr>
          <p:cNvPr id="58371" name="Picture 3" descr="C:\Users\dukerk\AppData\Local\Microsoft\Windows\Temporary Internet Files\Content.IE5\9TIHIQJM\lette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185213"/>
            <a:ext cx="1696752" cy="2048828"/>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C:\Users\dukerk\AppData\Local\Microsoft\Windows\Temporary Internet Files\Content.IE5\9TIHIQJM\fairy-tale-book-theme-image-1-263445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990" y="4771783"/>
            <a:ext cx="1660289" cy="1698172"/>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descr="C:\Users\dukerk\AppData\Local\Microsoft\Windows\Temporary Internet Files\Content.IE5\CG8EQ9WX\Law[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185213"/>
            <a:ext cx="1627632" cy="1799287"/>
          </a:xfrm>
          <a:prstGeom prst="rect">
            <a:avLst/>
          </a:prstGeom>
          <a:noFill/>
          <a:extLst>
            <a:ext uri="{909E8E84-426E-40DD-AFC4-6F175D3DCCD1}">
              <a14:hiddenFill xmlns:a14="http://schemas.microsoft.com/office/drawing/2010/main">
                <a:solidFill>
                  <a:srgbClr val="FFFFFF"/>
                </a:solidFill>
              </a14:hiddenFill>
            </a:ext>
          </a:extLst>
        </p:spPr>
      </p:pic>
      <p:pic>
        <p:nvPicPr>
          <p:cNvPr id="58376" name="Picture 8" descr="C:\Users\dukerk\AppData\Local\Microsoft\Windows\Temporary Internet Files\Content.IE5\9TIHIQJM\AD-DD2015~Words-to-Live-By-Wisdom-Poster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657929"/>
            <a:ext cx="1915886" cy="191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55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dirty="0"/>
              <a:t>Functions and Evaluation (1 of 2)</a:t>
            </a:r>
          </a:p>
        </p:txBody>
      </p:sp>
      <p:sp>
        <p:nvSpPr>
          <p:cNvPr id="188419" name="Text Box 3"/>
          <p:cNvSpPr txBox="1">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	Water consists of 2 parts hydrogen and 1 part oxygen.</a:t>
            </a:r>
          </a:p>
        </p:txBody>
      </p:sp>
      <p:sp>
        <p:nvSpPr>
          <p:cNvPr id="188420" name="Text Box 4"/>
          <p:cNvSpPr txBox="1">
            <a:spLocks noChangeArrowheads="1"/>
          </p:cNvSpPr>
          <p:nvPr/>
        </p:nvSpPr>
        <p:spPr bwMode="auto">
          <a:xfrm>
            <a:off x="0" y="13716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2.	Napoleon originated the custom of sewing buttons on the 	cuffs of dress jackets.</a:t>
            </a:r>
          </a:p>
        </p:txBody>
      </p:sp>
      <p:sp>
        <p:nvSpPr>
          <p:cNvPr id="188421" name="Text Box 5"/>
          <p:cNvSpPr txBox="1">
            <a:spLocks noChangeArrowheads="1"/>
          </p:cNvSpPr>
          <p:nvPr/>
        </p:nvSpPr>
        <p:spPr bwMode="auto">
          <a:xfrm>
            <a:off x="0" y="2209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3.	I am the best candidate!</a:t>
            </a:r>
          </a:p>
        </p:txBody>
      </p:sp>
      <p:sp>
        <p:nvSpPr>
          <p:cNvPr id="188422" name="Text Box 6"/>
          <p:cNvSpPr txBox="1">
            <a:spLocks noChangeArrowheads="1"/>
          </p:cNvSpPr>
          <p:nvPr/>
        </p:nvSpPr>
        <p:spPr bwMode="auto">
          <a:xfrm>
            <a:off x="0" y="2819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4. 	Use this deodorant and you will become romantic.</a:t>
            </a:r>
          </a:p>
        </p:txBody>
      </p:sp>
      <p:sp>
        <p:nvSpPr>
          <p:cNvPr id="188423" name="Text Box 7"/>
          <p:cNvSpPr txBox="1">
            <a:spLocks noChangeArrowheads="1"/>
          </p:cNvSpPr>
          <p:nvPr/>
        </p:nvSpPr>
        <p:spPr bwMode="auto">
          <a:xfrm>
            <a:off x="0" y="3352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5.	It is so hot outside, I’m </a:t>
            </a:r>
            <a:r>
              <a:rPr kumimoji="0" lang="en-US" altLang="en-US" sz="2400" b="1">
                <a:solidFill>
                  <a:schemeClr val="hlink"/>
                </a:solidFill>
              </a:rPr>
              <a:t>burning up</a:t>
            </a:r>
            <a:r>
              <a:rPr kumimoji="0" lang="en-US" altLang="en-US" sz="2400" b="1"/>
              <a:t>.</a:t>
            </a:r>
          </a:p>
        </p:txBody>
      </p:sp>
      <p:sp>
        <p:nvSpPr>
          <p:cNvPr id="188424" name="Text Box 8"/>
          <p:cNvSpPr txBox="1">
            <a:spLocks noChangeArrowheads="1"/>
          </p:cNvSpPr>
          <p:nvPr/>
        </p:nvSpPr>
        <p:spPr bwMode="auto">
          <a:xfrm>
            <a:off x="0" y="3810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6.	I love you.</a:t>
            </a:r>
          </a:p>
        </p:txBody>
      </p:sp>
      <p:sp>
        <p:nvSpPr>
          <p:cNvPr id="188425" name="Text Box 9"/>
          <p:cNvSpPr txBox="1">
            <a:spLocks noChangeArrowheads="1"/>
          </p:cNvSpPr>
          <p:nvPr/>
        </p:nvSpPr>
        <p:spPr bwMode="auto">
          <a:xfrm>
            <a:off x="0" y="4267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7.	Once upon a time a tortoise and a hare had a race….(assume 	the rest of the story)</a:t>
            </a:r>
          </a:p>
        </p:txBody>
      </p:sp>
      <p:graphicFrame>
        <p:nvGraphicFramePr>
          <p:cNvPr id="188426" name="Object 10"/>
          <p:cNvGraphicFramePr>
            <a:graphicFrameLocks noChangeAspect="1"/>
          </p:cNvGraphicFramePr>
          <p:nvPr/>
        </p:nvGraphicFramePr>
        <p:xfrm>
          <a:off x="6705600" y="5410200"/>
          <a:ext cx="1390650" cy="1104900"/>
        </p:xfrm>
        <a:graphic>
          <a:graphicData uri="http://schemas.openxmlformats.org/presentationml/2006/ole">
            <mc:AlternateContent xmlns:mc="http://schemas.openxmlformats.org/markup-compatibility/2006">
              <mc:Choice xmlns:v="urn:schemas-microsoft-com:vml" Requires="v">
                <p:oleObj spid="_x0000_s46135" name="Clip" r:id="rId6" imgW="4305300" imgH="3421063" progId="MS_ClipArt_Gallery.5">
                  <p:embed/>
                </p:oleObj>
              </mc:Choice>
              <mc:Fallback>
                <p:oleObj name="Clip" r:id="rId6" imgW="4305300" imgH="3421063" progId="MS_ClipArt_Gallery.5">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410200"/>
                        <a:ext cx="13906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8427" name="Object 11"/>
          <p:cNvGraphicFramePr>
            <a:graphicFrameLocks noChangeAspect="1"/>
          </p:cNvGraphicFramePr>
          <p:nvPr/>
        </p:nvGraphicFramePr>
        <p:xfrm>
          <a:off x="609600" y="5562600"/>
          <a:ext cx="1817688" cy="968375"/>
        </p:xfrm>
        <a:graphic>
          <a:graphicData uri="http://schemas.openxmlformats.org/presentationml/2006/ole">
            <mc:AlternateContent xmlns:mc="http://schemas.openxmlformats.org/markup-compatibility/2006">
              <mc:Choice xmlns:v="urn:schemas-microsoft-com:vml" Requires="v">
                <p:oleObj spid="_x0000_s46136" name="Clip" r:id="rId8" imgW="4090988" imgH="2178050" progId="MS_ClipArt_Gallery.5">
                  <p:embed/>
                </p:oleObj>
              </mc:Choice>
              <mc:Fallback>
                <p:oleObj name="Clip" r:id="rId8" imgW="4090988" imgH="2178050" progId="MS_ClipArt_Gallery.5">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562600"/>
                        <a:ext cx="1817688"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8428" name="Object 12"/>
          <p:cNvGraphicFramePr>
            <a:graphicFrameLocks noChangeAspect="1"/>
          </p:cNvGraphicFramePr>
          <p:nvPr/>
        </p:nvGraphicFramePr>
        <p:xfrm>
          <a:off x="2590800" y="3733800"/>
          <a:ext cx="631825" cy="622300"/>
        </p:xfrm>
        <a:graphic>
          <a:graphicData uri="http://schemas.openxmlformats.org/presentationml/2006/ole">
            <mc:AlternateContent xmlns:mc="http://schemas.openxmlformats.org/markup-compatibility/2006">
              <mc:Choice xmlns:v="urn:schemas-microsoft-com:vml" Requires="v">
                <p:oleObj spid="_x0000_s46137" name="Clip" r:id="rId10" imgW="2942539" imgH="2896819" progId="MS_ClipArt_Gallery.5">
                  <p:embed/>
                </p:oleObj>
              </mc:Choice>
              <mc:Fallback>
                <p:oleObj name="Clip" r:id="rId10" imgW="2942539" imgH="2896819" progId="MS_ClipArt_Gallery.5">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3733800"/>
                        <a:ext cx="631825"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8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84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842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LAP.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84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84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8424"/>
                                        </p:tgtEl>
                                        <p:attrNameLst>
                                          <p:attrName>style.visibility</p:attrName>
                                        </p:attrNameLst>
                                      </p:cBhvr>
                                      <p:to>
                                        <p:strVal val="visible"/>
                                      </p:to>
                                    </p:set>
                                  </p:childTnLst>
                                </p:cTn>
                              </p:par>
                            </p:childTnLst>
                          </p:cTn>
                        </p:par>
                        <p:par>
                          <p:cTn id="27" fill="hold" nodeType="afterGroup">
                            <p:stCondLst>
                              <p:cond delay="500"/>
                            </p:stCondLst>
                            <p:childTnLst>
                              <p:par>
                                <p:cTn id="28" presetID="2" presetClass="entr" presetSubtype="8" fill="hold" nodeType="afterEffect">
                                  <p:stCondLst>
                                    <p:cond delay="0"/>
                                  </p:stCondLst>
                                  <p:childTnLst>
                                    <p:set>
                                      <p:cBhvr>
                                        <p:cTn id="29" dur="1" fill="hold">
                                          <p:stCondLst>
                                            <p:cond delay="0"/>
                                          </p:stCondLst>
                                        </p:cTn>
                                        <p:tgtEl>
                                          <p:spTgt spid="188428"/>
                                        </p:tgtEl>
                                        <p:attrNameLst>
                                          <p:attrName>style.visibility</p:attrName>
                                        </p:attrNameLst>
                                      </p:cBhvr>
                                      <p:to>
                                        <p:strVal val="visible"/>
                                      </p:to>
                                    </p:set>
                                    <p:anim calcmode="lin" valueType="num">
                                      <p:cBhvr additive="base">
                                        <p:cTn id="30" dur="500" fill="hold"/>
                                        <p:tgtEl>
                                          <p:spTgt spid="188428"/>
                                        </p:tgtEl>
                                        <p:attrNameLst>
                                          <p:attrName>ppt_x</p:attrName>
                                        </p:attrNameLst>
                                      </p:cBhvr>
                                      <p:tavLst>
                                        <p:tav tm="0">
                                          <p:val>
                                            <p:strVal val="0-#ppt_w/2"/>
                                          </p:val>
                                        </p:tav>
                                        <p:tav tm="100000">
                                          <p:val>
                                            <p:strVal val="#ppt_x"/>
                                          </p:val>
                                        </p:tav>
                                      </p:tavLst>
                                    </p:anim>
                                    <p:anim calcmode="lin" valueType="num">
                                      <p:cBhvr additive="base">
                                        <p:cTn id="31" dur="500" fill="hold"/>
                                        <p:tgtEl>
                                          <p:spTgt spid="18842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88425"/>
                                        </p:tgtEl>
                                        <p:attrNameLst>
                                          <p:attrName>style.visibility</p:attrName>
                                        </p:attrNameLst>
                                      </p:cBhvr>
                                      <p:to>
                                        <p:strVal val="visible"/>
                                      </p:to>
                                    </p:set>
                                  </p:childTnLst>
                                </p:cTn>
                              </p:par>
                            </p:childTnLst>
                          </p:cTn>
                        </p:par>
                        <p:par>
                          <p:cTn id="36" fill="hold" nodeType="afterGroup">
                            <p:stCondLst>
                              <p:cond delay="500"/>
                            </p:stCondLst>
                            <p:childTnLst>
                              <p:par>
                                <p:cTn id="37" presetID="7" presetClass="entr" presetSubtype="8" fill="hold" nodeType="afterEffect">
                                  <p:stCondLst>
                                    <p:cond delay="1000"/>
                                  </p:stCondLst>
                                  <p:childTnLst>
                                    <p:set>
                                      <p:cBhvr>
                                        <p:cTn id="38" dur="1" fill="hold">
                                          <p:stCondLst>
                                            <p:cond delay="0"/>
                                          </p:stCondLst>
                                        </p:cTn>
                                        <p:tgtEl>
                                          <p:spTgt spid="188427"/>
                                        </p:tgtEl>
                                        <p:attrNameLst>
                                          <p:attrName>style.visibility</p:attrName>
                                        </p:attrNameLst>
                                      </p:cBhvr>
                                      <p:to>
                                        <p:strVal val="visible"/>
                                      </p:to>
                                    </p:set>
                                    <p:anim calcmode="lin" valueType="num">
                                      <p:cBhvr additive="base">
                                        <p:cTn id="39" dur="5000" fill="hold"/>
                                        <p:tgtEl>
                                          <p:spTgt spid="188427"/>
                                        </p:tgtEl>
                                        <p:attrNameLst>
                                          <p:attrName>ppt_x</p:attrName>
                                        </p:attrNameLst>
                                      </p:cBhvr>
                                      <p:tavLst>
                                        <p:tav tm="0">
                                          <p:val>
                                            <p:strVal val="0-#ppt_w/2"/>
                                          </p:val>
                                        </p:tav>
                                        <p:tav tm="100000">
                                          <p:val>
                                            <p:strVal val="#ppt_x"/>
                                          </p:val>
                                        </p:tav>
                                      </p:tavLst>
                                    </p:anim>
                                    <p:anim calcmode="lin" valueType="num">
                                      <p:cBhvr additive="base">
                                        <p:cTn id="40" dur="5000" fill="hold"/>
                                        <p:tgtEl>
                                          <p:spTgt spid="1884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DRUMROLL.WAV"/>
                                        </p:tgtEl>
                                      </p:cMediaNode>
                                    </p:audio>
                                  </p:subTnLst>
                                </p:cTn>
                              </p:par>
                            </p:childTnLst>
                          </p:cTn>
                        </p:par>
                        <p:par>
                          <p:cTn id="41" fill="hold" nodeType="afterGroup">
                            <p:stCondLst>
                              <p:cond delay="6500"/>
                            </p:stCondLst>
                            <p:childTnLst>
                              <p:par>
                                <p:cTn id="42" presetID="2" presetClass="entr" presetSubtype="8" fill="hold" nodeType="afterEffect">
                                  <p:stCondLst>
                                    <p:cond delay="0"/>
                                  </p:stCondLst>
                                  <p:childTnLst>
                                    <p:set>
                                      <p:cBhvr>
                                        <p:cTn id="43" dur="1" fill="hold">
                                          <p:stCondLst>
                                            <p:cond delay="0"/>
                                          </p:stCondLst>
                                        </p:cTn>
                                        <p:tgtEl>
                                          <p:spTgt spid="188426"/>
                                        </p:tgtEl>
                                        <p:attrNameLst>
                                          <p:attrName>style.visibility</p:attrName>
                                        </p:attrNameLst>
                                      </p:cBhvr>
                                      <p:to>
                                        <p:strVal val="visible"/>
                                      </p:to>
                                    </p:set>
                                    <p:anim calcmode="lin" valueType="num">
                                      <p:cBhvr additive="base">
                                        <p:cTn id="44" dur="500" fill="hold"/>
                                        <p:tgtEl>
                                          <p:spTgt spid="188426"/>
                                        </p:tgtEl>
                                        <p:attrNameLst>
                                          <p:attrName>ppt_x</p:attrName>
                                        </p:attrNameLst>
                                      </p:cBhvr>
                                      <p:tavLst>
                                        <p:tav tm="0">
                                          <p:val>
                                            <p:strVal val="0-#ppt_w/2"/>
                                          </p:val>
                                        </p:tav>
                                        <p:tav tm="100000">
                                          <p:val>
                                            <p:strVal val="#ppt_x"/>
                                          </p:val>
                                        </p:tav>
                                      </p:tavLst>
                                    </p:anim>
                                    <p:anim calcmode="lin" valueType="num">
                                      <p:cBhvr additive="base">
                                        <p:cTn id="45" dur="500" fill="hold"/>
                                        <p:tgtEl>
                                          <p:spTgt spid="1884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utoUpdateAnimBg="0"/>
      <p:bldP spid="188420" grpId="0" autoUpdateAnimBg="0"/>
      <p:bldP spid="188421" grpId="0" autoUpdateAnimBg="0"/>
      <p:bldP spid="188422" grpId="0" autoUpdateAnimBg="0"/>
      <p:bldP spid="188423" grpId="0" autoUpdateAnimBg="0"/>
      <p:bldP spid="188424" grpId="0" autoUpdateAnimBg="0"/>
      <p:bldP spid="18842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Functions and Evaluation (2 of 2)</a:t>
            </a:r>
          </a:p>
        </p:txBody>
      </p:sp>
      <p:sp>
        <p:nvSpPr>
          <p:cNvPr id="189443" name="WordArt 3"/>
          <p:cNvSpPr>
            <a:spLocks noChangeArrowheads="1" noChangeShapeType="1" noTextEdit="1"/>
          </p:cNvSpPr>
          <p:nvPr/>
        </p:nvSpPr>
        <p:spPr bwMode="auto">
          <a:xfrm rot="-1462914">
            <a:off x="1219200" y="1828800"/>
            <a:ext cx="1519238" cy="609600"/>
          </a:xfrm>
          <a:prstGeom prst="rect">
            <a:avLst/>
          </a:prstGeom>
        </p:spPr>
        <p:txBody>
          <a:bodyPr wrap="none" fromWordArt="1">
            <a:prstTxWarp prst="textSlantUp">
              <a:avLst>
                <a:gd name="adj" fmla="val 38801"/>
              </a:avLst>
            </a:prstTxWarp>
          </a:bodyPr>
          <a:lstStyle/>
          <a:p>
            <a:pPr algn="ctr"/>
            <a:r>
              <a:rPr lang="en-US" b="1" kern="10">
                <a:ln w="9525">
                  <a:solidFill>
                    <a:srgbClr val="000000"/>
                  </a:solidFill>
                  <a:round/>
                  <a:headEnd/>
                  <a:tailEnd/>
                </a:ln>
                <a:solidFill>
                  <a:srgbClr val="D31515"/>
                </a:solidFill>
                <a:latin typeface="Times New Roman"/>
                <a:cs typeface="Times New Roman"/>
              </a:rPr>
              <a:t>red</a:t>
            </a:r>
          </a:p>
        </p:txBody>
      </p:sp>
      <p:sp>
        <p:nvSpPr>
          <p:cNvPr id="189444" name="WordArt 4"/>
          <p:cNvSpPr>
            <a:spLocks noChangeArrowheads="1" noChangeShapeType="1" noTextEdit="1"/>
          </p:cNvSpPr>
          <p:nvPr/>
        </p:nvSpPr>
        <p:spPr bwMode="auto">
          <a:xfrm rot="2932161">
            <a:off x="5080000" y="2159000"/>
            <a:ext cx="974725" cy="771525"/>
          </a:xfrm>
          <a:prstGeom prst="rect">
            <a:avLst/>
          </a:prstGeom>
        </p:spPr>
        <p:txBody>
          <a:bodyPr wrap="none" fromWordArt="1">
            <a:prstTxWarp prst="textSlantUp">
              <a:avLst>
                <a:gd name="adj" fmla="val 55556"/>
              </a:avLst>
            </a:prstTxWarp>
          </a:bodyPr>
          <a:lstStyle/>
          <a:p>
            <a:pPr algn="ctr"/>
            <a:r>
              <a:rPr lang="en-US" b="1" kern="10">
                <a:ln w="9525">
                  <a:solidFill>
                    <a:srgbClr val="000000"/>
                  </a:solidFill>
                  <a:round/>
                  <a:headEnd/>
                  <a:tailEnd/>
                </a:ln>
                <a:solidFill>
                  <a:srgbClr val="008000"/>
                </a:solidFill>
                <a:latin typeface="Times New Roman"/>
                <a:cs typeface="Times New Roman"/>
              </a:rPr>
              <a:t>green</a:t>
            </a:r>
          </a:p>
        </p:txBody>
      </p:sp>
      <p:sp>
        <p:nvSpPr>
          <p:cNvPr id="189445" name="WordArt 5"/>
          <p:cNvSpPr>
            <a:spLocks noChangeArrowheads="1" noChangeShapeType="1" noTextEdit="1"/>
          </p:cNvSpPr>
          <p:nvPr/>
        </p:nvSpPr>
        <p:spPr bwMode="auto">
          <a:xfrm rot="2325327">
            <a:off x="3429000" y="2819400"/>
            <a:ext cx="895350" cy="771525"/>
          </a:xfrm>
          <a:prstGeom prst="rect">
            <a:avLst/>
          </a:prstGeom>
        </p:spPr>
        <p:txBody>
          <a:bodyPr wrap="none" fromWordArt="1">
            <a:prstTxWarp prst="textSlantUp">
              <a:avLst>
                <a:gd name="adj" fmla="val 63579"/>
              </a:avLst>
            </a:prstTxWarp>
          </a:bodyPr>
          <a:lstStyle/>
          <a:p>
            <a:pPr algn="ctr"/>
            <a:r>
              <a:rPr lang="en-US" b="1" kern="10">
                <a:ln w="9525">
                  <a:solidFill>
                    <a:srgbClr val="000000"/>
                  </a:solidFill>
                  <a:round/>
                  <a:headEnd/>
                  <a:tailEnd/>
                </a:ln>
                <a:solidFill>
                  <a:srgbClr val="FF6600"/>
                </a:solidFill>
                <a:latin typeface="Times New Roman"/>
                <a:cs typeface="Times New Roman"/>
              </a:rPr>
              <a:t>orange</a:t>
            </a:r>
          </a:p>
        </p:txBody>
      </p:sp>
      <p:sp>
        <p:nvSpPr>
          <p:cNvPr id="189446" name="WordArt 6"/>
          <p:cNvSpPr>
            <a:spLocks noChangeArrowheads="1" noChangeShapeType="1" noTextEdit="1"/>
          </p:cNvSpPr>
          <p:nvPr/>
        </p:nvSpPr>
        <p:spPr bwMode="auto">
          <a:xfrm>
            <a:off x="5943600" y="3505200"/>
            <a:ext cx="742950" cy="457200"/>
          </a:xfrm>
          <a:prstGeom prst="rect">
            <a:avLst/>
          </a:prstGeom>
        </p:spPr>
        <p:txBody>
          <a:bodyPr wrap="none" fromWordArt="1">
            <a:prstTxWarp prst="textSlantUp">
              <a:avLst>
                <a:gd name="adj" fmla="val 13787"/>
              </a:avLst>
            </a:prstTxWarp>
          </a:bodyPr>
          <a:lstStyle/>
          <a:p>
            <a:pPr algn="ctr"/>
            <a:r>
              <a:rPr lang="en-US" b="1" kern="10">
                <a:ln w="9525">
                  <a:solidFill>
                    <a:srgbClr val="000000"/>
                  </a:solidFill>
                  <a:round/>
                  <a:headEnd/>
                  <a:tailEnd/>
                </a:ln>
                <a:solidFill>
                  <a:srgbClr val="FF0000"/>
                </a:solidFill>
                <a:latin typeface="Times New Roman"/>
                <a:cs typeface="Times New Roman"/>
              </a:rPr>
              <a:t>twirls</a:t>
            </a:r>
          </a:p>
        </p:txBody>
      </p:sp>
      <p:sp>
        <p:nvSpPr>
          <p:cNvPr id="189447" name="WordArt 7"/>
          <p:cNvSpPr>
            <a:spLocks noChangeArrowheads="1" noChangeShapeType="1" noTextEdit="1"/>
          </p:cNvSpPr>
          <p:nvPr/>
        </p:nvSpPr>
        <p:spPr bwMode="auto">
          <a:xfrm rot="-1278805">
            <a:off x="2209800" y="3733800"/>
            <a:ext cx="781050" cy="771525"/>
          </a:xfrm>
          <a:prstGeom prst="rect">
            <a:avLst/>
          </a:prstGeom>
        </p:spPr>
        <p:txBody>
          <a:bodyPr wrap="none" fromWordArt="1">
            <a:prstTxWarp prst="textSlantUp">
              <a:avLst>
                <a:gd name="adj" fmla="val 55556"/>
              </a:avLst>
            </a:prstTxWarp>
          </a:bodyPr>
          <a:lstStyle/>
          <a:p>
            <a:pPr algn="ctr"/>
            <a:r>
              <a:rPr lang="en-US" b="1" kern="10">
                <a:ln w="9525">
                  <a:solidFill>
                    <a:srgbClr val="000000"/>
                  </a:solidFill>
                  <a:round/>
                  <a:headEnd/>
                  <a:tailEnd/>
                </a:ln>
                <a:solidFill>
                  <a:srgbClr val="00FF00"/>
                </a:solidFill>
                <a:latin typeface="Times New Roman"/>
                <a:cs typeface="Times New Roman"/>
              </a:rPr>
              <a:t>gentle</a:t>
            </a:r>
          </a:p>
        </p:txBody>
      </p:sp>
      <p:sp>
        <p:nvSpPr>
          <p:cNvPr id="189448" name="WordArt 8"/>
          <p:cNvSpPr>
            <a:spLocks noChangeArrowheads="1" noChangeShapeType="1" noTextEdit="1"/>
          </p:cNvSpPr>
          <p:nvPr/>
        </p:nvSpPr>
        <p:spPr bwMode="auto">
          <a:xfrm rot="1194647">
            <a:off x="4267200" y="4724400"/>
            <a:ext cx="1066800" cy="457200"/>
          </a:xfrm>
          <a:prstGeom prst="rect">
            <a:avLst/>
          </a:prstGeom>
        </p:spPr>
        <p:txBody>
          <a:bodyPr wrap="none" fromWordArt="1">
            <a:prstTxWarp prst="textCascadeDown">
              <a:avLst>
                <a:gd name="adj" fmla="val 73380"/>
              </a:avLst>
            </a:prstTxWarp>
          </a:bodyPr>
          <a:lstStyle/>
          <a:p>
            <a:pPr algn="ctr"/>
            <a:r>
              <a:rPr lang="en-US" b="1" kern="10">
                <a:ln w="9525">
                  <a:solidFill>
                    <a:srgbClr val="000000"/>
                  </a:solidFill>
                  <a:round/>
                  <a:headEnd/>
                  <a:tailEnd/>
                </a:ln>
                <a:solidFill>
                  <a:srgbClr val="FF9900"/>
                </a:solidFill>
                <a:latin typeface="Times New Roman"/>
                <a:cs typeface="Times New Roman"/>
              </a:rPr>
              <a:t>leaf</a:t>
            </a:r>
          </a:p>
        </p:txBody>
      </p:sp>
      <p:sp>
        <p:nvSpPr>
          <p:cNvPr id="189449" name="WordArt 9"/>
          <p:cNvSpPr>
            <a:spLocks noChangeArrowheads="1" noChangeShapeType="1" noTextEdit="1"/>
          </p:cNvSpPr>
          <p:nvPr/>
        </p:nvSpPr>
        <p:spPr bwMode="auto">
          <a:xfrm>
            <a:off x="3962400" y="5486400"/>
            <a:ext cx="914400" cy="457200"/>
          </a:xfrm>
          <a:prstGeom prst="rect">
            <a:avLst/>
          </a:prstGeom>
        </p:spPr>
        <p:txBody>
          <a:bodyPr wrap="none" fromWordArt="1">
            <a:prstTxWarp prst="textDeflate">
              <a:avLst>
                <a:gd name="adj" fmla="val 2083"/>
              </a:avLst>
            </a:prstTxWarp>
          </a:bodyPr>
          <a:lstStyle/>
          <a:p>
            <a:pPr algn="ctr"/>
            <a:r>
              <a:rPr lang="en-US" b="1" kern="10">
                <a:ln w="9525">
                  <a:solidFill>
                    <a:srgbClr val="000000"/>
                  </a:solidFill>
                  <a:round/>
                  <a:headEnd/>
                  <a:tailEnd/>
                </a:ln>
                <a:solidFill>
                  <a:srgbClr val="993300"/>
                </a:solidFill>
                <a:latin typeface="Times New Roman"/>
                <a:cs typeface="Times New Roman"/>
              </a:rPr>
              <a:t>home</a:t>
            </a:r>
          </a:p>
        </p:txBody>
      </p:sp>
      <p:sp>
        <p:nvSpPr>
          <p:cNvPr id="189450" name="Text Box 10"/>
          <p:cNvSpPr txBox="1">
            <a:spLocks noChangeArrowheads="1"/>
          </p:cNvSpPr>
          <p:nvPr/>
        </p:nvSpPr>
        <p:spPr bwMode="auto">
          <a:xfrm>
            <a:off x="0" y="1371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i="1"/>
              <a:t>“Fall Scene”</a:t>
            </a:r>
          </a:p>
        </p:txBody>
      </p:sp>
      <p:sp>
        <p:nvSpPr>
          <p:cNvPr id="47115" name="Text Box 11"/>
          <p:cNvSpPr txBox="1">
            <a:spLocks noChangeArrowheads="1"/>
          </p:cNvSpPr>
          <p:nvPr/>
        </p:nvSpPr>
        <p:spPr bwMode="auto">
          <a:xfrm>
            <a:off x="517525" y="727075"/>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a:t>8.</a:t>
            </a:r>
            <a:endParaRPr kumimoji="0"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9443"/>
                                        </p:tgtEl>
                                        <p:attrNameLst>
                                          <p:attrName>style.visibility</p:attrName>
                                        </p:attrNameLst>
                                      </p:cBhvr>
                                      <p:to>
                                        <p:strVal val="visible"/>
                                      </p:to>
                                    </p:set>
                                    <p:anim calcmode="lin" valueType="num">
                                      <p:cBhvr>
                                        <p:cTn id="7" dur="1000" fill="hold"/>
                                        <p:tgtEl>
                                          <p:spTgt spid="189443"/>
                                        </p:tgtEl>
                                        <p:attrNameLst>
                                          <p:attrName>ppt_w</p:attrName>
                                        </p:attrNameLst>
                                      </p:cBhvr>
                                      <p:tavLst>
                                        <p:tav tm="0">
                                          <p:val>
                                            <p:fltVal val="0"/>
                                          </p:val>
                                        </p:tav>
                                        <p:tav tm="100000">
                                          <p:val>
                                            <p:strVal val="#ppt_w"/>
                                          </p:val>
                                        </p:tav>
                                      </p:tavLst>
                                    </p:anim>
                                    <p:anim calcmode="lin" valueType="num">
                                      <p:cBhvr>
                                        <p:cTn id="8" dur="1000" fill="hold"/>
                                        <p:tgtEl>
                                          <p:spTgt spid="189443"/>
                                        </p:tgtEl>
                                        <p:attrNameLst>
                                          <p:attrName>ppt_h</p:attrName>
                                        </p:attrNameLst>
                                      </p:cBhvr>
                                      <p:tavLst>
                                        <p:tav tm="0">
                                          <p:val>
                                            <p:fltVal val="0"/>
                                          </p:val>
                                        </p:tav>
                                        <p:tav tm="100000">
                                          <p:val>
                                            <p:strVal val="#ppt_h"/>
                                          </p:val>
                                        </p:tav>
                                      </p:tavLst>
                                    </p:anim>
                                    <p:anim calcmode="lin" valueType="num">
                                      <p:cBhvr>
                                        <p:cTn id="9" dur="1000" fill="hold"/>
                                        <p:tgtEl>
                                          <p:spTgt spid="1894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4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7" presetClass="entr" presetSubtype="8" fill="hold" grpId="0" nodeType="afterEffect">
                                  <p:stCondLst>
                                    <p:cond delay="200"/>
                                  </p:stCondLst>
                                  <p:childTnLst>
                                    <p:set>
                                      <p:cBhvr>
                                        <p:cTn id="13" dur="1" fill="hold">
                                          <p:stCondLst>
                                            <p:cond delay="0"/>
                                          </p:stCondLst>
                                        </p:cTn>
                                        <p:tgtEl>
                                          <p:spTgt spid="189444"/>
                                        </p:tgtEl>
                                        <p:attrNameLst>
                                          <p:attrName>style.visibility</p:attrName>
                                        </p:attrNameLst>
                                      </p:cBhvr>
                                      <p:to>
                                        <p:strVal val="visible"/>
                                      </p:to>
                                    </p:set>
                                    <p:anim calcmode="lin" valueType="num">
                                      <p:cBhvr>
                                        <p:cTn id="14" dur="500" fill="hold"/>
                                        <p:tgtEl>
                                          <p:spTgt spid="189444"/>
                                        </p:tgtEl>
                                        <p:attrNameLst>
                                          <p:attrName>ppt_x</p:attrName>
                                        </p:attrNameLst>
                                      </p:cBhvr>
                                      <p:tavLst>
                                        <p:tav tm="0">
                                          <p:val>
                                            <p:strVal val="#ppt_x-#ppt_w/2"/>
                                          </p:val>
                                        </p:tav>
                                        <p:tav tm="100000">
                                          <p:val>
                                            <p:strVal val="#ppt_x"/>
                                          </p:val>
                                        </p:tav>
                                      </p:tavLst>
                                    </p:anim>
                                    <p:anim calcmode="lin" valueType="num">
                                      <p:cBhvr>
                                        <p:cTn id="15" dur="500" fill="hold"/>
                                        <p:tgtEl>
                                          <p:spTgt spid="189444"/>
                                        </p:tgtEl>
                                        <p:attrNameLst>
                                          <p:attrName>ppt_y</p:attrName>
                                        </p:attrNameLst>
                                      </p:cBhvr>
                                      <p:tavLst>
                                        <p:tav tm="0">
                                          <p:val>
                                            <p:strVal val="#ppt_y"/>
                                          </p:val>
                                        </p:tav>
                                        <p:tav tm="100000">
                                          <p:val>
                                            <p:strVal val="#ppt_y"/>
                                          </p:val>
                                        </p:tav>
                                      </p:tavLst>
                                    </p:anim>
                                    <p:anim calcmode="lin" valueType="num">
                                      <p:cBhvr>
                                        <p:cTn id="16" dur="500" fill="hold"/>
                                        <p:tgtEl>
                                          <p:spTgt spid="189444"/>
                                        </p:tgtEl>
                                        <p:attrNameLst>
                                          <p:attrName>ppt_w</p:attrName>
                                        </p:attrNameLst>
                                      </p:cBhvr>
                                      <p:tavLst>
                                        <p:tav tm="0">
                                          <p:val>
                                            <p:fltVal val="0"/>
                                          </p:val>
                                        </p:tav>
                                        <p:tav tm="100000">
                                          <p:val>
                                            <p:strVal val="#ppt_w"/>
                                          </p:val>
                                        </p:tav>
                                      </p:tavLst>
                                    </p:anim>
                                    <p:anim calcmode="lin" valueType="num">
                                      <p:cBhvr>
                                        <p:cTn id="17" dur="500" fill="hold"/>
                                        <p:tgtEl>
                                          <p:spTgt spid="189444"/>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700"/>
                            </p:stCondLst>
                            <p:childTnLst>
                              <p:par>
                                <p:cTn id="19" presetID="12" presetClass="entr" presetSubtype="2" fill="hold" grpId="0" nodeType="afterEffect">
                                  <p:stCondLst>
                                    <p:cond delay="200"/>
                                  </p:stCondLst>
                                  <p:childTnLst>
                                    <p:set>
                                      <p:cBhvr>
                                        <p:cTn id="20" dur="1" fill="hold">
                                          <p:stCondLst>
                                            <p:cond delay="0"/>
                                          </p:stCondLst>
                                        </p:cTn>
                                        <p:tgtEl>
                                          <p:spTgt spid="189445"/>
                                        </p:tgtEl>
                                        <p:attrNameLst>
                                          <p:attrName>style.visibility</p:attrName>
                                        </p:attrNameLst>
                                      </p:cBhvr>
                                      <p:to>
                                        <p:strVal val="visible"/>
                                      </p:to>
                                    </p:set>
                                    <p:animEffect transition="in" filter="slide(fromRight)">
                                      <p:cBhvr>
                                        <p:cTn id="21" dur="500"/>
                                        <p:tgtEl>
                                          <p:spTgt spid="189445"/>
                                        </p:tgtEl>
                                      </p:cBhvr>
                                    </p:animEffect>
                                  </p:childTnLst>
                                </p:cTn>
                              </p:par>
                            </p:childTnLst>
                          </p:cTn>
                        </p:par>
                        <p:par>
                          <p:cTn id="22" fill="hold" nodeType="afterGroup">
                            <p:stCondLst>
                              <p:cond delay="2400"/>
                            </p:stCondLst>
                            <p:childTnLst>
                              <p:par>
                                <p:cTn id="23" presetID="19" presetClass="entr" presetSubtype="10" fill="hold" grpId="0" nodeType="afterEffect">
                                  <p:stCondLst>
                                    <p:cond delay="0"/>
                                  </p:stCondLst>
                                  <p:childTnLst>
                                    <p:set>
                                      <p:cBhvr>
                                        <p:cTn id="24" dur="1" fill="hold">
                                          <p:stCondLst>
                                            <p:cond delay="0"/>
                                          </p:stCondLst>
                                        </p:cTn>
                                        <p:tgtEl>
                                          <p:spTgt spid="189446"/>
                                        </p:tgtEl>
                                        <p:attrNameLst>
                                          <p:attrName>style.visibility</p:attrName>
                                        </p:attrNameLst>
                                      </p:cBhvr>
                                      <p:to>
                                        <p:strVal val="visible"/>
                                      </p:to>
                                    </p:set>
                                    <p:anim calcmode="lin" valueType="num">
                                      <p:cBhvr>
                                        <p:cTn id="25" dur="5000" fill="hold"/>
                                        <p:tgtEl>
                                          <p:spTgt spid="189446"/>
                                        </p:tgtEl>
                                        <p:attrNameLst>
                                          <p:attrName>ppt_w</p:attrName>
                                        </p:attrNameLst>
                                      </p:cBhvr>
                                      <p:tavLst>
                                        <p:tav tm="0" fmla="#ppt_w*sin(2.5*pi*$)">
                                          <p:val>
                                            <p:fltVal val="0"/>
                                          </p:val>
                                        </p:tav>
                                        <p:tav tm="100000">
                                          <p:val>
                                            <p:fltVal val="1"/>
                                          </p:val>
                                        </p:tav>
                                      </p:tavLst>
                                    </p:anim>
                                    <p:anim calcmode="lin" valueType="num">
                                      <p:cBhvr>
                                        <p:cTn id="26" dur="5000" fill="hold"/>
                                        <p:tgtEl>
                                          <p:spTgt spid="189446"/>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7400"/>
                            </p:stCondLst>
                            <p:childTnLst>
                              <p:par>
                                <p:cTn id="28" presetID="12" presetClass="entr" presetSubtype="1" fill="hold" grpId="0" nodeType="afterEffect">
                                  <p:stCondLst>
                                    <p:cond delay="0"/>
                                  </p:stCondLst>
                                  <p:childTnLst>
                                    <p:set>
                                      <p:cBhvr>
                                        <p:cTn id="29" dur="1" fill="hold">
                                          <p:stCondLst>
                                            <p:cond delay="0"/>
                                          </p:stCondLst>
                                        </p:cTn>
                                        <p:tgtEl>
                                          <p:spTgt spid="189447"/>
                                        </p:tgtEl>
                                        <p:attrNameLst>
                                          <p:attrName>style.visibility</p:attrName>
                                        </p:attrNameLst>
                                      </p:cBhvr>
                                      <p:to>
                                        <p:strVal val="visible"/>
                                      </p:to>
                                    </p:set>
                                    <p:animEffect transition="in" filter="slide(fromTop)">
                                      <p:cBhvr>
                                        <p:cTn id="30" dur="500"/>
                                        <p:tgtEl>
                                          <p:spTgt spid="189447"/>
                                        </p:tgtEl>
                                      </p:cBhvr>
                                    </p:animEffect>
                                  </p:childTnLst>
                                </p:cTn>
                              </p:par>
                            </p:childTnLst>
                          </p:cTn>
                        </p:par>
                        <p:par>
                          <p:cTn id="31" fill="hold" nodeType="afterGroup">
                            <p:stCondLst>
                              <p:cond delay="7900"/>
                            </p:stCondLst>
                            <p:childTnLst>
                              <p:par>
                                <p:cTn id="32" presetID="17" presetClass="entr" presetSubtype="2" fill="hold" grpId="0" nodeType="afterEffect">
                                  <p:stCondLst>
                                    <p:cond delay="200"/>
                                  </p:stCondLst>
                                  <p:childTnLst>
                                    <p:set>
                                      <p:cBhvr>
                                        <p:cTn id="33" dur="1" fill="hold">
                                          <p:stCondLst>
                                            <p:cond delay="0"/>
                                          </p:stCondLst>
                                        </p:cTn>
                                        <p:tgtEl>
                                          <p:spTgt spid="189448"/>
                                        </p:tgtEl>
                                        <p:attrNameLst>
                                          <p:attrName>style.visibility</p:attrName>
                                        </p:attrNameLst>
                                      </p:cBhvr>
                                      <p:to>
                                        <p:strVal val="visible"/>
                                      </p:to>
                                    </p:set>
                                    <p:anim calcmode="lin" valueType="num">
                                      <p:cBhvr>
                                        <p:cTn id="34" dur="500" fill="hold"/>
                                        <p:tgtEl>
                                          <p:spTgt spid="189448"/>
                                        </p:tgtEl>
                                        <p:attrNameLst>
                                          <p:attrName>ppt_x</p:attrName>
                                        </p:attrNameLst>
                                      </p:cBhvr>
                                      <p:tavLst>
                                        <p:tav tm="0">
                                          <p:val>
                                            <p:strVal val="#ppt_x+#ppt_w/2"/>
                                          </p:val>
                                        </p:tav>
                                        <p:tav tm="100000">
                                          <p:val>
                                            <p:strVal val="#ppt_x"/>
                                          </p:val>
                                        </p:tav>
                                      </p:tavLst>
                                    </p:anim>
                                    <p:anim calcmode="lin" valueType="num">
                                      <p:cBhvr>
                                        <p:cTn id="35" dur="500" fill="hold"/>
                                        <p:tgtEl>
                                          <p:spTgt spid="189448"/>
                                        </p:tgtEl>
                                        <p:attrNameLst>
                                          <p:attrName>ppt_y</p:attrName>
                                        </p:attrNameLst>
                                      </p:cBhvr>
                                      <p:tavLst>
                                        <p:tav tm="0">
                                          <p:val>
                                            <p:strVal val="#ppt_y"/>
                                          </p:val>
                                        </p:tav>
                                        <p:tav tm="100000">
                                          <p:val>
                                            <p:strVal val="#ppt_y"/>
                                          </p:val>
                                        </p:tav>
                                      </p:tavLst>
                                    </p:anim>
                                    <p:anim calcmode="lin" valueType="num">
                                      <p:cBhvr>
                                        <p:cTn id="36" dur="500" fill="hold"/>
                                        <p:tgtEl>
                                          <p:spTgt spid="189448"/>
                                        </p:tgtEl>
                                        <p:attrNameLst>
                                          <p:attrName>ppt_w</p:attrName>
                                        </p:attrNameLst>
                                      </p:cBhvr>
                                      <p:tavLst>
                                        <p:tav tm="0">
                                          <p:val>
                                            <p:fltVal val="0"/>
                                          </p:val>
                                        </p:tav>
                                        <p:tav tm="100000">
                                          <p:val>
                                            <p:strVal val="#ppt_w"/>
                                          </p:val>
                                        </p:tav>
                                      </p:tavLst>
                                    </p:anim>
                                    <p:anim calcmode="lin" valueType="num">
                                      <p:cBhvr>
                                        <p:cTn id="37" dur="500" fill="hold"/>
                                        <p:tgtEl>
                                          <p:spTgt spid="189448"/>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8600"/>
                            </p:stCondLst>
                            <p:childTnLst>
                              <p:par>
                                <p:cTn id="39" presetID="3" presetClass="entr" presetSubtype="5" fill="hold" grpId="0" nodeType="afterEffect">
                                  <p:stCondLst>
                                    <p:cond delay="200"/>
                                  </p:stCondLst>
                                  <p:childTnLst>
                                    <p:set>
                                      <p:cBhvr>
                                        <p:cTn id="40" dur="1" fill="hold">
                                          <p:stCondLst>
                                            <p:cond delay="0"/>
                                          </p:stCondLst>
                                        </p:cTn>
                                        <p:tgtEl>
                                          <p:spTgt spid="189449"/>
                                        </p:tgtEl>
                                        <p:attrNameLst>
                                          <p:attrName>style.visibility</p:attrName>
                                        </p:attrNameLst>
                                      </p:cBhvr>
                                      <p:to>
                                        <p:strVal val="visible"/>
                                      </p:to>
                                    </p:set>
                                    <p:animEffect transition="in" filter="blinds(vertical)">
                                      <p:cBhvr>
                                        <p:cTn id="41" dur="500"/>
                                        <p:tgtEl>
                                          <p:spTgt spid="18944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894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nimBg="1"/>
      <p:bldP spid="189444" grpId="0" animBg="1"/>
      <p:bldP spid="189445" grpId="0" animBg="1"/>
      <p:bldP spid="189446" grpId="0" animBg="1"/>
      <p:bldP spid="189447" grpId="0" animBg="1"/>
      <p:bldP spid="189448" grpId="0" animBg="1"/>
      <p:bldP spid="189449" grpId="0" animBg="1"/>
      <p:bldP spid="18945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09600" y="4724400"/>
            <a:ext cx="7772400" cy="1295400"/>
          </a:xfrm>
        </p:spPr>
        <p:txBody>
          <a:bodyPr/>
          <a:lstStyle/>
          <a:p>
            <a:r>
              <a:rPr lang="en-US" altLang="en-US" sz="4000" b="1" smtClean="0"/>
              <a:t>Israelite/Jewish Religion:</a:t>
            </a:r>
            <a:br>
              <a:rPr lang="en-US" altLang="en-US" sz="4000" b="1" smtClean="0"/>
            </a:br>
            <a:r>
              <a:rPr lang="en-US" altLang="en-US" sz="4000" b="1" smtClean="0"/>
              <a:t>A Religion of Historical Heritage</a:t>
            </a:r>
          </a:p>
        </p:txBody>
      </p:sp>
      <p:sp>
        <p:nvSpPr>
          <p:cNvPr id="12292" name="Rectangle 3"/>
          <p:cNvSpPr>
            <a:spLocks noGrp="1" noChangeArrowheads="1"/>
          </p:cNvSpPr>
          <p:nvPr>
            <p:ph type="body" sz="half" idx="1"/>
          </p:nvPr>
        </p:nvSpPr>
        <p:spPr>
          <a:xfrm>
            <a:off x="457200" y="609600"/>
            <a:ext cx="8077200" cy="3429000"/>
          </a:xfrm>
        </p:spPr>
        <p:txBody>
          <a:bodyPr/>
          <a:lstStyle/>
          <a:p>
            <a:pPr>
              <a:buFont typeface="Monotype Sorts" pitchFamily="2" charset="2"/>
              <a:buNone/>
            </a:pPr>
            <a:r>
              <a:rPr lang="en-US" altLang="en-US" b="1" dirty="0" smtClean="0"/>
              <a:t>Read Deuteronomy 26:1-11 (read aloud)</a:t>
            </a:r>
          </a:p>
          <a:p>
            <a:pPr>
              <a:buFont typeface="Monotype Sorts" pitchFamily="2" charset="2"/>
              <a:buNone/>
            </a:pPr>
            <a:endParaRPr lang="en-US" altLang="en-US" sz="2800" b="1" dirty="0" smtClean="0"/>
          </a:p>
          <a:p>
            <a:pPr lvl="1">
              <a:buFont typeface="Monotype Sorts" pitchFamily="2" charset="2"/>
              <a:buNone/>
            </a:pPr>
            <a:r>
              <a:rPr lang="en-US" altLang="en-US" b="1" dirty="0" smtClean="0"/>
              <a:t>What is </a:t>
            </a:r>
            <a:r>
              <a:rPr lang="en-US" altLang="en-US" b="1" dirty="0" smtClean="0">
                <a:solidFill>
                  <a:schemeClr val="accent1"/>
                </a:solidFill>
              </a:rPr>
              <a:t>happening</a:t>
            </a:r>
            <a:r>
              <a:rPr lang="en-US" altLang="en-US" b="1" dirty="0" smtClean="0"/>
              <a:t> in this text?</a:t>
            </a:r>
          </a:p>
          <a:p>
            <a:pPr lvl="1">
              <a:buFont typeface="Monotype Sorts" pitchFamily="2" charset="2"/>
              <a:buNone/>
            </a:pPr>
            <a:r>
              <a:rPr lang="en-US" altLang="en-US" b="1" dirty="0" smtClean="0"/>
              <a:t>What is the significance of this text?</a:t>
            </a:r>
          </a:p>
          <a:p>
            <a:pPr>
              <a:buFont typeface="Monotype Sorts" pitchFamily="2" charset="2"/>
              <a:buNone/>
            </a:pPr>
            <a:endParaRPr lang="en-US" altLang="en-US" sz="2800" b="1" dirty="0" smtClean="0"/>
          </a:p>
          <a:p>
            <a:pPr>
              <a:buFont typeface="Monotype Sorts" pitchFamily="2" charset="2"/>
              <a:buNone/>
            </a:pPr>
            <a:r>
              <a:rPr lang="en-US" altLang="en-US" sz="2800" b="1" dirty="0" smtClean="0"/>
              <a:t>Historical Creed (G. von Rad)</a:t>
            </a:r>
          </a:p>
          <a:p>
            <a:pPr>
              <a:buFont typeface="Monotype Sorts" pitchFamily="2" charset="2"/>
              <a:buNone/>
            </a:pPr>
            <a:endParaRPr lang="en-US" altLang="en-US" sz="2800" b="1" dirty="0" smtClean="0"/>
          </a:p>
          <a:p>
            <a:pPr>
              <a:buFont typeface="Monotype Sorts" pitchFamily="2" charset="2"/>
              <a:buNone/>
            </a:pPr>
            <a:endParaRPr lang="en-US" altLang="en-US" sz="2800" b="1" dirty="0" smtClean="0"/>
          </a:p>
          <a:p>
            <a:pPr>
              <a:buFont typeface="Monotype Sorts" pitchFamily="2" charset="2"/>
              <a:buNone/>
            </a:pPr>
            <a:endParaRPr lang="en-US" altLang="en-US" sz="2800" b="1" dirty="0" smtClean="0"/>
          </a:p>
        </p:txBody>
      </p:sp>
      <p:graphicFrame>
        <p:nvGraphicFramePr>
          <p:cNvPr id="12290" name="Object 4"/>
          <p:cNvGraphicFramePr>
            <a:graphicFrameLocks noGrp="1" noChangeAspect="1"/>
          </p:cNvGraphicFramePr>
          <p:nvPr>
            <p:ph type="clipArt" sz="half" idx="2"/>
          </p:nvPr>
        </p:nvGraphicFramePr>
        <p:xfrm>
          <a:off x="5924550" y="1219200"/>
          <a:ext cx="3219450" cy="3440113"/>
        </p:xfrm>
        <a:graphic>
          <a:graphicData uri="http://schemas.openxmlformats.org/presentationml/2006/ole">
            <mc:AlternateContent xmlns:mc="http://schemas.openxmlformats.org/markup-compatibility/2006">
              <mc:Choice xmlns:v="urn:schemas-microsoft-com:vml" Requires="v">
                <p:oleObj spid="_x0000_s57355" name="Clip" r:id="rId4" imgW="3147588" imgH="3363362" progId="MS_ClipArt_Gallery.5">
                  <p:embed/>
                </p:oleObj>
              </mc:Choice>
              <mc:Fallback>
                <p:oleObj name="Clip" r:id="rId4" imgW="3147588" imgH="3363362"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1219200"/>
                        <a:ext cx="3219450" cy="344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291410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blinds(horizontal)">
                                      <p:cBhvr>
                                        <p:cTn id="11"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0" y="2286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Summary/Application on "Function and Evaluation” (1 of 2)</a:t>
            </a: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What can you apply from this exercise to reading the Bible?</a:t>
            </a:r>
          </a:p>
        </p:txBody>
      </p:sp>
      <p:sp>
        <p:nvSpPr>
          <p:cNvPr id="10243" name="Text Box 3"/>
          <p:cNvSpPr txBox="1">
            <a:spLocks noChangeArrowheads="1"/>
          </p:cNvSpPr>
          <p:nvPr/>
        </p:nvSpPr>
        <p:spPr bwMode="auto">
          <a:xfrm>
            <a:off x="152400" y="1600200"/>
            <a:ext cx="8839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dirty="0">
                <a:solidFill>
                  <a:srgbClr val="0000FF"/>
                </a:solidFill>
              </a:rPr>
              <a:t>Main Observation:</a:t>
            </a:r>
          </a:p>
          <a:p>
            <a:pPr>
              <a:spcBef>
                <a:spcPct val="0"/>
              </a:spcBef>
              <a:buClrTx/>
              <a:buFontTx/>
              <a:buNone/>
            </a:pPr>
            <a:r>
              <a:rPr kumimoji="0" lang="en-US" altLang="en-US" sz="2400" b="1" dirty="0">
                <a:solidFill>
                  <a:srgbClr val="0000FF"/>
                </a:solidFill>
              </a:rPr>
              <a:t>	Before we as readers assess the </a:t>
            </a:r>
            <a:r>
              <a:rPr kumimoji="0" lang="en-US" altLang="en-US" sz="2400" b="1" dirty="0">
                <a:solidFill>
                  <a:srgbClr val="C00000"/>
                </a:solidFill>
              </a:rPr>
              <a:t>value/meaning</a:t>
            </a:r>
            <a:r>
              <a:rPr kumimoji="0" lang="en-US" altLang="en-US" sz="2400" b="1" dirty="0">
                <a:solidFill>
                  <a:srgbClr val="0000FF"/>
                </a:solidFill>
              </a:rPr>
              <a:t> of a literary text,  we need to understand the intended communicative </a:t>
            </a:r>
            <a:r>
              <a:rPr kumimoji="0" lang="en-US" altLang="en-US" sz="2400" b="1" dirty="0">
                <a:solidFill>
                  <a:srgbClr val="C00000"/>
                </a:solidFill>
              </a:rPr>
              <a:t>function</a:t>
            </a:r>
            <a:r>
              <a:rPr kumimoji="0" lang="en-US" altLang="en-US" sz="2400" b="1" dirty="0">
                <a:solidFill>
                  <a:srgbClr val="0000FF"/>
                </a:solidFill>
              </a:rPr>
              <a:t> of that text.</a:t>
            </a:r>
          </a:p>
          <a:p>
            <a:pPr>
              <a:spcBef>
                <a:spcPct val="0"/>
              </a:spcBef>
              <a:buClrTx/>
              <a:buFontTx/>
              <a:buNone/>
            </a:pPr>
            <a:endParaRPr kumimoji="0" lang="en-US" altLang="en-US" sz="2400" b="1" dirty="0">
              <a:solidFill>
                <a:srgbClr val="0000FF"/>
              </a:solidFill>
            </a:endParaRPr>
          </a:p>
          <a:p>
            <a:pPr>
              <a:spcBef>
                <a:spcPct val="0"/>
              </a:spcBef>
              <a:buClrTx/>
              <a:buFontTx/>
              <a:buNone/>
            </a:pPr>
            <a:endParaRPr kumimoji="0" lang="en-US" altLang="en-US" sz="2400" b="1" dirty="0"/>
          </a:p>
          <a:p>
            <a:pPr>
              <a:spcBef>
                <a:spcPct val="0"/>
              </a:spcBef>
              <a:buClrTx/>
              <a:buFontTx/>
              <a:buNone/>
            </a:pPr>
            <a:endParaRPr kumimoji="0" lang="en-US" altLang="en-US" sz="2400" b="1" dirty="0"/>
          </a:p>
          <a:p>
            <a:pPr>
              <a:spcBef>
                <a:spcPct val="0"/>
              </a:spcBef>
              <a:buClrTx/>
              <a:buFontTx/>
              <a:buNone/>
            </a:pPr>
            <a:r>
              <a:rPr kumimoji="0" lang="en-US" altLang="en-US" sz="2400" b="1" dirty="0"/>
              <a:t>[Comment:  When it comes to the Bible, people tend to drop their usual reading skills and read the Bible “on the flat” as if it were all referential and to be evaluated as science.]</a:t>
            </a:r>
            <a:endParaRPr kumimoji="0"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228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Summary/Application on "Function and Evaluation” (2 of 2)</a:t>
            </a:r>
            <a:endParaRPr kumimoji="0" lang="en-US" altLang="en-US" sz="2400" b="1"/>
          </a:p>
          <a:p>
            <a:pPr>
              <a:spcBef>
                <a:spcPct val="0"/>
              </a:spcBef>
              <a:buClrTx/>
              <a:buFontTx/>
              <a:buNone/>
            </a:pPr>
            <a:r>
              <a:rPr kumimoji="0" lang="en-US" altLang="en-US" sz="2400" b="1"/>
              <a:t>But:</a:t>
            </a:r>
            <a:endParaRPr kumimoji="0" lang="en-US" altLang="en-US" sz="2400"/>
          </a:p>
        </p:txBody>
      </p:sp>
      <p:sp>
        <p:nvSpPr>
          <p:cNvPr id="11267" name="Text Box 3"/>
          <p:cNvSpPr txBox="1">
            <a:spLocks noChangeArrowheads="1"/>
          </p:cNvSpPr>
          <p:nvPr/>
        </p:nvSpPr>
        <p:spPr bwMode="auto">
          <a:xfrm>
            <a:off x="0" y="10668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t>a. Some genres do not function referentially or </a:t>
            </a:r>
            <a:r>
              <a:rPr kumimoji="0" lang="en-US" altLang="en-US" sz="2400" b="1" dirty="0" err="1"/>
              <a:t>conatively</a:t>
            </a:r>
            <a:r>
              <a:rPr kumimoji="0" lang="en-US" altLang="en-US" sz="2400" b="1" dirty="0"/>
              <a:t> in a </a:t>
            </a:r>
            <a:br>
              <a:rPr kumimoji="0" lang="en-US" altLang="en-US" sz="2400" b="1" dirty="0"/>
            </a:br>
            <a:r>
              <a:rPr kumimoji="0" lang="en-US" altLang="en-US" sz="2400" b="1" dirty="0"/>
              <a:t>    “literalistic” sense.   [</a:t>
            </a:r>
            <a:r>
              <a:rPr kumimoji="0" lang="en-US" altLang="en-US" sz="2400" b="1" dirty="0">
                <a:solidFill>
                  <a:srgbClr val="C00000"/>
                </a:solidFill>
              </a:rPr>
              <a:t>Duke: “literal” vs. “literalistic”</a:t>
            </a:r>
            <a:r>
              <a:rPr kumimoji="0" lang="en-US" altLang="en-US" sz="2400" b="1" dirty="0"/>
              <a:t>]</a:t>
            </a:r>
          </a:p>
          <a:p>
            <a:pPr>
              <a:spcBef>
                <a:spcPct val="0"/>
              </a:spcBef>
              <a:buClrTx/>
              <a:buFontTx/>
              <a:buNone/>
            </a:pPr>
            <a:r>
              <a:rPr kumimoji="0" lang="en-US" altLang="en-US" sz="2400" b="1" dirty="0"/>
              <a:t>     There may be a “poetic” impact intended.</a:t>
            </a:r>
          </a:p>
          <a:p>
            <a:pPr>
              <a:spcBef>
                <a:spcPct val="0"/>
              </a:spcBef>
              <a:buClrTx/>
              <a:buFontTx/>
              <a:buNone/>
            </a:pPr>
            <a:endParaRPr kumimoji="0" lang="en-US" altLang="en-US" sz="2400" b="1" dirty="0"/>
          </a:p>
          <a:p>
            <a:pPr>
              <a:spcBef>
                <a:spcPct val="0"/>
              </a:spcBef>
              <a:buClrTx/>
              <a:buFontTx/>
              <a:buNone/>
            </a:pPr>
            <a:r>
              <a:rPr kumimoji="0" lang="en-US" altLang="en-US" sz="2400" b="1" dirty="0" err="1"/>
              <a:t>Illust</a:t>
            </a:r>
            <a:r>
              <a:rPr kumimoji="0" lang="en-US" altLang="en-US" sz="2400" b="1" dirty="0"/>
              <a:t>.: </a:t>
            </a:r>
            <a:r>
              <a:rPr kumimoji="0" lang="en-US" altLang="en-US" sz="2400" b="1" dirty="0">
                <a:solidFill>
                  <a:srgbClr val="0000FF"/>
                </a:solidFill>
              </a:rPr>
              <a:t>"If your eye causes you to sin, pluck it out....” </a:t>
            </a:r>
            <a:r>
              <a:rPr kumimoji="0" lang="en-US" altLang="en-US" sz="2400" b="1" dirty="0"/>
              <a:t>(Conative and poetic poles work together = “hindrances to the Kingdom of God are so serious …”</a:t>
            </a:r>
            <a:endParaRPr kumimoji="0" lang="en-US" altLang="en-US" sz="2400" b="1" dirty="0">
              <a:solidFill>
                <a:schemeClr val="accent1"/>
              </a:solidFill>
            </a:endParaRPr>
          </a:p>
          <a:p>
            <a:pPr>
              <a:spcBef>
                <a:spcPct val="0"/>
              </a:spcBef>
              <a:buClrTx/>
              <a:buFontTx/>
              <a:buNone/>
            </a:pPr>
            <a:endParaRPr kumimoji="0" lang="en-US" altLang="en-US" sz="2400" b="1" dirty="0"/>
          </a:p>
          <a:p>
            <a:pPr>
              <a:spcBef>
                <a:spcPct val="0"/>
              </a:spcBef>
              <a:buClrTx/>
              <a:buFontTx/>
              <a:buNone/>
            </a:pPr>
            <a:r>
              <a:rPr kumimoji="0" lang="en-US" altLang="en-US" sz="2400" b="1" dirty="0"/>
              <a:t>b. Some texts do function referentially, but are historically </a:t>
            </a:r>
            <a:br>
              <a:rPr kumimoji="0" lang="en-US" altLang="en-US" sz="2400" b="1" dirty="0"/>
            </a:br>
            <a:r>
              <a:rPr kumimoji="0" lang="en-US" altLang="en-US" sz="2400" b="1" dirty="0"/>
              <a:t>     referential, not scientifically referential</a:t>
            </a:r>
            <a:br>
              <a:rPr kumimoji="0" lang="en-US" altLang="en-US" sz="2400" b="1" dirty="0"/>
            </a:br>
            <a:r>
              <a:rPr kumimoji="0" lang="en-US" altLang="en-US" sz="2400" b="1" dirty="0"/>
              <a:t>     and should be evaluated differently.</a:t>
            </a:r>
            <a:br>
              <a:rPr kumimoji="0" lang="en-US" altLang="en-US" sz="2400" b="1" dirty="0"/>
            </a:br>
            <a:r>
              <a:rPr kumimoji="0" lang="en-US" altLang="en-US" sz="2400" b="1" dirty="0"/>
              <a:t>     (Ref #2 vs #1)</a:t>
            </a:r>
            <a:endParaRPr kumimoji="0" lang="en-US" altLang="en-US" sz="2400" dirty="0"/>
          </a:p>
        </p:txBody>
      </p:sp>
      <p:pic>
        <p:nvPicPr>
          <p:cNvPr id="49156" name="Picture 4" descr="picture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622800"/>
            <a:ext cx="31623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val 2"/>
          <p:cNvSpPr>
            <a:spLocks noChangeArrowheads="1"/>
          </p:cNvSpPr>
          <p:nvPr/>
        </p:nvSpPr>
        <p:spPr bwMode="auto">
          <a:xfrm>
            <a:off x="4038600" y="57150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1800" b="1"/>
              <a:t>Addressee</a:t>
            </a:r>
            <a:endParaRPr kumimoji="0" lang="en-US" altLang="en-US" sz="1800"/>
          </a:p>
        </p:txBody>
      </p:sp>
      <p:sp>
        <p:nvSpPr>
          <p:cNvPr id="50179" name="Oval 3"/>
          <p:cNvSpPr>
            <a:spLocks noChangeArrowheads="1"/>
          </p:cNvSpPr>
          <p:nvPr/>
        </p:nvSpPr>
        <p:spPr bwMode="auto">
          <a:xfrm>
            <a:off x="7924800" y="28194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1800" b="1"/>
              <a:t>Referent</a:t>
            </a:r>
            <a:endParaRPr kumimoji="0" lang="en-US" altLang="en-US" sz="1800"/>
          </a:p>
        </p:txBody>
      </p:sp>
      <p:sp>
        <p:nvSpPr>
          <p:cNvPr id="50180" name="Oval 4"/>
          <p:cNvSpPr>
            <a:spLocks noChangeArrowheads="1"/>
          </p:cNvSpPr>
          <p:nvPr/>
        </p:nvSpPr>
        <p:spPr bwMode="auto">
          <a:xfrm>
            <a:off x="152400" y="28956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1800" b="1"/>
              <a:t>Medium</a:t>
            </a:r>
          </a:p>
        </p:txBody>
      </p:sp>
      <p:sp>
        <p:nvSpPr>
          <p:cNvPr id="50181" name="Oval 5"/>
          <p:cNvSpPr>
            <a:spLocks noChangeArrowheads="1"/>
          </p:cNvSpPr>
          <p:nvPr/>
        </p:nvSpPr>
        <p:spPr bwMode="auto">
          <a:xfrm>
            <a:off x="4038600" y="152400"/>
            <a:ext cx="1066800" cy="990600"/>
          </a:xfrm>
          <a:prstGeom prst="ellipse">
            <a:avLst/>
          </a:prstGeom>
          <a:solidFill>
            <a:srgbClr val="FFFFFF"/>
          </a:solidFill>
          <a:ln w="9525">
            <a:solidFill>
              <a:schemeClr val="tx1"/>
            </a:solidFill>
            <a:round/>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1800" b="1"/>
              <a:t>Speaker</a:t>
            </a:r>
          </a:p>
        </p:txBody>
      </p:sp>
      <p:sp>
        <p:nvSpPr>
          <p:cNvPr id="183302" name="Rectangle 6"/>
          <p:cNvSpPr>
            <a:spLocks noChangeArrowheads="1"/>
          </p:cNvSpPr>
          <p:nvPr/>
        </p:nvSpPr>
        <p:spPr bwMode="auto">
          <a:xfrm>
            <a:off x="3200400" y="13716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1800" b="1"/>
              <a:t>Rhetorical intent</a:t>
            </a:r>
            <a:endParaRPr kumimoji="0" lang="en-US" altLang="en-US" sz="1800"/>
          </a:p>
        </p:txBody>
      </p:sp>
      <p:sp>
        <p:nvSpPr>
          <p:cNvPr id="183303" name="Rectangle 7"/>
          <p:cNvSpPr>
            <a:spLocks noChangeArrowheads="1"/>
          </p:cNvSpPr>
          <p:nvPr/>
        </p:nvSpPr>
        <p:spPr bwMode="auto">
          <a:xfrm>
            <a:off x="3200400" y="19812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1800" b="1"/>
              <a:t>Rhetorical strategy/“rules”</a:t>
            </a:r>
            <a:endParaRPr kumimoji="0" lang="en-US" altLang="en-US" sz="1800"/>
          </a:p>
        </p:txBody>
      </p:sp>
      <p:sp>
        <p:nvSpPr>
          <p:cNvPr id="183304" name="Rectangle 8"/>
          <p:cNvSpPr>
            <a:spLocks noChangeArrowheads="1"/>
          </p:cNvSpPr>
          <p:nvPr/>
        </p:nvSpPr>
        <p:spPr bwMode="auto">
          <a:xfrm>
            <a:off x="3200400" y="41910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1800" b="1"/>
              <a:t>Reading strategy/ “rules”</a:t>
            </a:r>
          </a:p>
        </p:txBody>
      </p:sp>
      <p:sp>
        <p:nvSpPr>
          <p:cNvPr id="183305" name="Rectangle 9"/>
          <p:cNvSpPr>
            <a:spLocks noChangeArrowheads="1"/>
          </p:cNvSpPr>
          <p:nvPr/>
        </p:nvSpPr>
        <p:spPr bwMode="auto">
          <a:xfrm>
            <a:off x="3200400" y="50292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1800" b="1"/>
              <a:t>Rhetorical impact</a:t>
            </a:r>
          </a:p>
        </p:txBody>
      </p:sp>
      <p:sp>
        <p:nvSpPr>
          <p:cNvPr id="183306" name="Rectangle 10"/>
          <p:cNvSpPr>
            <a:spLocks noChangeArrowheads="1"/>
          </p:cNvSpPr>
          <p:nvPr/>
        </p:nvSpPr>
        <p:spPr bwMode="auto">
          <a:xfrm>
            <a:off x="3200400" y="2590800"/>
            <a:ext cx="2667000" cy="381000"/>
          </a:xfrm>
          <a:prstGeom prst="rect">
            <a:avLst/>
          </a:prstGeom>
          <a:solidFill>
            <a:srgbClr val="FFFFFF"/>
          </a:solidFill>
          <a:ln w="9525">
            <a:solidFill>
              <a:schemeClr val="tx1"/>
            </a:solidFill>
            <a:miter lim="800000"/>
            <a:headEnd/>
            <a:tailEnd/>
          </a:ln>
        </p:spPr>
        <p:txBody>
          <a:bodyPr wrap="none" anchor="ct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1800" b="1"/>
              <a:t>Literary features</a:t>
            </a:r>
            <a:endParaRPr kumimoji="0" lang="en-US" altLang="en-US" sz="1800"/>
          </a:p>
        </p:txBody>
      </p:sp>
      <p:sp>
        <p:nvSpPr>
          <p:cNvPr id="50187" name="Line 11"/>
          <p:cNvSpPr>
            <a:spLocks noChangeShapeType="1"/>
          </p:cNvSpPr>
          <p:nvPr/>
        </p:nvSpPr>
        <p:spPr bwMode="auto">
          <a:xfrm>
            <a:off x="4648200" y="1752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8" name="Line 12"/>
          <p:cNvSpPr>
            <a:spLocks noChangeShapeType="1"/>
          </p:cNvSpPr>
          <p:nvPr/>
        </p:nvSpPr>
        <p:spPr bwMode="auto">
          <a:xfrm>
            <a:off x="4648200" y="2362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9" name="Line 13"/>
          <p:cNvSpPr>
            <a:spLocks noChangeShapeType="1"/>
          </p:cNvSpPr>
          <p:nvPr/>
        </p:nvSpPr>
        <p:spPr bwMode="auto">
          <a:xfrm>
            <a:off x="46482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0" name="Line 14"/>
          <p:cNvSpPr>
            <a:spLocks noChangeShapeType="1"/>
          </p:cNvSpPr>
          <p:nvPr/>
        </p:nvSpPr>
        <p:spPr bwMode="auto">
          <a:xfrm>
            <a:off x="4648200" y="2971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1" name="Line 15"/>
          <p:cNvSpPr>
            <a:spLocks noChangeShapeType="1"/>
          </p:cNvSpPr>
          <p:nvPr/>
        </p:nvSpPr>
        <p:spPr bwMode="auto">
          <a:xfrm>
            <a:off x="4648200" y="3200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16"/>
          <p:cNvSpPr>
            <a:spLocks noChangeShapeType="1"/>
          </p:cNvSpPr>
          <p:nvPr/>
        </p:nvSpPr>
        <p:spPr bwMode="auto">
          <a:xfrm flipH="1">
            <a:off x="3200400" y="32004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3" name="Line 17"/>
          <p:cNvSpPr>
            <a:spLocks noChangeShapeType="1"/>
          </p:cNvSpPr>
          <p:nvPr/>
        </p:nvSpPr>
        <p:spPr bwMode="auto">
          <a:xfrm>
            <a:off x="3200400" y="3200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4" name="Line 18"/>
          <p:cNvSpPr>
            <a:spLocks noChangeShapeType="1"/>
          </p:cNvSpPr>
          <p:nvPr/>
        </p:nvSpPr>
        <p:spPr bwMode="auto">
          <a:xfrm>
            <a:off x="5715000" y="3200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5" name="Line 19"/>
          <p:cNvSpPr>
            <a:spLocks noChangeShapeType="1"/>
          </p:cNvSpPr>
          <p:nvPr/>
        </p:nvSpPr>
        <p:spPr bwMode="auto">
          <a:xfrm>
            <a:off x="5867400" y="32004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20"/>
          <p:cNvSpPr>
            <a:spLocks noChangeShapeType="1"/>
          </p:cNvSpPr>
          <p:nvPr/>
        </p:nvSpPr>
        <p:spPr bwMode="auto">
          <a:xfrm>
            <a:off x="3200400" y="3733800"/>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7" name="Line 21"/>
          <p:cNvSpPr>
            <a:spLocks noChangeShapeType="1"/>
          </p:cNvSpPr>
          <p:nvPr/>
        </p:nvSpPr>
        <p:spPr bwMode="auto">
          <a:xfrm>
            <a:off x="35052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8" name="Line 22"/>
          <p:cNvSpPr>
            <a:spLocks noChangeShapeType="1"/>
          </p:cNvSpPr>
          <p:nvPr/>
        </p:nvSpPr>
        <p:spPr bwMode="auto">
          <a:xfrm flipV="1">
            <a:off x="3200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23"/>
          <p:cNvSpPr>
            <a:spLocks noChangeShapeType="1"/>
          </p:cNvSpPr>
          <p:nvPr/>
        </p:nvSpPr>
        <p:spPr bwMode="auto">
          <a:xfrm flipV="1">
            <a:off x="5867400" y="36576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24"/>
          <p:cNvSpPr>
            <a:spLocks noChangeShapeType="1"/>
          </p:cNvSpPr>
          <p:nvPr/>
        </p:nvSpPr>
        <p:spPr bwMode="auto">
          <a:xfrm>
            <a:off x="4648200" y="3733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3321" name="Text Box 25"/>
          <p:cNvSpPr txBox="1">
            <a:spLocks noChangeArrowheads="1"/>
          </p:cNvSpPr>
          <p:nvPr/>
        </p:nvSpPr>
        <p:spPr bwMode="auto">
          <a:xfrm>
            <a:off x="2819400"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b="1"/>
              <a:t>Form</a:t>
            </a:r>
          </a:p>
        </p:txBody>
      </p:sp>
      <p:sp>
        <p:nvSpPr>
          <p:cNvPr id="183322" name="Text Box 26"/>
          <p:cNvSpPr txBox="1">
            <a:spLocks noChangeArrowheads="1"/>
          </p:cNvSpPr>
          <p:nvPr/>
        </p:nvSpPr>
        <p:spPr bwMode="auto">
          <a:xfrm>
            <a:off x="5334000" y="32766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1800" b="1"/>
              <a:t>Content</a:t>
            </a:r>
          </a:p>
        </p:txBody>
      </p:sp>
      <p:sp>
        <p:nvSpPr>
          <p:cNvPr id="183323" name="Line 27"/>
          <p:cNvSpPr>
            <a:spLocks noChangeShapeType="1"/>
          </p:cNvSpPr>
          <p:nvPr/>
        </p:nvSpPr>
        <p:spPr bwMode="auto">
          <a:xfrm>
            <a:off x="2590800" y="25908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24" name="Line 28"/>
          <p:cNvSpPr>
            <a:spLocks noChangeShapeType="1"/>
          </p:cNvSpPr>
          <p:nvPr/>
        </p:nvSpPr>
        <p:spPr bwMode="auto">
          <a:xfrm flipV="1">
            <a:off x="2590800" y="2514600"/>
            <a:ext cx="609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25" name="Line 29"/>
          <p:cNvSpPr>
            <a:spLocks noChangeShapeType="1"/>
          </p:cNvSpPr>
          <p:nvPr/>
        </p:nvSpPr>
        <p:spPr bwMode="auto">
          <a:xfrm>
            <a:off x="2590800" y="3886200"/>
            <a:ext cx="6858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26" name="Text Box 30"/>
          <p:cNvSpPr txBox="1">
            <a:spLocks noChangeArrowheads="1"/>
          </p:cNvSpPr>
          <p:nvPr/>
        </p:nvSpPr>
        <p:spPr bwMode="auto">
          <a:xfrm>
            <a:off x="1981200" y="3048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1800" b="1"/>
              <a:t>text</a:t>
            </a:r>
          </a:p>
        </p:txBody>
      </p:sp>
      <p:sp>
        <p:nvSpPr>
          <p:cNvPr id="183327" name="Line 31"/>
          <p:cNvSpPr>
            <a:spLocks noChangeShapeType="1"/>
          </p:cNvSpPr>
          <p:nvPr/>
        </p:nvSpPr>
        <p:spPr bwMode="auto">
          <a:xfrm>
            <a:off x="6858000" y="1524000"/>
            <a:ext cx="0" cy="3733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28" name="Line 32"/>
          <p:cNvSpPr>
            <a:spLocks noChangeShapeType="1"/>
          </p:cNvSpPr>
          <p:nvPr/>
        </p:nvSpPr>
        <p:spPr bwMode="auto">
          <a:xfrm flipH="1">
            <a:off x="5943600" y="5257800"/>
            <a:ext cx="9144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3329" name="Line 33"/>
          <p:cNvSpPr>
            <a:spLocks noChangeShapeType="1"/>
          </p:cNvSpPr>
          <p:nvPr/>
        </p:nvSpPr>
        <p:spPr bwMode="auto">
          <a:xfrm flipH="1">
            <a:off x="5943600" y="1524000"/>
            <a:ext cx="914400" cy="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3330" name="Text Box 34"/>
          <p:cNvSpPr txBox="1">
            <a:spLocks noChangeArrowheads="1"/>
          </p:cNvSpPr>
          <p:nvPr/>
        </p:nvSpPr>
        <p:spPr bwMode="auto">
          <a:xfrm>
            <a:off x="6858000" y="419100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000" b="1">
                <a:solidFill>
                  <a:srgbClr val="0000FF"/>
                </a:solidFill>
              </a:rPr>
              <a:t>= effective communication</a:t>
            </a:r>
            <a:endParaRPr kumimoji="0" lang="en-US" altLang="en-US" sz="1800" b="1"/>
          </a:p>
        </p:txBody>
      </p:sp>
      <p:sp>
        <p:nvSpPr>
          <p:cNvPr id="183331" name="Line 35"/>
          <p:cNvSpPr>
            <a:spLocks noChangeShapeType="1"/>
          </p:cNvSpPr>
          <p:nvPr/>
        </p:nvSpPr>
        <p:spPr bwMode="auto">
          <a:xfrm>
            <a:off x="1905000" y="2133600"/>
            <a:ext cx="1143000"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3332" name="Line 36"/>
          <p:cNvSpPr>
            <a:spLocks noChangeShapeType="1"/>
          </p:cNvSpPr>
          <p:nvPr/>
        </p:nvSpPr>
        <p:spPr bwMode="auto">
          <a:xfrm>
            <a:off x="1905000" y="4419600"/>
            <a:ext cx="1219200" cy="0"/>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3333" name="Line 37"/>
          <p:cNvSpPr>
            <a:spLocks noChangeShapeType="1"/>
          </p:cNvSpPr>
          <p:nvPr/>
        </p:nvSpPr>
        <p:spPr bwMode="auto">
          <a:xfrm>
            <a:off x="1905000" y="2133600"/>
            <a:ext cx="0" cy="22860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334" name="Text Box 38"/>
          <p:cNvSpPr txBox="1">
            <a:spLocks noChangeArrowheads="1"/>
          </p:cNvSpPr>
          <p:nvPr/>
        </p:nvSpPr>
        <p:spPr bwMode="auto">
          <a:xfrm>
            <a:off x="228600" y="3962400"/>
            <a:ext cx="2133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nSpc>
                <a:spcPts val="1600"/>
              </a:lnSpc>
              <a:spcBef>
                <a:spcPct val="50000"/>
              </a:spcBef>
              <a:buClrTx/>
              <a:buFontTx/>
              <a:buNone/>
            </a:pPr>
            <a:r>
              <a:rPr kumimoji="0" lang="en-US" altLang="en-US" sz="2000" b="1"/>
              <a:t>   </a:t>
            </a:r>
            <a:r>
              <a:rPr kumimoji="0" lang="en-US" altLang="en-US" sz="2000" b="1">
                <a:solidFill>
                  <a:srgbClr val="CC0000"/>
                </a:solidFill>
              </a:rPr>
              <a:t>creates    </a:t>
            </a:r>
            <a:r>
              <a:rPr kumimoji="0" lang="en-US" altLang="en-US" sz="2000">
                <a:solidFill>
                  <a:srgbClr val="CC0000"/>
                </a:solidFill>
              </a:rPr>
              <a:t>=</a:t>
            </a:r>
          </a:p>
          <a:p>
            <a:pPr>
              <a:lnSpc>
                <a:spcPts val="1200"/>
              </a:lnSpc>
              <a:spcBef>
                <a:spcPct val="50000"/>
              </a:spcBef>
              <a:buClrTx/>
              <a:buFontTx/>
              <a:buNone/>
            </a:pPr>
            <a:r>
              <a:rPr kumimoji="0" lang="en-US" altLang="en-US" sz="2000" b="1">
                <a:solidFill>
                  <a:srgbClr val="CC0000"/>
                </a:solidFill>
              </a:rPr>
              <a:t>   effective</a:t>
            </a:r>
          </a:p>
          <a:p>
            <a:pPr>
              <a:lnSpc>
                <a:spcPts val="1600"/>
              </a:lnSpc>
              <a:spcBef>
                <a:spcPct val="50000"/>
              </a:spcBef>
              <a:buClrTx/>
              <a:buFontTx/>
              <a:buNone/>
            </a:pPr>
            <a:r>
              <a:rPr kumimoji="0" lang="en-US" altLang="en-US" sz="2000" b="1">
                <a:solidFill>
                  <a:srgbClr val="CC0000"/>
                </a:solidFill>
              </a:rPr>
              <a:t>   communication</a:t>
            </a:r>
            <a:endParaRPr kumimoji="0" lang="en-US" altLang="en-US" sz="2000" b="1"/>
          </a:p>
        </p:txBody>
      </p:sp>
      <p:grpSp>
        <p:nvGrpSpPr>
          <p:cNvPr id="2" name="Group 39"/>
          <p:cNvGrpSpPr>
            <a:grpSpLocks/>
          </p:cNvGrpSpPr>
          <p:nvPr/>
        </p:nvGrpSpPr>
        <p:grpSpPr bwMode="auto">
          <a:xfrm>
            <a:off x="2743200" y="4572000"/>
            <a:ext cx="1295400" cy="1676400"/>
            <a:chOff x="1728" y="2880"/>
            <a:chExt cx="816" cy="1056"/>
          </a:xfrm>
        </p:grpSpPr>
        <p:sp>
          <p:nvSpPr>
            <p:cNvPr id="50217" name="Line 40"/>
            <p:cNvSpPr>
              <a:spLocks noChangeShapeType="1"/>
            </p:cNvSpPr>
            <p:nvPr/>
          </p:nvSpPr>
          <p:spPr bwMode="auto">
            <a:xfrm flipH="1">
              <a:off x="1728" y="3936"/>
              <a:ext cx="8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8" name="Line 41"/>
            <p:cNvSpPr>
              <a:spLocks noChangeShapeType="1"/>
            </p:cNvSpPr>
            <p:nvPr/>
          </p:nvSpPr>
          <p:spPr bwMode="auto">
            <a:xfrm flipV="1">
              <a:off x="1728" y="2976"/>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9" name="Line 42"/>
            <p:cNvSpPr>
              <a:spLocks noChangeShapeType="1"/>
            </p:cNvSpPr>
            <p:nvPr/>
          </p:nvSpPr>
          <p:spPr bwMode="auto">
            <a:xfrm>
              <a:off x="1728" y="2976"/>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0" name="Line 43"/>
            <p:cNvSpPr>
              <a:spLocks noChangeShapeType="1"/>
            </p:cNvSpPr>
            <p:nvPr/>
          </p:nvSpPr>
          <p:spPr bwMode="auto">
            <a:xfrm flipV="1">
              <a:off x="2256" y="2880"/>
              <a:ext cx="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0216" name="Text Box 44"/>
          <p:cNvSpPr txBox="1">
            <a:spLocks noChangeArrowheads="1"/>
          </p:cNvSpPr>
          <p:nvPr/>
        </p:nvSpPr>
        <p:spPr bwMode="auto">
          <a:xfrm>
            <a:off x="228600" y="228600"/>
            <a:ext cx="327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a:t>Process of Communication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33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33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3327"/>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183328"/>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183329"/>
                                        </p:tgtEl>
                                        <p:attrNameLst>
                                          <p:attrName>style.visibility</p:attrName>
                                        </p:attrNameLst>
                                      </p:cBhvr>
                                      <p:to>
                                        <p:strVal val="visible"/>
                                      </p:to>
                                    </p:set>
                                  </p:childTnLst>
                                </p:cTn>
                              </p:par>
                            </p:childTnLst>
                          </p:cTn>
                        </p:par>
                        <p:par>
                          <p:cTn id="21" fill="hold" nodeType="afterGroup">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18333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330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3323"/>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183324"/>
                                        </p:tgtEl>
                                        <p:attrNameLst>
                                          <p:attrName>style.visibility</p:attrName>
                                        </p:attrNameLst>
                                      </p:cBhvr>
                                      <p:to>
                                        <p:strVal val="visible"/>
                                      </p:to>
                                    </p:se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499"/>
                                          </p:stCondLst>
                                        </p:cTn>
                                        <p:tgtEl>
                                          <p:spTgt spid="183325"/>
                                        </p:tgtEl>
                                        <p:attrNameLst>
                                          <p:attrName>style.visibility</p:attrName>
                                        </p:attrNameLst>
                                      </p:cBhvr>
                                      <p:to>
                                        <p:strVal val="visible"/>
                                      </p:to>
                                    </p:set>
                                  </p:childTnLst>
                                </p:cTn>
                              </p:par>
                            </p:childTnLst>
                          </p:cTn>
                        </p:par>
                        <p:par>
                          <p:cTn id="38" fill="hold" nodeType="afterGroup">
                            <p:stCondLst>
                              <p:cond delay="1500"/>
                            </p:stCondLst>
                            <p:childTnLst>
                              <p:par>
                                <p:cTn id="39" presetID="1" presetClass="entr" presetSubtype="0" fill="hold" grpId="0" nodeType="afterEffect">
                                  <p:stCondLst>
                                    <p:cond delay="0"/>
                                  </p:stCondLst>
                                  <p:childTnLst>
                                    <p:set>
                                      <p:cBhvr>
                                        <p:cTn id="40" dur="1" fill="hold">
                                          <p:stCondLst>
                                            <p:cond delay="499"/>
                                          </p:stCondLst>
                                        </p:cTn>
                                        <p:tgtEl>
                                          <p:spTgt spid="18332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8330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8332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1833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18330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83331"/>
                                        </p:tgtEl>
                                        <p:attrNameLst>
                                          <p:attrName>style.visibility</p:attrName>
                                        </p:attrNameLst>
                                      </p:cBhvr>
                                      <p:to>
                                        <p:strVal val="visible"/>
                                      </p:to>
                                    </p:set>
                                  </p:childTnLst>
                                </p:cTn>
                              </p:par>
                            </p:childTnLst>
                          </p:cTn>
                        </p:par>
                        <p:par>
                          <p:cTn id="65" fill="hold" nodeType="afterGroup">
                            <p:stCondLst>
                              <p:cond delay="500"/>
                            </p:stCondLst>
                            <p:childTnLst>
                              <p:par>
                                <p:cTn id="66" presetID="1" presetClass="entr" presetSubtype="0" fill="hold" grpId="0" nodeType="afterEffect">
                                  <p:stCondLst>
                                    <p:cond delay="0"/>
                                  </p:stCondLst>
                                  <p:childTnLst>
                                    <p:set>
                                      <p:cBhvr>
                                        <p:cTn id="67" dur="1" fill="hold">
                                          <p:stCondLst>
                                            <p:cond delay="499"/>
                                          </p:stCondLst>
                                        </p:cTn>
                                        <p:tgtEl>
                                          <p:spTgt spid="183332"/>
                                        </p:tgtEl>
                                        <p:attrNameLst>
                                          <p:attrName>style.visibility</p:attrName>
                                        </p:attrNameLst>
                                      </p:cBhvr>
                                      <p:to>
                                        <p:strVal val="visible"/>
                                      </p:to>
                                    </p:set>
                                  </p:childTnLst>
                                </p:cTn>
                              </p:par>
                            </p:childTnLst>
                          </p:cTn>
                        </p:par>
                        <p:par>
                          <p:cTn id="68" fill="hold" nodeType="afterGroup">
                            <p:stCondLst>
                              <p:cond delay="1000"/>
                            </p:stCondLst>
                            <p:childTnLst>
                              <p:par>
                                <p:cTn id="69" presetID="1" presetClass="entr" presetSubtype="0" fill="hold" grpId="0" nodeType="afterEffect">
                                  <p:stCondLst>
                                    <p:cond delay="0"/>
                                  </p:stCondLst>
                                  <p:childTnLst>
                                    <p:set>
                                      <p:cBhvr>
                                        <p:cTn id="70" dur="1" fill="hold">
                                          <p:stCondLst>
                                            <p:cond delay="499"/>
                                          </p:stCondLst>
                                        </p:cTn>
                                        <p:tgtEl>
                                          <p:spTgt spid="183333"/>
                                        </p:tgtEl>
                                        <p:attrNameLst>
                                          <p:attrName>style.visibility</p:attrName>
                                        </p:attrNameLst>
                                      </p:cBhvr>
                                      <p:to>
                                        <p:strVal val="visible"/>
                                      </p:to>
                                    </p:set>
                                  </p:childTnLst>
                                </p:cTn>
                              </p:par>
                            </p:childTnLst>
                          </p:cTn>
                        </p:par>
                        <p:par>
                          <p:cTn id="71" fill="hold" nodeType="afterGroup">
                            <p:stCondLst>
                              <p:cond delay="1500"/>
                            </p:stCondLst>
                            <p:childTnLst>
                              <p:par>
                                <p:cTn id="72" presetID="1" presetClass="entr" presetSubtype="0" fill="hold" grpId="0" nodeType="afterEffect">
                                  <p:stCondLst>
                                    <p:cond delay="0"/>
                                  </p:stCondLst>
                                  <p:childTnLst>
                                    <p:set>
                                      <p:cBhvr>
                                        <p:cTn id="73" dur="1" fill="hold">
                                          <p:stCondLst>
                                            <p:cond delay="499"/>
                                          </p:stCondLst>
                                        </p:cTn>
                                        <p:tgtEl>
                                          <p:spTgt spid="18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2" grpId="0" animBg="1" autoUpdateAnimBg="0"/>
      <p:bldP spid="183303" grpId="0" animBg="1" autoUpdateAnimBg="0"/>
      <p:bldP spid="183304" grpId="0" animBg="1" autoUpdateAnimBg="0"/>
      <p:bldP spid="183305" grpId="0" animBg="1" autoUpdateAnimBg="0"/>
      <p:bldP spid="183306" grpId="0" animBg="1" autoUpdateAnimBg="0"/>
      <p:bldP spid="183321" grpId="0" autoUpdateAnimBg="0"/>
      <p:bldP spid="183322" grpId="0" autoUpdateAnimBg="0"/>
      <p:bldP spid="183323" grpId="0" animBg="1"/>
      <p:bldP spid="183324" grpId="0" animBg="1"/>
      <p:bldP spid="183325" grpId="0" animBg="1"/>
      <p:bldP spid="183326" grpId="0" autoUpdateAnimBg="0"/>
      <p:bldP spid="183327" grpId="0" animBg="1"/>
      <p:bldP spid="183328" grpId="0" animBg="1"/>
      <p:bldP spid="183329" grpId="0" animBg="1"/>
      <p:bldP spid="183330" grpId="0" autoUpdateAnimBg="0"/>
      <p:bldP spid="183331" grpId="0" animBg="1"/>
      <p:bldP spid="183332" grpId="0" animBg="1"/>
      <p:bldP spid="183333" grpId="0" animBg="1"/>
      <p:bldP spid="18333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2286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t>APPLICATION OF PROCESS OF COMMUNICATION </a:t>
            </a:r>
            <a:endParaRPr kumimoji="0" lang="en-US" altLang="en-US" sz="2400" b="1"/>
          </a:p>
          <a:p>
            <a:pPr>
              <a:spcBef>
                <a:spcPct val="0"/>
              </a:spcBef>
              <a:buClrTx/>
              <a:buFontTx/>
              <a:buNone/>
            </a:pPr>
            <a:endParaRPr kumimoji="0" lang="en-US" altLang="en-US" sz="2400" b="1"/>
          </a:p>
          <a:p>
            <a:pPr>
              <a:spcBef>
                <a:spcPct val="0"/>
              </a:spcBef>
              <a:buClrTx/>
              <a:buFontTx/>
              <a:buNone/>
            </a:pPr>
            <a:r>
              <a:rPr kumimoji="0" lang="en-US" altLang="en-US" sz="2400" b="1"/>
              <a:t>When reading a specific OT text:</a:t>
            </a:r>
            <a:endParaRPr kumimoji="0" lang="en-US" altLang="en-US" sz="2400"/>
          </a:p>
        </p:txBody>
      </p:sp>
      <p:sp>
        <p:nvSpPr>
          <p:cNvPr id="22531" name="Text Box 3"/>
          <p:cNvSpPr txBox="1">
            <a:spLocks noChangeArrowheads="1"/>
          </p:cNvSpPr>
          <p:nvPr/>
        </p:nvSpPr>
        <p:spPr bwMode="auto">
          <a:xfrm>
            <a:off x="0" y="1600200"/>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u="sng">
                <a:solidFill>
                  <a:schemeClr val="accent1"/>
                </a:solidFill>
              </a:rPr>
              <a:t>General</a:t>
            </a:r>
          </a:p>
          <a:p>
            <a:pPr>
              <a:spcBef>
                <a:spcPct val="0"/>
              </a:spcBef>
              <a:buClrTx/>
              <a:buFontTx/>
              <a:buNone/>
            </a:pPr>
            <a:r>
              <a:rPr kumimoji="0" lang="en-US" altLang="en-US" sz="2400" b="1">
                <a:solidFill>
                  <a:schemeClr val="accent1"/>
                </a:solidFill>
              </a:rPr>
              <a:t>  1.  Identify the literary genre and its function in general.               </a:t>
            </a:r>
          </a:p>
          <a:p>
            <a:pPr>
              <a:spcBef>
                <a:spcPct val="0"/>
              </a:spcBef>
              <a:buClrTx/>
              <a:buFontTx/>
              <a:buNone/>
            </a:pPr>
            <a:r>
              <a:rPr kumimoji="0" lang="en-US" altLang="en-US" sz="2400" b="1">
                <a:solidFill>
                  <a:schemeClr val="accent1"/>
                </a:solidFill>
              </a:rPr>
              <a:t>  2.  Identify the general literary features of that genre and their </a:t>
            </a:r>
            <a:br>
              <a:rPr kumimoji="0" lang="en-US" altLang="en-US" sz="2400" b="1">
                <a:solidFill>
                  <a:schemeClr val="accent1"/>
                </a:solidFill>
              </a:rPr>
            </a:br>
            <a:r>
              <a:rPr kumimoji="0" lang="en-US" altLang="en-US" sz="2400" b="1">
                <a:solidFill>
                  <a:schemeClr val="accent1"/>
                </a:solidFill>
              </a:rPr>
              <a:t>       intended impact.  (</a:t>
            </a:r>
            <a:r>
              <a:rPr kumimoji="0" lang="en-US" altLang="en-US" sz="2400" b="1">
                <a:solidFill>
                  <a:schemeClr val="hlink"/>
                </a:solidFill>
              </a:rPr>
              <a:t>Create a "Reading Strategy"</a:t>
            </a:r>
            <a:r>
              <a:rPr kumimoji="0" lang="en-US" altLang="en-US" sz="2400" b="1">
                <a:solidFill>
                  <a:schemeClr val="accent1"/>
                </a:solidFill>
              </a:rPr>
              <a:t>) </a:t>
            </a:r>
          </a:p>
          <a:p>
            <a:pPr>
              <a:spcBef>
                <a:spcPct val="0"/>
              </a:spcBef>
              <a:buClrTx/>
              <a:buFontTx/>
              <a:buNone/>
            </a:pPr>
            <a:endParaRPr kumimoji="0" lang="en-US" altLang="en-US" sz="2400" b="1" u="sng">
              <a:solidFill>
                <a:schemeClr val="accent1"/>
              </a:solidFill>
            </a:endParaRPr>
          </a:p>
          <a:p>
            <a:pPr>
              <a:spcBef>
                <a:spcPct val="0"/>
              </a:spcBef>
              <a:buClrTx/>
              <a:buFontTx/>
              <a:buNone/>
            </a:pPr>
            <a:r>
              <a:rPr kumimoji="0" lang="en-US" altLang="en-US" sz="2400" b="1" u="sng">
                <a:solidFill>
                  <a:schemeClr val="accent1"/>
                </a:solidFill>
              </a:rPr>
              <a:t>Specific</a:t>
            </a:r>
          </a:p>
          <a:p>
            <a:pPr>
              <a:spcBef>
                <a:spcPct val="0"/>
              </a:spcBef>
              <a:buClrTx/>
              <a:buFontTx/>
              <a:buNone/>
            </a:pPr>
            <a:r>
              <a:rPr kumimoji="0" lang="en-US" altLang="en-US" sz="2400" b="1">
                <a:solidFill>
                  <a:schemeClr val="accent1"/>
                </a:solidFill>
              </a:rPr>
              <a:t>  3.  Identify the literary features of a specific text and their specific</a:t>
            </a:r>
            <a:br>
              <a:rPr kumimoji="0" lang="en-US" altLang="en-US" sz="2400" b="1">
                <a:solidFill>
                  <a:schemeClr val="accent1"/>
                </a:solidFill>
              </a:rPr>
            </a:br>
            <a:r>
              <a:rPr kumimoji="0" lang="en-US" altLang="en-US" sz="2400" b="1">
                <a:solidFill>
                  <a:schemeClr val="accent1"/>
                </a:solidFill>
              </a:rPr>
              <a:t>       impact. (Apply Reading Strategy)</a:t>
            </a:r>
          </a:p>
          <a:p>
            <a:pPr>
              <a:spcBef>
                <a:spcPct val="0"/>
              </a:spcBef>
              <a:buClrTx/>
              <a:buFontTx/>
              <a:buNone/>
            </a:pPr>
            <a:r>
              <a:rPr kumimoji="0" lang="en-US" altLang="en-US" sz="2400" b="1">
                <a:solidFill>
                  <a:schemeClr val="accent1"/>
                </a:solidFill>
              </a:rPr>
              <a:t>  4.  Evaluate in terms of intended function/impact.</a:t>
            </a:r>
            <a:endParaRPr kumimoji="0" lang="en-US" altLang="en-US" sz="24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0"/>
            <a:ext cx="91440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50000"/>
              </a:spcBef>
              <a:buClrTx/>
              <a:buFontTx/>
              <a:buNone/>
            </a:pPr>
            <a:r>
              <a:rPr kumimoji="0" lang="en-US" altLang="en-US" sz="2400" b="1" u="sng"/>
              <a:t>Genre Recognition</a:t>
            </a:r>
            <a:endParaRPr kumimoji="0" lang="en-US" altLang="en-US" sz="2400" b="1"/>
          </a:p>
          <a:p>
            <a:pPr>
              <a:spcBef>
                <a:spcPct val="50000"/>
              </a:spcBef>
              <a:buClrTx/>
              <a:buFontTx/>
              <a:buNone/>
            </a:pPr>
            <a:r>
              <a:rPr kumimoji="0" lang="en-US" altLang="en-US" sz="2400" b="1"/>
              <a:t>Failure to employ a reading strategy that recognizes the types/genres of literature in the Bible and their original functions:</a:t>
            </a:r>
          </a:p>
        </p:txBody>
      </p:sp>
      <p:sp>
        <p:nvSpPr>
          <p:cNvPr id="16387" name="Text Box 3"/>
          <p:cNvSpPr txBox="1">
            <a:spLocks noChangeArrowheads="1"/>
          </p:cNvSpPr>
          <p:nvPr/>
        </p:nvSpPr>
        <p:spPr bwMode="auto">
          <a:xfrm>
            <a:off x="0" y="144780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50000"/>
              </a:spcBef>
              <a:buClrTx/>
              <a:buFontTx/>
              <a:buNone/>
            </a:pPr>
            <a:r>
              <a:rPr kumimoji="0" lang="en-US" altLang="en-US" sz="2400" b="1"/>
              <a:t>1.	</a:t>
            </a:r>
            <a:r>
              <a:rPr kumimoji="0" lang="en-US" altLang="en-US" sz="2400" b="1" u="sng">
                <a:solidFill>
                  <a:schemeClr val="accent1"/>
                </a:solidFill>
              </a:rPr>
              <a:t>Obscures the variety of forms employed in the Bible</a:t>
            </a:r>
            <a:r>
              <a:rPr kumimoji="0" lang="en-US" altLang="en-US" sz="2400" b="1"/>
              <a:t> and 	makes communication MORE difficult.  (People employ 	different genres to AID communication.)</a:t>
            </a:r>
          </a:p>
          <a:p>
            <a:pPr>
              <a:spcBef>
                <a:spcPct val="50000"/>
              </a:spcBef>
              <a:buClrTx/>
              <a:buFontTx/>
              <a:buNone/>
            </a:pPr>
            <a:r>
              <a:rPr kumimoji="0" lang="en-US" altLang="en-US" sz="2400" b="1"/>
              <a:t>2.	</a:t>
            </a:r>
            <a:r>
              <a:rPr kumimoji="0" lang="en-US" altLang="en-US" sz="2400" b="1" u="sng">
                <a:solidFill>
                  <a:schemeClr val="accent1"/>
                </a:solidFill>
              </a:rPr>
              <a:t>Locates the meaning of the text in the hands of the reader</a:t>
            </a:r>
            <a:r>
              <a:rPr kumimoji="0" lang="en-US" altLang="en-US" sz="2400" b="1">
                <a:solidFill>
                  <a:schemeClr val="accent1"/>
                </a:solidFill>
              </a:rPr>
              <a:t> </a:t>
            </a:r>
            <a:r>
              <a:rPr kumimoji="0" lang="en-US" altLang="en-US" sz="2400" b="1"/>
              <a:t>	(leading to unintended applications) rather than locating the 	meaning in the author’s intention.</a:t>
            </a:r>
          </a:p>
          <a:p>
            <a:pPr>
              <a:spcBef>
                <a:spcPct val="50000"/>
              </a:spcBef>
              <a:buClrTx/>
              <a:buFontTx/>
              <a:buNone/>
            </a:pPr>
            <a:r>
              <a:rPr kumimoji="0" lang="en-US" altLang="en-US" sz="2400" b="1"/>
              <a:t>3.	</a:t>
            </a:r>
            <a:r>
              <a:rPr kumimoji="0" lang="en-US" altLang="en-US" sz="2400" b="1" u="sng">
                <a:solidFill>
                  <a:schemeClr val="accent1"/>
                </a:solidFill>
              </a:rPr>
              <a:t>Promotes private and self-centered readings</a:t>
            </a:r>
            <a:r>
              <a:rPr kumimoji="0" lang="en-US" altLang="en-US" sz="2400" b="1"/>
              <a:t> of the Bible 	(“God speaks to ME”), rather than an informed and 		communally guided interpretation.</a:t>
            </a:r>
          </a:p>
          <a:p>
            <a:pPr>
              <a:spcBef>
                <a:spcPct val="50000"/>
              </a:spcBef>
              <a:buClrTx/>
              <a:buFontTx/>
              <a:buNone/>
            </a:pPr>
            <a:r>
              <a:rPr kumimoji="0" lang="en-US" altLang="en-US" sz="2400" b="1"/>
              <a:t>4.	</a:t>
            </a:r>
            <a:r>
              <a:rPr kumimoji="0" lang="en-US" altLang="en-US" sz="2400" b="1" u="sng">
                <a:solidFill>
                  <a:schemeClr val="accent1"/>
                </a:solidFill>
              </a:rPr>
              <a:t>Often leads to an “atomizing” of the text</a:t>
            </a:r>
            <a:r>
              <a:rPr kumimoji="0" lang="en-US" altLang="en-US" sz="2400" b="1">
                <a:solidFill>
                  <a:schemeClr val="accent1"/>
                </a:solidFill>
              </a:rPr>
              <a:t>.</a:t>
            </a:r>
            <a:r>
              <a:rPr kumimoji="0" lang="en-US" altLang="en-US" sz="2400" b="1"/>
              <a:t>  </a:t>
            </a:r>
            <a:br>
              <a:rPr kumimoji="0" lang="en-US" altLang="en-US" sz="2400" b="1"/>
            </a:br>
            <a:r>
              <a:rPr kumimoji="0" lang="en-US" altLang="en-US" sz="2400" b="1"/>
              <a:t>            (Illustration: favorite cake – the impact of</a:t>
            </a:r>
            <a:br>
              <a:rPr kumimoji="0" lang="en-US" altLang="en-US" sz="2400" b="1"/>
            </a:br>
            <a:r>
              <a:rPr kumimoji="0" lang="en-US" altLang="en-US" sz="2400" b="1"/>
              <a:t>            the whole is much different than the </a:t>
            </a:r>
            <a:br>
              <a:rPr kumimoji="0" lang="en-US" altLang="en-US" sz="2400" b="1"/>
            </a:br>
            <a:r>
              <a:rPr kumimoji="0" lang="en-US" altLang="en-US" sz="2400" b="1"/>
              <a:t>            separate parts/ingredients)</a:t>
            </a:r>
            <a:endParaRPr kumimoji="0" lang="en-US" altLang="en-US" sz="2400"/>
          </a:p>
        </p:txBody>
      </p:sp>
      <p:graphicFrame>
        <p:nvGraphicFramePr>
          <p:cNvPr id="53252" name="Object 0"/>
          <p:cNvGraphicFramePr>
            <a:graphicFrameLocks noChangeAspect="1"/>
          </p:cNvGraphicFramePr>
          <p:nvPr/>
        </p:nvGraphicFramePr>
        <p:xfrm>
          <a:off x="6553200" y="4852988"/>
          <a:ext cx="2590800" cy="2005012"/>
        </p:xfrm>
        <a:graphic>
          <a:graphicData uri="http://schemas.openxmlformats.org/presentationml/2006/ole">
            <mc:AlternateContent xmlns:mc="http://schemas.openxmlformats.org/markup-compatibility/2006">
              <mc:Choice xmlns:v="urn:schemas-microsoft-com:vml" Requires="v">
                <p:oleObj spid="_x0000_s53266" name="Clip" r:id="rId4" imgW="4800000" imgH="3714286" progId="MS_ClipArt_Gallery.5">
                  <p:embed/>
                </p:oleObj>
              </mc:Choice>
              <mc:Fallback>
                <p:oleObj name="Clip" r:id="rId4" imgW="4800000" imgH="3714286" progId="MS_ClipArt_Gallery.5">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852988"/>
                        <a:ext cx="2590800" cy="200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457200" y="304800"/>
            <a:ext cx="8382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dirty="0">
                <a:solidFill>
                  <a:srgbClr val="333333"/>
                </a:solidFill>
              </a:rPr>
              <a:t>Deuteronomy 26:1-11 (New International Version)</a:t>
            </a:r>
          </a:p>
          <a:p>
            <a:pPr algn="ctr">
              <a:spcBef>
                <a:spcPct val="0"/>
              </a:spcBef>
              <a:buClrTx/>
              <a:buFontTx/>
              <a:buNone/>
            </a:pPr>
            <a:r>
              <a:rPr kumimoji="0" lang="en-US" altLang="en-US" sz="2400" b="1" dirty="0" err="1">
                <a:solidFill>
                  <a:srgbClr val="333333"/>
                </a:solidFill>
              </a:rPr>
              <a:t>Firstfruits</a:t>
            </a:r>
            <a:r>
              <a:rPr kumimoji="0" lang="en-US" altLang="en-US" sz="2400" b="1" dirty="0">
                <a:solidFill>
                  <a:srgbClr val="333333"/>
                </a:solidFill>
              </a:rPr>
              <a:t> and Tithes</a:t>
            </a:r>
          </a:p>
          <a:p>
            <a:pPr>
              <a:spcBef>
                <a:spcPct val="0"/>
              </a:spcBef>
              <a:buClrTx/>
              <a:buFontTx/>
              <a:buNone/>
            </a:pPr>
            <a:r>
              <a:rPr kumimoji="0" lang="en-US" altLang="en-US" sz="2400" b="1" dirty="0">
                <a:solidFill>
                  <a:srgbClr val="333333"/>
                </a:solidFill>
              </a:rPr>
              <a:t> </a:t>
            </a:r>
            <a:r>
              <a:rPr kumimoji="0" lang="en-US" altLang="en-US" sz="2400" b="1" baseline="30000" dirty="0">
                <a:solidFill>
                  <a:srgbClr val="333333"/>
                </a:solidFill>
              </a:rPr>
              <a:t>1</a:t>
            </a:r>
            <a:r>
              <a:rPr kumimoji="0" lang="en-US" altLang="en-US" sz="2400" b="1" dirty="0">
                <a:solidFill>
                  <a:srgbClr val="333333"/>
                </a:solidFill>
              </a:rPr>
              <a:t> When you have entered the land the LORD your God is giving you as an inheritance and have taken possession of it and settled in it, </a:t>
            </a:r>
            <a:r>
              <a:rPr kumimoji="0" lang="en-US" altLang="en-US" sz="2400" b="1" baseline="30000" dirty="0">
                <a:solidFill>
                  <a:srgbClr val="333333"/>
                </a:solidFill>
              </a:rPr>
              <a:t>2</a:t>
            </a:r>
            <a:r>
              <a:rPr kumimoji="0" lang="en-US" altLang="en-US" sz="2400" b="1" dirty="0">
                <a:solidFill>
                  <a:srgbClr val="333333"/>
                </a:solidFill>
              </a:rPr>
              <a:t> take some of the </a:t>
            </a:r>
            <a:r>
              <a:rPr kumimoji="0" lang="en-US" altLang="en-US" sz="2400" b="1" dirty="0" err="1">
                <a:solidFill>
                  <a:srgbClr val="333333"/>
                </a:solidFill>
              </a:rPr>
              <a:t>firstfruits</a:t>
            </a:r>
            <a:r>
              <a:rPr kumimoji="0" lang="en-US" altLang="en-US" sz="2400" b="1" dirty="0">
                <a:solidFill>
                  <a:srgbClr val="333333"/>
                </a:solidFill>
              </a:rPr>
              <a:t> of all that you produce from the soil of the land the LORD your God is giving you and put them in a basket. Then go to the place the LORD your God will choose as a dwelling for his Name </a:t>
            </a:r>
            <a:r>
              <a:rPr kumimoji="0" lang="en-US" altLang="en-US" sz="2400" b="1" baseline="30000" dirty="0">
                <a:solidFill>
                  <a:srgbClr val="333333"/>
                </a:solidFill>
              </a:rPr>
              <a:t>3</a:t>
            </a:r>
            <a:r>
              <a:rPr kumimoji="0" lang="en-US" altLang="en-US" sz="2400" b="1" dirty="0">
                <a:solidFill>
                  <a:srgbClr val="333333"/>
                </a:solidFill>
              </a:rPr>
              <a:t> and say to the priest in office at the time, </a:t>
            </a:r>
            <a:r>
              <a:rPr kumimoji="0" lang="en-US" altLang="en-US" sz="2400" b="1" dirty="0">
                <a:solidFill>
                  <a:schemeClr val="accent1"/>
                </a:solidFill>
              </a:rPr>
              <a:t>“I declare today to the LORD your God that I have come to the land the LORD swore to our ancestors to give us.”</a:t>
            </a:r>
            <a:r>
              <a:rPr kumimoji="0" lang="en-US" altLang="en-US" sz="2400" b="1" dirty="0">
                <a:solidFill>
                  <a:srgbClr val="333333"/>
                </a:solidFill>
              </a:rPr>
              <a:t> </a:t>
            </a:r>
            <a:r>
              <a:rPr kumimoji="0" lang="en-US" altLang="en-US" sz="2400" b="1" baseline="30000" dirty="0">
                <a:solidFill>
                  <a:srgbClr val="333333"/>
                </a:solidFill>
              </a:rPr>
              <a:t>4</a:t>
            </a:r>
            <a:r>
              <a:rPr kumimoji="0" lang="en-US" altLang="en-US" sz="2400" b="1" dirty="0">
                <a:solidFill>
                  <a:srgbClr val="333333"/>
                </a:solidFill>
              </a:rPr>
              <a:t> The priest shall take the basket from your hands and set it down in front of the altar of the LORD your God. </a:t>
            </a:r>
            <a:r>
              <a:rPr kumimoji="0" lang="en-US" altLang="en-US" sz="2400" b="1" baseline="30000" dirty="0">
                <a:solidFill>
                  <a:srgbClr val="333333"/>
                </a:solidFill>
              </a:rPr>
              <a:t>5</a:t>
            </a:r>
            <a:r>
              <a:rPr kumimoji="0" lang="en-US" altLang="en-US" sz="2400" b="1" dirty="0">
                <a:solidFill>
                  <a:srgbClr val="333333"/>
                </a:solidFill>
              </a:rPr>
              <a:t> Then you shall declare before the LORD your God: </a:t>
            </a:r>
            <a:r>
              <a:rPr kumimoji="0" lang="en-US" altLang="en-US" sz="2400" b="1" dirty="0">
                <a:solidFill>
                  <a:schemeClr val="accent1"/>
                </a:solidFill>
              </a:rPr>
              <a:t>“My father was a wandering Aramean, and he went down into Egypt with a few people and lived there and became a great nation, powerful and numerous. </a:t>
            </a:r>
            <a:r>
              <a:rPr kumimoji="0" lang="en-US" altLang="en-US" sz="2400" b="1" baseline="30000" dirty="0">
                <a:solidFill>
                  <a:schemeClr val="accent1"/>
                </a:solidFill>
              </a:rPr>
              <a:t>6</a:t>
            </a:r>
            <a:r>
              <a:rPr kumimoji="0" lang="en-US" altLang="en-US" sz="2400" b="1" dirty="0">
                <a:solidFill>
                  <a:schemeClr val="accent1"/>
                </a:solidFill>
              </a:rPr>
              <a:t> But the Egyptians mistreated us and made us suffer, subjecting us to harsh labor. </a:t>
            </a:r>
          </a:p>
        </p:txBody>
      </p:sp>
    </p:spTree>
    <p:extLst>
      <p:ext uri="{BB962C8B-B14F-4D97-AF65-F5344CB8AC3E}">
        <p14:creationId xmlns:p14="http://schemas.microsoft.com/office/powerpoint/2010/main" val="4100433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381000" y="533400"/>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baseline="30000" dirty="0">
                <a:solidFill>
                  <a:srgbClr val="333333"/>
                </a:solidFill>
              </a:rPr>
              <a:t>7</a:t>
            </a:r>
            <a:r>
              <a:rPr kumimoji="0" lang="en-US" altLang="en-US" sz="2400" b="1" dirty="0">
                <a:solidFill>
                  <a:srgbClr val="333333"/>
                </a:solidFill>
              </a:rPr>
              <a:t> </a:t>
            </a:r>
            <a:r>
              <a:rPr kumimoji="0" lang="en-US" altLang="en-US" sz="2400" b="1" dirty="0">
                <a:solidFill>
                  <a:schemeClr val="accent1"/>
                </a:solidFill>
              </a:rPr>
              <a:t>Then we cried out to the LORD, the God of our ancestors,</a:t>
            </a:r>
            <a:endParaRPr kumimoji="0" lang="en-US" altLang="en-US" sz="2400" dirty="0">
              <a:solidFill>
                <a:schemeClr val="accent1"/>
              </a:solidFill>
            </a:endParaRPr>
          </a:p>
          <a:p>
            <a:pPr>
              <a:spcBef>
                <a:spcPct val="0"/>
              </a:spcBef>
              <a:buClrTx/>
              <a:buFontTx/>
              <a:buNone/>
            </a:pPr>
            <a:r>
              <a:rPr kumimoji="0" lang="en-US" altLang="en-US" sz="2400" b="1" dirty="0">
                <a:solidFill>
                  <a:schemeClr val="accent1"/>
                </a:solidFill>
              </a:rPr>
              <a:t>and the LORD heard our voice and saw our misery, toil and oppression. </a:t>
            </a:r>
            <a:r>
              <a:rPr kumimoji="0" lang="en-US" altLang="en-US" sz="2400" b="1" baseline="30000" dirty="0">
                <a:solidFill>
                  <a:schemeClr val="accent1"/>
                </a:solidFill>
              </a:rPr>
              <a:t>8</a:t>
            </a:r>
            <a:r>
              <a:rPr kumimoji="0" lang="en-US" altLang="en-US" sz="2400" b="1" dirty="0">
                <a:solidFill>
                  <a:schemeClr val="accent1"/>
                </a:solidFill>
              </a:rPr>
              <a:t> So the LORD brought us out of Egypt with a mighty hand and an outstretched arm, with great terror and with signs and wonders. </a:t>
            </a:r>
            <a:r>
              <a:rPr kumimoji="0" lang="en-US" altLang="en-US" sz="2400" b="1" baseline="30000" dirty="0">
                <a:solidFill>
                  <a:schemeClr val="accent1"/>
                </a:solidFill>
              </a:rPr>
              <a:t>9</a:t>
            </a:r>
            <a:r>
              <a:rPr kumimoji="0" lang="en-US" altLang="en-US" sz="2400" b="1" dirty="0">
                <a:solidFill>
                  <a:schemeClr val="accent1"/>
                </a:solidFill>
              </a:rPr>
              <a:t> He brought us to this place and gave us this land, a land flowing with milk and honey; </a:t>
            </a:r>
            <a:r>
              <a:rPr kumimoji="0" lang="en-US" altLang="en-US" sz="2400" b="1" baseline="30000" dirty="0">
                <a:solidFill>
                  <a:schemeClr val="accent1"/>
                </a:solidFill>
              </a:rPr>
              <a:t>10</a:t>
            </a:r>
            <a:r>
              <a:rPr kumimoji="0" lang="en-US" altLang="en-US" sz="2400" b="1" dirty="0">
                <a:solidFill>
                  <a:schemeClr val="accent1"/>
                </a:solidFill>
              </a:rPr>
              <a:t> and now I bring the </a:t>
            </a:r>
            <a:r>
              <a:rPr kumimoji="0" lang="en-US" altLang="en-US" sz="2400" b="1" dirty="0" err="1">
                <a:solidFill>
                  <a:schemeClr val="accent1"/>
                </a:solidFill>
              </a:rPr>
              <a:t>firstfruits</a:t>
            </a:r>
            <a:r>
              <a:rPr kumimoji="0" lang="en-US" altLang="en-US" sz="2400" b="1" dirty="0">
                <a:solidFill>
                  <a:schemeClr val="accent1"/>
                </a:solidFill>
              </a:rPr>
              <a:t> of the soil that you, LORD, have given </a:t>
            </a:r>
          </a:p>
        </p:txBody>
      </p:sp>
      <p:pic>
        <p:nvPicPr>
          <p:cNvPr id="68611" name="Picture 2" descr="C:\Documents and Settings\cas\Local Settings\Temporary Internet Files\Content.IE5\I8Y1IB4N\MC9000548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352800"/>
            <a:ext cx="3352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4"/>
          <p:cNvSpPr txBox="1">
            <a:spLocks noChangeArrowheads="1"/>
          </p:cNvSpPr>
          <p:nvPr/>
        </p:nvSpPr>
        <p:spPr bwMode="auto">
          <a:xfrm>
            <a:off x="457200" y="3124200"/>
            <a:ext cx="449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solidFill>
                  <a:schemeClr val="accent1"/>
                </a:solidFill>
              </a:rPr>
              <a:t>me.” </a:t>
            </a:r>
            <a:r>
              <a:rPr kumimoji="0" lang="en-US" altLang="en-US" sz="2400" b="1" dirty="0">
                <a:solidFill>
                  <a:srgbClr val="333333"/>
                </a:solidFill>
              </a:rPr>
              <a:t>Place the basket before the LORD your God and bow down before him. </a:t>
            </a:r>
            <a:r>
              <a:rPr kumimoji="0" lang="en-US" altLang="en-US" sz="2400" b="1" baseline="30000" dirty="0">
                <a:solidFill>
                  <a:srgbClr val="333333"/>
                </a:solidFill>
              </a:rPr>
              <a:t>11</a:t>
            </a:r>
            <a:r>
              <a:rPr kumimoji="0" lang="en-US" altLang="en-US" sz="2400" b="1" dirty="0">
                <a:solidFill>
                  <a:srgbClr val="333333"/>
                </a:solidFill>
              </a:rPr>
              <a:t> Then you and the Levites and the foreigners residing among you shall rejoice in all the good things the LORD your God has given to you and your household. </a:t>
            </a:r>
          </a:p>
          <a:p>
            <a:pPr>
              <a:spcBef>
                <a:spcPct val="0"/>
              </a:spcBef>
              <a:buClrTx/>
              <a:buFontTx/>
              <a:buNone/>
            </a:pPr>
            <a:endParaRPr kumimoji="0" lang="en-US" altLang="en-US" sz="2400" dirty="0">
              <a:solidFill>
                <a:srgbClr val="333333"/>
              </a:solidFill>
            </a:endParaRPr>
          </a:p>
        </p:txBody>
      </p:sp>
    </p:spTree>
    <p:extLst>
      <p:ext uri="{BB962C8B-B14F-4D97-AF65-F5344CB8AC3E}">
        <p14:creationId xmlns:p14="http://schemas.microsoft.com/office/powerpoint/2010/main" val="54362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lgn="ctr">
              <a:spcBef>
                <a:spcPct val="0"/>
              </a:spcBef>
              <a:buClrTx/>
              <a:buFontTx/>
              <a:buNone/>
            </a:pPr>
            <a:r>
              <a:rPr kumimoji="0" lang="en-US" altLang="en-US" sz="2400" b="1" u="sng">
                <a:solidFill>
                  <a:srgbClr val="333333"/>
                </a:solidFill>
              </a:rPr>
              <a:t>History of Israel</a:t>
            </a:r>
            <a:endParaRPr kumimoji="0" lang="en-US" altLang="en-US" sz="2400" b="1">
              <a:solidFill>
                <a:srgbClr val="333333"/>
              </a:solidFill>
            </a:endParaRPr>
          </a:p>
          <a:p>
            <a:pPr algn="ctr">
              <a:spcBef>
                <a:spcPct val="0"/>
              </a:spcBef>
              <a:buClrTx/>
              <a:buFontTx/>
              <a:buNone/>
            </a:pPr>
            <a:r>
              <a:rPr kumimoji="0" lang="en-US" altLang="en-US" sz="2400" b="1" i="1">
                <a:solidFill>
                  <a:srgbClr val="333333"/>
                </a:solidFill>
              </a:rPr>
              <a:t>Difficulties for Reconstructing Israelite History (1 of 4)</a:t>
            </a:r>
            <a:endParaRPr kumimoji="0" lang="en-US" altLang="en-US" sz="2400" b="1">
              <a:solidFill>
                <a:srgbClr val="333333"/>
              </a:solidFill>
            </a:endParaRPr>
          </a:p>
        </p:txBody>
      </p:sp>
      <p:sp>
        <p:nvSpPr>
          <p:cNvPr id="215043" name="Text Box 3"/>
          <p:cNvSpPr txBox="1">
            <a:spLocks noChangeArrowheads="1"/>
          </p:cNvSpPr>
          <p:nvPr/>
        </p:nvSpPr>
        <p:spPr bwMode="auto">
          <a:xfrm>
            <a:off x="0" y="1219200"/>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Font typeface="Monotype Sorts" pitchFamily="2" charset="2"/>
              <a:buChar char="§"/>
              <a:defRPr kumimoji="1" sz="3200">
                <a:solidFill>
                  <a:schemeClr val="tx1"/>
                </a:solidFill>
                <a:latin typeface="Times New Roman" pitchFamily="18" charset="0"/>
              </a:defRPr>
            </a:lvl1pPr>
            <a:lvl2pPr marL="742950" indent="-285750">
              <a:spcBef>
                <a:spcPct val="20000"/>
              </a:spcBef>
              <a:buClr>
                <a:schemeClr val="bg2"/>
              </a:buClr>
              <a:buSzPct val="50000"/>
              <a:buFont typeface="Monotype Sorts" pitchFamily="2" charset="2"/>
              <a:buChar char="l"/>
              <a:defRPr kumimoji="1" sz="2800">
                <a:solidFill>
                  <a:schemeClr val="tx1"/>
                </a:solidFill>
                <a:latin typeface="Times New Roman" pitchFamily="18" charset="0"/>
              </a:defRPr>
            </a:lvl2pPr>
            <a:lvl3pPr marL="1143000" indent="-228600">
              <a:spcBef>
                <a:spcPct val="20000"/>
              </a:spcBef>
              <a:buChar char="•"/>
              <a:defRPr kumimoji="1" sz="2400">
                <a:solidFill>
                  <a:schemeClr val="tx1"/>
                </a:solidFill>
                <a:latin typeface="Times New Roman" pitchFamily="18" charset="0"/>
              </a:defRPr>
            </a:lvl3pPr>
            <a:lvl4pPr marL="1600200" indent="-228600">
              <a:spcBef>
                <a:spcPct val="20000"/>
              </a:spcBef>
              <a:buChar char="–"/>
              <a:defRPr kumimoji="1" sz="2000">
                <a:solidFill>
                  <a:schemeClr val="tx1"/>
                </a:solidFill>
                <a:latin typeface="Times New Roman" pitchFamily="18" charset="0"/>
              </a:defRPr>
            </a:lvl4pPr>
            <a:lvl5pPr marL="2057400" indent="-228600">
              <a:spcBef>
                <a:spcPct val="20000"/>
              </a:spcBef>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defRPr>
            </a:lvl9pPr>
          </a:lstStyle>
          <a:p>
            <a:pPr>
              <a:spcBef>
                <a:spcPct val="0"/>
              </a:spcBef>
              <a:buClrTx/>
              <a:buFontTx/>
              <a:buNone/>
            </a:pPr>
            <a:r>
              <a:rPr kumimoji="0" lang="en-US" altLang="en-US" sz="2400" b="1" dirty="0">
                <a:solidFill>
                  <a:srgbClr val="333333"/>
                </a:solidFill>
              </a:rPr>
              <a:t>1. The </a:t>
            </a:r>
            <a:r>
              <a:rPr kumimoji="0" lang="en-US" altLang="en-US" sz="2400" b="1" dirty="0">
                <a:solidFill>
                  <a:srgbClr val="0000FF"/>
                </a:solidFill>
              </a:rPr>
              <a:t>OT documents are difficult to date</a:t>
            </a:r>
            <a:r>
              <a:rPr kumimoji="0" lang="en-US" altLang="en-US" sz="2400" b="1" dirty="0">
                <a:solidFill>
                  <a:srgbClr val="333333"/>
                </a:solidFill>
              </a:rPr>
              <a:t> ("literary" problem) and often seem to be much later than the event they record. </a:t>
            </a:r>
          </a:p>
          <a:p>
            <a:pPr>
              <a:spcBef>
                <a:spcPct val="0"/>
              </a:spcBef>
              <a:buClrTx/>
              <a:buFontTx/>
              <a:buNone/>
            </a:pPr>
            <a:r>
              <a:rPr kumimoji="0" lang="en-US" altLang="en-US" sz="2400" b="1" dirty="0">
                <a:solidFill>
                  <a:srgbClr val="333333"/>
                </a:solidFill>
              </a:rPr>
              <a:t>Why a problem?</a:t>
            </a:r>
          </a:p>
          <a:p>
            <a:pPr>
              <a:spcBef>
                <a:spcPct val="0"/>
              </a:spcBef>
              <a:buClrTx/>
              <a:buFontTx/>
              <a:buNone/>
            </a:pPr>
            <a:r>
              <a:rPr kumimoji="0" lang="en-US" altLang="en-US" sz="2400" b="1" dirty="0">
                <a:solidFill>
                  <a:srgbClr val="0000FF"/>
                </a:solidFill>
              </a:rPr>
              <a:t>"Distance" in time between the date of events and the date of the records</a:t>
            </a:r>
            <a:r>
              <a:rPr kumimoji="0" lang="en-US" altLang="en-US" sz="2400" b="1" dirty="0">
                <a:solidFill>
                  <a:srgbClr val="333333"/>
                </a:solidFill>
              </a:rPr>
              <a:t>, leads to skepticism about the accuracy of the records.  </a:t>
            </a:r>
          </a:p>
          <a:p>
            <a:pPr>
              <a:spcBef>
                <a:spcPct val="0"/>
              </a:spcBef>
              <a:buClrTx/>
              <a:buFontTx/>
              <a:buNone/>
            </a:pP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2. </a:t>
            </a:r>
            <a:r>
              <a:rPr kumimoji="0" lang="en-US" altLang="en-US" sz="2400" b="1" dirty="0">
                <a:solidFill>
                  <a:srgbClr val="0000FF"/>
                </a:solidFill>
              </a:rPr>
              <a:t>External sources (other ANE artifacts) for corroborative evidence are often lacking</a:t>
            </a:r>
            <a:r>
              <a:rPr kumimoji="0" lang="en-US" altLang="en-US" sz="2400" b="1" dirty="0">
                <a:solidFill>
                  <a:srgbClr val="333333"/>
                </a:solidFill>
              </a:rPr>
              <a:t> and sometimes appears contradictory.  Problem?</a:t>
            </a:r>
          </a:p>
          <a:p>
            <a:pPr>
              <a:spcBef>
                <a:spcPct val="0"/>
              </a:spcBef>
              <a:buClrTx/>
              <a:buFontTx/>
              <a:buNone/>
            </a:pPr>
            <a:r>
              <a:rPr kumimoji="0" lang="en-US" altLang="en-US" sz="2400" b="1" dirty="0">
                <a:solidFill>
                  <a:srgbClr val="333333"/>
                </a:solidFill>
              </a:rPr>
              <a:t>Historians are skeptical about relying on one source.</a:t>
            </a:r>
          </a:p>
          <a:p>
            <a:pPr>
              <a:spcBef>
                <a:spcPct val="0"/>
              </a:spcBef>
              <a:buClrTx/>
              <a:buFontTx/>
              <a:buNone/>
            </a:pPr>
            <a:endParaRPr kumimoji="0" lang="en-US" altLang="en-US" sz="2400" b="1" dirty="0">
              <a:solidFill>
                <a:srgbClr val="333333"/>
              </a:solidFill>
            </a:endParaRPr>
          </a:p>
          <a:p>
            <a:pPr>
              <a:spcBef>
                <a:spcPct val="0"/>
              </a:spcBef>
              <a:buClrTx/>
              <a:buFontTx/>
              <a:buNone/>
            </a:pPr>
            <a:r>
              <a:rPr kumimoji="0" lang="en-US" altLang="en-US" sz="2400" b="1" dirty="0">
                <a:solidFill>
                  <a:srgbClr val="333333"/>
                </a:solidFill>
              </a:rPr>
              <a:t>Scholars divide Israelite history into 2 periods </a:t>
            </a:r>
            <a:br>
              <a:rPr kumimoji="0" lang="en-US" altLang="en-US" sz="2400" b="1" dirty="0">
                <a:solidFill>
                  <a:srgbClr val="333333"/>
                </a:solidFill>
              </a:rPr>
            </a:br>
            <a:r>
              <a:rPr kumimoji="0" lang="en-US" altLang="en-US" sz="2400" b="1" dirty="0">
                <a:solidFill>
                  <a:srgbClr val="C00000"/>
                </a:solidFill>
              </a:rPr>
              <a:t>(Prehistorical </a:t>
            </a:r>
            <a:r>
              <a:rPr kumimoji="0" lang="en-US" altLang="en-US" sz="2400" b="1" dirty="0">
                <a:solidFill>
                  <a:srgbClr val="333333"/>
                </a:solidFill>
              </a:rPr>
              <a:t>and </a:t>
            </a:r>
            <a:r>
              <a:rPr kumimoji="0" lang="en-US" altLang="en-US" sz="2400" b="1" dirty="0">
                <a:solidFill>
                  <a:srgbClr val="C00000"/>
                </a:solidFill>
              </a:rPr>
              <a:t>Historical</a:t>
            </a:r>
            <a:r>
              <a:rPr kumimoji="0" lang="en-US" altLang="en-US" sz="2400" b="1" dirty="0">
                <a:solidFill>
                  <a:srgbClr val="333333"/>
                </a:solidFill>
              </a:rPr>
              <a:t>).  Why?</a:t>
            </a:r>
          </a:p>
          <a:p>
            <a:pPr>
              <a:spcBef>
                <a:spcPct val="0"/>
              </a:spcBef>
              <a:buClrTx/>
              <a:buFontTx/>
              <a:buNone/>
            </a:pPr>
            <a:r>
              <a:rPr kumimoji="0" lang="en-US" altLang="en-US" sz="2400" b="1" dirty="0">
                <a:solidFill>
                  <a:srgbClr val="333333"/>
                </a:solidFill>
              </a:rPr>
              <a:t>Biased in favor of political history</a:t>
            </a:r>
          </a:p>
          <a:p>
            <a:pPr>
              <a:spcBef>
                <a:spcPct val="0"/>
              </a:spcBef>
              <a:buClrTx/>
              <a:buFontTx/>
              <a:buNone/>
            </a:pPr>
            <a:endParaRPr kumimoji="0" lang="en-US" altLang="en-US" sz="2400" b="1" dirty="0">
              <a:solidFill>
                <a:srgbClr val="333333"/>
              </a:solidFill>
            </a:endParaRPr>
          </a:p>
        </p:txBody>
      </p:sp>
      <p:pic>
        <p:nvPicPr>
          <p:cNvPr id="69636" name="Picture 4" descr="harpco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46613"/>
            <a:ext cx="226695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915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4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4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Lst>
  </p:timing>
</p:sld>
</file>

<file path=ppt/theme/theme1.xml><?xml version="1.0" encoding="utf-8"?>
<a:theme xmlns:a="http://schemas.openxmlformats.org/drawingml/2006/main" name="Serene">
  <a:themeElements>
    <a:clrScheme name="Custom 4">
      <a:dk1>
        <a:srgbClr val="333333"/>
      </a:dk1>
      <a:lt1>
        <a:srgbClr val="A9BDA9"/>
      </a:lt1>
      <a:dk2>
        <a:srgbClr val="004C2B"/>
      </a:dk2>
      <a:lt2>
        <a:srgbClr val="578963"/>
      </a:lt2>
      <a:accent1>
        <a:srgbClr val="0000FF"/>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erene">
  <a:themeElements>
    <a:clrScheme name="Custom 1">
      <a:dk1>
        <a:srgbClr val="333333"/>
      </a:dk1>
      <a:lt1>
        <a:srgbClr val="A9BDA9"/>
      </a:lt1>
      <a:dk2>
        <a:srgbClr val="004C2B"/>
      </a:dk2>
      <a:lt2>
        <a:srgbClr val="578963"/>
      </a:lt2>
      <a:accent1>
        <a:srgbClr val="0000FF"/>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erene">
  <a:themeElements>
    <a:clrScheme name="Custom 1">
      <a:dk1>
        <a:srgbClr val="333333"/>
      </a:dk1>
      <a:lt1>
        <a:srgbClr val="A9BDA9"/>
      </a:lt1>
      <a:dk2>
        <a:srgbClr val="004C2B"/>
      </a:dk2>
      <a:lt2>
        <a:srgbClr val="578963"/>
      </a:lt2>
      <a:accent1>
        <a:srgbClr val="0000FF"/>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Serene">
  <a:themeElements>
    <a:clrScheme name="Custom 1">
      <a:dk1>
        <a:srgbClr val="333333"/>
      </a:dk1>
      <a:lt1>
        <a:srgbClr val="A9BDA9"/>
      </a:lt1>
      <a:dk2>
        <a:srgbClr val="004C2B"/>
      </a:dk2>
      <a:lt2>
        <a:srgbClr val="578963"/>
      </a:lt2>
      <a:accent1>
        <a:srgbClr val="0000FF"/>
      </a:accent1>
      <a:accent2>
        <a:srgbClr val="009900"/>
      </a:accent2>
      <a:accent3>
        <a:srgbClr val="D1DBD1"/>
      </a:accent3>
      <a:accent4>
        <a:srgbClr val="2A2A2A"/>
      </a:accent4>
      <a:accent5>
        <a:srgbClr val="ADADE2"/>
      </a:accent5>
      <a:accent6>
        <a:srgbClr val="008A00"/>
      </a:accent6>
      <a:hlink>
        <a:srgbClr val="CC0000"/>
      </a:hlink>
      <a:folHlink>
        <a:srgbClr val="996633"/>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W:\windows\MS\97\msoffice.sr2\Template\Designs\SERENE.POT</Template>
  <TotalTime>2226</TotalTime>
  <Words>3818</Words>
  <Application>Microsoft Office PowerPoint</Application>
  <PresentationFormat>On-screen Show (4:3)</PresentationFormat>
  <Paragraphs>398</Paragraphs>
  <Slides>65</Slides>
  <Notes>11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65</vt:i4>
      </vt:variant>
    </vt:vector>
  </HeadingPairs>
  <TitlesOfParts>
    <vt:vector size="76" baseType="lpstr">
      <vt:lpstr>Monotype Sorts</vt:lpstr>
      <vt:lpstr>Bwhebb</vt:lpstr>
      <vt:lpstr>Times New Roman</vt:lpstr>
      <vt:lpstr>Arial</vt:lpstr>
      <vt:lpstr>Courier New</vt:lpstr>
      <vt:lpstr>Arial Black</vt:lpstr>
      <vt:lpstr>Serene</vt:lpstr>
      <vt:lpstr>1_Serene</vt:lpstr>
      <vt:lpstr>3_Serene</vt:lpstr>
      <vt:lpstr>4_Serene</vt:lpstr>
      <vt:lpstr>Clip</vt:lpstr>
      <vt:lpstr>COS 221  Bible II</vt:lpstr>
      <vt:lpstr>PowerPoint Presentation</vt:lpstr>
      <vt:lpstr>PowerPoint Presentation</vt:lpstr>
      <vt:lpstr>PowerPoint Presentation</vt:lpstr>
      <vt:lpstr>PowerPoint Presentation</vt:lpstr>
      <vt:lpstr>Israelite/Jewish Religion: A Religion of Historical Heritage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Story of God’s Glory</vt:lpstr>
      <vt:lpstr>THEREFORE: The Biblical story is a story about the glory of God:</vt:lpstr>
      <vt:lpstr>PowerPoint Presentation</vt:lpstr>
      <vt:lpstr>HISTORICAL NARRATIVE</vt:lpstr>
      <vt:lpstr>PowerPoint Presentation</vt:lpstr>
      <vt:lpstr>PowerPoint Presentation</vt:lpstr>
      <vt:lpstr>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CREATION (Genesis 1-11)</vt:lpstr>
      <vt:lpstr>Creation Theology</vt:lpstr>
      <vt:lpstr>PowerPoint Presentation</vt:lpstr>
      <vt:lpstr>CLAN (Genesis 12 - 50; +Job)</vt:lpstr>
      <vt:lpstr>Gen 12:2-3. Promises to Abraham: A Mission to the World</vt:lpstr>
      <vt:lpstr>PowerPoint Presentation</vt:lpstr>
      <vt:lpstr>CONFINEMENT 400 years (Exodus 1-19)</vt:lpstr>
      <vt:lpstr>PowerPoint Presentation</vt:lpstr>
      <vt:lpstr>Purposes of the Exodus Event</vt:lpstr>
      <vt:lpstr>Purposes of the Exodus Event</vt:lpstr>
      <vt:lpstr>PowerPoint Presentation</vt:lpstr>
      <vt:lpstr>COMMANDMENTS 2 years (Exodus 20 - Leviticus 27)</vt:lpstr>
      <vt:lpstr>Purposes of the Law</vt:lpstr>
      <vt:lpstr>CAMPING 40 years (Numbers)</vt:lpstr>
      <vt:lpstr>COVENANT 1 month (Deuteronomy)</vt:lpstr>
      <vt:lpstr>PowerPoint Presentation</vt:lpstr>
      <vt:lpstr>CONQUEST 14 years (Joshua)</vt:lpstr>
      <vt:lpstr>PowerPoint Presentation</vt:lpstr>
      <vt:lpstr>PowerPoint Presentation</vt:lpstr>
      <vt:lpstr>CYCLES (Judges - 1 Samuel 8)</vt:lpstr>
      <vt:lpstr>CROWNS 120 years (1 Samuel 9 - 1 Kings 11; + 1 Chronicles 1 - 2 Chronicles 9; Psalms - Song of Solomon)</vt:lpstr>
      <vt:lpstr>CHASM 200 years (1 Kings 12 - 2 Kings 16; + 2 Chronicles 10 - 28; Isaiah; Hosea - Micah)</vt:lpstr>
      <vt:lpstr>PowerPoint Presentation</vt:lpstr>
      <vt:lpstr>CAPTIVITIES 200 years (2 Kings 17 - 25; + 2 Chronicles 29 - 36; Jeremiah - Daniel; Nahum - Zephaniah)</vt:lpstr>
      <vt:lpstr>CONSTRUCTION* 120 years (Ezra - Esther; +Haggai - Malachi)</vt:lpstr>
      <vt:lpstr>BACK  TO   PROCESS OF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Appalachian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LITERATURE P&amp;R 2010</dc:title>
  <dc:creator>Dr. Rodney K. Duke</dc:creator>
  <cp:lastModifiedBy>Duke, Rodney</cp:lastModifiedBy>
  <cp:revision>118</cp:revision>
  <cp:lastPrinted>2002-05-20T20:53:18Z</cp:lastPrinted>
  <dcterms:created xsi:type="dcterms:W3CDTF">1999-08-18T12:34:09Z</dcterms:created>
  <dcterms:modified xsi:type="dcterms:W3CDTF">2020-05-20T19:58:26Z</dcterms:modified>
</cp:coreProperties>
</file>