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9" r:id="rId3"/>
    <p:sldId id="446" r:id="rId4"/>
    <p:sldId id="447" r:id="rId5"/>
    <p:sldId id="448" r:id="rId6"/>
    <p:sldId id="454" r:id="rId7"/>
    <p:sldId id="407" r:id="rId8"/>
    <p:sldId id="408" r:id="rId9"/>
    <p:sldId id="409" r:id="rId10"/>
    <p:sldId id="411" r:id="rId11"/>
    <p:sldId id="437" r:id="rId12"/>
    <p:sldId id="414" r:id="rId13"/>
    <p:sldId id="416" r:id="rId14"/>
    <p:sldId id="417" r:id="rId15"/>
    <p:sldId id="419" r:id="rId16"/>
    <p:sldId id="420" r:id="rId17"/>
    <p:sldId id="421" r:id="rId18"/>
    <p:sldId id="422" r:id="rId19"/>
    <p:sldId id="424" r:id="rId20"/>
    <p:sldId id="427" r:id="rId21"/>
    <p:sldId id="428" r:id="rId22"/>
    <p:sldId id="430" r:id="rId23"/>
    <p:sldId id="432" r:id="rId24"/>
    <p:sldId id="433" r:id="rId25"/>
    <p:sldId id="434" r:id="rId26"/>
    <p:sldId id="440" r:id="rId27"/>
    <p:sldId id="441" r:id="rId28"/>
    <p:sldId id="361" r:id="rId29"/>
    <p:sldId id="362" r:id="rId30"/>
    <p:sldId id="363" r:id="rId31"/>
    <p:sldId id="461" r:id="rId32"/>
  </p:sldIdLst>
  <p:sldSz cx="9144000" cy="6858000" type="screen4x3"/>
  <p:notesSz cx="7102475" cy="9388475"/>
  <p:embeddedFontLst>
    <p:embeddedFont>
      <p:font typeface="Algerian" panose="04020705040A02060702" pitchFamily="82" charset="0"/>
      <p:regular r:id="rId35"/>
    </p:embeddedFont>
    <p:embeddedFont>
      <p:font typeface="Arial Black" panose="020B0A04020102020204" pitchFamily="34" charset="0"/>
      <p:bold r:id="rId36"/>
    </p:embeddedFont>
    <p:embeddedFont>
      <p:font typeface="Impact" panose="020B0806030902050204" pitchFamily="34" charset="0"/>
      <p:regular r:id="rId37"/>
    </p:embeddedFont>
    <p:embeddedFont>
      <p:font typeface="Bwhebb" panose="020B0604020202020204" charset="0"/>
      <p:regular r:id="rId3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5C4A1"/>
    <a:srgbClr val="C8C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719" autoAdjust="0"/>
  </p:normalViewPr>
  <p:slideViewPr>
    <p:cSldViewPr>
      <p:cViewPr varScale="1">
        <p:scale>
          <a:sx n="69" d="100"/>
          <a:sy n="69" d="100"/>
        </p:scale>
        <p:origin x="14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32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7.xml"/><Relationship Id="rId2" Type="http://schemas.openxmlformats.org/officeDocument/2006/relationships/slide" Target="slides/slide12.xml"/><Relationship Id="rId1" Type="http://schemas.openxmlformats.org/officeDocument/2006/relationships/slide" Target="slides/slide8.xml"/><Relationship Id="rId4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2" tIns="47111" rIns="94222" bIns="47111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2" tIns="47111" rIns="94222" bIns="47111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0163"/>
            <a:ext cx="307816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2" tIns="47111" rIns="94222" bIns="47111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20163"/>
            <a:ext cx="3078162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2" tIns="47111" rIns="94222" bIns="47111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fld id="{5B3CA80C-9069-4A59-9CDD-13264881F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45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2" tIns="47111" rIns="94222" bIns="47111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2" tIns="47111" rIns="94222" bIns="47111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459288"/>
            <a:ext cx="520700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2" tIns="47111" rIns="94222" bIns="471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0163"/>
            <a:ext cx="307816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2" tIns="47111" rIns="94222" bIns="47111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920163"/>
            <a:ext cx="3078162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2" tIns="47111" rIns="94222" bIns="47111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fld id="{910D382C-D10A-424E-A952-A9233B422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65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5F82B69-2F9A-48E6-81AB-C56E03D7C78F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120A331-4234-4B0A-8F4A-D0C5BFA972E1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311A9F9-5A12-4C48-AAC4-C05319C51FBF}" type="slidenum">
              <a:rPr lang="en-US" altLang="en-US" sz="1200" smtClean="0"/>
              <a:pPr/>
              <a:t>27</a:t>
            </a:fld>
            <a:endParaRPr lang="en-US" altLang="en-US" sz="12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B099F8C-C9EC-4F67-AFD4-AB274413EDC8}" type="slidenum">
              <a:rPr lang="en-US" altLang="en-US" sz="1200" smtClean="0"/>
              <a:pPr/>
              <a:t>28</a:t>
            </a:fld>
            <a:endParaRPr lang="en-US" altLang="en-US" sz="12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>
              <a:gd name="T0" fmla="*/ 2147483647 w 4128"/>
              <a:gd name="T1" fmla="*/ 2147483647 h 479"/>
              <a:gd name="T2" fmla="*/ 2147483647 w 4128"/>
              <a:gd name="T3" fmla="*/ 2147483647 h 479"/>
              <a:gd name="T4" fmla="*/ 2147483647 w 4128"/>
              <a:gd name="T5" fmla="*/ 2147483647 h 479"/>
              <a:gd name="T6" fmla="*/ 0 w 4128"/>
              <a:gd name="T7" fmla="*/ 2147483647 h 479"/>
              <a:gd name="T8" fmla="*/ 2147483647 w 4128"/>
              <a:gd name="T9" fmla="*/ 2147483647 h 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95DF3AAD-5CCD-4F5F-80E5-4C2A25F82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28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48727-4827-4DD8-8A85-D85FF167A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5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7721C-A4E9-42F4-826E-01D42E7BE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71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D1566-71C7-4E49-8E07-1F2E6FAC6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74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0AAD6-53CC-46DC-AEBA-BF91AF205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24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239C1-1BAD-475A-B85D-471A25AB2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CF8A8-66B3-4F4F-9CC8-159D3233C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8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7C991-36FB-4499-800E-DCF7F0C6B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6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73F5A-E641-44CD-9713-5F0249CB4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3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9B6BF-62AB-4111-8076-9D206A7CC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3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C5D52-919A-4AF2-B08E-C8617E0E4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7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9ECE0-A958-472E-B1AE-BDC9CECB1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1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FFAEA9D-0DBE-4624-BB51-6A3B2D5FF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7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4419600" cy="1143000"/>
          </a:xfrm>
        </p:spPr>
        <p:txBody>
          <a:bodyPr/>
          <a:lstStyle/>
          <a:p>
            <a:r>
              <a:rPr kumimoji="0" lang="en-US" altLang="en-US" sz="3600" b="1" dirty="0" smtClean="0">
                <a:solidFill>
                  <a:schemeClr val="tx1"/>
                </a:solidFill>
              </a:rPr>
              <a:t>COS 221 </a:t>
            </a:r>
            <a:br>
              <a:rPr kumimoji="0" lang="en-US" altLang="en-US" sz="3600" b="1" dirty="0" smtClean="0">
                <a:solidFill>
                  <a:schemeClr val="tx1"/>
                </a:solidFill>
              </a:rPr>
            </a:br>
            <a:r>
              <a:rPr kumimoji="0" lang="en-US" altLang="en-US" sz="3600" b="1" dirty="0" smtClean="0">
                <a:solidFill>
                  <a:schemeClr val="tx1"/>
                </a:solidFill>
              </a:rPr>
              <a:t>Bible II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876800"/>
            <a:ext cx="4648200" cy="990600"/>
          </a:xfrm>
        </p:spPr>
        <p:txBody>
          <a:bodyPr/>
          <a:lstStyle/>
          <a:p>
            <a:pPr algn="l"/>
            <a:r>
              <a:rPr lang="en-US" altLang="en-US" b="1" smtClean="0"/>
              <a:t>Dr. Rodney K. Duke</a:t>
            </a:r>
          </a:p>
        </p:txBody>
      </p:sp>
      <p:pic>
        <p:nvPicPr>
          <p:cNvPr id="3076" name="Picture 4" descr="papyrus_6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"/>
            <a:ext cx="32385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b="1" smtClean="0"/>
              <a:t>CLAN</a:t>
            </a:r>
            <a:br>
              <a:rPr lang="en-US" altLang="en-US" sz="3600" b="1" smtClean="0"/>
            </a:br>
            <a:r>
              <a:rPr lang="en-US" altLang="en-US" sz="3600" b="1" smtClean="0"/>
              <a:t>(Genesis 12 - 50; +Job)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905000"/>
            <a:ext cx="4876800" cy="45720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800" b="1" smtClean="0"/>
              <a:t>Period: Patriarchs (Fathers)</a:t>
            </a:r>
          </a:p>
          <a:p>
            <a:pPr marL="533400" indent="-533400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800" b="1" smtClean="0"/>
              <a:t>Character: Abraham</a:t>
            </a:r>
          </a:p>
          <a:p>
            <a:pPr marL="533400" indent="-533400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800" b="1" smtClean="0"/>
              <a:t>Event: “Call” and Promise/Covenant: </a:t>
            </a:r>
          </a:p>
          <a:p>
            <a:pPr marL="533400" indent="-533400">
              <a:lnSpc>
                <a:spcPct val="90000"/>
              </a:lnSpc>
              <a:buFont typeface="Monotype Sorts" pitchFamily="2" charset="2"/>
              <a:buChar char="["/>
            </a:pPr>
            <a:r>
              <a:rPr lang="en-US" altLang="en-US" sz="2800" b="1" smtClean="0"/>
              <a:t>Son</a:t>
            </a:r>
          </a:p>
          <a:p>
            <a:pPr marL="533400" indent="-533400">
              <a:lnSpc>
                <a:spcPct val="90000"/>
              </a:lnSpc>
              <a:buFont typeface="Monotype Sorts" pitchFamily="2" charset="2"/>
              <a:buChar char="["/>
            </a:pPr>
            <a:r>
              <a:rPr lang="en-US" altLang="en-US" sz="2800" b="1" smtClean="0"/>
              <a:t>Nation</a:t>
            </a:r>
          </a:p>
          <a:p>
            <a:pPr marL="533400" indent="-533400">
              <a:lnSpc>
                <a:spcPct val="90000"/>
              </a:lnSpc>
              <a:buFont typeface="Monotype Sorts" pitchFamily="2" charset="2"/>
              <a:buChar char="["/>
            </a:pPr>
            <a:r>
              <a:rPr lang="en-US" altLang="en-US" sz="2800" b="1" smtClean="0"/>
              <a:t>Land</a:t>
            </a:r>
          </a:p>
          <a:p>
            <a:pPr marL="533400" indent="-533400">
              <a:lnSpc>
                <a:spcPct val="90000"/>
              </a:lnSpc>
              <a:buFont typeface="Monotype Sorts" pitchFamily="2" charset="2"/>
              <a:buChar char="["/>
            </a:pPr>
            <a:r>
              <a:rPr lang="en-US" altLang="en-US" sz="2800" b="1" smtClean="0"/>
              <a:t>Fate of Nations -blessing or curse</a:t>
            </a:r>
          </a:p>
          <a:p>
            <a:pPr marL="533400" indent="-533400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800" b="1" smtClean="0">
                <a:solidFill>
                  <a:schemeClr val="accent1"/>
                </a:solidFill>
              </a:rPr>
              <a:t>“Birth” of ethnic identity</a:t>
            </a:r>
          </a:p>
        </p:txBody>
      </p:sp>
      <p:pic>
        <p:nvPicPr>
          <p:cNvPr id="22532" name="Picture 4" descr="PE00725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34290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/>
            <a:r>
              <a:rPr lang="en-US" altLang="en-US" sz="4000" b="1" smtClean="0"/>
              <a:t>Gen 12:2-3. Promises to Abraham: A Mission to the World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10600" cy="4953000"/>
          </a:xfrm>
        </p:spPr>
        <p:txBody>
          <a:bodyPr>
            <a:normAutofit lnSpcReduction="10000"/>
          </a:bodyPr>
          <a:lstStyle/>
          <a:p>
            <a:pPr marL="609600" indent="-609600">
              <a:spcBef>
                <a:spcPct val="0"/>
              </a:spcBef>
              <a:defRPr/>
            </a:pPr>
            <a:r>
              <a:rPr lang="en-US" altLang="en-US" sz="3600" b="1" dirty="0" smtClean="0"/>
              <a:t>I </a:t>
            </a:r>
            <a:r>
              <a:rPr lang="en-US" altLang="en-US" sz="3600" b="1" dirty="0" smtClean="0">
                <a:solidFill>
                  <a:schemeClr val="accent1"/>
                </a:solidFill>
              </a:rPr>
              <a:t>will</a:t>
            </a:r>
            <a:r>
              <a:rPr lang="en-US" altLang="en-US" sz="3600" b="1" dirty="0" smtClean="0"/>
              <a:t> make you into a great nation and I </a:t>
            </a:r>
            <a:r>
              <a:rPr lang="en-US" altLang="en-US" sz="3600" b="1" dirty="0" smtClean="0">
                <a:solidFill>
                  <a:schemeClr val="accent1"/>
                </a:solidFill>
              </a:rPr>
              <a:t>will</a:t>
            </a:r>
            <a:r>
              <a:rPr lang="en-US" altLang="en-US" sz="3600" b="1" dirty="0" smtClean="0"/>
              <a:t> bless you.</a:t>
            </a:r>
            <a:endParaRPr lang="en-US" altLang="en-US" sz="3600" b="1" dirty="0" smtClean="0">
              <a:solidFill>
                <a:schemeClr val="accent1"/>
              </a:solidFill>
            </a:endParaRPr>
          </a:p>
          <a:p>
            <a:pPr marL="609600" indent="-609600">
              <a:spcBef>
                <a:spcPct val="0"/>
              </a:spcBef>
              <a:defRPr/>
            </a:pPr>
            <a:r>
              <a:rPr lang="en-US" altLang="en-US" sz="3600" b="1" dirty="0" smtClean="0"/>
              <a:t>I </a:t>
            </a:r>
            <a:r>
              <a:rPr lang="en-US" altLang="en-US" sz="3600" b="1" dirty="0" smtClean="0">
                <a:solidFill>
                  <a:schemeClr val="accent1"/>
                </a:solidFill>
              </a:rPr>
              <a:t>will</a:t>
            </a:r>
            <a:r>
              <a:rPr lang="en-US" altLang="en-US" sz="3600" b="1" dirty="0" smtClean="0"/>
              <a:t> make your name great, and you </a:t>
            </a:r>
            <a:br>
              <a:rPr lang="en-US" altLang="en-US" sz="3600" b="1" dirty="0" smtClean="0"/>
            </a:br>
            <a:r>
              <a:rPr lang="en-US" altLang="en-US" sz="3600" b="1" dirty="0" smtClean="0"/>
              <a:t>    </a:t>
            </a:r>
            <a:r>
              <a:rPr lang="en-US" altLang="en-US" sz="3600" b="1" dirty="0" smtClean="0">
                <a:solidFill>
                  <a:schemeClr val="accent1"/>
                </a:solidFill>
              </a:rPr>
              <a:t>be</a:t>
            </a:r>
            <a:r>
              <a:rPr lang="en-US" altLang="en-US" sz="3600" b="1" dirty="0" smtClean="0"/>
              <a:t> a blessing.</a:t>
            </a:r>
            <a:endParaRPr lang="en-US" altLang="en-US" sz="3600" b="1" dirty="0" smtClean="0">
              <a:solidFill>
                <a:schemeClr val="accent1"/>
              </a:solidFill>
            </a:endParaRPr>
          </a:p>
          <a:p>
            <a:pPr marL="609600" indent="-609600">
              <a:spcBef>
                <a:spcPct val="0"/>
              </a:spcBef>
              <a:defRPr/>
            </a:pPr>
            <a:r>
              <a:rPr lang="en-US" altLang="en-US" sz="3600" b="1" dirty="0" smtClean="0"/>
              <a:t>I </a:t>
            </a:r>
            <a:r>
              <a:rPr lang="en-US" altLang="en-US" sz="3600" b="1" dirty="0" smtClean="0">
                <a:solidFill>
                  <a:schemeClr val="accent1"/>
                </a:solidFill>
              </a:rPr>
              <a:t>will</a:t>
            </a:r>
            <a:r>
              <a:rPr lang="en-US" altLang="en-US" sz="3600" b="1" dirty="0" smtClean="0"/>
              <a:t> bless those [</a:t>
            </a:r>
            <a:r>
              <a:rPr lang="en-US" altLang="en-US" sz="3600" b="1" dirty="0" smtClean="0">
                <a:solidFill>
                  <a:schemeClr val="accent2"/>
                </a:solidFill>
              </a:rPr>
              <a:t>plural</a:t>
            </a:r>
            <a:r>
              <a:rPr lang="en-US" altLang="en-US" sz="3600" b="1" dirty="0" smtClean="0"/>
              <a:t>] who bless you, and whoever [</a:t>
            </a:r>
            <a:r>
              <a:rPr lang="en-US" altLang="en-US" sz="3600" b="1" dirty="0" smtClean="0">
                <a:solidFill>
                  <a:schemeClr val="accent2"/>
                </a:solidFill>
              </a:rPr>
              <a:t>singular</a:t>
            </a:r>
            <a:r>
              <a:rPr lang="en-US" altLang="en-US" sz="3600" b="1" dirty="0" smtClean="0"/>
              <a:t>] curses you I </a:t>
            </a:r>
            <a:r>
              <a:rPr lang="en-US" altLang="en-US" sz="3600" b="1" dirty="0" smtClean="0">
                <a:solidFill>
                  <a:schemeClr val="accent1"/>
                </a:solidFill>
              </a:rPr>
              <a:t>will</a:t>
            </a:r>
            <a:r>
              <a:rPr lang="en-US" altLang="en-US" sz="3600" b="1" dirty="0" smtClean="0"/>
              <a:t> curse; and all peoples on earth </a:t>
            </a:r>
            <a:r>
              <a:rPr lang="en-US" altLang="en-US" sz="3600" b="1" dirty="0" smtClean="0">
                <a:solidFill>
                  <a:schemeClr val="accent1"/>
                </a:solidFill>
              </a:rPr>
              <a:t>shall</a:t>
            </a:r>
            <a:r>
              <a:rPr lang="en-US" altLang="en-US" sz="3600" b="1" dirty="0" smtClean="0"/>
              <a:t> be blessed through you. </a:t>
            </a:r>
          </a:p>
          <a:p>
            <a:pPr marL="1009650" lvl="1" indent="-609600">
              <a:spcBef>
                <a:spcPct val="0"/>
              </a:spcBef>
              <a:buFont typeface="Monotype Sorts" pitchFamily="2" charset="2"/>
              <a:buNone/>
              <a:defRPr/>
            </a:pPr>
            <a:r>
              <a:rPr lang="en-US" altLang="en-US" b="1" dirty="0" smtClean="0"/>
              <a:t>	</a:t>
            </a:r>
          </a:p>
          <a:p>
            <a:pPr marL="1009650" lvl="1" indent="-609600">
              <a:spcBef>
                <a:spcPct val="0"/>
              </a:spcBef>
              <a:buFont typeface="Monotype Sorts" pitchFamily="2" charset="2"/>
              <a:buNone/>
              <a:defRPr/>
            </a:pPr>
            <a:r>
              <a:rPr lang="en-US" altLang="en-US" sz="3200" b="1" dirty="0" smtClean="0">
                <a:solidFill>
                  <a:schemeClr val="accent1"/>
                </a:solidFill>
              </a:rPr>
              <a:t>[blue = volitional, NOT future indicative]</a:t>
            </a:r>
            <a:endParaRPr lang="en-US" altLang="en-US" b="1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400" b="1" smtClean="0"/>
              <a:t>CONFINEMENT</a:t>
            </a:r>
            <a:br>
              <a:rPr lang="en-US" altLang="en-US" sz="2400" b="1" smtClean="0"/>
            </a:br>
            <a:r>
              <a:rPr lang="en-US" altLang="en-US" sz="2400" b="1" i="1" smtClean="0"/>
              <a:t>400 years </a:t>
            </a:r>
            <a:r>
              <a:rPr lang="en-US" altLang="en-US" sz="2400" b="1" smtClean="0"/>
              <a:t>(Exodus 1-19)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981200"/>
            <a:ext cx="3810000" cy="4114800"/>
          </a:xfrm>
        </p:spPr>
        <p:txBody>
          <a:bodyPr/>
          <a:lstStyle/>
          <a:p>
            <a:r>
              <a:rPr lang="en-US" altLang="en-US" sz="2800" b="1" smtClean="0"/>
              <a:t>Period: Slavery in Egypt</a:t>
            </a:r>
          </a:p>
          <a:p>
            <a:r>
              <a:rPr lang="en-US" altLang="en-US" sz="2800" b="1" smtClean="0"/>
              <a:t>Character: Moses (at end of this period)</a:t>
            </a:r>
          </a:p>
          <a:p>
            <a:r>
              <a:rPr lang="en-US" altLang="en-US" sz="2800" b="1" smtClean="0"/>
              <a:t>Over time the Hebrews went from guests to slave laborers</a:t>
            </a:r>
          </a:p>
        </p:txBody>
      </p:sp>
      <p:pic>
        <p:nvPicPr>
          <p:cNvPr id="25604" name="Picture 4" descr="05289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760663"/>
            <a:ext cx="3810000" cy="25542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b="1" smtClean="0"/>
              <a:t>Purposes of the Exodus Event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8686800" cy="45720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b="1" dirty="0" smtClean="0"/>
              <a:t>Exodus 9:13b: Let my people go, so that they may worship me, 14 or this time I will send the full force of my plagues against you and against your officials and your people, </a:t>
            </a:r>
            <a:r>
              <a:rPr lang="en-US" altLang="en-US" b="1" dirty="0" smtClean="0">
                <a:solidFill>
                  <a:schemeClr val="accent1"/>
                </a:solidFill>
              </a:rPr>
              <a:t>so you may know that there is no one like me in all the earth.</a:t>
            </a:r>
            <a:r>
              <a:rPr lang="en-US" altLang="en-US" b="1" dirty="0" smtClean="0"/>
              <a:t> …16 But I have raised you up for this very purpose, that I might show you my power and </a:t>
            </a:r>
            <a:r>
              <a:rPr lang="en-US" altLang="en-US" b="1" dirty="0" smtClean="0">
                <a:solidFill>
                  <a:schemeClr val="accent1"/>
                </a:solidFill>
              </a:rPr>
              <a:t>that my name might be proclaimed in all the earth</a:t>
            </a:r>
            <a:r>
              <a:rPr lang="en-US" altLang="en-US" b="1" dirty="0" smtClean="0"/>
              <a:t>. [Spoken </a:t>
            </a:r>
            <a:r>
              <a:rPr lang="en-US" altLang="en-US" b="1" smtClean="0"/>
              <a:t>to Pharaoh.]</a:t>
            </a:r>
            <a:endParaRPr lang="en-US" altLang="en-US" b="1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en-US" b="1" smtClean="0"/>
              <a:t>Purposes of the Exodus Event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3600" b="1" smtClean="0"/>
              <a:t>Exodus 19:5-6  Now </a:t>
            </a:r>
            <a:r>
              <a:rPr lang="en-US" altLang="en-US" sz="3600" b="1" smtClean="0">
                <a:solidFill>
                  <a:schemeClr val="accent1"/>
                </a:solidFill>
              </a:rPr>
              <a:t>if you obey me fully and keep my covenant</a:t>
            </a:r>
            <a:r>
              <a:rPr lang="en-US" altLang="en-US" sz="3600" b="1" smtClean="0"/>
              <a:t>, then out of all nations you will be my treasured possession. Although the whole earth is mine, 6 </a:t>
            </a:r>
            <a:r>
              <a:rPr lang="en-US" altLang="en-US" sz="3600" b="1" smtClean="0">
                <a:solidFill>
                  <a:schemeClr val="accent1"/>
                </a:solidFill>
              </a:rPr>
              <a:t>you will be for me a kingdom of priests and a holy nation</a:t>
            </a:r>
            <a:r>
              <a:rPr lang="en-US" altLang="en-US" sz="3600" b="1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b="1" smtClean="0"/>
              <a:t>COMMANDMENTS</a:t>
            </a:r>
            <a:br>
              <a:rPr lang="en-US" altLang="en-US" sz="3600" b="1" smtClean="0"/>
            </a:br>
            <a:r>
              <a:rPr lang="en-US" altLang="en-US" sz="3600" b="1" i="1" smtClean="0"/>
              <a:t>2 years</a:t>
            </a:r>
            <a:r>
              <a:rPr lang="en-US" altLang="en-US" sz="3600" b="1" smtClean="0"/>
              <a:t> (Exodus 20 - Leviticus 27)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smtClean="0"/>
              <a:t>Period: Giving of the Law at Mt. Sinai</a:t>
            </a:r>
          </a:p>
          <a:p>
            <a:pPr>
              <a:lnSpc>
                <a:spcPct val="90000"/>
              </a:lnSpc>
            </a:pPr>
            <a:r>
              <a:rPr lang="en-US" altLang="en-US" sz="2800" b="1" smtClean="0"/>
              <a:t>Character: Moses</a:t>
            </a:r>
          </a:p>
          <a:p>
            <a:pPr>
              <a:lnSpc>
                <a:spcPct val="90000"/>
              </a:lnSpc>
            </a:pPr>
            <a:r>
              <a:rPr lang="en-US" altLang="en-US" sz="2800" b="1" smtClean="0"/>
              <a:t>Event: </a:t>
            </a:r>
            <a:r>
              <a:rPr lang="en-US" altLang="en-US" sz="2800" b="1" smtClean="0">
                <a:solidFill>
                  <a:schemeClr val="accent1"/>
                </a:solidFill>
              </a:rPr>
              <a:t>religious “birth” of Israel</a:t>
            </a:r>
          </a:p>
          <a:p>
            <a:pPr>
              <a:lnSpc>
                <a:spcPct val="90000"/>
              </a:lnSpc>
            </a:pPr>
            <a:r>
              <a:rPr lang="en-US" altLang="en-US" sz="2800" b="1" smtClean="0"/>
              <a:t>“I’ll be your God and you will be my people, if you will be holy as I am holy.”</a:t>
            </a: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 rot="-5400000">
            <a:off x="1828800" y="3505200"/>
            <a:ext cx="2590800" cy="1371600"/>
          </a:xfrm>
          <a:prstGeom prst="flowChartDelay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/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 rot="-5400000">
            <a:off x="457200" y="3505200"/>
            <a:ext cx="2590800" cy="1371600"/>
          </a:xfrm>
          <a:prstGeom prst="flowChartDelay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219200" y="3276600"/>
            <a:ext cx="10668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>
                <a:latin typeface="Bwhebb" pitchFamily="2" charset="0"/>
              </a:rPr>
              <a:t> </a:t>
            </a:r>
            <a:r>
              <a:rPr kumimoji="0" lang="en-US" altLang="en-US">
                <a:latin typeface="Bwhebb" pitchFamily="2" charset="0"/>
              </a:rPr>
              <a:t>wnyhla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Bwhebb" pitchFamily="2" charset="0"/>
              </a:rPr>
              <a:t>hwhy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Bwhebb" pitchFamily="2" charset="0"/>
              </a:rPr>
              <a:t>dha</a:t>
            </a:r>
            <a:endParaRPr kumimoji="0" lang="en-US" altLang="en-US" sz="2400">
              <a:latin typeface="Bwhebb" pitchFamily="2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kumimoji="0" lang="en-US" altLang="en-US" sz="2400">
              <a:latin typeface="Bwhebb" pitchFamily="2" charset="0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590800" y="3581400"/>
            <a:ext cx="1066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Bwhebb" pitchFamily="2" charset="0"/>
              </a:rPr>
              <a:t>[mv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Bwhebb" pitchFamily="2" charset="0"/>
              </a:rPr>
              <a:t>larfy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>
                <a:latin typeface="Bwhebb" pitchFamily="2" charset="0"/>
              </a:rPr>
              <a:t>hwhy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algn="ctr"/>
            <a:r>
              <a:rPr lang="en-US" altLang="en-US" b="1" smtClean="0"/>
              <a:t>Purposes of the Law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smtClean="0"/>
              <a:t>Reveal the Holy character of God, that the Israelites might live according to His character and be blessed (Deut. 4:39-40; 6:1-3), AND</a:t>
            </a:r>
          </a:p>
          <a:p>
            <a:pPr>
              <a:lnSpc>
                <a:spcPct val="90000"/>
              </a:lnSpc>
            </a:pPr>
            <a:r>
              <a:rPr lang="en-US" altLang="en-US" sz="2800" b="1" smtClean="0"/>
              <a:t>Be a holy witness to the nations:</a:t>
            </a:r>
          </a:p>
          <a:p>
            <a:pPr>
              <a:lnSpc>
                <a:spcPct val="90000"/>
              </a:lnSpc>
            </a:pPr>
            <a:endParaRPr lang="en-US" altLang="en-US" sz="2800" b="1" smtClean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800" b="1" smtClean="0"/>
              <a:t>    Deuteronomy 4:5-6 </a:t>
            </a:r>
            <a:r>
              <a:rPr lang="en-US" altLang="en-US" sz="2800" b="1" i="1" smtClean="0"/>
              <a:t>See, I have taught you decrees and laws as the LORD my God commanded me, so that you may follow them in the land you are entering to take possession of it. 6 Observe them carefully, </a:t>
            </a:r>
            <a:r>
              <a:rPr lang="en-US" altLang="en-US" sz="2800" b="1" i="1" smtClean="0">
                <a:solidFill>
                  <a:schemeClr val="accent1"/>
                </a:solidFill>
              </a:rPr>
              <a:t>for this will show your wisdom and understanding to the nations</a:t>
            </a:r>
            <a:r>
              <a:rPr lang="en-US" altLang="en-US" sz="2800" b="1" i="1" smtClean="0"/>
              <a:t>, who will hear about all these decrees and say, "Surely this great nation is a wise and understanding people."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400" b="1" smtClean="0"/>
              <a:t>CAMPING</a:t>
            </a:r>
            <a:br>
              <a:rPr lang="en-US" altLang="en-US" sz="2400" b="1" smtClean="0"/>
            </a:br>
            <a:r>
              <a:rPr lang="en-US" altLang="en-US" sz="2400" b="1" i="1" smtClean="0"/>
              <a:t>40 years </a:t>
            </a:r>
            <a:r>
              <a:rPr lang="en-US" altLang="en-US" sz="2400" b="1" smtClean="0"/>
              <a:t>(Numbers)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 b="1" smtClean="0"/>
              <a:t>Period: Wandering in Wilderness</a:t>
            </a:r>
          </a:p>
          <a:p>
            <a:r>
              <a:rPr lang="en-US" altLang="en-US" sz="2800" b="1" smtClean="0"/>
              <a:t>Character: Moses</a:t>
            </a:r>
          </a:p>
          <a:p>
            <a:r>
              <a:rPr lang="en-US" altLang="en-US" sz="2800" b="1" smtClean="0"/>
              <a:t>Event: rebelled when told to conquer the Promised Land; they will have to wait until the next generation comes of age</a:t>
            </a:r>
          </a:p>
        </p:txBody>
      </p:sp>
      <p:pic>
        <p:nvPicPr>
          <p:cNvPr id="32772" name="Picture 4" descr="CAMPST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741613"/>
            <a:ext cx="3810000" cy="25939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b="1" smtClean="0"/>
              <a:t>COVENANT</a:t>
            </a:r>
            <a:br>
              <a:rPr lang="en-US" altLang="en-US" sz="3600" b="1" smtClean="0"/>
            </a:br>
            <a:r>
              <a:rPr lang="en-US" altLang="en-US" sz="3600" b="1" i="1" smtClean="0"/>
              <a:t>1 month </a:t>
            </a:r>
            <a:r>
              <a:rPr lang="en-US" altLang="en-US" sz="3600" b="1" smtClean="0"/>
              <a:t>(Deuteronomy)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 b="1" smtClean="0"/>
              <a:t>Period/Event: Renew Covenant w/ next generation</a:t>
            </a:r>
          </a:p>
          <a:p>
            <a:r>
              <a:rPr lang="en-US" altLang="en-US" sz="2800" b="1" smtClean="0"/>
              <a:t>Character: Moses</a:t>
            </a:r>
          </a:p>
          <a:p>
            <a:r>
              <a:rPr lang="en-US" altLang="en-US" sz="2800" b="1" smtClean="0"/>
              <a:t>Ready to enter the Land</a:t>
            </a:r>
          </a:p>
        </p:txBody>
      </p:sp>
      <p:pic>
        <p:nvPicPr>
          <p:cNvPr id="33796" name="Picture 4" descr="j01884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32766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b="1" smtClean="0"/>
              <a:t>CONQUEST</a:t>
            </a:r>
            <a:br>
              <a:rPr lang="en-US" altLang="en-US" sz="3600" b="1" smtClean="0"/>
            </a:br>
            <a:r>
              <a:rPr lang="en-US" altLang="en-US" sz="3600" b="1" i="1" smtClean="0"/>
              <a:t>14 years </a:t>
            </a:r>
            <a:r>
              <a:rPr lang="en-US" altLang="en-US" sz="3600" b="1" smtClean="0"/>
              <a:t>(Joshua)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 b="1" smtClean="0"/>
              <a:t>Period: take the Land (</a:t>
            </a:r>
            <a:r>
              <a:rPr lang="en-US" altLang="en-US" sz="2800" b="1" smtClean="0">
                <a:solidFill>
                  <a:schemeClr val="accent1"/>
                </a:solidFill>
              </a:rPr>
              <a:t>birth of landed ID</a:t>
            </a:r>
            <a:r>
              <a:rPr lang="en-US" altLang="en-US" sz="2800" b="1" smtClean="0"/>
              <a:t>)</a:t>
            </a:r>
          </a:p>
          <a:p>
            <a:r>
              <a:rPr lang="en-US" altLang="en-US" sz="2800" b="1" smtClean="0"/>
              <a:t>Character: Joshua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676400" y="5638800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800"/>
              <a:t>Play BibleMaps “Conquest” here</a:t>
            </a:r>
            <a:endParaRPr kumimoji="0" lang="en-US" altLang="en-US" sz="2400"/>
          </a:p>
        </p:txBody>
      </p:sp>
      <p:pic>
        <p:nvPicPr>
          <p:cNvPr id="35845" name="Picture 7" descr="C:\Documents and Settings\cas\Local Settings\Temporary Internet Files\Content.IE5\1IE3EI42\MC9002031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3148013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534400" cy="606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 sz="2800" b="1"/>
              <a:t>DAY 3</a:t>
            </a:r>
            <a:endParaRPr kumimoji="0" lang="en-US" altLang="en-US" sz="2400" b="1">
              <a:latin typeface="Courier New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u="sng"/>
              <a:t>Assign:</a:t>
            </a:r>
            <a:r>
              <a:rPr kumimoji="0" lang="en-US" altLang="en-US" sz="2400" b="1"/>
              <a:t>  (see handout)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 1) #1 (Journal)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 2) #7 Response to “Doing History.”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 4) #8 Heart of the covenant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 5) #9 Israelite laws</a:t>
            </a:r>
            <a:endParaRPr kumimoji="0" lang="en-US" altLang="en-US" sz="2400" b="1" u="sng"/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 b="1"/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 b="1"/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 b="1"/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 b="1"/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 b="1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Day Objectives: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1) Explain the process of communication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2) Describe the purpose of “doing history”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3) Formulated a description of biblical narrative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4) Formulate guidelines for reading OT narrative</a:t>
            </a:r>
          </a:p>
        </p:txBody>
      </p:sp>
      <p:graphicFrame>
        <p:nvGraphicFramePr>
          <p:cNvPr id="4099" name="Object 1024"/>
          <p:cNvGraphicFramePr>
            <a:graphicFrameLocks noChangeAspect="1"/>
          </p:cNvGraphicFramePr>
          <p:nvPr/>
        </p:nvGraphicFramePr>
        <p:xfrm>
          <a:off x="6019800" y="3352800"/>
          <a:ext cx="2438400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Clip" r:id="rId3" imgW="1891894" imgH="1527048" progId="MS_ClipArt_Gallery.5">
                  <p:embed/>
                </p:oleObj>
              </mc:Choice>
              <mc:Fallback>
                <p:oleObj name="Clip" r:id="rId3" imgW="1891894" imgH="1527048" progId="MS_ClipArt_Gallery.5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352800"/>
                        <a:ext cx="2438400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400" b="1" smtClean="0"/>
              <a:t>CYCLES</a:t>
            </a:r>
            <a:br>
              <a:rPr lang="en-US" altLang="en-US" sz="2400" b="1" smtClean="0"/>
            </a:br>
            <a:r>
              <a:rPr lang="en-US" altLang="en-US" sz="2400" b="1" smtClean="0"/>
              <a:t>(Judges - 1 Samuel 8)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52600"/>
            <a:ext cx="4267200" cy="4800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2800" b="1" smtClean="0"/>
              <a:t>Period: Judges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 b="1" smtClean="0"/>
              <a:t>(Judges = charismatic, temporary military leader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 b="1" smtClean="0"/>
              <a:t>Cycles:</a:t>
            </a:r>
          </a:p>
          <a:p>
            <a:r>
              <a:rPr lang="en-US" altLang="en-US" sz="2800" b="1" smtClean="0"/>
              <a:t>rebel against God</a:t>
            </a:r>
          </a:p>
          <a:p>
            <a:r>
              <a:rPr lang="en-US" altLang="en-US" sz="2800" b="1" smtClean="0"/>
              <a:t>subjugated by neighbors</a:t>
            </a:r>
          </a:p>
          <a:p>
            <a:r>
              <a:rPr lang="en-US" altLang="en-US" sz="2800" b="1" smtClean="0"/>
              <a:t>repent and cry out</a:t>
            </a:r>
          </a:p>
          <a:p>
            <a:r>
              <a:rPr lang="en-US" altLang="en-US" sz="2800" b="1" smtClean="0"/>
              <a:t>delivered by “judge</a:t>
            </a:r>
            <a:r>
              <a:rPr lang="en-US" altLang="en-US" sz="2800" smtClean="0"/>
              <a:t>”</a:t>
            </a:r>
          </a:p>
        </p:txBody>
      </p:sp>
      <p:pic>
        <p:nvPicPr>
          <p:cNvPr id="38916" name="Picture 4" descr="DD0145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19600"/>
            <a:ext cx="20574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j02171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2667000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b="1" smtClean="0"/>
              <a:t>CROWNS</a:t>
            </a:r>
            <a:br>
              <a:rPr lang="en-US" altLang="en-US" sz="3600" b="1" smtClean="0"/>
            </a:br>
            <a:r>
              <a:rPr lang="en-US" altLang="en-US" sz="2400" b="1" i="1" smtClean="0"/>
              <a:t>120 years </a:t>
            </a:r>
            <a:r>
              <a:rPr lang="en-US" altLang="en-US" sz="2400" b="1" smtClean="0"/>
              <a:t>(1 Samuel 9 - 1 Kings 11; + 1 Chronicles 1 - 2 Chronicles 9; Psalms - Song of Solomon)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962400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2800" b="1" smtClean="0"/>
              <a:t>Period: United Monarchy (</a:t>
            </a:r>
            <a:r>
              <a:rPr lang="en-US" altLang="en-US" sz="2800" b="1" smtClean="0">
                <a:solidFill>
                  <a:schemeClr val="accent1"/>
                </a:solidFill>
              </a:rPr>
              <a:t>“birth” of political ID</a:t>
            </a:r>
            <a:r>
              <a:rPr lang="en-US" altLang="en-US" sz="2800" b="1" smtClean="0"/>
              <a:t>)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 b="1" smtClean="0"/>
              <a:t>Characters: 1st 3 kings:</a:t>
            </a:r>
          </a:p>
          <a:p>
            <a:r>
              <a:rPr lang="en-US" altLang="en-US" sz="2800" b="1" smtClean="0"/>
              <a:t>Saul (Benjamin)</a:t>
            </a:r>
          </a:p>
          <a:p>
            <a:r>
              <a:rPr lang="en-US" altLang="en-US" sz="2800" b="1" smtClean="0"/>
              <a:t>David (Judah)</a:t>
            </a:r>
          </a:p>
          <a:p>
            <a:r>
              <a:rPr lang="en-US" altLang="en-US" sz="2800" b="1" smtClean="0"/>
              <a:t>Solomon (son of David)</a:t>
            </a:r>
          </a:p>
        </p:txBody>
      </p:sp>
      <p:pic>
        <p:nvPicPr>
          <p:cNvPr id="39940" name="Picture 4" descr="CROWN8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413000"/>
            <a:ext cx="3810000" cy="3251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b="1" smtClean="0"/>
              <a:t>CHASM</a:t>
            </a:r>
            <a:r>
              <a:rPr lang="en-US" altLang="en-US" sz="2400" b="1" smtClean="0"/>
              <a:t/>
            </a:r>
            <a:br>
              <a:rPr lang="en-US" altLang="en-US" sz="2400" b="1" smtClean="0"/>
            </a:br>
            <a:r>
              <a:rPr lang="en-US" altLang="en-US" sz="2400" b="1" i="1" smtClean="0"/>
              <a:t>200 years </a:t>
            </a:r>
            <a:r>
              <a:rPr lang="en-US" altLang="en-US" sz="2400" b="1" smtClean="0"/>
              <a:t>(1 Kings 12 - 2 Kings 16; + 2 Chronicles 10 - 28; Isaiah; Hosea - Micah)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 b="1" smtClean="0"/>
              <a:t>Period: Divided Monarchy</a:t>
            </a:r>
          </a:p>
          <a:p>
            <a:r>
              <a:rPr lang="en-US" altLang="en-US" sz="2800" b="1" smtClean="0"/>
              <a:t>N. Kingdom = Israel</a:t>
            </a:r>
          </a:p>
          <a:p>
            <a:r>
              <a:rPr lang="en-US" altLang="en-US" sz="2800" b="1" smtClean="0"/>
              <a:t>S. Kingdom = Judah</a:t>
            </a:r>
          </a:p>
        </p:txBody>
      </p:sp>
      <p:pic>
        <p:nvPicPr>
          <p:cNvPr id="40964" name="Picture 4" descr="CROWN8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438400"/>
            <a:ext cx="3810000" cy="3251200"/>
          </a:xfrm>
        </p:spPr>
      </p:pic>
      <p:sp>
        <p:nvSpPr>
          <p:cNvPr id="40965" name="Freeform 5" descr="back"/>
          <p:cNvSpPr>
            <a:spLocks/>
          </p:cNvSpPr>
          <p:nvPr/>
        </p:nvSpPr>
        <p:spPr bwMode="auto">
          <a:xfrm>
            <a:off x="1295400" y="3124200"/>
            <a:ext cx="2133600" cy="2590800"/>
          </a:xfrm>
          <a:custGeom>
            <a:avLst/>
            <a:gdLst>
              <a:gd name="T0" fmla="*/ 2147483647 w 720"/>
              <a:gd name="T1" fmla="*/ 0 h 1584"/>
              <a:gd name="T2" fmla="*/ 2147483647 w 720"/>
              <a:gd name="T3" fmla="*/ 2147483647 h 1584"/>
              <a:gd name="T4" fmla="*/ 2147483647 w 720"/>
              <a:gd name="T5" fmla="*/ 2147483647 h 1584"/>
              <a:gd name="T6" fmla="*/ 0 w 720"/>
              <a:gd name="T7" fmla="*/ 2147483647 h 1584"/>
              <a:gd name="T8" fmla="*/ 2147483647 w 720"/>
              <a:gd name="T9" fmla="*/ 2147483647 h 1584"/>
              <a:gd name="T10" fmla="*/ 2147483647 w 720"/>
              <a:gd name="T11" fmla="*/ 2147483647 h 1584"/>
              <a:gd name="T12" fmla="*/ 2147483647 w 720"/>
              <a:gd name="T13" fmla="*/ 2147483647 h 1584"/>
              <a:gd name="T14" fmla="*/ 2147483647 w 720"/>
              <a:gd name="T15" fmla="*/ 2147483647 h 1584"/>
              <a:gd name="T16" fmla="*/ 2147483647 w 720"/>
              <a:gd name="T17" fmla="*/ 0 h 15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20"/>
              <a:gd name="T28" fmla="*/ 0 h 1584"/>
              <a:gd name="T29" fmla="*/ 720 w 720"/>
              <a:gd name="T30" fmla="*/ 1584 h 15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20" h="1584">
                <a:moveTo>
                  <a:pt x="528" y="0"/>
                </a:moveTo>
                <a:lnTo>
                  <a:pt x="192" y="672"/>
                </a:lnTo>
                <a:lnTo>
                  <a:pt x="432" y="672"/>
                </a:lnTo>
                <a:lnTo>
                  <a:pt x="0" y="1536"/>
                </a:lnTo>
                <a:lnTo>
                  <a:pt x="336" y="1584"/>
                </a:lnTo>
                <a:lnTo>
                  <a:pt x="720" y="528"/>
                </a:lnTo>
                <a:lnTo>
                  <a:pt x="480" y="528"/>
                </a:lnTo>
                <a:lnTo>
                  <a:pt x="672" y="192"/>
                </a:lnTo>
                <a:lnTo>
                  <a:pt x="528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b="1" smtClean="0"/>
              <a:t>CAPTIVITIES</a:t>
            </a:r>
            <a:r>
              <a:rPr lang="en-US" altLang="en-US" sz="2400" b="1" smtClean="0"/>
              <a:t/>
            </a:r>
            <a:br>
              <a:rPr lang="en-US" altLang="en-US" sz="2400" b="1" smtClean="0"/>
            </a:br>
            <a:r>
              <a:rPr lang="en-US" altLang="en-US" sz="2400" b="1" i="1" smtClean="0"/>
              <a:t>200 years</a:t>
            </a:r>
            <a:r>
              <a:rPr lang="en-US" altLang="en-US" sz="2400" b="1" smtClean="0"/>
              <a:t> (2 Kings 17 - 25; + 2 Chronicles 29 - 36; Jeremiah - Daniel; Nahum - Zephaniah)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2800" b="1" smtClean="0"/>
              <a:t>Fall of Kingdoms:</a:t>
            </a:r>
          </a:p>
          <a:p>
            <a:r>
              <a:rPr lang="en-US" altLang="en-US" sz="2800" b="1" smtClean="0"/>
              <a:t>N. Kingdom to Assyria in 721 BCE</a:t>
            </a:r>
          </a:p>
          <a:p>
            <a:r>
              <a:rPr lang="en-US" altLang="en-US" sz="2800" b="1" smtClean="0"/>
              <a:t>S. Kingdom to Babylonia in 586 BCE</a:t>
            </a:r>
            <a:endParaRPr lang="en-US" altLang="en-US" sz="2800" smtClean="0"/>
          </a:p>
        </p:txBody>
      </p:sp>
      <p:pic>
        <p:nvPicPr>
          <p:cNvPr id="43012" name="Picture 4" descr="BS0028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38600"/>
            <a:ext cx="135096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j02614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1868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b="1" smtClean="0"/>
              <a:t>CONSTRUCTION*</a:t>
            </a:r>
            <a:br>
              <a:rPr lang="en-US" altLang="en-US" sz="3600" b="1" smtClean="0"/>
            </a:br>
            <a:r>
              <a:rPr lang="en-US" altLang="en-US" sz="2400" b="1" i="1" smtClean="0"/>
              <a:t>120 years </a:t>
            </a:r>
            <a:r>
              <a:rPr lang="en-US" altLang="en-US" sz="2400" b="1" smtClean="0"/>
              <a:t>(Ezra - Esther; +Haggai - Malachi)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267200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2800" b="1" smtClean="0"/>
              <a:t>Period: Return and Rebuild under Persian control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 b="1" smtClean="0"/>
              <a:t>Characters: Ezra and Nehemiah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 b="1" smtClean="0"/>
              <a:t>*Undeserved restoration / grace should bring humility (Ezek 36:24-32)</a:t>
            </a:r>
          </a:p>
        </p:txBody>
      </p:sp>
      <p:pic>
        <p:nvPicPr>
          <p:cNvPr id="44036" name="Picture 4" descr="j0205498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133600"/>
            <a:ext cx="3810000" cy="3810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COMMUNICATION PROCESS</a:t>
            </a:r>
          </a:p>
        </p:txBody>
      </p:sp>
      <p:sp>
        <p:nvSpPr>
          <p:cNvPr id="45059" name="ClipArt Placeholder 2"/>
          <p:cNvSpPr>
            <a:spLocks noGrp="1" noTextEdit="1"/>
          </p:cNvSpPr>
          <p:nvPr>
            <p:ph type="clipArt" sz="half" idx="1"/>
          </p:nvPr>
        </p:nvSpPr>
        <p:spPr/>
      </p:sp>
      <p:sp>
        <p:nvSpPr>
          <p:cNvPr id="45060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u="sng"/>
              <a:t>APPLICATION OF PROCESS OF COMMUNICATION </a:t>
            </a:r>
            <a:endParaRPr kumimoji="0" lang="en-US" altLang="en-US" sz="2400" b="1"/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 b="1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When reading a specific OT text:</a:t>
            </a:r>
            <a:endParaRPr kumimoji="0" lang="en-US" altLang="en-US" sz="2400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1600200"/>
            <a:ext cx="9144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u="sng">
                <a:solidFill>
                  <a:schemeClr val="accent1"/>
                </a:solidFill>
              </a:rPr>
              <a:t>General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>
                <a:solidFill>
                  <a:schemeClr val="accent1"/>
                </a:solidFill>
              </a:rPr>
              <a:t>  1.  Identify the literary genre and its function in general.             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>
                <a:solidFill>
                  <a:schemeClr val="accent1"/>
                </a:solidFill>
              </a:rPr>
              <a:t>  2.  Identify the general literary features of that genre and their </a:t>
            </a:r>
            <a:br>
              <a:rPr kumimoji="0" lang="en-US" altLang="en-US" sz="2400" b="1">
                <a:solidFill>
                  <a:schemeClr val="accent1"/>
                </a:solidFill>
              </a:rPr>
            </a:br>
            <a:r>
              <a:rPr kumimoji="0" lang="en-US" altLang="en-US" sz="2400" b="1">
                <a:solidFill>
                  <a:schemeClr val="accent1"/>
                </a:solidFill>
              </a:rPr>
              <a:t>       intended impact.  (</a:t>
            </a:r>
            <a:r>
              <a:rPr kumimoji="0" lang="en-US" altLang="en-US" sz="2400" b="1">
                <a:solidFill>
                  <a:schemeClr val="hlink"/>
                </a:solidFill>
              </a:rPr>
              <a:t>Create a "Reading Strategy"</a:t>
            </a:r>
            <a:r>
              <a:rPr kumimoji="0" lang="en-US" altLang="en-US" sz="2400" b="1">
                <a:solidFill>
                  <a:schemeClr val="accent1"/>
                </a:solidFill>
              </a:rPr>
              <a:t>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 b="1" u="sng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u="sng">
                <a:solidFill>
                  <a:schemeClr val="accent1"/>
                </a:solidFill>
              </a:rPr>
              <a:t>Specific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>
                <a:solidFill>
                  <a:schemeClr val="accent1"/>
                </a:solidFill>
              </a:rPr>
              <a:t>  3.  Identify the literary features of a specific text and their specific</a:t>
            </a:r>
            <a:br>
              <a:rPr kumimoji="0" lang="en-US" altLang="en-US" sz="2400" b="1">
                <a:solidFill>
                  <a:schemeClr val="accent1"/>
                </a:solidFill>
              </a:rPr>
            </a:br>
            <a:r>
              <a:rPr kumimoji="0" lang="en-US" altLang="en-US" sz="2400" b="1">
                <a:solidFill>
                  <a:schemeClr val="accent1"/>
                </a:solidFill>
              </a:rPr>
              <a:t>       impact. (Apply Reading Strategy)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>
                <a:solidFill>
                  <a:schemeClr val="accent1"/>
                </a:solidFill>
              </a:rPr>
              <a:t>  4.  Evaluate in terms of intended function/impact.</a:t>
            </a:r>
            <a:endParaRPr kumimoji="0" lang="en-US" altLang="en-US"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u="sng"/>
              <a:t>Genre Recognition</a:t>
            </a:r>
            <a:endParaRPr kumimoji="0" lang="en-US" altLang="en-US" sz="2400" b="1"/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Failure to employ a reading strategy that recognizes the types/genres of literature in the Bible and their original functions: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1447800"/>
            <a:ext cx="91440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1.	</a:t>
            </a:r>
            <a:r>
              <a:rPr kumimoji="0" lang="en-US" altLang="en-US" sz="2400" b="1" u="sng">
                <a:solidFill>
                  <a:schemeClr val="accent1"/>
                </a:solidFill>
              </a:rPr>
              <a:t>Obscures the variety of forms employed in the Bible</a:t>
            </a:r>
            <a:r>
              <a:rPr kumimoji="0" lang="en-US" altLang="en-US" sz="2400" b="1"/>
              <a:t> and 	makes communication MORE difficult.  (People employ 	different genres to AID communication.)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2.	</a:t>
            </a:r>
            <a:r>
              <a:rPr kumimoji="0" lang="en-US" altLang="en-US" sz="2400" b="1" u="sng">
                <a:solidFill>
                  <a:schemeClr val="accent1"/>
                </a:solidFill>
              </a:rPr>
              <a:t>Locates the meaning of the text in the hands of the reader</a:t>
            </a:r>
            <a:r>
              <a:rPr kumimoji="0" lang="en-US" altLang="en-US" sz="2400" b="1">
                <a:solidFill>
                  <a:schemeClr val="accent1"/>
                </a:solidFill>
              </a:rPr>
              <a:t> </a:t>
            </a:r>
            <a:r>
              <a:rPr kumimoji="0" lang="en-US" altLang="en-US" sz="2400" b="1"/>
              <a:t>	(leading to unintended applications) rather than locating the 	meaning in the author’s intention.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3.	</a:t>
            </a:r>
            <a:r>
              <a:rPr kumimoji="0" lang="en-US" altLang="en-US" sz="2400" b="1" u="sng">
                <a:solidFill>
                  <a:schemeClr val="accent1"/>
                </a:solidFill>
              </a:rPr>
              <a:t>Promotes private and self-centered readings</a:t>
            </a:r>
            <a:r>
              <a:rPr kumimoji="0" lang="en-US" altLang="en-US" sz="2400" b="1"/>
              <a:t> of the Bible 	(“God speaks to ME”), rather than an informed and 		communally guided interpretation.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4.	</a:t>
            </a:r>
            <a:r>
              <a:rPr kumimoji="0" lang="en-US" altLang="en-US" sz="2400" b="1" u="sng">
                <a:solidFill>
                  <a:schemeClr val="accent1"/>
                </a:solidFill>
              </a:rPr>
              <a:t>Often leads to an “atomizing” of the text</a:t>
            </a:r>
            <a:r>
              <a:rPr kumimoji="0" lang="en-US" altLang="en-US" sz="2400" b="1">
                <a:solidFill>
                  <a:schemeClr val="accent1"/>
                </a:solidFill>
              </a:rPr>
              <a:t>.</a:t>
            </a:r>
            <a:r>
              <a:rPr kumimoji="0" lang="en-US" altLang="en-US" sz="2400" b="1"/>
              <a:t>  </a:t>
            </a:r>
            <a:br>
              <a:rPr kumimoji="0" lang="en-US" altLang="en-US" sz="2400" b="1"/>
            </a:br>
            <a:r>
              <a:rPr kumimoji="0" lang="en-US" altLang="en-US" sz="2400" b="1"/>
              <a:t>            (Illustration: favorite cake – the impact of</a:t>
            </a:r>
            <a:br>
              <a:rPr kumimoji="0" lang="en-US" altLang="en-US" sz="2400" b="1"/>
            </a:br>
            <a:r>
              <a:rPr kumimoji="0" lang="en-US" altLang="en-US" sz="2400" b="1"/>
              <a:t>            the whole is much different than the </a:t>
            </a:r>
            <a:br>
              <a:rPr kumimoji="0" lang="en-US" altLang="en-US" sz="2400" b="1"/>
            </a:br>
            <a:r>
              <a:rPr kumimoji="0" lang="en-US" altLang="en-US" sz="2400" b="1"/>
              <a:t>            separate parts/ingredients)</a:t>
            </a:r>
            <a:endParaRPr kumimoji="0" lang="en-US" altLang="en-US" sz="2400"/>
          </a:p>
        </p:txBody>
      </p:sp>
      <p:graphicFrame>
        <p:nvGraphicFramePr>
          <p:cNvPr id="53252" name="Object 0"/>
          <p:cNvGraphicFramePr>
            <a:graphicFrameLocks noChangeAspect="1"/>
          </p:cNvGraphicFramePr>
          <p:nvPr/>
        </p:nvGraphicFramePr>
        <p:xfrm>
          <a:off x="6553200" y="4852988"/>
          <a:ext cx="2590800" cy="200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9" name="Clip" r:id="rId4" imgW="4800000" imgH="3714286" progId="MS_ClipArt_Gallery.5">
                  <p:embed/>
                </p:oleObj>
              </mc:Choice>
              <mc:Fallback>
                <p:oleObj name="Clip" r:id="rId4" imgW="4800000" imgH="3714286" progId="MS_ClipArt_Gallery.5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852988"/>
                        <a:ext cx="2590800" cy="200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Objective: Figure out how biblical narratives are to be read.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 b="1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1. Note that we have two stories (Q#a): 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(Where does the first account end?)</a:t>
            </a:r>
            <a:endParaRPr kumimoji="0" lang="en-US" altLang="en-US" sz="2400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u="sng"/>
              <a:t>Homework #3:  GENESIS 1-2</a:t>
            </a:r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0" y="2286000"/>
            <a:ext cx="91440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Gen 2:4 (chiastic structure suggests verse 4 is not to be subdivided)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“These are the generations: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	</a:t>
            </a:r>
            <a:r>
              <a:rPr kumimoji="0" lang="en-US" altLang="en-US" sz="2400" b="1">
                <a:solidFill>
                  <a:schemeClr val="accent1"/>
                </a:solidFill>
              </a:rPr>
              <a:t>A. of the heavens and</a:t>
            </a:r>
            <a:endParaRPr kumimoji="0" lang="en-US" altLang="en-US" sz="2400" b="1"/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		</a:t>
            </a:r>
            <a:r>
              <a:rPr kumimoji="0" lang="en-US" altLang="en-US" sz="2400" b="1">
                <a:solidFill>
                  <a:schemeClr val="accent2"/>
                </a:solidFill>
              </a:rPr>
              <a:t>B. the earth</a:t>
            </a:r>
            <a:endParaRPr kumimoji="0" lang="en-US" altLang="en-US" sz="2400" b="1"/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			</a:t>
            </a:r>
            <a:r>
              <a:rPr kumimoji="0" lang="en-US" altLang="en-US" sz="2400" b="1">
                <a:solidFill>
                  <a:schemeClr val="hlink"/>
                </a:solidFill>
              </a:rPr>
              <a:t>C. when they were created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>
                <a:solidFill>
                  <a:schemeClr val="hlink"/>
                </a:solidFill>
              </a:rPr>
              <a:t>			C. in the day Yahweh God created</a:t>
            </a:r>
            <a:endParaRPr kumimoji="0" lang="en-US" altLang="en-US" sz="2400" b="1"/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		</a:t>
            </a:r>
            <a:r>
              <a:rPr kumimoji="0" lang="en-US" altLang="en-US" sz="2400" b="1">
                <a:solidFill>
                  <a:schemeClr val="accent2"/>
                </a:solidFill>
              </a:rPr>
              <a:t>B. the earth and</a:t>
            </a:r>
            <a:endParaRPr kumimoji="0" lang="en-US" altLang="en-US" sz="2400" b="1"/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	</a:t>
            </a:r>
            <a:r>
              <a:rPr kumimoji="0" lang="en-US" altLang="en-US" sz="2400" b="1">
                <a:solidFill>
                  <a:schemeClr val="accent1"/>
                </a:solidFill>
              </a:rPr>
              <a:t>A. the heavens”</a:t>
            </a:r>
            <a:endParaRPr kumimoji="0" lang="en-US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6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6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 build="p" autoUpdateAnimBg="0"/>
      <p:bldP spid="14643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Parallel literary structure of openings of Gen 1:1-3 and 2:4-7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(Shows that we have two separate accounts)</a:t>
            </a:r>
            <a:endParaRPr kumimoji="0" lang="en-US" altLang="en-US" sz="2400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kumimoji="0" lang="en-US" altLang="en-US" sz="2400"/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0" y="1752600"/>
            <a:ext cx="9144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1. Summary introduction / title:		1:1 and 2:4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2. Circumstantial clauses:			1:2 and 2:5-6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3. Main action begins:			1:3 and 2:7</a:t>
            </a:r>
          </a:p>
        </p:txBody>
      </p:sp>
      <p:graphicFrame>
        <p:nvGraphicFramePr>
          <p:cNvPr id="148485" name="Object 5"/>
          <p:cNvGraphicFramePr>
            <a:graphicFrameLocks noChangeAspect="1"/>
          </p:cNvGraphicFramePr>
          <p:nvPr/>
        </p:nvGraphicFramePr>
        <p:xfrm>
          <a:off x="6705600" y="3200400"/>
          <a:ext cx="1892300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3" name="Clip" r:id="rId4" imgW="1891894" imgH="1928470" progId="MS_ClipArt_Gallery.5">
                  <p:embed/>
                </p:oleObj>
              </mc:Choice>
              <mc:Fallback>
                <p:oleObj name="Clip" r:id="rId4" imgW="1891894" imgH="1928470" progId="MS_ClipArt_Gallery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200400"/>
                        <a:ext cx="1892300" cy="192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6" name="WordArt 6"/>
          <p:cNvSpPr>
            <a:spLocks noChangeArrowheads="1" noChangeShapeType="1" noTextEdit="1"/>
          </p:cNvSpPr>
          <p:nvPr/>
        </p:nvSpPr>
        <p:spPr bwMode="auto">
          <a:xfrm>
            <a:off x="990600" y="3657600"/>
            <a:ext cx="1209675" cy="5143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lgerian"/>
              </a:rPr>
              <a:t>Title</a:t>
            </a:r>
          </a:p>
        </p:txBody>
      </p:sp>
      <p:sp>
        <p:nvSpPr>
          <p:cNvPr id="148487" name="WordArt 7"/>
          <p:cNvSpPr>
            <a:spLocks noChangeArrowheads="1" noChangeShapeType="1" noTextEdit="1"/>
          </p:cNvSpPr>
          <p:nvPr/>
        </p:nvSpPr>
        <p:spPr bwMode="auto">
          <a:xfrm>
            <a:off x="3276600" y="3962400"/>
            <a:ext cx="1809750" cy="11572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lgerian"/>
              </a:rPr>
              <a:t>Setting</a:t>
            </a:r>
          </a:p>
        </p:txBody>
      </p:sp>
      <p:sp>
        <p:nvSpPr>
          <p:cNvPr id="148488" name="WordArt 8"/>
          <p:cNvSpPr>
            <a:spLocks noChangeArrowheads="1" noChangeShapeType="1" noTextEdit="1"/>
          </p:cNvSpPr>
          <p:nvPr/>
        </p:nvSpPr>
        <p:spPr bwMode="auto">
          <a:xfrm>
            <a:off x="5638800" y="5181600"/>
            <a:ext cx="1581150" cy="6000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80"/>
                </a:solidFill>
                <a:latin typeface="Algerian"/>
              </a:rPr>
              <a:t>Action</a:t>
            </a: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0" y="6172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    Do we have two conflicting accounts of creation?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u="sng"/>
              <a:t>GENESIS 1-2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 build="p" autoUpdateAnimBg="0"/>
      <p:bldP spid="148484" grpId="0" build="p" autoUpdateAnimBg="0"/>
      <p:bldP spid="148486" grpId="0" animBg="1"/>
      <p:bldP spid="148487" grpId="0" animBg="1"/>
      <p:bldP spid="148488" grpId="0" animBg="1"/>
      <p:bldP spid="14848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0" y="558800"/>
            <a:ext cx="91440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1)	What are the elements of </a:t>
            </a:r>
            <a:r>
              <a:rPr kumimoji="0" lang="en-US" altLang="en-US" sz="2400" b="1">
                <a:solidFill>
                  <a:schemeClr val="accent1"/>
                </a:solidFill>
              </a:rPr>
              <a:t>diversity</a:t>
            </a:r>
            <a:r>
              <a:rPr kumimoji="0" lang="en-US" altLang="en-US" sz="2400" b="1"/>
              <a:t> which might be signs of a 	complex history of composition?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2)	What are the elements of </a:t>
            </a:r>
            <a:r>
              <a:rPr kumimoji="0" lang="en-US" altLang="en-US" sz="2400" b="1">
                <a:solidFill>
                  <a:schemeClr val="accent1"/>
                </a:solidFill>
              </a:rPr>
              <a:t>unity</a:t>
            </a:r>
            <a:r>
              <a:rPr kumimoji="0" lang="en-US" altLang="en-US" sz="2400" b="1"/>
              <a:t> which bind this block 		together?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	What is the main </a:t>
            </a:r>
            <a:r>
              <a:rPr kumimoji="0" lang="en-US" altLang="en-US" sz="2400" b="1">
                <a:solidFill>
                  <a:schemeClr val="accent1"/>
                </a:solidFill>
              </a:rPr>
              <a:t>intention</a:t>
            </a:r>
            <a:r>
              <a:rPr kumimoji="0" lang="en-US" altLang="en-US" sz="2400" b="1"/>
              <a:t> of this block?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	What is the main </a:t>
            </a:r>
            <a:r>
              <a:rPr kumimoji="0" lang="en-US" altLang="en-US" sz="2400" b="1">
                <a:solidFill>
                  <a:schemeClr val="accent1"/>
                </a:solidFill>
              </a:rPr>
              <a:t>theme</a:t>
            </a:r>
            <a:r>
              <a:rPr kumimoji="0" lang="en-US" altLang="en-US" sz="2400" b="1"/>
              <a:t>/message?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	From what </a:t>
            </a:r>
            <a:r>
              <a:rPr kumimoji="0" lang="en-US" altLang="en-US" sz="2400" b="1">
                <a:solidFill>
                  <a:schemeClr val="accent1"/>
                </a:solidFill>
              </a:rPr>
              <a:t>historical perspective</a:t>
            </a:r>
            <a:r>
              <a:rPr kumimoji="0" lang="en-US" altLang="en-US" sz="2400" b="1"/>
              <a:t> was it edited (pre-exile, 	exile, post-exile)?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3)	Does this block consist of independent, self-contained 		“books”?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4)	What can be said about the </a:t>
            </a:r>
            <a:r>
              <a:rPr kumimoji="0" lang="en-US" altLang="en-US" sz="2400" b="1">
                <a:solidFill>
                  <a:schemeClr val="accent1"/>
                </a:solidFill>
              </a:rPr>
              <a:t>authorship</a:t>
            </a:r>
            <a:r>
              <a:rPr kumimoji="0" lang="en-US" altLang="en-US" sz="2400" b="1"/>
              <a:t> of this material?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	Written by one author?	Edited?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	Author identified internally or externally?</a:t>
            </a:r>
            <a:endParaRPr kumimoji="0" lang="en-US" altLang="en-US" sz="2400" b="1" u="sng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371600" y="152400"/>
            <a:ext cx="638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u="sng"/>
              <a:t>Questions to answer about each narrative block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3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3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3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3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3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3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3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3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3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3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3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3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3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3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35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35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0" y="685800"/>
            <a:ext cx="91440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Note the differences, the diversity in content and style </a:t>
            </a:r>
            <a:br>
              <a:rPr kumimoji="0" lang="en-US" altLang="en-US" sz="2400" b="1"/>
            </a:br>
            <a:r>
              <a:rPr kumimoji="0" lang="en-US" altLang="en-US" sz="2400" b="1"/>
              <a:t>    (#1.  b,c responses)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Problem: How are these accounts to be read?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    Are they contradictory and meant to be read separately?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    Should we try to solve the "problems" (harmonize) so that they 	can be read together?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What are their functions?  Historical?  Fictional/Poetic? 		Theological?  Scientific?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Towards a solution: What questions does each account seek to</a:t>
            </a:r>
            <a:br>
              <a:rPr kumimoji="0" lang="en-US" altLang="en-US" sz="2400" b="1"/>
            </a:br>
            <a:r>
              <a:rPr kumimoji="0" lang="en-US" altLang="en-US" sz="2400" b="1"/>
              <a:t>    answer? (d)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    (e) Are the answers to the questions behind these two accounts 		contradictory or complementary?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>
                <a:solidFill>
                  <a:schemeClr val="hlink"/>
                </a:solidFill>
              </a:rPr>
              <a:t>Duke: The “key” to get back to the rhetorical intention is to play:</a:t>
            </a:r>
            <a:endParaRPr kumimoji="0" lang="en-US" altLang="en-US" sz="2400" b="1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u="sng"/>
              <a:t>GENESIS 1-2</a:t>
            </a:r>
          </a:p>
        </p:txBody>
      </p:sp>
      <p:sp>
        <p:nvSpPr>
          <p:cNvPr id="149508" name="WordArt 4"/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2438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JEOPARDY!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9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9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9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9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9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9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9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9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9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9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9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9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9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9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9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9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the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 build="p" autoUpdateAnimBg="0"/>
      <p:bldP spid="14950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GENRES AND FUNCTIONS OF GENESIS 1-11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COMPARED TO EARLIER TEXTS  OF </a:t>
            </a:r>
          </a:p>
          <a:p>
            <a:pPr algn="ctr"/>
            <a:r>
              <a:rPr lang="en-US" sz="3200" b="1" dirty="0" smtClean="0"/>
              <a:t>ANCIENT NEAR EAST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3733800"/>
            <a:ext cx="762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Thesis: </a:t>
            </a:r>
            <a:r>
              <a:rPr lang="en-US" b="1" dirty="0" smtClean="0">
                <a:solidFill>
                  <a:srgbClr val="C00000"/>
                </a:solidFill>
              </a:rPr>
              <a:t>Israel appropriated and readapted these texts!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chemeClr val="accent1"/>
                </a:solidFill>
              </a:rPr>
              <a:t>Such texts ‘explained’ in narrative form the </a:t>
            </a:r>
            <a:r>
              <a:rPr lang="en-US" b="1" dirty="0" smtClean="0">
                <a:solidFill>
                  <a:srgbClr val="C00000"/>
                </a:solidFill>
              </a:rPr>
              <a:t>nature of this world</a:t>
            </a:r>
            <a:r>
              <a:rPr lang="en-US" b="1" dirty="0" smtClean="0">
                <a:solidFill>
                  <a:schemeClr val="accent1"/>
                </a:solidFill>
              </a:rPr>
              <a:t> and </a:t>
            </a:r>
            <a:r>
              <a:rPr lang="en-US" b="1" dirty="0" smtClean="0">
                <a:solidFill>
                  <a:srgbClr val="C00000"/>
                </a:solidFill>
              </a:rPr>
              <a:t>how to function in it</a:t>
            </a:r>
            <a:r>
              <a:rPr lang="en-US" b="1" dirty="0" smtClean="0">
                <a:solidFill>
                  <a:schemeClr val="accent1"/>
                </a:solidFill>
              </a:rPr>
              <a:t> in order to maintain order; that is: the proper relationships of the divine realm, physical realm, and human realm (kings, priests, politics, etc.)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9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Topics: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b="1" smtClean="0"/>
              <a:t>Why “do history”?</a:t>
            </a:r>
          </a:p>
          <a:p>
            <a:r>
              <a:rPr lang="en-US" altLang="en-US" sz="2800" b="1" smtClean="0"/>
              <a:t>What should we look for when studying history?</a:t>
            </a:r>
          </a:p>
          <a:p>
            <a:r>
              <a:rPr lang="en-US" altLang="en-US" sz="2800" b="1" smtClean="0"/>
              <a:t>How does narrative communicate meaning/theology?</a:t>
            </a:r>
          </a:p>
          <a:p>
            <a:endParaRPr lang="en-US" altLang="en-US" sz="2800" b="1" smtClean="0"/>
          </a:p>
          <a:p>
            <a:pPr>
              <a:buFont typeface="Monotype Sorts" pitchFamily="2" charset="2"/>
              <a:buNone/>
            </a:pPr>
            <a:r>
              <a:rPr lang="en-US" altLang="en-US" sz="2800" b="1" smtClean="0"/>
              <a:t>Goal: Forming a “Reading Strategy” for Biblical Narrative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Why do we do history?  What is the rhetorical intention?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581400" y="304800"/>
            <a:ext cx="2020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u="sng"/>
              <a:t>Doing History</a:t>
            </a:r>
          </a:p>
        </p:txBody>
      </p:sp>
      <p:graphicFrame>
        <p:nvGraphicFramePr>
          <p:cNvPr id="175108" name="Object 4"/>
          <p:cNvGraphicFramePr>
            <a:graphicFrameLocks noChangeAspect="1"/>
          </p:cNvGraphicFramePr>
          <p:nvPr/>
        </p:nvGraphicFramePr>
        <p:xfrm>
          <a:off x="7359650" y="0"/>
          <a:ext cx="1784350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Clip" r:id="rId3" imgW="1783994" imgH="1783994" progId="MS_ClipArt_Gallery.5">
                  <p:embed/>
                </p:oleObj>
              </mc:Choice>
              <mc:Fallback>
                <p:oleObj name="Clip" r:id="rId3" imgW="1783994" imgH="1783994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9650" y="0"/>
                        <a:ext cx="1784350" cy="178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09" name="Object 5"/>
          <p:cNvGraphicFramePr>
            <a:graphicFrameLocks noChangeAspect="1"/>
          </p:cNvGraphicFramePr>
          <p:nvPr/>
        </p:nvGraphicFramePr>
        <p:xfrm>
          <a:off x="3505200" y="2971800"/>
          <a:ext cx="2465388" cy="233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Clip" r:id="rId5" imgW="1780337" imgH="1686154" progId="MS_ClipArt_Gallery.5">
                  <p:embed/>
                </p:oleObj>
              </mc:Choice>
              <mc:Fallback>
                <p:oleObj name="Clip" r:id="rId5" imgW="1780337" imgH="1686154" progId="MS_ClipArt_Gallery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971800"/>
                        <a:ext cx="2465388" cy="233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10" name="Object 6"/>
          <p:cNvGraphicFramePr>
            <a:graphicFrameLocks noChangeAspect="1"/>
          </p:cNvGraphicFramePr>
          <p:nvPr/>
        </p:nvGraphicFramePr>
        <p:xfrm>
          <a:off x="7162800" y="2438400"/>
          <a:ext cx="1760538" cy="346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Clip" r:id="rId7" imgW="1760899" imgH="3468986" progId="MS_ClipArt_Gallery.5">
                  <p:embed/>
                </p:oleObj>
              </mc:Choice>
              <mc:Fallback>
                <p:oleObj name="Clip" r:id="rId7" imgW="1760899" imgH="3468986" progId="MS_ClipArt_Gallery.5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438400"/>
                        <a:ext cx="1760538" cy="346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11" name="Object 7"/>
          <p:cNvGraphicFramePr>
            <a:graphicFrameLocks noChangeAspect="1"/>
          </p:cNvGraphicFramePr>
          <p:nvPr/>
        </p:nvGraphicFramePr>
        <p:xfrm>
          <a:off x="7315200" y="2438400"/>
          <a:ext cx="1608138" cy="346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Clip" r:id="rId9" imgW="1608499" imgH="3468986" progId="MS_ClipArt_Gallery.5">
                  <p:embed/>
                </p:oleObj>
              </mc:Choice>
              <mc:Fallback>
                <p:oleObj name="Clip" r:id="rId9" imgW="1608499" imgH="3468986" progId="MS_ClipArt_Gallery.5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438400"/>
                        <a:ext cx="1608138" cy="346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12" name="Text Box 8"/>
          <p:cNvSpPr txBox="1">
            <a:spLocks noChangeArrowheads="1"/>
          </p:cNvSpPr>
          <p:nvPr/>
        </p:nvSpPr>
        <p:spPr bwMode="auto">
          <a:xfrm>
            <a:off x="0" y="1905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What, then, is the “truth-value” of history/historical memory?</a:t>
            </a:r>
            <a:endParaRPr kumimoji="0" lang="en-US" altLang="en-US" sz="2400"/>
          </a:p>
        </p:txBody>
      </p:sp>
      <p:sp>
        <p:nvSpPr>
          <p:cNvPr id="175113" name="Text Box 9"/>
          <p:cNvSpPr txBox="1">
            <a:spLocks noChangeArrowheads="1"/>
          </p:cNvSpPr>
          <p:nvPr/>
        </p:nvSpPr>
        <p:spPr bwMode="auto">
          <a:xfrm>
            <a:off x="0" y="6096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What should we expect from it?  How should we evaluate it?</a:t>
            </a:r>
            <a:endParaRPr kumimoji="0" lang="en-US" altLang="en-US" sz="2400"/>
          </a:p>
        </p:txBody>
      </p:sp>
      <p:sp>
        <p:nvSpPr>
          <p:cNvPr id="175114" name="WordArt 10"/>
          <p:cNvSpPr>
            <a:spLocks noChangeArrowheads="1" noChangeShapeType="1" noTextEdit="1"/>
          </p:cNvSpPr>
          <p:nvPr/>
        </p:nvSpPr>
        <p:spPr bwMode="auto">
          <a:xfrm>
            <a:off x="1066800" y="2057400"/>
            <a:ext cx="1295400" cy="3886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5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WHO?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WHAT?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WHERE?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WHEN?</a:t>
            </a:r>
          </a:p>
        </p:txBody>
      </p:sp>
      <p:sp>
        <p:nvSpPr>
          <p:cNvPr id="175115" name="WordArt 11"/>
          <p:cNvSpPr>
            <a:spLocks noChangeArrowheads="1" noChangeShapeType="1" noTextEdit="1"/>
          </p:cNvSpPr>
          <p:nvPr/>
        </p:nvSpPr>
        <p:spPr bwMode="auto">
          <a:xfrm>
            <a:off x="838200" y="2819400"/>
            <a:ext cx="19812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WHY?</a:t>
            </a:r>
          </a:p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WHY?</a:t>
            </a:r>
          </a:p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 build="p" autoUpdateAnimBg="0"/>
      <p:bldP spid="175112" grpId="0" autoUpdateAnimBg="0"/>
      <p:bldP spid="175113" grpId="0" autoUpdateAnimBg="0"/>
      <p:bldP spid="175114" grpId="0" animBg="1"/>
      <p:bldP spid="1751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u="sng">
                <a:cs typeface="Arial" charset="0"/>
              </a:rPr>
              <a:t>THE 'MYTH' OF HISTORY VS. MYTH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kumimoji="0" lang="en-US" altLang="en-US" sz="2400" b="1" u="sng">
              <a:cs typeface="Arial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>
                <a:cs typeface="Arial" charset="0"/>
              </a:rPr>
              <a:t>“Myth”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>
                <a:cs typeface="Arial" charset="0"/>
              </a:rPr>
              <a:t>1 a : usually traditional story of ostensibly historical events that serves </a:t>
            </a:r>
            <a:r>
              <a:rPr kumimoji="0" lang="en-US" altLang="en-US" sz="2400" b="1">
                <a:solidFill>
                  <a:srgbClr val="C00000"/>
                </a:solidFill>
                <a:cs typeface="Arial" charset="0"/>
              </a:rPr>
              <a:t>to unfold part of the world view of a people or explain</a:t>
            </a:r>
            <a:r>
              <a:rPr kumimoji="0" lang="en-US" altLang="en-US" sz="2400" b="1">
                <a:cs typeface="Arial" charset="0"/>
              </a:rPr>
              <a:t> a practice, belief, or natural phenomenon</a:t>
            </a:r>
            <a:r>
              <a:rPr kumimoji="0" lang="en-US" altLang="en-US" sz="2400">
                <a:cs typeface="Arial" charset="0"/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>
              <a:cs typeface="Arial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>
                <a:cs typeface="Arial" charset="0"/>
              </a:rPr>
              <a:t>“History”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>
                <a:cs typeface="Arial" charset="0"/>
              </a:rPr>
              <a:t>2 a : a chronological record of significant events (as affecting a nation or institution) </a:t>
            </a:r>
            <a:r>
              <a:rPr kumimoji="0" lang="en-US" altLang="en-US" sz="2400" b="1">
                <a:solidFill>
                  <a:srgbClr val="C00000"/>
                </a:solidFill>
                <a:cs typeface="Arial" charset="0"/>
              </a:rPr>
              <a:t>often including an explanation</a:t>
            </a:r>
            <a:r>
              <a:rPr kumimoji="0" lang="en-US" altLang="en-US" sz="2400" b="1">
                <a:cs typeface="Arial" charset="0"/>
              </a:rPr>
              <a:t> of their causes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000" b="1">
                <a:solidFill>
                  <a:schemeClr val="accent1"/>
                </a:solidFill>
                <a:cs typeface="Arial" charset="0"/>
              </a:rPr>
              <a:t>[Merriam-Webster Online Dictionary]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>
                <a:cs typeface="Arial" charset="0"/>
              </a:rPr>
              <a:t> </a:t>
            </a:r>
            <a:endParaRPr kumimoji="0" lang="en-US" altLang="en-US" sz="2400" b="1" u="sng">
              <a:cs typeface="Arial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>
                <a:cs typeface="Arial" charset="0"/>
              </a:rPr>
              <a:t>Duke: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>
                <a:solidFill>
                  <a:schemeClr val="accent1"/>
                </a:solidFill>
                <a:cs typeface="Arial" charset="0"/>
              </a:rPr>
              <a:t>If all history telling employs narrative, ultimately </a:t>
            </a:r>
            <a:r>
              <a:rPr kumimoji="0" lang="en-US" altLang="en-US" sz="2400" b="1">
                <a:solidFill>
                  <a:srgbClr val="C00000"/>
                </a:solidFill>
                <a:cs typeface="Arial" charset="0"/>
              </a:rPr>
              <a:t>to explain</a:t>
            </a:r>
            <a:r>
              <a:rPr kumimoji="0" lang="en-US" altLang="en-US" sz="2400" b="1">
                <a:solidFill>
                  <a:schemeClr val="accent1"/>
                </a:solidFill>
                <a:cs typeface="Arial" charset="0"/>
              </a:rPr>
              <a:t> the “why” of the past, and therefore, the nature of reality, then all history telling is “mythic” in a broad sense.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u="sng"/>
              <a:t>Overview of OT history as told in OT: 4 Main Events</a:t>
            </a:r>
            <a:endParaRPr kumimoji="0" lang="en-US" altLang="en-US" sz="2400"/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0" y="990600"/>
            <a:ext cx="91440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A) Abraham - "called" by God, promised descendents would</a:t>
            </a:r>
            <a:br>
              <a:rPr kumimoji="0" lang="en-US" altLang="en-US" sz="2400" b="1"/>
            </a:br>
            <a:r>
              <a:rPr kumimoji="0" lang="en-US" altLang="en-US" sz="2400" b="1"/>
              <a:t>     become a nation, land, etc. (</a:t>
            </a:r>
            <a:r>
              <a:rPr kumimoji="0" lang="en-US" altLang="en-US" sz="2400" b="1">
                <a:solidFill>
                  <a:schemeClr val="accent2"/>
                </a:solidFill>
              </a:rPr>
              <a:t>ethnic identity</a:t>
            </a:r>
            <a:r>
              <a:rPr kumimoji="0" lang="en-US" altLang="en-US" sz="2400" b="1"/>
              <a:t>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B) Exodus &amp; Law - key event was deliverance from slavery in </a:t>
            </a:r>
            <a:br>
              <a:rPr kumimoji="0" lang="en-US" altLang="en-US" sz="2400" b="1"/>
            </a:br>
            <a:r>
              <a:rPr kumimoji="0" lang="en-US" altLang="en-US" sz="2400" b="1"/>
              <a:t>     Egypt, led to covenant relationship, giving of law. (</a:t>
            </a:r>
            <a:r>
              <a:rPr kumimoji="0" lang="en-US" altLang="en-US" sz="2400" b="1">
                <a:solidFill>
                  <a:schemeClr val="accent2"/>
                </a:solidFill>
              </a:rPr>
              <a:t>religious ID</a:t>
            </a:r>
            <a:r>
              <a:rPr kumimoji="0" lang="en-US" altLang="en-US" sz="2400" b="1"/>
              <a:t>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C) Enter land and become a nation.  (</a:t>
            </a:r>
            <a:r>
              <a:rPr kumimoji="0" lang="en-US" altLang="en-US" sz="2400" b="1">
                <a:solidFill>
                  <a:schemeClr val="accent2"/>
                </a:solidFill>
              </a:rPr>
              <a:t>landed and political ID</a:t>
            </a:r>
            <a:r>
              <a:rPr kumimoji="0" lang="en-US" altLang="en-US" sz="2400" b="1"/>
              <a:t>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D) Exile and restoration (marks division between "Israelite" and  </a:t>
            </a:r>
            <a:br>
              <a:rPr kumimoji="0" lang="en-US" altLang="en-US" sz="2400" b="1"/>
            </a:br>
            <a:r>
              <a:rPr kumimoji="0" lang="en-US" altLang="en-US" sz="2400" b="1"/>
              <a:t>    "Judean" history)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	</a:t>
            </a:r>
            <a:r>
              <a:rPr kumimoji="0" lang="en-US" altLang="en-US" sz="2400" b="1">
                <a:solidFill>
                  <a:schemeClr val="accent1"/>
                </a:solidFill>
              </a:rPr>
              <a:t>Hebrews</a:t>
            </a:r>
            <a:r>
              <a:rPr kumimoji="0" lang="en-US" altLang="en-US" sz="2400" b="1"/>
              <a:t/>
            </a:r>
            <a:br>
              <a:rPr kumimoji="0" lang="en-US" altLang="en-US" sz="2400" b="1"/>
            </a:br>
            <a:r>
              <a:rPr kumimoji="0" lang="en-US" altLang="en-US" sz="2400" b="1"/>
              <a:t>	</a:t>
            </a:r>
            <a:r>
              <a:rPr kumimoji="0" lang="en-US" altLang="en-US" sz="2400" b="1">
                <a:solidFill>
                  <a:schemeClr val="hlink"/>
                </a:solidFill>
              </a:rPr>
              <a:t>Israelites</a:t>
            </a:r>
            <a:r>
              <a:rPr kumimoji="0" lang="en-US" altLang="en-US" sz="2400" b="1"/>
              <a:t/>
            </a:r>
            <a:br>
              <a:rPr kumimoji="0" lang="en-US" altLang="en-US" sz="2400" b="1"/>
            </a:br>
            <a:r>
              <a:rPr kumimoji="0" lang="en-US" altLang="en-US" sz="2400" b="1"/>
              <a:t>	</a:t>
            </a:r>
            <a:r>
              <a:rPr kumimoji="0" lang="en-US" altLang="en-US" sz="2400" b="1">
                <a:solidFill>
                  <a:schemeClr val="accent2"/>
                </a:solidFill>
              </a:rPr>
              <a:t>Jews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kumimoji="0" lang="en-US" altLang="en-US" sz="2400"/>
          </a:p>
        </p:txBody>
      </p:sp>
      <p:pic>
        <p:nvPicPr>
          <p:cNvPr id="18436" name="Picture 4" descr="Mt Sin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76600"/>
            <a:ext cx="2319338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867400" y="6035675"/>
            <a:ext cx="327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800"/>
              <a:t>Monastery at possible location of Mt. Sinai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400" b="1" smtClean="0"/>
              <a:t>CREATION</a:t>
            </a:r>
            <a:br>
              <a:rPr lang="en-US" altLang="en-US" sz="2400" b="1" smtClean="0"/>
            </a:br>
            <a:r>
              <a:rPr lang="en-US" altLang="en-US" sz="2400" b="1" smtClean="0"/>
              <a:t>(Genesis 1-11)</a:t>
            </a:r>
          </a:p>
        </p:txBody>
      </p:sp>
      <p:graphicFrame>
        <p:nvGraphicFramePr>
          <p:cNvPr id="19459" name="Object 3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685800" y="2247900"/>
          <a:ext cx="3810000" cy="357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Clip" r:id="rId3" imgW="1104900" imgH="1038225" progId="MS_ClipArt_Gallery.2">
                  <p:embed/>
                </p:oleObj>
              </mc:Choice>
              <mc:Fallback>
                <p:oleObj name="Clip" r:id="rId3" imgW="1104900" imgH="1038225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47900"/>
                        <a:ext cx="3810000" cy="357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 b="1" smtClean="0"/>
              <a:t>Origins</a:t>
            </a:r>
          </a:p>
          <a:p>
            <a:r>
              <a:rPr lang="en-US" altLang="en-US" sz="2800" b="1" smtClean="0"/>
              <a:t>Global perspective</a:t>
            </a:r>
          </a:p>
          <a:p>
            <a:r>
              <a:rPr lang="en-US" altLang="en-US" sz="2800" b="1" smtClean="0"/>
              <a:t>Basic Israelite world view regarding: divine sphere, human sphere, and natural sphere</a:t>
            </a:r>
          </a:p>
          <a:p>
            <a:r>
              <a:rPr lang="en-US" altLang="en-US" sz="2800" b="1" smtClean="0"/>
              <a:t>E.g. Yahweh is distinct from nature</a:t>
            </a:r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4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Creation Theology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altLang="en-US" b="1" smtClean="0"/>
              <a:t>Gen 1. Humanity meant to “participate” in the nature of God: created in God’s image and likeness, given sovereignty over the domains of the earth.</a:t>
            </a:r>
          </a:p>
          <a:p>
            <a:pPr lvl="1"/>
            <a:r>
              <a:rPr lang="en-US" altLang="en-US" sz="3200" b="1" smtClean="0"/>
              <a:t>“distinguish” creational activity, priestly duties (good vs. evil)</a:t>
            </a:r>
          </a:p>
          <a:p>
            <a:r>
              <a:rPr lang="en-US" altLang="en-US" b="1" smtClean="0"/>
              <a:t>Gen 2. Humanity [of God’s breath of life] meant to participate in relationship with God : walk and talk with, serve in Garden, AND obey.</a:t>
            </a:r>
          </a:p>
          <a:p>
            <a:pPr lvl="1"/>
            <a:r>
              <a:rPr lang="en-US" altLang="en-US" sz="3200" b="1" smtClean="0"/>
              <a:t>“work” and “guard,” priestly duties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e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3333CC"/>
      </a:accent1>
      <a:accent2>
        <a:srgbClr val="009900"/>
      </a:accent2>
      <a:accent3>
        <a:srgbClr val="D1DBD1"/>
      </a:accent3>
      <a:accent4>
        <a:srgbClr val="2A2A2A"/>
      </a:accent4>
      <a:accent5>
        <a:srgbClr val="ADADE2"/>
      </a:accent5>
      <a:accent6>
        <a:srgbClr val="008A00"/>
      </a:accent6>
      <a:hlink>
        <a:srgbClr val="CC0000"/>
      </a:hlink>
      <a:folHlink>
        <a:srgbClr val="996633"/>
      </a:folHlink>
    </a:clrScheme>
    <a:fontScheme name="Sere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W:\windows\MS\97\msoffice.sr2\Template\Designs\SERENE.POT</Template>
  <TotalTime>2247</TotalTime>
  <Words>1306</Words>
  <Application>Microsoft Office PowerPoint</Application>
  <PresentationFormat>On-screen Show (4:3)</PresentationFormat>
  <Paragraphs>212</Paragraphs>
  <Slides>31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Times New Roman</vt:lpstr>
      <vt:lpstr>Algerian</vt:lpstr>
      <vt:lpstr>Monotype Sorts</vt:lpstr>
      <vt:lpstr>Arial Black</vt:lpstr>
      <vt:lpstr>Impact</vt:lpstr>
      <vt:lpstr>Bwhebb</vt:lpstr>
      <vt:lpstr>Arial</vt:lpstr>
      <vt:lpstr>Courier New</vt:lpstr>
      <vt:lpstr>Serene</vt:lpstr>
      <vt:lpstr>Clip</vt:lpstr>
      <vt:lpstr>COS 221  Bible II</vt:lpstr>
      <vt:lpstr>PowerPoint Presentation</vt:lpstr>
      <vt:lpstr>PowerPoint Presentation</vt:lpstr>
      <vt:lpstr>Topics:</vt:lpstr>
      <vt:lpstr>PowerPoint Presentation</vt:lpstr>
      <vt:lpstr>PowerPoint Presentation</vt:lpstr>
      <vt:lpstr>PowerPoint Presentation</vt:lpstr>
      <vt:lpstr>CREATION (Genesis 1-11)</vt:lpstr>
      <vt:lpstr>Creation Theology</vt:lpstr>
      <vt:lpstr>CLAN (Genesis 12 - 50; +Job)</vt:lpstr>
      <vt:lpstr>Gen 12:2-3. Promises to Abraham: A Mission to the World</vt:lpstr>
      <vt:lpstr>CONFINEMENT 400 years (Exodus 1-19)</vt:lpstr>
      <vt:lpstr>Purposes of the Exodus Event</vt:lpstr>
      <vt:lpstr>Purposes of the Exodus Event</vt:lpstr>
      <vt:lpstr>COMMANDMENTS 2 years (Exodus 20 - Leviticus 27)</vt:lpstr>
      <vt:lpstr>Purposes of the Law</vt:lpstr>
      <vt:lpstr>CAMPING 40 years (Numbers)</vt:lpstr>
      <vt:lpstr>COVENANT 1 month (Deuteronomy)</vt:lpstr>
      <vt:lpstr>CONQUEST 14 years (Joshua)</vt:lpstr>
      <vt:lpstr>CYCLES (Judges - 1 Samuel 8)</vt:lpstr>
      <vt:lpstr>CROWNS 120 years (1 Samuel 9 - 1 Kings 11; + 1 Chronicles 1 - 2 Chronicles 9; Psalms - Song of Solomon)</vt:lpstr>
      <vt:lpstr>CHASM 200 years (1 Kings 12 - 2 Kings 16; + 2 Chronicles 10 - 28; Isaiah; Hosea - Micah)</vt:lpstr>
      <vt:lpstr>CAPTIVITIES 200 years (2 Kings 17 - 25; + 2 Chronicles 29 - 36; Jeremiah - Daniel; Nahum - Zephaniah)</vt:lpstr>
      <vt:lpstr>CONSTRUCTION* 120 years (Ezra - Esther; +Haggai - Malachi)</vt:lpstr>
      <vt:lpstr>COMMUNICATION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Appalachian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 LITERATURE P&amp;R 2010</dc:title>
  <dc:creator>Dr. Rodney K. Duke</dc:creator>
  <cp:lastModifiedBy>Duke, Rodney K.</cp:lastModifiedBy>
  <cp:revision>110</cp:revision>
  <cp:lastPrinted>2002-05-20T20:53:18Z</cp:lastPrinted>
  <dcterms:created xsi:type="dcterms:W3CDTF">1999-08-18T12:34:09Z</dcterms:created>
  <dcterms:modified xsi:type="dcterms:W3CDTF">2018-05-14T17:23:07Z</dcterms:modified>
</cp:coreProperties>
</file>