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 id="2147483651" r:id="rId2"/>
    <p:sldMasterId id="2147483817" r:id="rId3"/>
    <p:sldMasterId id="2147483865" r:id="rId4"/>
    <p:sldMasterId id="2147483935" r:id="rId5"/>
    <p:sldMasterId id="2147484017" r:id="rId6"/>
    <p:sldMasterId id="2147484111" r:id="rId7"/>
    <p:sldMasterId id="2147484124" r:id="rId8"/>
    <p:sldMasterId id="2147484136" r:id="rId9"/>
    <p:sldMasterId id="2147484148" r:id="rId10"/>
  </p:sldMasterIdLst>
  <p:notesMasterIdLst>
    <p:notesMasterId r:id="rId74"/>
  </p:notesMasterIdLst>
  <p:handoutMasterIdLst>
    <p:handoutMasterId r:id="rId75"/>
  </p:handoutMasterIdLst>
  <p:sldIdLst>
    <p:sldId id="452" r:id="rId11"/>
    <p:sldId id="259" r:id="rId12"/>
    <p:sldId id="327" r:id="rId13"/>
    <p:sldId id="461" r:id="rId14"/>
    <p:sldId id="438" r:id="rId15"/>
    <p:sldId id="460" r:id="rId16"/>
    <p:sldId id="399" r:id="rId17"/>
    <p:sldId id="400" r:id="rId18"/>
    <p:sldId id="401" r:id="rId19"/>
    <p:sldId id="402" r:id="rId20"/>
    <p:sldId id="403" r:id="rId21"/>
    <p:sldId id="404" r:id="rId22"/>
    <p:sldId id="405" r:id="rId23"/>
    <p:sldId id="453" r:id="rId24"/>
    <p:sldId id="451" r:id="rId25"/>
    <p:sldId id="433" r:id="rId26"/>
    <p:sldId id="434" r:id="rId27"/>
    <p:sldId id="435" r:id="rId28"/>
    <p:sldId id="436" r:id="rId29"/>
    <p:sldId id="454" r:id="rId30"/>
    <p:sldId id="455" r:id="rId31"/>
    <p:sldId id="458" r:id="rId32"/>
    <p:sldId id="459" r:id="rId33"/>
    <p:sldId id="450" r:id="rId34"/>
    <p:sldId id="441" r:id="rId35"/>
    <p:sldId id="442" r:id="rId36"/>
    <p:sldId id="427" r:id="rId37"/>
    <p:sldId id="428" r:id="rId38"/>
    <p:sldId id="456" r:id="rId39"/>
    <p:sldId id="457" r:id="rId40"/>
    <p:sldId id="429" r:id="rId41"/>
    <p:sldId id="430" r:id="rId42"/>
    <p:sldId id="431" r:id="rId43"/>
    <p:sldId id="445" r:id="rId44"/>
    <p:sldId id="446" r:id="rId45"/>
    <p:sldId id="447" r:id="rId46"/>
    <p:sldId id="448" r:id="rId47"/>
    <p:sldId id="449" r:id="rId48"/>
    <p:sldId id="413" r:id="rId49"/>
    <p:sldId id="414" r:id="rId50"/>
    <p:sldId id="415" r:id="rId51"/>
    <p:sldId id="417" r:id="rId52"/>
    <p:sldId id="418" r:id="rId53"/>
    <p:sldId id="408" r:id="rId54"/>
    <p:sldId id="363" r:id="rId55"/>
    <p:sldId id="364" r:id="rId56"/>
    <p:sldId id="365" r:id="rId57"/>
    <p:sldId id="398" r:id="rId58"/>
    <p:sldId id="367" r:id="rId59"/>
    <p:sldId id="368" r:id="rId60"/>
    <p:sldId id="369" r:id="rId61"/>
    <p:sldId id="423" r:id="rId62"/>
    <p:sldId id="411" r:id="rId63"/>
    <p:sldId id="424" r:id="rId64"/>
    <p:sldId id="439" r:id="rId65"/>
    <p:sldId id="371" r:id="rId66"/>
    <p:sldId id="372" r:id="rId67"/>
    <p:sldId id="373" r:id="rId68"/>
    <p:sldId id="374" r:id="rId69"/>
    <p:sldId id="375" r:id="rId70"/>
    <p:sldId id="376" r:id="rId71"/>
    <p:sldId id="377" r:id="rId72"/>
    <p:sldId id="378" r:id="rId73"/>
  </p:sldIdLst>
  <p:sldSz cx="9144000" cy="6858000" type="screen4x3"/>
  <p:notesSz cx="7102475" cy="9388475"/>
  <p:embeddedFontLst>
    <p:embeddedFont>
      <p:font typeface="Calibri" panose="020F0502020204030204" pitchFamily="34" charset="0"/>
      <p:regular r:id="rId76"/>
      <p:bold r:id="rId77"/>
      <p:italic r:id="rId78"/>
      <p:boldItalic r:id="rId79"/>
    </p:embeddedFont>
    <p:embeddedFont>
      <p:font typeface="Old English Text MT" panose="03040902040508030806" pitchFamily="66" charset="0"/>
      <p:regular r:id="rId80"/>
    </p:embeddedFont>
    <p:embeddedFont>
      <p:font typeface="Freestyle Script" panose="030804020302050B0404" pitchFamily="66" charset="0"/>
      <p:regular r:id="rId81"/>
    </p:embeddedFont>
    <p:embeddedFont>
      <p:font typeface="Algerian" panose="04020705040A02060702" pitchFamily="82" charset="0"/>
      <p:regular r:id="rId82"/>
    </p:embeddedFont>
    <p:embeddedFont>
      <p:font typeface="Impact" panose="020B0806030902050204" pitchFamily="34" charset="0"/>
      <p:regular r:id="rId83"/>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autoAdjust="0"/>
    <p:restoredTop sz="79929" autoAdjust="0"/>
  </p:normalViewPr>
  <p:slideViewPr>
    <p:cSldViewPr>
      <p:cViewPr varScale="1">
        <p:scale>
          <a:sx n="67" d="100"/>
          <a:sy n="67" d="100"/>
        </p:scale>
        <p:origin x="154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font" Target="fonts/font1.fntdata"/><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font" Target="fonts/font4.fntdata"/><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font" Target="fonts/font7.fntdata"/><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font" Target="fonts/font2.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font" Target="fonts/font5.fntdata"/><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handoutMaster" Target="handoutMasters/handoutMaster1.xml"/><Relationship Id="rId83"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39267" name="Rectangle 3"/>
          <p:cNvSpPr>
            <a:spLocks noGrp="1" noChangeArrowheads="1"/>
          </p:cNvSpPr>
          <p:nvPr>
            <p:ph type="dt" sz="quarter"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139268" name="Rectangle 4"/>
          <p:cNvSpPr>
            <a:spLocks noGrp="1" noChangeArrowheads="1"/>
          </p:cNvSpPr>
          <p:nvPr>
            <p:ph type="ftr" sz="quarter" idx="2"/>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39269" name="Rectangle 5"/>
          <p:cNvSpPr>
            <a:spLocks noGrp="1" noChangeArrowheads="1"/>
          </p:cNvSpPr>
          <p:nvPr>
            <p:ph type="sldNum" sz="quarter" idx="3"/>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5CF2651C-9707-4F91-BE07-3A2B804F2251}" type="slidenum">
              <a:rPr lang="en-US"/>
              <a:pPr>
                <a:defRPr/>
              </a:pPr>
              <a:t>‹#›</a:t>
            </a:fld>
            <a:endParaRPr lang="en-US"/>
          </a:p>
        </p:txBody>
      </p:sp>
    </p:spTree>
    <p:extLst>
      <p:ext uri="{BB962C8B-B14F-4D97-AF65-F5344CB8AC3E}">
        <p14:creationId xmlns:p14="http://schemas.microsoft.com/office/powerpoint/2010/main" val="3557645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11619" name="Rectangle 3"/>
          <p:cNvSpPr>
            <a:spLocks noGrp="1" noChangeArrowheads="1"/>
          </p:cNvSpPr>
          <p:nvPr>
            <p:ph type="dt"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839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47738" y="4459288"/>
            <a:ext cx="5207000" cy="4224337"/>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11623" name="Rectangle 7"/>
          <p:cNvSpPr>
            <a:spLocks noGrp="1" noChangeArrowheads="1"/>
          </p:cNvSpPr>
          <p:nvPr>
            <p:ph type="sldNum" sz="quarter" idx="5"/>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E14930A8-C151-41E4-BF1F-6372F56D22A1}" type="slidenum">
              <a:rPr lang="en-US"/>
              <a:pPr>
                <a:defRPr/>
              </a:pPr>
              <a:t>‹#›</a:t>
            </a:fld>
            <a:endParaRPr lang="en-US"/>
          </a:p>
        </p:txBody>
      </p:sp>
    </p:spTree>
    <p:extLst>
      <p:ext uri="{BB962C8B-B14F-4D97-AF65-F5344CB8AC3E}">
        <p14:creationId xmlns:p14="http://schemas.microsoft.com/office/powerpoint/2010/main" val="2778220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EAF3ECC3-89B4-45AA-9FA2-2938FA6CD36A}" type="slidenum">
              <a:rPr lang="en-US" altLang="en-US" sz="1200" smtClean="0"/>
              <a:pPr/>
              <a:t>3</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Genesis</a:t>
            </a:r>
            <a:r>
              <a:rPr lang="en-US" baseline="0" dirty="0" smtClean="0"/>
              <a:t> 1 is often compared to Babylonian accounts and dated to the time of the Babylonian Exile; however, Gen. 1 is closer to Egyptian accounts.</a:t>
            </a:r>
            <a:endParaRPr lang="en-US" dirty="0"/>
          </a:p>
        </p:txBody>
      </p:sp>
      <p:sp>
        <p:nvSpPr>
          <p:cNvPr id="4" name="Slide Number Placeholder 3"/>
          <p:cNvSpPr>
            <a:spLocks noGrp="1"/>
          </p:cNvSpPr>
          <p:nvPr>
            <p:ph type="sldNum" sz="quarter" idx="10"/>
          </p:nvPr>
        </p:nvSpPr>
        <p:spPr/>
        <p:txBody>
          <a:bodyPr/>
          <a:lstStyle/>
          <a:p>
            <a:pPr>
              <a:defRPr/>
            </a:pPr>
            <a:fld id="{BE23C34E-C68C-4F8A-925C-EC087298E4D2}"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84397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In Genesis the sun</a:t>
            </a:r>
            <a:r>
              <a:rPr lang="en-US" baseline="0" dirty="0" smtClean="0"/>
              <a:t> (</a:t>
            </a:r>
            <a:r>
              <a:rPr lang="en-US" baseline="0" dirty="0" err="1" smtClean="0"/>
              <a:t>shemesh</a:t>
            </a:r>
            <a:r>
              <a:rPr lang="en-US" baseline="0" dirty="0" smtClean="0"/>
              <a:t>) and moon (</a:t>
            </a:r>
            <a:r>
              <a:rPr lang="en-US" baseline="0" dirty="0" err="1" smtClean="0"/>
              <a:t>yareach</a:t>
            </a:r>
            <a:r>
              <a:rPr lang="en-US" baseline="0" dirty="0" smtClean="0"/>
              <a:t>) remain </a:t>
            </a:r>
            <a:r>
              <a:rPr lang="en-US" baseline="0" dirty="0" smtClean="0"/>
              <a:t>nameless.  They were worshiped in Egypt as Re and Thoth, and in Mesopotamia as </a:t>
            </a:r>
            <a:r>
              <a:rPr lang="en-US" baseline="0" dirty="0" err="1" smtClean="0"/>
              <a:t>Shemesh</a:t>
            </a:r>
            <a:r>
              <a:rPr lang="en-US" baseline="0" dirty="0" smtClean="0"/>
              <a:t> (sun) and the moon god Sin.</a:t>
            </a:r>
          </a:p>
          <a:p>
            <a:r>
              <a:rPr lang="en-US" baseline="0" dirty="0" smtClean="0"/>
              <a:t>Both Egyptian and Gen 2 have life imparted by the breath of the creator god, something not found in Sumerian or Babylonian texts (</a:t>
            </a:r>
            <a:r>
              <a:rPr lang="en-US" baseline="0" dirty="0" err="1" smtClean="0"/>
              <a:t>Currid</a:t>
            </a:r>
            <a:r>
              <a:rPr lang="en-US" baseline="0" dirty="0" smtClean="0"/>
              <a:t>, 71).</a:t>
            </a:r>
            <a:endParaRPr lang="en-US" dirty="0"/>
          </a:p>
        </p:txBody>
      </p:sp>
      <p:sp>
        <p:nvSpPr>
          <p:cNvPr id="4" name="Slide Number Placeholder 3"/>
          <p:cNvSpPr>
            <a:spLocks noGrp="1"/>
          </p:cNvSpPr>
          <p:nvPr>
            <p:ph type="sldNum" sz="quarter" idx="10"/>
          </p:nvPr>
        </p:nvSpPr>
        <p:spPr/>
        <p:txBody>
          <a:bodyPr/>
          <a:lstStyle/>
          <a:p>
            <a:pPr>
              <a:defRPr/>
            </a:pPr>
            <a:fld id="{BE23C34E-C68C-4F8A-925C-EC087298E4D2}"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745286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“Science” means knowledge.  Our knowledge of this world is constantly changing.</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81D20502-FE7C-4294-8422-0A740E7D2D74}" type="slidenum">
              <a:rPr lang="en-US" altLang="en-US" sz="1200" smtClean="0">
                <a:solidFill>
                  <a:srgbClr val="000000"/>
                </a:solidFill>
              </a:rPr>
              <a:pPr/>
              <a:t>34</a:t>
            </a:fld>
            <a:endParaRPr lang="en-US" altLang="en-US" sz="120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52475" indent="-288925" defTabSz="942975">
              <a:defRPr sz="2400">
                <a:solidFill>
                  <a:schemeClr val="tx1"/>
                </a:solidFill>
                <a:latin typeface="Times New Roman" pitchFamily="18" charset="0"/>
              </a:defRPr>
            </a:lvl2pPr>
            <a:lvl3pPr marL="1157288" indent="-230188" defTabSz="942975">
              <a:defRPr sz="2400">
                <a:solidFill>
                  <a:schemeClr val="tx1"/>
                </a:solidFill>
                <a:latin typeface="Times New Roman" pitchFamily="18" charset="0"/>
              </a:defRPr>
            </a:lvl3pPr>
            <a:lvl4pPr marL="1620838" indent="-230188" defTabSz="942975">
              <a:defRPr sz="2400">
                <a:solidFill>
                  <a:schemeClr val="tx1"/>
                </a:solidFill>
                <a:latin typeface="Times New Roman" pitchFamily="18" charset="0"/>
              </a:defRPr>
            </a:lvl4pPr>
            <a:lvl5pPr marL="2084388" indent="-230188" defTabSz="942975">
              <a:defRPr sz="2400">
                <a:solidFill>
                  <a:schemeClr val="tx1"/>
                </a:solidFill>
                <a:latin typeface="Times New Roman" pitchFamily="18" charset="0"/>
              </a:defRPr>
            </a:lvl5pPr>
            <a:lvl6pPr marL="2541588" indent="-230188" defTabSz="942975" eaLnBrk="0" fontAlgn="base" hangingPunct="0">
              <a:spcBef>
                <a:spcPct val="0"/>
              </a:spcBef>
              <a:spcAft>
                <a:spcPct val="0"/>
              </a:spcAft>
              <a:defRPr sz="2400">
                <a:solidFill>
                  <a:schemeClr val="tx1"/>
                </a:solidFill>
                <a:latin typeface="Times New Roman" pitchFamily="18" charset="0"/>
              </a:defRPr>
            </a:lvl6pPr>
            <a:lvl7pPr marL="2998788" indent="-230188" defTabSz="942975" eaLnBrk="0" fontAlgn="base" hangingPunct="0">
              <a:spcBef>
                <a:spcPct val="0"/>
              </a:spcBef>
              <a:spcAft>
                <a:spcPct val="0"/>
              </a:spcAft>
              <a:defRPr sz="2400">
                <a:solidFill>
                  <a:schemeClr val="tx1"/>
                </a:solidFill>
                <a:latin typeface="Times New Roman" pitchFamily="18" charset="0"/>
              </a:defRPr>
            </a:lvl7pPr>
            <a:lvl8pPr marL="3455988" indent="-230188" defTabSz="942975" eaLnBrk="0" fontAlgn="base" hangingPunct="0">
              <a:spcBef>
                <a:spcPct val="0"/>
              </a:spcBef>
              <a:spcAft>
                <a:spcPct val="0"/>
              </a:spcAft>
              <a:defRPr sz="2400">
                <a:solidFill>
                  <a:schemeClr val="tx1"/>
                </a:solidFill>
                <a:latin typeface="Times New Roman" pitchFamily="18" charset="0"/>
              </a:defRPr>
            </a:lvl8pPr>
            <a:lvl9pPr marL="3913188" indent="-230188" defTabSz="942975" eaLnBrk="0" fontAlgn="base" hangingPunct="0">
              <a:spcBef>
                <a:spcPct val="0"/>
              </a:spcBef>
              <a:spcAft>
                <a:spcPct val="0"/>
              </a:spcAft>
              <a:defRPr sz="2400">
                <a:solidFill>
                  <a:schemeClr val="tx1"/>
                </a:solidFill>
                <a:latin typeface="Times New Roman" pitchFamily="18" charset="0"/>
              </a:defRPr>
            </a:lvl9pPr>
          </a:lstStyle>
          <a:p>
            <a:fld id="{B907CB2F-694F-4D9A-8CCE-925A4A9EA118}" type="slidenum">
              <a:rPr lang="en-US" altLang="en-US" sz="1200" smtClean="0">
                <a:solidFill>
                  <a:srgbClr val="000000"/>
                </a:solidFill>
              </a:rPr>
              <a:pPr/>
              <a:t>36</a:t>
            </a:fld>
            <a:endParaRPr lang="en-US" altLang="en-US" sz="1200" smtClean="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3B322F9B-F6A5-4B46-8B0A-A33CCF5EE87F}" type="slidenum">
              <a:rPr lang="en-US" altLang="en-US" sz="1200" smtClean="0">
                <a:solidFill>
                  <a:srgbClr val="000000"/>
                </a:solidFill>
              </a:rPr>
              <a:pPr/>
              <a:t>52</a:t>
            </a:fld>
            <a:endParaRPr lang="en-US" altLang="en-US" sz="1200" smtClean="0">
              <a:solidFill>
                <a:srgbClr val="000000"/>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Comment: Biblical faith is historically grounded in the redemptive acts of God in time and space.  That does not mean that we know how to identify which Israelite stories are more “historical” from those that are more “legendary.”  It may not matter if George  Washington chopped down a cherry tree – the story presumably captures something of his character accurately – but, it does matter if he was a great general and if he was President.  One example is Jonah.  I do not know if Jonah is meant to be history or political satire.  Have you noticed how it ends on a question, as do some of the parables of Jesus?  But, I’m not going to lose sleep over it.  God has worked in my life.  I have no doubt about God working historically.   I don’t doubt that God could create a sea creature to swallow Jonah.  Either way, history or satire, there are clear mimetic truths about reality being taught.  For this reason, in practice, Jews read Jonah on the Day of Atonement – not for historical recital, but for its convicting message.</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595987B3-1CEC-4D59-9951-3DFC2C11A574}" type="slidenum">
              <a:rPr lang="en-US" altLang="en-US" sz="1200" smtClean="0"/>
              <a:pPr/>
              <a:t>53</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834A5557-7EC2-472B-9DB3-A13B78916632}" type="slidenum">
              <a:rPr lang="en-US" altLang="en-US" sz="1200" smtClean="0">
                <a:solidFill>
                  <a:srgbClr val="000000"/>
                </a:solidFill>
              </a:rPr>
              <a:pPr/>
              <a:t>5</a:t>
            </a:fld>
            <a:endParaRPr lang="en-US" altLang="en-US" sz="1200" smtClean="0">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61B666C7-80CC-4B79-9944-108A20CA39A6}" type="slidenum">
              <a:rPr lang="en-US" altLang="en-US" sz="1200" smtClean="0"/>
              <a:pPr/>
              <a:t>7</a:t>
            </a:fld>
            <a:endParaRPr lang="en-US" altLang="en-US" sz="1200"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65610" indent="-294465">
              <a:defRPr sz="2500">
                <a:solidFill>
                  <a:schemeClr val="tx1"/>
                </a:solidFill>
                <a:latin typeface="Times New Roman" pitchFamily="18" charset="0"/>
              </a:defRPr>
            </a:lvl2pPr>
            <a:lvl3pPr marL="1177862" indent="-235572">
              <a:defRPr sz="2500">
                <a:solidFill>
                  <a:schemeClr val="tx1"/>
                </a:solidFill>
                <a:latin typeface="Times New Roman" pitchFamily="18" charset="0"/>
              </a:defRPr>
            </a:lvl3pPr>
            <a:lvl4pPr marL="1649006" indent="-235572">
              <a:defRPr sz="2500">
                <a:solidFill>
                  <a:schemeClr val="tx1"/>
                </a:solidFill>
                <a:latin typeface="Times New Roman" pitchFamily="18" charset="0"/>
              </a:defRPr>
            </a:lvl4pPr>
            <a:lvl5pPr marL="2120151" indent="-235572">
              <a:defRPr sz="2500">
                <a:solidFill>
                  <a:schemeClr val="tx1"/>
                </a:solidFill>
                <a:latin typeface="Times New Roman" pitchFamily="18" charset="0"/>
              </a:defRPr>
            </a:lvl5pPr>
            <a:lvl6pPr marL="2591295" indent="-235572" eaLnBrk="0" fontAlgn="base" hangingPunct="0">
              <a:spcBef>
                <a:spcPct val="0"/>
              </a:spcBef>
              <a:spcAft>
                <a:spcPct val="0"/>
              </a:spcAft>
              <a:defRPr sz="2500">
                <a:solidFill>
                  <a:schemeClr val="tx1"/>
                </a:solidFill>
                <a:latin typeface="Times New Roman" pitchFamily="18" charset="0"/>
              </a:defRPr>
            </a:lvl6pPr>
            <a:lvl7pPr marL="3062440" indent="-235572" eaLnBrk="0" fontAlgn="base" hangingPunct="0">
              <a:spcBef>
                <a:spcPct val="0"/>
              </a:spcBef>
              <a:spcAft>
                <a:spcPct val="0"/>
              </a:spcAft>
              <a:defRPr sz="2500">
                <a:solidFill>
                  <a:schemeClr val="tx1"/>
                </a:solidFill>
                <a:latin typeface="Times New Roman" pitchFamily="18" charset="0"/>
              </a:defRPr>
            </a:lvl7pPr>
            <a:lvl8pPr marL="3533585" indent="-235572" eaLnBrk="0" fontAlgn="base" hangingPunct="0">
              <a:spcBef>
                <a:spcPct val="0"/>
              </a:spcBef>
              <a:spcAft>
                <a:spcPct val="0"/>
              </a:spcAft>
              <a:defRPr sz="2500">
                <a:solidFill>
                  <a:schemeClr val="tx1"/>
                </a:solidFill>
                <a:latin typeface="Times New Roman" pitchFamily="18" charset="0"/>
              </a:defRPr>
            </a:lvl8pPr>
            <a:lvl9pPr marL="4004729" indent="-235572" eaLnBrk="0" fontAlgn="base" hangingPunct="0">
              <a:spcBef>
                <a:spcPct val="0"/>
              </a:spcBef>
              <a:spcAft>
                <a:spcPct val="0"/>
              </a:spcAft>
              <a:defRPr sz="2500">
                <a:solidFill>
                  <a:schemeClr val="tx1"/>
                </a:solidFill>
                <a:latin typeface="Times New Roman" pitchFamily="18" charset="0"/>
              </a:defRPr>
            </a:lvl9pPr>
          </a:lstStyle>
          <a:p>
            <a:fld id="{E7F6D93F-921F-4D37-86B6-B652802186C7}" type="slidenum">
              <a:rPr lang="en-US" altLang="en-US" sz="1200">
                <a:solidFill>
                  <a:prstClr val="black"/>
                </a:solidFill>
              </a:rPr>
              <a:pPr/>
              <a:t>14</a:t>
            </a:fld>
            <a:endParaRPr lang="en-US" altLang="en-US" sz="120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400">
                <a:solidFill>
                  <a:schemeClr val="tx1"/>
                </a:solidFill>
                <a:latin typeface="Times New Roman" pitchFamily="18" charset="0"/>
              </a:defRPr>
            </a:lvl1pPr>
            <a:lvl2pPr marL="765175" indent="-293688" defTabSz="890588">
              <a:defRPr sz="2400">
                <a:solidFill>
                  <a:schemeClr val="tx1"/>
                </a:solidFill>
                <a:latin typeface="Times New Roman" pitchFamily="18" charset="0"/>
              </a:defRPr>
            </a:lvl2pPr>
            <a:lvl3pPr marL="1176338" indent="-234950" defTabSz="890588">
              <a:defRPr sz="2400">
                <a:solidFill>
                  <a:schemeClr val="tx1"/>
                </a:solidFill>
                <a:latin typeface="Times New Roman" pitchFamily="18" charset="0"/>
              </a:defRPr>
            </a:lvl3pPr>
            <a:lvl4pPr marL="1647825" indent="-234950" defTabSz="890588">
              <a:defRPr sz="2400">
                <a:solidFill>
                  <a:schemeClr val="tx1"/>
                </a:solidFill>
                <a:latin typeface="Times New Roman" pitchFamily="18" charset="0"/>
              </a:defRPr>
            </a:lvl4pPr>
            <a:lvl5pPr marL="2119313" indent="-234950" defTabSz="890588">
              <a:defRPr sz="2400">
                <a:solidFill>
                  <a:schemeClr val="tx1"/>
                </a:solidFill>
                <a:latin typeface="Times New Roman" pitchFamily="18" charset="0"/>
              </a:defRPr>
            </a:lvl5pPr>
            <a:lvl6pPr marL="2576513" indent="-234950" defTabSz="890588" eaLnBrk="0" fontAlgn="base" hangingPunct="0">
              <a:spcBef>
                <a:spcPct val="0"/>
              </a:spcBef>
              <a:spcAft>
                <a:spcPct val="0"/>
              </a:spcAft>
              <a:defRPr sz="2400">
                <a:solidFill>
                  <a:schemeClr val="tx1"/>
                </a:solidFill>
                <a:latin typeface="Times New Roman" pitchFamily="18" charset="0"/>
              </a:defRPr>
            </a:lvl6pPr>
            <a:lvl7pPr marL="3033713" indent="-234950" defTabSz="890588" eaLnBrk="0" fontAlgn="base" hangingPunct="0">
              <a:spcBef>
                <a:spcPct val="0"/>
              </a:spcBef>
              <a:spcAft>
                <a:spcPct val="0"/>
              </a:spcAft>
              <a:defRPr sz="2400">
                <a:solidFill>
                  <a:schemeClr val="tx1"/>
                </a:solidFill>
                <a:latin typeface="Times New Roman" pitchFamily="18" charset="0"/>
              </a:defRPr>
            </a:lvl7pPr>
            <a:lvl8pPr marL="3490913" indent="-234950" defTabSz="890588" eaLnBrk="0" fontAlgn="base" hangingPunct="0">
              <a:spcBef>
                <a:spcPct val="0"/>
              </a:spcBef>
              <a:spcAft>
                <a:spcPct val="0"/>
              </a:spcAft>
              <a:defRPr sz="2400">
                <a:solidFill>
                  <a:schemeClr val="tx1"/>
                </a:solidFill>
                <a:latin typeface="Times New Roman" pitchFamily="18" charset="0"/>
              </a:defRPr>
            </a:lvl8pPr>
            <a:lvl9pPr marL="3948113" indent="-234950" defTabSz="890588" eaLnBrk="0" fontAlgn="base" hangingPunct="0">
              <a:spcBef>
                <a:spcPct val="0"/>
              </a:spcBef>
              <a:spcAft>
                <a:spcPct val="0"/>
              </a:spcAft>
              <a:defRPr sz="2400">
                <a:solidFill>
                  <a:schemeClr val="tx1"/>
                </a:solidFill>
                <a:latin typeface="Times New Roman" pitchFamily="18" charset="0"/>
              </a:defRPr>
            </a:lvl9pPr>
          </a:lstStyle>
          <a:p>
            <a:fld id="{971D5CD9-3320-41C5-B428-F4AEF8229984}" type="slidenum">
              <a:rPr lang="en-US" altLang="en-US" sz="1100" smtClean="0">
                <a:solidFill>
                  <a:srgbClr val="000000"/>
                </a:solidFill>
              </a:rPr>
              <a:pPr/>
              <a:t>16</a:t>
            </a:fld>
            <a:endParaRPr lang="en-US" altLang="en-US" sz="1100" smtClean="0">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goes with 1:2 and illustrates how, before any divine action begins (that is, interpreting verse as a title/summary statement of what follows) that state of things consists of 3 “elements” that would be contra life in the ancient Near East: a formless and chaotic earth surrounded by watery deep and engulfed in darkness.  The following acts of God deal with these three elements of chaos, establish order within them in order to  make an environment that is conducive of life, and then filling the world with life.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400">
                <a:solidFill>
                  <a:schemeClr val="tx1"/>
                </a:solidFill>
                <a:latin typeface="Times New Roman" pitchFamily="18" charset="0"/>
              </a:defRPr>
            </a:lvl1pPr>
            <a:lvl2pPr marL="765175" indent="-293688" defTabSz="890588">
              <a:defRPr sz="2400">
                <a:solidFill>
                  <a:schemeClr val="tx1"/>
                </a:solidFill>
                <a:latin typeface="Times New Roman" pitchFamily="18" charset="0"/>
              </a:defRPr>
            </a:lvl2pPr>
            <a:lvl3pPr marL="1176338" indent="-234950" defTabSz="890588">
              <a:defRPr sz="2400">
                <a:solidFill>
                  <a:schemeClr val="tx1"/>
                </a:solidFill>
                <a:latin typeface="Times New Roman" pitchFamily="18" charset="0"/>
              </a:defRPr>
            </a:lvl3pPr>
            <a:lvl4pPr marL="1647825" indent="-234950" defTabSz="890588">
              <a:defRPr sz="2400">
                <a:solidFill>
                  <a:schemeClr val="tx1"/>
                </a:solidFill>
                <a:latin typeface="Times New Roman" pitchFamily="18" charset="0"/>
              </a:defRPr>
            </a:lvl4pPr>
            <a:lvl5pPr marL="2119313" indent="-234950" defTabSz="890588">
              <a:defRPr sz="2400">
                <a:solidFill>
                  <a:schemeClr val="tx1"/>
                </a:solidFill>
                <a:latin typeface="Times New Roman" pitchFamily="18" charset="0"/>
              </a:defRPr>
            </a:lvl5pPr>
            <a:lvl6pPr marL="2576513" indent="-234950" defTabSz="890588" eaLnBrk="0" fontAlgn="base" hangingPunct="0">
              <a:spcBef>
                <a:spcPct val="0"/>
              </a:spcBef>
              <a:spcAft>
                <a:spcPct val="0"/>
              </a:spcAft>
              <a:defRPr sz="2400">
                <a:solidFill>
                  <a:schemeClr val="tx1"/>
                </a:solidFill>
                <a:latin typeface="Times New Roman" pitchFamily="18" charset="0"/>
              </a:defRPr>
            </a:lvl6pPr>
            <a:lvl7pPr marL="3033713" indent="-234950" defTabSz="890588" eaLnBrk="0" fontAlgn="base" hangingPunct="0">
              <a:spcBef>
                <a:spcPct val="0"/>
              </a:spcBef>
              <a:spcAft>
                <a:spcPct val="0"/>
              </a:spcAft>
              <a:defRPr sz="2400">
                <a:solidFill>
                  <a:schemeClr val="tx1"/>
                </a:solidFill>
                <a:latin typeface="Times New Roman" pitchFamily="18" charset="0"/>
              </a:defRPr>
            </a:lvl7pPr>
            <a:lvl8pPr marL="3490913" indent="-234950" defTabSz="890588" eaLnBrk="0" fontAlgn="base" hangingPunct="0">
              <a:spcBef>
                <a:spcPct val="0"/>
              </a:spcBef>
              <a:spcAft>
                <a:spcPct val="0"/>
              </a:spcAft>
              <a:defRPr sz="2400">
                <a:solidFill>
                  <a:schemeClr val="tx1"/>
                </a:solidFill>
                <a:latin typeface="Times New Roman" pitchFamily="18" charset="0"/>
              </a:defRPr>
            </a:lvl8pPr>
            <a:lvl9pPr marL="3948113" indent="-234950" defTabSz="890588" eaLnBrk="0" fontAlgn="base" hangingPunct="0">
              <a:spcBef>
                <a:spcPct val="0"/>
              </a:spcBef>
              <a:spcAft>
                <a:spcPct val="0"/>
              </a:spcAft>
              <a:defRPr sz="2400">
                <a:solidFill>
                  <a:schemeClr val="tx1"/>
                </a:solidFill>
                <a:latin typeface="Times New Roman" pitchFamily="18" charset="0"/>
              </a:defRPr>
            </a:lvl9pPr>
          </a:lstStyle>
          <a:p>
            <a:fld id="{AED840A8-D853-461B-91B0-367D8A74EBE9}" type="slidenum">
              <a:rPr lang="en-US" altLang="en-US" sz="1100" smtClean="0">
                <a:solidFill>
                  <a:srgbClr val="000000"/>
                </a:solidFill>
              </a:rPr>
              <a:pPr/>
              <a:t>17</a:t>
            </a:fld>
            <a:endParaRPr lang="en-US" altLang="en-US" sz="1100" smtClean="0">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shows how days 1-3 deal with darkness, the watery deep, and then the chaotic earth in sequence, preparing the world for life.  Then on days 4-6, God fills each dimension.  For example, having “distinguished” light from darkness on day 1, God creates the bodies of lights for times and season on day 4.  Days 5 and 6 follow much the same pattern.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400">
                <a:solidFill>
                  <a:schemeClr val="tx1"/>
                </a:solidFill>
                <a:latin typeface="Times New Roman" pitchFamily="18" charset="0"/>
              </a:defRPr>
            </a:lvl1pPr>
            <a:lvl2pPr marL="765175" indent="-293688" defTabSz="890588">
              <a:defRPr sz="2400">
                <a:solidFill>
                  <a:schemeClr val="tx1"/>
                </a:solidFill>
                <a:latin typeface="Times New Roman" pitchFamily="18" charset="0"/>
              </a:defRPr>
            </a:lvl2pPr>
            <a:lvl3pPr marL="1176338" indent="-234950" defTabSz="890588">
              <a:defRPr sz="2400">
                <a:solidFill>
                  <a:schemeClr val="tx1"/>
                </a:solidFill>
                <a:latin typeface="Times New Roman" pitchFamily="18" charset="0"/>
              </a:defRPr>
            </a:lvl3pPr>
            <a:lvl4pPr marL="1647825" indent="-234950" defTabSz="890588">
              <a:defRPr sz="2400">
                <a:solidFill>
                  <a:schemeClr val="tx1"/>
                </a:solidFill>
                <a:latin typeface="Times New Roman" pitchFamily="18" charset="0"/>
              </a:defRPr>
            </a:lvl4pPr>
            <a:lvl5pPr marL="2119313" indent="-234950" defTabSz="890588">
              <a:defRPr sz="2400">
                <a:solidFill>
                  <a:schemeClr val="tx1"/>
                </a:solidFill>
                <a:latin typeface="Times New Roman" pitchFamily="18" charset="0"/>
              </a:defRPr>
            </a:lvl5pPr>
            <a:lvl6pPr marL="2576513" indent="-234950" defTabSz="890588" eaLnBrk="0" fontAlgn="base" hangingPunct="0">
              <a:spcBef>
                <a:spcPct val="0"/>
              </a:spcBef>
              <a:spcAft>
                <a:spcPct val="0"/>
              </a:spcAft>
              <a:defRPr sz="2400">
                <a:solidFill>
                  <a:schemeClr val="tx1"/>
                </a:solidFill>
                <a:latin typeface="Times New Roman" pitchFamily="18" charset="0"/>
              </a:defRPr>
            </a:lvl6pPr>
            <a:lvl7pPr marL="3033713" indent="-234950" defTabSz="890588" eaLnBrk="0" fontAlgn="base" hangingPunct="0">
              <a:spcBef>
                <a:spcPct val="0"/>
              </a:spcBef>
              <a:spcAft>
                <a:spcPct val="0"/>
              </a:spcAft>
              <a:defRPr sz="2400">
                <a:solidFill>
                  <a:schemeClr val="tx1"/>
                </a:solidFill>
                <a:latin typeface="Times New Roman" pitchFamily="18" charset="0"/>
              </a:defRPr>
            </a:lvl7pPr>
            <a:lvl8pPr marL="3490913" indent="-234950" defTabSz="890588" eaLnBrk="0" fontAlgn="base" hangingPunct="0">
              <a:spcBef>
                <a:spcPct val="0"/>
              </a:spcBef>
              <a:spcAft>
                <a:spcPct val="0"/>
              </a:spcAft>
              <a:defRPr sz="2400">
                <a:solidFill>
                  <a:schemeClr val="tx1"/>
                </a:solidFill>
                <a:latin typeface="Times New Roman" pitchFamily="18" charset="0"/>
              </a:defRPr>
            </a:lvl8pPr>
            <a:lvl9pPr marL="3948113" indent="-234950" defTabSz="890588" eaLnBrk="0" fontAlgn="base" hangingPunct="0">
              <a:spcBef>
                <a:spcPct val="0"/>
              </a:spcBef>
              <a:spcAft>
                <a:spcPct val="0"/>
              </a:spcAft>
              <a:defRPr sz="2400">
                <a:solidFill>
                  <a:schemeClr val="tx1"/>
                </a:solidFill>
                <a:latin typeface="Times New Roman" pitchFamily="18" charset="0"/>
              </a:defRPr>
            </a:lvl9pPr>
          </a:lstStyle>
          <a:p>
            <a:fld id="{12549C57-F66F-4601-A060-2F26ED3446CD}" type="slidenum">
              <a:rPr lang="en-US" altLang="en-US" sz="1100" smtClean="0">
                <a:solidFill>
                  <a:srgbClr val="000000"/>
                </a:solidFill>
              </a:rPr>
              <a:pPr/>
              <a:t>18</a:t>
            </a:fld>
            <a:endParaRPr lang="en-US" altLang="en-US" sz="1100" smtClean="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Egyptian parallels to OT creation, closer than Mesopotamian connections (</a:t>
            </a:r>
            <a:r>
              <a:rPr lang="en-US" altLang="en-US" dirty="0" err="1" smtClean="0"/>
              <a:t>Currid</a:t>
            </a:r>
            <a:r>
              <a:rPr lang="en-US" altLang="en-US" dirty="0" smtClean="0"/>
              <a:t>, Ancient Egypt and the OT)</a:t>
            </a:r>
          </a:p>
          <a:p>
            <a:r>
              <a:rPr lang="en-US" altLang="en-US" dirty="0" smtClean="0"/>
              <a:t>Both Egypt and Mesopotamia basically start with bringing order out of chaos (</a:t>
            </a:r>
            <a:r>
              <a:rPr lang="en-US" altLang="en-US" dirty="0" err="1" smtClean="0"/>
              <a:t>maat</a:t>
            </a:r>
            <a:r>
              <a:rPr lang="en-US" altLang="en-US" dirty="0" smtClean="0"/>
              <a:t> in Egypt).  Mesopotamia starts with 3 gods of water (fresh, salt, and mist?) two of whom copulate to produce the other gods.</a:t>
            </a:r>
          </a:p>
          <a:p>
            <a:endParaRPr lang="en-US" altLang="en-US" dirty="0" smtClean="0"/>
          </a:p>
          <a:p>
            <a:r>
              <a:rPr lang="en-US" altLang="en-US" dirty="0" smtClean="0"/>
              <a:t>E. creation does have stories of all things originating out of one god (sometimes identified as self created): out of one's spit, out of one's semen; and in the case of Ptah (primordial waters) of Memphite theology, out of his breath ex nihilo (56-63) and the idea that objects had no being unless they were named (62). </a:t>
            </a:r>
          </a:p>
          <a:p>
            <a:endParaRPr lang="en-US" altLang="en-US" dirty="0" smtClean="0"/>
          </a:p>
          <a:p>
            <a:r>
              <a:rPr lang="en-US" altLang="en-US" dirty="0" smtClean="0"/>
              <a:t>Gen 1:1 </a:t>
            </a:r>
            <a:r>
              <a:rPr lang="en-US" altLang="en-US" dirty="0" err="1" smtClean="0"/>
              <a:t>bereshit</a:t>
            </a:r>
            <a:r>
              <a:rPr lang="en-US" altLang="en-US" dirty="0" smtClean="0"/>
              <a:t> (from </a:t>
            </a:r>
            <a:r>
              <a:rPr lang="en-US" altLang="en-US" dirty="0" err="1" smtClean="0"/>
              <a:t>rosh</a:t>
            </a:r>
            <a:r>
              <a:rPr lang="en-US" altLang="en-US" dirty="0" smtClean="0"/>
              <a:t> head) is similar to E. </a:t>
            </a:r>
            <a:r>
              <a:rPr lang="en-US" altLang="en-US" dirty="0" err="1" smtClean="0"/>
              <a:t>sp</a:t>
            </a:r>
            <a:r>
              <a:rPr lang="en-US" altLang="en-US" dirty="0" smtClean="0"/>
              <a:t> </a:t>
            </a:r>
            <a:r>
              <a:rPr lang="en-US" altLang="en-US" dirty="0" err="1" smtClean="0"/>
              <a:t>typ</a:t>
            </a:r>
            <a:r>
              <a:rPr lang="en-US" altLang="en-US" dirty="0" smtClean="0"/>
              <a:t>  (first time) (</a:t>
            </a:r>
            <a:r>
              <a:rPr lang="en-US" altLang="en-US" dirty="0" err="1" smtClean="0"/>
              <a:t>typ</a:t>
            </a:r>
            <a:r>
              <a:rPr lang="en-US" altLang="en-US" dirty="0" smtClean="0"/>
              <a:t> from head) which refers to creation taking place at the beginning of time (64).</a:t>
            </a:r>
          </a:p>
          <a:p>
            <a:endParaRPr lang="en-US" altLang="en-US" dirty="0" smtClean="0"/>
          </a:p>
          <a:p>
            <a:r>
              <a:rPr lang="en-US" altLang="en-US" dirty="0" err="1" smtClean="0"/>
              <a:t>Hermopolitian</a:t>
            </a:r>
            <a:r>
              <a:rPr lang="en-US" altLang="en-US" dirty="0" smtClean="0"/>
              <a:t> theology has four male chaos gods and their consorts: formless deep, chaos, darkness and breath -- so, too Gen 1:2. (66)</a:t>
            </a:r>
          </a:p>
          <a:p>
            <a:endParaRPr lang="en-US" altLang="en-US" dirty="0" smtClean="0"/>
          </a:p>
          <a:p>
            <a:r>
              <a:rPr lang="en-US" altLang="en-US" dirty="0" smtClean="0"/>
              <a:t>As God </a:t>
            </a:r>
            <a:r>
              <a:rPr lang="en-US" altLang="en-US" dirty="0" err="1" smtClean="0"/>
              <a:t>bdl</a:t>
            </a:r>
            <a:r>
              <a:rPr lang="en-US" altLang="en-US" dirty="0" smtClean="0"/>
              <a:t> (separates) so does E (67).</a:t>
            </a:r>
          </a:p>
          <a:p>
            <a:endParaRPr lang="en-US" altLang="en-US" dirty="0" smtClean="0"/>
          </a:p>
          <a:p>
            <a:r>
              <a:rPr lang="en-US" altLang="en-US" dirty="0" smtClean="0"/>
              <a:t>God makes fish and birds on same day; so too E. puts these two together (70).</a:t>
            </a:r>
          </a:p>
          <a:p>
            <a:endParaRPr lang="en-US" altLang="en-US" dirty="0" smtClean="0"/>
          </a:p>
          <a:p>
            <a:r>
              <a:rPr lang="en-US" altLang="en-US" dirty="0" smtClean="0"/>
              <a:t>Gen sixth day has animals and mankind, so too E. (70)</a:t>
            </a:r>
          </a:p>
          <a:p>
            <a:endParaRPr lang="en-US" altLang="en-US" dirty="0" smtClean="0"/>
          </a:p>
          <a:p>
            <a:r>
              <a:rPr lang="en-US" altLang="en-US" dirty="0" smtClean="0"/>
              <a:t>As humans are formed and in form/likeness of God, so too, E. (70-71).</a:t>
            </a:r>
          </a:p>
          <a:p>
            <a:endParaRPr lang="en-US" altLang="en-US" dirty="0" smtClean="0"/>
          </a:p>
          <a:p>
            <a:r>
              <a:rPr lang="en-US" altLang="en-US" dirty="0" smtClean="0"/>
              <a:t>As God breathes in the breath of life, so too E. (not found in </a:t>
            </a:r>
            <a:r>
              <a:rPr lang="en-US" altLang="en-US" dirty="0" err="1" smtClean="0"/>
              <a:t>Mesopot</a:t>
            </a:r>
            <a:r>
              <a:rPr lang="en-US" altLang="en-US" dirty="0" smtClean="0"/>
              <a:t>) (71-72).</a:t>
            </a:r>
          </a:p>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sz="2400">
                <a:solidFill>
                  <a:schemeClr val="tx1"/>
                </a:solidFill>
                <a:latin typeface="Times New Roman" pitchFamily="18" charset="0"/>
              </a:defRPr>
            </a:lvl1pPr>
            <a:lvl2pPr marL="765175" indent="-293688" defTabSz="890588">
              <a:defRPr sz="2400">
                <a:solidFill>
                  <a:schemeClr val="tx1"/>
                </a:solidFill>
                <a:latin typeface="Times New Roman" pitchFamily="18" charset="0"/>
              </a:defRPr>
            </a:lvl2pPr>
            <a:lvl3pPr marL="1176338" indent="-234950" defTabSz="890588">
              <a:defRPr sz="2400">
                <a:solidFill>
                  <a:schemeClr val="tx1"/>
                </a:solidFill>
                <a:latin typeface="Times New Roman" pitchFamily="18" charset="0"/>
              </a:defRPr>
            </a:lvl3pPr>
            <a:lvl4pPr marL="1647825" indent="-234950" defTabSz="890588">
              <a:defRPr sz="2400">
                <a:solidFill>
                  <a:schemeClr val="tx1"/>
                </a:solidFill>
                <a:latin typeface="Times New Roman" pitchFamily="18" charset="0"/>
              </a:defRPr>
            </a:lvl4pPr>
            <a:lvl5pPr marL="2119313" indent="-234950" defTabSz="890588">
              <a:defRPr sz="2400">
                <a:solidFill>
                  <a:schemeClr val="tx1"/>
                </a:solidFill>
                <a:latin typeface="Times New Roman" pitchFamily="18" charset="0"/>
              </a:defRPr>
            </a:lvl5pPr>
            <a:lvl6pPr marL="2576513" indent="-234950" defTabSz="890588" eaLnBrk="0" fontAlgn="base" hangingPunct="0">
              <a:spcBef>
                <a:spcPct val="0"/>
              </a:spcBef>
              <a:spcAft>
                <a:spcPct val="0"/>
              </a:spcAft>
              <a:defRPr sz="2400">
                <a:solidFill>
                  <a:schemeClr val="tx1"/>
                </a:solidFill>
                <a:latin typeface="Times New Roman" pitchFamily="18" charset="0"/>
              </a:defRPr>
            </a:lvl6pPr>
            <a:lvl7pPr marL="3033713" indent="-234950" defTabSz="890588" eaLnBrk="0" fontAlgn="base" hangingPunct="0">
              <a:spcBef>
                <a:spcPct val="0"/>
              </a:spcBef>
              <a:spcAft>
                <a:spcPct val="0"/>
              </a:spcAft>
              <a:defRPr sz="2400">
                <a:solidFill>
                  <a:schemeClr val="tx1"/>
                </a:solidFill>
                <a:latin typeface="Times New Roman" pitchFamily="18" charset="0"/>
              </a:defRPr>
            </a:lvl7pPr>
            <a:lvl8pPr marL="3490913" indent="-234950" defTabSz="890588" eaLnBrk="0" fontAlgn="base" hangingPunct="0">
              <a:spcBef>
                <a:spcPct val="0"/>
              </a:spcBef>
              <a:spcAft>
                <a:spcPct val="0"/>
              </a:spcAft>
              <a:defRPr sz="2400">
                <a:solidFill>
                  <a:schemeClr val="tx1"/>
                </a:solidFill>
                <a:latin typeface="Times New Roman" pitchFamily="18" charset="0"/>
              </a:defRPr>
            </a:lvl8pPr>
            <a:lvl9pPr marL="3948113" indent="-234950" defTabSz="890588" eaLnBrk="0" fontAlgn="base" hangingPunct="0">
              <a:spcBef>
                <a:spcPct val="0"/>
              </a:spcBef>
              <a:spcAft>
                <a:spcPct val="0"/>
              </a:spcAft>
              <a:defRPr sz="2400">
                <a:solidFill>
                  <a:schemeClr val="tx1"/>
                </a:solidFill>
                <a:latin typeface="Times New Roman" pitchFamily="18" charset="0"/>
              </a:defRPr>
            </a:lvl9pPr>
          </a:lstStyle>
          <a:p>
            <a:fld id="{EAFCD6FA-D055-46AB-9BAC-B83EF4806844}" type="slidenum">
              <a:rPr lang="en-US" altLang="en-US" sz="1100" smtClean="0">
                <a:solidFill>
                  <a:srgbClr val="000000"/>
                </a:solidFill>
              </a:rPr>
              <a:pPr/>
              <a:t>19</a:t>
            </a:fld>
            <a:endParaRPr lang="en-US" altLang="en-US" sz="1100" smtClean="0">
              <a:solidFill>
                <a:srgbClr val="000000"/>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gives and artist’s rendering of the phenomenological view of the cosmos that is described in various places in the Bible.  For example: heaven (“firmament”) was believed to be solid because rain, snow, sleet, etc. come down from above and everyone knows that is takes something solid to hold water back.  The windows of the heavens must open for the waters above the heavens to be released.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Enuma</a:t>
            </a:r>
            <a:r>
              <a:rPr lang="en-US" altLang="en-US" dirty="0" smtClean="0"/>
              <a:t> </a:t>
            </a:r>
            <a:r>
              <a:rPr lang="en-US" altLang="en-US" dirty="0" err="1" smtClean="0"/>
              <a:t>Elish</a:t>
            </a:r>
            <a:r>
              <a:rPr lang="en-US" altLang="en-US" dirty="0" smtClean="0"/>
              <a:t> substitutes </a:t>
            </a:r>
            <a:r>
              <a:rPr lang="en-US" altLang="en-US" dirty="0" err="1" smtClean="0"/>
              <a:t>Marduk</a:t>
            </a:r>
            <a:r>
              <a:rPr lang="en-US" altLang="en-US" dirty="0" smtClean="0"/>
              <a:t> for the leading role of Enlil (going back to </a:t>
            </a:r>
            <a:r>
              <a:rPr lang="en-US" altLang="en-US" dirty="0" err="1" smtClean="0"/>
              <a:t>Atrahasis</a:t>
            </a:r>
            <a:r>
              <a:rPr lang="en-US" altLang="en-US" dirty="0" smtClean="0"/>
              <a:t>) and makes the political statement that </a:t>
            </a:r>
            <a:r>
              <a:rPr lang="en-US" altLang="en-US" dirty="0" err="1" smtClean="0"/>
              <a:t>Marduk</a:t>
            </a:r>
            <a:r>
              <a:rPr lang="en-US" altLang="en-US" dirty="0" smtClean="0"/>
              <a:t> established Babylon at about the time the First Babylonian Dynasty (Semitic people taking over Sumerian culture), when Babylon became the capital.  This account consolidated </a:t>
            </a:r>
            <a:r>
              <a:rPr lang="en-US" altLang="en-US" dirty="0" err="1" smtClean="0"/>
              <a:t>Marduk</a:t>
            </a:r>
            <a:r>
              <a:rPr lang="en-US" altLang="en-US" dirty="0" smtClean="0"/>
              <a:t> as the chief god of the state religion.  Early Assyrian kings were seen as the “son” of the god and as the “image” of the god, representing the god to the people; so, such stories also consolidated the power of the king.  And stories such as the </a:t>
            </a:r>
            <a:r>
              <a:rPr lang="en-US" altLang="en-US" dirty="0" err="1" smtClean="0"/>
              <a:t>Enuma</a:t>
            </a:r>
            <a:r>
              <a:rPr lang="en-US" altLang="en-US" dirty="0" smtClean="0"/>
              <a:t> </a:t>
            </a:r>
            <a:r>
              <a:rPr lang="en-US" altLang="en-US" dirty="0" err="1" smtClean="0"/>
              <a:t>Elish</a:t>
            </a:r>
            <a:r>
              <a:rPr lang="en-US" altLang="en-US" dirty="0" smtClean="0"/>
              <a:t> established the social structure of king &gt; priests and scribes of the court &gt; common people.  So, too, the Memphite Theology establishes not just the role of Ptah, but empowered a Pharaoh and the city of Memphis.  Each of the Egyptian creation texts of Heliopolis, </a:t>
            </a:r>
            <a:r>
              <a:rPr lang="en-US" altLang="en-US" dirty="0" err="1" smtClean="0"/>
              <a:t>Hermopolis</a:t>
            </a:r>
            <a:r>
              <a:rPr lang="en-US" altLang="en-US" dirty="0" smtClean="0"/>
              <a:t>, and Thebes tell the same story but each identifies the primordial land with their cultic center (Johnston</a:t>
            </a:r>
            <a:r>
              <a:rPr lang="en-US" altLang="en-US" u="sng" dirty="0" smtClean="0"/>
              <a:t>, Genesis 1 and Ancient Egyptian Creation Myths</a:t>
            </a:r>
            <a:r>
              <a:rPr lang="en-US" altLang="en-US" dirty="0" smtClean="0"/>
              <a:t>. 189-90). </a:t>
            </a:r>
          </a:p>
          <a:p>
            <a:r>
              <a:rPr lang="en-US" altLang="en-US" dirty="0" smtClean="0"/>
              <a:t>See </a:t>
            </a:r>
            <a:r>
              <a:rPr lang="en-US" altLang="en-US" dirty="0" err="1" smtClean="0"/>
              <a:t>Currid</a:t>
            </a:r>
            <a:r>
              <a:rPr lang="en-US" altLang="en-US" dirty="0" smtClean="0"/>
              <a:t>, </a:t>
            </a:r>
            <a:r>
              <a:rPr lang="en-US" altLang="en-US" u="sng" dirty="0" smtClean="0"/>
              <a:t>Ancient Egypt and the Old Testament</a:t>
            </a:r>
            <a:r>
              <a:rPr lang="en-US" altLang="en-US" dirty="0" smtClean="0"/>
              <a:t>, on Egyptian parallels.  Here Pyramid Texts, cited on p. 69.</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69878583-E483-41DF-A10A-6C0B0609F525}" type="slidenum">
              <a:rPr lang="en-US" altLang="en-US" sz="1200" smtClean="0">
                <a:solidFill>
                  <a:srgbClr val="000000"/>
                </a:solidFill>
              </a:rPr>
              <a:pPr/>
              <a:t>25</a:t>
            </a:fld>
            <a:endParaRPr lang="en-US" altLang="en-US" sz="120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29FF2798-74DC-43C7-B56D-9C85B68FB494}" type="slidenum">
              <a:rPr lang="en-US"/>
              <a:pPr>
                <a:defRPr/>
              </a:pPr>
              <a:t>‹#›</a:t>
            </a:fld>
            <a:endParaRPr lang="en-US"/>
          </a:p>
        </p:txBody>
      </p:sp>
    </p:spTree>
    <p:extLst>
      <p:ext uri="{BB962C8B-B14F-4D97-AF65-F5344CB8AC3E}">
        <p14:creationId xmlns:p14="http://schemas.microsoft.com/office/powerpoint/2010/main" val="83802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5690E2-1168-4BA7-85EE-E0D1769DF6CC}" type="slidenum">
              <a:rPr lang="en-US"/>
              <a:pPr>
                <a:defRPr/>
              </a:pPr>
              <a:t>‹#›</a:t>
            </a:fld>
            <a:endParaRPr lang="en-US"/>
          </a:p>
        </p:txBody>
      </p:sp>
    </p:spTree>
    <p:extLst>
      <p:ext uri="{BB962C8B-B14F-4D97-AF65-F5344CB8AC3E}">
        <p14:creationId xmlns:p14="http://schemas.microsoft.com/office/powerpoint/2010/main" val="9412804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4ADF2-3114-4AFF-A2C1-85F371E265C4}"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898694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95DF3AAD-5CCD-4F5F-80E5-4C2A25F82560}" type="slidenum">
              <a:rPr lang="en-US"/>
              <a:pPr>
                <a:defRPr/>
              </a:pPr>
              <a:t>‹#›</a:t>
            </a:fld>
            <a:endParaRPr lang="en-US"/>
          </a:p>
        </p:txBody>
      </p:sp>
    </p:spTree>
    <p:extLst>
      <p:ext uri="{BB962C8B-B14F-4D97-AF65-F5344CB8AC3E}">
        <p14:creationId xmlns:p14="http://schemas.microsoft.com/office/powerpoint/2010/main" val="4124407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60AAD6-53CC-46DC-AEBA-BF91AF205F99}" type="slidenum">
              <a:rPr lang="en-US"/>
              <a:pPr>
                <a:defRPr/>
              </a:pPr>
              <a:t>‹#›</a:t>
            </a:fld>
            <a:endParaRPr lang="en-US"/>
          </a:p>
        </p:txBody>
      </p:sp>
    </p:spTree>
    <p:extLst>
      <p:ext uri="{BB962C8B-B14F-4D97-AF65-F5344CB8AC3E}">
        <p14:creationId xmlns:p14="http://schemas.microsoft.com/office/powerpoint/2010/main" val="10682454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5239C1-1BAD-475A-B85D-471A25AB248D}" type="slidenum">
              <a:rPr lang="en-US"/>
              <a:pPr>
                <a:defRPr/>
              </a:pPr>
              <a:t>‹#›</a:t>
            </a:fld>
            <a:endParaRPr lang="en-US"/>
          </a:p>
        </p:txBody>
      </p:sp>
    </p:spTree>
    <p:extLst>
      <p:ext uri="{BB962C8B-B14F-4D97-AF65-F5344CB8AC3E}">
        <p14:creationId xmlns:p14="http://schemas.microsoft.com/office/powerpoint/2010/main" val="104101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9CF8A8-66B3-4F4F-9CC8-159D3233CC16}" type="slidenum">
              <a:rPr lang="en-US"/>
              <a:pPr>
                <a:defRPr/>
              </a:pPr>
              <a:t>‹#›</a:t>
            </a:fld>
            <a:endParaRPr lang="en-US"/>
          </a:p>
        </p:txBody>
      </p:sp>
    </p:spTree>
    <p:extLst>
      <p:ext uri="{BB962C8B-B14F-4D97-AF65-F5344CB8AC3E}">
        <p14:creationId xmlns:p14="http://schemas.microsoft.com/office/powerpoint/2010/main" val="41206225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97C991-36FB-4499-800E-DCF7F0C6B657}" type="slidenum">
              <a:rPr lang="en-US"/>
              <a:pPr>
                <a:defRPr/>
              </a:pPr>
              <a:t>‹#›</a:t>
            </a:fld>
            <a:endParaRPr lang="en-US"/>
          </a:p>
        </p:txBody>
      </p:sp>
    </p:spTree>
    <p:extLst>
      <p:ext uri="{BB962C8B-B14F-4D97-AF65-F5344CB8AC3E}">
        <p14:creationId xmlns:p14="http://schemas.microsoft.com/office/powerpoint/2010/main" val="1334244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E73F5A-E641-44CD-9713-5F0249CB4D7F}" type="slidenum">
              <a:rPr lang="en-US"/>
              <a:pPr>
                <a:defRPr/>
              </a:pPr>
              <a:t>‹#›</a:t>
            </a:fld>
            <a:endParaRPr lang="en-US"/>
          </a:p>
        </p:txBody>
      </p:sp>
    </p:spTree>
    <p:extLst>
      <p:ext uri="{BB962C8B-B14F-4D97-AF65-F5344CB8AC3E}">
        <p14:creationId xmlns:p14="http://schemas.microsoft.com/office/powerpoint/2010/main" val="22373356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59B6BF-62AB-4111-8076-9D206A7CC4FD}" type="slidenum">
              <a:rPr lang="en-US"/>
              <a:pPr>
                <a:defRPr/>
              </a:pPr>
              <a:t>‹#›</a:t>
            </a:fld>
            <a:endParaRPr lang="en-US"/>
          </a:p>
        </p:txBody>
      </p:sp>
    </p:spTree>
    <p:extLst>
      <p:ext uri="{BB962C8B-B14F-4D97-AF65-F5344CB8AC3E}">
        <p14:creationId xmlns:p14="http://schemas.microsoft.com/office/powerpoint/2010/main" val="41471703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FC5D52-919A-4AF2-B08E-C8617E0E4009}" type="slidenum">
              <a:rPr lang="en-US"/>
              <a:pPr>
                <a:defRPr/>
              </a:pPr>
              <a:t>‹#›</a:t>
            </a:fld>
            <a:endParaRPr lang="en-US"/>
          </a:p>
        </p:txBody>
      </p:sp>
    </p:spTree>
    <p:extLst>
      <p:ext uri="{BB962C8B-B14F-4D97-AF65-F5344CB8AC3E}">
        <p14:creationId xmlns:p14="http://schemas.microsoft.com/office/powerpoint/2010/main" val="39778842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D9ECE0-A958-472E-B1AE-BDC9CECB13E3}" type="slidenum">
              <a:rPr lang="en-US"/>
              <a:pPr>
                <a:defRPr/>
              </a:pPr>
              <a:t>‹#›</a:t>
            </a:fld>
            <a:endParaRPr lang="en-US"/>
          </a:p>
        </p:txBody>
      </p:sp>
    </p:spTree>
    <p:extLst>
      <p:ext uri="{BB962C8B-B14F-4D97-AF65-F5344CB8AC3E}">
        <p14:creationId xmlns:p14="http://schemas.microsoft.com/office/powerpoint/2010/main" val="299161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1600C-D4AA-40A1-A20C-AB8A237B2322}" type="slidenum">
              <a:rPr lang="en-US"/>
              <a:pPr>
                <a:defRPr/>
              </a:pPr>
              <a:t>‹#›</a:t>
            </a:fld>
            <a:endParaRPr lang="en-US"/>
          </a:p>
        </p:txBody>
      </p:sp>
    </p:spTree>
    <p:extLst>
      <p:ext uri="{BB962C8B-B14F-4D97-AF65-F5344CB8AC3E}">
        <p14:creationId xmlns:p14="http://schemas.microsoft.com/office/powerpoint/2010/main" val="37961566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048727-4827-4DD8-8A85-D85FF167A5A5}" type="slidenum">
              <a:rPr lang="en-US"/>
              <a:pPr>
                <a:defRPr/>
              </a:pPr>
              <a:t>‹#›</a:t>
            </a:fld>
            <a:endParaRPr lang="en-US"/>
          </a:p>
        </p:txBody>
      </p:sp>
    </p:spTree>
    <p:extLst>
      <p:ext uri="{BB962C8B-B14F-4D97-AF65-F5344CB8AC3E}">
        <p14:creationId xmlns:p14="http://schemas.microsoft.com/office/powerpoint/2010/main" val="2058742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7721C-A4E9-42F4-826E-01D42E7BEBF2}" type="slidenum">
              <a:rPr lang="en-US"/>
              <a:pPr>
                <a:defRPr/>
              </a:pPr>
              <a:t>‹#›</a:t>
            </a:fld>
            <a:endParaRPr lang="en-US"/>
          </a:p>
        </p:txBody>
      </p:sp>
    </p:spTree>
    <p:extLst>
      <p:ext uri="{BB962C8B-B14F-4D97-AF65-F5344CB8AC3E}">
        <p14:creationId xmlns:p14="http://schemas.microsoft.com/office/powerpoint/2010/main" val="21325235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1D1566-71C7-4E49-8E07-1F2E6FAC6697}" type="slidenum">
              <a:rPr lang="en-US"/>
              <a:pPr>
                <a:defRPr/>
              </a:pPr>
              <a:t>‹#›</a:t>
            </a:fld>
            <a:endParaRPr lang="en-US"/>
          </a:p>
        </p:txBody>
      </p:sp>
    </p:spTree>
    <p:extLst>
      <p:ext uri="{BB962C8B-B14F-4D97-AF65-F5344CB8AC3E}">
        <p14:creationId xmlns:p14="http://schemas.microsoft.com/office/powerpoint/2010/main" val="4271292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907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5907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79E7CF0F-1266-4187-93DA-55EDFD140E6F}" type="slidenum">
              <a:rPr lang="en-US"/>
              <a:pPr>
                <a:defRPr/>
              </a:pPr>
              <a:t>‹#›</a:t>
            </a:fld>
            <a:endParaRPr lang="en-US"/>
          </a:p>
        </p:txBody>
      </p:sp>
    </p:spTree>
    <p:extLst>
      <p:ext uri="{BB962C8B-B14F-4D97-AF65-F5344CB8AC3E}">
        <p14:creationId xmlns:p14="http://schemas.microsoft.com/office/powerpoint/2010/main" val="402058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8C99A-47A3-4C24-AE72-5D6C501727E5}" type="slidenum">
              <a:rPr lang="en-US"/>
              <a:pPr>
                <a:defRPr/>
              </a:pPr>
              <a:t>‹#›</a:t>
            </a:fld>
            <a:endParaRPr lang="en-US"/>
          </a:p>
        </p:txBody>
      </p:sp>
    </p:spTree>
    <p:extLst>
      <p:ext uri="{BB962C8B-B14F-4D97-AF65-F5344CB8AC3E}">
        <p14:creationId xmlns:p14="http://schemas.microsoft.com/office/powerpoint/2010/main" val="1687514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D8A614-3435-493F-B42F-847CAA4C44DB}" type="slidenum">
              <a:rPr lang="en-US"/>
              <a:pPr>
                <a:defRPr/>
              </a:pPr>
              <a:t>‹#›</a:t>
            </a:fld>
            <a:endParaRPr lang="en-US"/>
          </a:p>
        </p:txBody>
      </p:sp>
    </p:spTree>
    <p:extLst>
      <p:ext uri="{BB962C8B-B14F-4D97-AF65-F5344CB8AC3E}">
        <p14:creationId xmlns:p14="http://schemas.microsoft.com/office/powerpoint/2010/main" val="4245481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5516DC-CD10-4255-AAFD-0B7DBA337BC7}" type="slidenum">
              <a:rPr lang="en-US"/>
              <a:pPr>
                <a:defRPr/>
              </a:pPr>
              <a:t>‹#›</a:t>
            </a:fld>
            <a:endParaRPr lang="en-US"/>
          </a:p>
        </p:txBody>
      </p:sp>
    </p:spTree>
    <p:extLst>
      <p:ext uri="{BB962C8B-B14F-4D97-AF65-F5344CB8AC3E}">
        <p14:creationId xmlns:p14="http://schemas.microsoft.com/office/powerpoint/2010/main" val="2396528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FB3284-C6FE-45B2-A70C-F9C96AB35C0D}" type="slidenum">
              <a:rPr lang="en-US"/>
              <a:pPr>
                <a:defRPr/>
              </a:pPr>
              <a:t>‹#›</a:t>
            </a:fld>
            <a:endParaRPr lang="en-US"/>
          </a:p>
        </p:txBody>
      </p:sp>
    </p:spTree>
    <p:extLst>
      <p:ext uri="{BB962C8B-B14F-4D97-AF65-F5344CB8AC3E}">
        <p14:creationId xmlns:p14="http://schemas.microsoft.com/office/powerpoint/2010/main" val="4022745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81A559-7B75-4603-8BE5-F4B0945118A6}" type="slidenum">
              <a:rPr lang="en-US"/>
              <a:pPr>
                <a:defRPr/>
              </a:pPr>
              <a:t>‹#›</a:t>
            </a:fld>
            <a:endParaRPr lang="en-US"/>
          </a:p>
        </p:txBody>
      </p:sp>
    </p:spTree>
    <p:extLst>
      <p:ext uri="{BB962C8B-B14F-4D97-AF65-F5344CB8AC3E}">
        <p14:creationId xmlns:p14="http://schemas.microsoft.com/office/powerpoint/2010/main" val="4149073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A531C9-BD38-4140-AB0F-4D0FEB00AB57}" type="slidenum">
              <a:rPr lang="en-US"/>
              <a:pPr>
                <a:defRPr/>
              </a:pPr>
              <a:t>‹#›</a:t>
            </a:fld>
            <a:endParaRPr lang="en-US"/>
          </a:p>
        </p:txBody>
      </p:sp>
    </p:spTree>
    <p:extLst>
      <p:ext uri="{BB962C8B-B14F-4D97-AF65-F5344CB8AC3E}">
        <p14:creationId xmlns:p14="http://schemas.microsoft.com/office/powerpoint/2010/main" val="2937216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2309D9-800D-4EF6-9223-45F580F4A995}" type="slidenum">
              <a:rPr lang="en-US"/>
              <a:pPr>
                <a:defRPr/>
              </a:pPr>
              <a:t>‹#›</a:t>
            </a:fld>
            <a:endParaRPr lang="en-US"/>
          </a:p>
        </p:txBody>
      </p:sp>
    </p:spTree>
    <p:extLst>
      <p:ext uri="{BB962C8B-B14F-4D97-AF65-F5344CB8AC3E}">
        <p14:creationId xmlns:p14="http://schemas.microsoft.com/office/powerpoint/2010/main" val="308441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72C976-41AB-4943-B30E-09E6FAD6828C}" type="slidenum">
              <a:rPr lang="en-US"/>
              <a:pPr>
                <a:defRPr/>
              </a:pPr>
              <a:t>‹#›</a:t>
            </a:fld>
            <a:endParaRPr lang="en-US"/>
          </a:p>
        </p:txBody>
      </p:sp>
    </p:spTree>
    <p:extLst>
      <p:ext uri="{BB962C8B-B14F-4D97-AF65-F5344CB8AC3E}">
        <p14:creationId xmlns:p14="http://schemas.microsoft.com/office/powerpoint/2010/main" val="2019732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B3F9C0-B7A0-489F-AE0C-AC77E1617483}" type="slidenum">
              <a:rPr lang="en-US"/>
              <a:pPr>
                <a:defRPr/>
              </a:pPr>
              <a:t>‹#›</a:t>
            </a:fld>
            <a:endParaRPr lang="en-US"/>
          </a:p>
        </p:txBody>
      </p:sp>
    </p:spTree>
    <p:extLst>
      <p:ext uri="{BB962C8B-B14F-4D97-AF65-F5344CB8AC3E}">
        <p14:creationId xmlns:p14="http://schemas.microsoft.com/office/powerpoint/2010/main" val="297301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4D9C98-FBCF-4BDE-870E-EDA025CE9B37}" type="slidenum">
              <a:rPr lang="en-US"/>
              <a:pPr>
                <a:defRPr/>
              </a:pPr>
              <a:t>‹#›</a:t>
            </a:fld>
            <a:endParaRPr lang="en-US"/>
          </a:p>
        </p:txBody>
      </p:sp>
    </p:spTree>
    <p:extLst>
      <p:ext uri="{BB962C8B-B14F-4D97-AF65-F5344CB8AC3E}">
        <p14:creationId xmlns:p14="http://schemas.microsoft.com/office/powerpoint/2010/main" val="4202276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5DFE6-D166-44DB-8830-3AC1D2846E45}" type="slidenum">
              <a:rPr lang="en-US"/>
              <a:pPr>
                <a:defRPr/>
              </a:pPr>
              <a:t>‹#›</a:t>
            </a:fld>
            <a:endParaRPr lang="en-US"/>
          </a:p>
        </p:txBody>
      </p:sp>
    </p:spTree>
    <p:extLst>
      <p:ext uri="{BB962C8B-B14F-4D97-AF65-F5344CB8AC3E}">
        <p14:creationId xmlns:p14="http://schemas.microsoft.com/office/powerpoint/2010/main" val="558528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0A1A7A40-F6BA-4B28-B79D-8ECCFCCECA1A}" type="slidenum">
              <a:rPr lang="en-US"/>
              <a:pPr>
                <a:defRPr/>
              </a:pPr>
              <a:t>‹#›</a:t>
            </a:fld>
            <a:endParaRPr lang="en-US"/>
          </a:p>
        </p:txBody>
      </p:sp>
    </p:spTree>
    <p:extLst>
      <p:ext uri="{BB962C8B-B14F-4D97-AF65-F5344CB8AC3E}">
        <p14:creationId xmlns:p14="http://schemas.microsoft.com/office/powerpoint/2010/main" val="4233568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514A70-8D18-40A4-A1CA-B9D39991E598}" type="slidenum">
              <a:rPr lang="en-US"/>
              <a:pPr>
                <a:defRPr/>
              </a:pPr>
              <a:t>‹#›</a:t>
            </a:fld>
            <a:endParaRPr lang="en-US"/>
          </a:p>
        </p:txBody>
      </p:sp>
    </p:spTree>
    <p:extLst>
      <p:ext uri="{BB962C8B-B14F-4D97-AF65-F5344CB8AC3E}">
        <p14:creationId xmlns:p14="http://schemas.microsoft.com/office/powerpoint/2010/main" val="3462928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5AA971-C7F0-4113-AED7-160FC53EE814}" type="slidenum">
              <a:rPr lang="en-US"/>
              <a:pPr>
                <a:defRPr/>
              </a:pPr>
              <a:t>‹#›</a:t>
            </a:fld>
            <a:endParaRPr lang="en-US"/>
          </a:p>
        </p:txBody>
      </p:sp>
    </p:spTree>
    <p:extLst>
      <p:ext uri="{BB962C8B-B14F-4D97-AF65-F5344CB8AC3E}">
        <p14:creationId xmlns:p14="http://schemas.microsoft.com/office/powerpoint/2010/main" val="2793475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E534B-CC38-49A3-81B2-A565943C327E}" type="slidenum">
              <a:rPr lang="en-US"/>
              <a:pPr>
                <a:defRPr/>
              </a:pPr>
              <a:t>‹#›</a:t>
            </a:fld>
            <a:endParaRPr lang="en-US"/>
          </a:p>
        </p:txBody>
      </p:sp>
    </p:spTree>
    <p:extLst>
      <p:ext uri="{BB962C8B-B14F-4D97-AF65-F5344CB8AC3E}">
        <p14:creationId xmlns:p14="http://schemas.microsoft.com/office/powerpoint/2010/main" val="3004383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9B5EAD-1231-4F69-A0F2-98AD2F2B9EB0}" type="slidenum">
              <a:rPr lang="en-US"/>
              <a:pPr>
                <a:defRPr/>
              </a:pPr>
              <a:t>‹#›</a:t>
            </a:fld>
            <a:endParaRPr lang="en-US"/>
          </a:p>
        </p:txBody>
      </p:sp>
    </p:spTree>
    <p:extLst>
      <p:ext uri="{BB962C8B-B14F-4D97-AF65-F5344CB8AC3E}">
        <p14:creationId xmlns:p14="http://schemas.microsoft.com/office/powerpoint/2010/main" val="613992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C3014B-C33C-4F0A-A10E-589A8E54F33F}" type="slidenum">
              <a:rPr lang="en-US"/>
              <a:pPr>
                <a:defRPr/>
              </a:pPr>
              <a:t>‹#›</a:t>
            </a:fld>
            <a:endParaRPr lang="en-US"/>
          </a:p>
        </p:txBody>
      </p:sp>
    </p:spTree>
    <p:extLst>
      <p:ext uri="{BB962C8B-B14F-4D97-AF65-F5344CB8AC3E}">
        <p14:creationId xmlns:p14="http://schemas.microsoft.com/office/powerpoint/2010/main" val="2518185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BC58FD-821A-445B-BBF8-B787204111BE}" type="slidenum">
              <a:rPr lang="en-US"/>
              <a:pPr>
                <a:defRPr/>
              </a:pPr>
              <a:t>‹#›</a:t>
            </a:fld>
            <a:endParaRPr lang="en-US"/>
          </a:p>
        </p:txBody>
      </p:sp>
    </p:spTree>
    <p:extLst>
      <p:ext uri="{BB962C8B-B14F-4D97-AF65-F5344CB8AC3E}">
        <p14:creationId xmlns:p14="http://schemas.microsoft.com/office/powerpoint/2010/main" val="62825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B5A208-12AF-4F7B-808F-5AB8CE58D1E7}" type="slidenum">
              <a:rPr lang="en-US"/>
              <a:pPr>
                <a:defRPr/>
              </a:pPr>
              <a:t>‹#›</a:t>
            </a:fld>
            <a:endParaRPr lang="en-US"/>
          </a:p>
        </p:txBody>
      </p:sp>
    </p:spTree>
    <p:extLst>
      <p:ext uri="{BB962C8B-B14F-4D97-AF65-F5344CB8AC3E}">
        <p14:creationId xmlns:p14="http://schemas.microsoft.com/office/powerpoint/2010/main" val="4074139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A5E584-AE47-49C8-82B9-AB0916518EDD}" type="slidenum">
              <a:rPr lang="en-US"/>
              <a:pPr>
                <a:defRPr/>
              </a:pPr>
              <a:t>‹#›</a:t>
            </a:fld>
            <a:endParaRPr lang="en-US"/>
          </a:p>
        </p:txBody>
      </p:sp>
    </p:spTree>
    <p:extLst>
      <p:ext uri="{BB962C8B-B14F-4D97-AF65-F5344CB8AC3E}">
        <p14:creationId xmlns:p14="http://schemas.microsoft.com/office/powerpoint/2010/main" val="2306234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389FEB-4CA2-4790-8314-96FF554C7CCB}" type="slidenum">
              <a:rPr lang="en-US"/>
              <a:pPr>
                <a:defRPr/>
              </a:pPr>
              <a:t>‹#›</a:t>
            </a:fld>
            <a:endParaRPr lang="en-US"/>
          </a:p>
        </p:txBody>
      </p:sp>
    </p:spTree>
    <p:extLst>
      <p:ext uri="{BB962C8B-B14F-4D97-AF65-F5344CB8AC3E}">
        <p14:creationId xmlns:p14="http://schemas.microsoft.com/office/powerpoint/2010/main" val="4168061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56B20-FB7D-4BAB-9E52-AE584EE23EF1}" type="slidenum">
              <a:rPr lang="en-US"/>
              <a:pPr>
                <a:defRPr/>
              </a:pPr>
              <a:t>‹#›</a:t>
            </a:fld>
            <a:endParaRPr lang="en-US"/>
          </a:p>
        </p:txBody>
      </p:sp>
    </p:spTree>
    <p:extLst>
      <p:ext uri="{BB962C8B-B14F-4D97-AF65-F5344CB8AC3E}">
        <p14:creationId xmlns:p14="http://schemas.microsoft.com/office/powerpoint/2010/main" val="278586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1E8077-779B-4B76-88AB-DF8262E6FBB6}" type="slidenum">
              <a:rPr lang="en-US"/>
              <a:pPr>
                <a:defRPr/>
              </a:pPr>
              <a:t>‹#›</a:t>
            </a:fld>
            <a:endParaRPr lang="en-US"/>
          </a:p>
        </p:txBody>
      </p:sp>
    </p:spTree>
    <p:extLst>
      <p:ext uri="{BB962C8B-B14F-4D97-AF65-F5344CB8AC3E}">
        <p14:creationId xmlns:p14="http://schemas.microsoft.com/office/powerpoint/2010/main" val="1660617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71"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lgn="l">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4A89523C-7E7F-4AB0-9E81-380841743B0E}" type="slidenum">
              <a:rPr lang="en-US"/>
              <a:pPr>
                <a:defRPr/>
              </a:pPr>
              <a:t>‹#›</a:t>
            </a:fld>
            <a:endParaRPr lang="en-US"/>
          </a:p>
        </p:txBody>
      </p:sp>
    </p:spTree>
    <p:extLst>
      <p:ext uri="{BB962C8B-B14F-4D97-AF65-F5344CB8AC3E}">
        <p14:creationId xmlns:p14="http://schemas.microsoft.com/office/powerpoint/2010/main" val="2765967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32B1CC4-860E-4680-9B6F-D12BE9C33609}" type="slidenum">
              <a:rPr lang="en-US"/>
              <a:pPr>
                <a:defRPr/>
              </a:pPr>
              <a:t>‹#›</a:t>
            </a:fld>
            <a:endParaRPr lang="en-US"/>
          </a:p>
        </p:txBody>
      </p:sp>
    </p:spTree>
    <p:extLst>
      <p:ext uri="{BB962C8B-B14F-4D97-AF65-F5344CB8AC3E}">
        <p14:creationId xmlns:p14="http://schemas.microsoft.com/office/powerpoint/2010/main" val="2177155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AF00B0D-D51D-4F7F-8B8D-B3154104B08F}" type="slidenum">
              <a:rPr lang="en-US"/>
              <a:pPr>
                <a:defRPr/>
              </a:pPr>
              <a:t>‹#›</a:t>
            </a:fld>
            <a:endParaRPr lang="en-US"/>
          </a:p>
        </p:txBody>
      </p:sp>
    </p:spTree>
    <p:extLst>
      <p:ext uri="{BB962C8B-B14F-4D97-AF65-F5344CB8AC3E}">
        <p14:creationId xmlns:p14="http://schemas.microsoft.com/office/powerpoint/2010/main" val="2610100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4AF8646-4198-407F-AE03-462143354D2C}" type="slidenum">
              <a:rPr lang="en-US"/>
              <a:pPr>
                <a:defRPr/>
              </a:pPr>
              <a:t>‹#›</a:t>
            </a:fld>
            <a:endParaRPr lang="en-US"/>
          </a:p>
        </p:txBody>
      </p:sp>
    </p:spTree>
    <p:extLst>
      <p:ext uri="{BB962C8B-B14F-4D97-AF65-F5344CB8AC3E}">
        <p14:creationId xmlns:p14="http://schemas.microsoft.com/office/powerpoint/2010/main" val="3881347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lgn="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361C9B90-DBD3-4C13-9CD4-8E815902655D}" type="slidenum">
              <a:rPr lang="en-US"/>
              <a:pPr>
                <a:defRPr/>
              </a:pPr>
              <a:t>‹#›</a:t>
            </a:fld>
            <a:endParaRPr lang="en-US"/>
          </a:p>
        </p:txBody>
      </p:sp>
    </p:spTree>
    <p:extLst>
      <p:ext uri="{BB962C8B-B14F-4D97-AF65-F5344CB8AC3E}">
        <p14:creationId xmlns:p14="http://schemas.microsoft.com/office/powerpoint/2010/main" val="622131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lgn="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B819067-EE56-416A-8DFD-F56C86FF3946}" type="slidenum">
              <a:rPr lang="en-US"/>
              <a:pPr>
                <a:defRPr/>
              </a:pPr>
              <a:t>‹#›</a:t>
            </a:fld>
            <a:endParaRPr lang="en-US"/>
          </a:p>
        </p:txBody>
      </p:sp>
    </p:spTree>
    <p:extLst>
      <p:ext uri="{BB962C8B-B14F-4D97-AF65-F5344CB8AC3E}">
        <p14:creationId xmlns:p14="http://schemas.microsoft.com/office/powerpoint/2010/main" val="41290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267524-7219-41F4-978D-689905DCA131}" type="slidenum">
              <a:rPr lang="en-US"/>
              <a:pPr>
                <a:defRPr/>
              </a:pPr>
              <a:t>‹#›</a:t>
            </a:fld>
            <a:endParaRPr lang="en-US"/>
          </a:p>
        </p:txBody>
      </p:sp>
    </p:spTree>
    <p:extLst>
      <p:ext uri="{BB962C8B-B14F-4D97-AF65-F5344CB8AC3E}">
        <p14:creationId xmlns:p14="http://schemas.microsoft.com/office/powerpoint/2010/main" val="1311131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lgn="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4BE4E075-5445-4556-8B25-602C3E226CD6}" type="slidenum">
              <a:rPr lang="en-US"/>
              <a:pPr>
                <a:defRPr/>
              </a:pPr>
              <a:t>‹#›</a:t>
            </a:fld>
            <a:endParaRPr lang="en-US"/>
          </a:p>
        </p:txBody>
      </p:sp>
    </p:spTree>
    <p:extLst>
      <p:ext uri="{BB962C8B-B14F-4D97-AF65-F5344CB8AC3E}">
        <p14:creationId xmlns:p14="http://schemas.microsoft.com/office/powerpoint/2010/main" val="3299095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FE99CE4-E793-406C-B20B-E19B372CC64D}" type="slidenum">
              <a:rPr lang="en-US"/>
              <a:pPr>
                <a:defRPr/>
              </a:pPr>
              <a:t>‹#›</a:t>
            </a:fld>
            <a:endParaRPr lang="en-US"/>
          </a:p>
        </p:txBody>
      </p:sp>
    </p:spTree>
    <p:extLst>
      <p:ext uri="{BB962C8B-B14F-4D97-AF65-F5344CB8AC3E}">
        <p14:creationId xmlns:p14="http://schemas.microsoft.com/office/powerpoint/2010/main" val="4246805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lgn="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DD54210-275D-4EBB-8DE6-89AC006768C1}" type="slidenum">
              <a:rPr lang="en-US"/>
              <a:pPr>
                <a:defRPr/>
              </a:pPr>
              <a:t>‹#›</a:t>
            </a:fld>
            <a:endParaRPr lang="en-US"/>
          </a:p>
        </p:txBody>
      </p:sp>
    </p:spTree>
    <p:extLst>
      <p:ext uri="{BB962C8B-B14F-4D97-AF65-F5344CB8AC3E}">
        <p14:creationId xmlns:p14="http://schemas.microsoft.com/office/powerpoint/2010/main" val="3846291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5F56BDE-8BE9-40B4-A0F3-BA4FEBACCED2}" type="slidenum">
              <a:rPr lang="en-US"/>
              <a:pPr>
                <a:defRPr/>
              </a:pPr>
              <a:t>‹#›</a:t>
            </a:fld>
            <a:endParaRPr lang="en-US"/>
          </a:p>
        </p:txBody>
      </p:sp>
    </p:spTree>
    <p:extLst>
      <p:ext uri="{BB962C8B-B14F-4D97-AF65-F5344CB8AC3E}">
        <p14:creationId xmlns:p14="http://schemas.microsoft.com/office/powerpoint/2010/main" val="1060056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59F93A-6354-4EB2-8CF6-D27EA715A42E}" type="slidenum">
              <a:rPr lang="en-US"/>
              <a:pPr>
                <a:defRPr/>
              </a:pPr>
              <a:t>‹#›</a:t>
            </a:fld>
            <a:endParaRPr lang="en-US"/>
          </a:p>
        </p:txBody>
      </p:sp>
    </p:spTree>
    <p:extLst>
      <p:ext uri="{BB962C8B-B14F-4D97-AF65-F5344CB8AC3E}">
        <p14:creationId xmlns:p14="http://schemas.microsoft.com/office/powerpoint/2010/main" val="3637184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E82B1FC6-40E4-48EA-B1A2-FB9FA2AFE74E}" type="slidenum">
              <a:rPr lang="en-US"/>
              <a:pPr>
                <a:defRPr/>
              </a:pPr>
              <a:t>‹#›</a:t>
            </a:fld>
            <a:endParaRPr lang="en-US"/>
          </a:p>
        </p:txBody>
      </p:sp>
    </p:spTree>
    <p:extLst>
      <p:ext uri="{BB962C8B-B14F-4D97-AF65-F5344CB8AC3E}">
        <p14:creationId xmlns:p14="http://schemas.microsoft.com/office/powerpoint/2010/main" val="2900942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BE997D-CDAD-4FF1-9E90-0EAB670D47F6}" type="slidenum">
              <a:rPr lang="en-US"/>
              <a:pPr>
                <a:defRPr/>
              </a:pPr>
              <a:t>‹#›</a:t>
            </a:fld>
            <a:endParaRPr lang="en-US"/>
          </a:p>
        </p:txBody>
      </p:sp>
    </p:spTree>
    <p:extLst>
      <p:ext uri="{BB962C8B-B14F-4D97-AF65-F5344CB8AC3E}">
        <p14:creationId xmlns:p14="http://schemas.microsoft.com/office/powerpoint/2010/main" val="2737672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1EC2EB-24C7-41F8-AF1D-36DDF36F78AA}" type="slidenum">
              <a:rPr lang="en-US"/>
              <a:pPr>
                <a:defRPr/>
              </a:pPr>
              <a:t>‹#›</a:t>
            </a:fld>
            <a:endParaRPr lang="en-US"/>
          </a:p>
        </p:txBody>
      </p:sp>
    </p:spTree>
    <p:extLst>
      <p:ext uri="{BB962C8B-B14F-4D97-AF65-F5344CB8AC3E}">
        <p14:creationId xmlns:p14="http://schemas.microsoft.com/office/powerpoint/2010/main" val="35728742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F52594-6D7F-407B-8584-0B1CFC904D2F}" type="slidenum">
              <a:rPr lang="en-US"/>
              <a:pPr>
                <a:defRPr/>
              </a:pPr>
              <a:t>‹#›</a:t>
            </a:fld>
            <a:endParaRPr lang="en-US"/>
          </a:p>
        </p:txBody>
      </p:sp>
    </p:spTree>
    <p:extLst>
      <p:ext uri="{BB962C8B-B14F-4D97-AF65-F5344CB8AC3E}">
        <p14:creationId xmlns:p14="http://schemas.microsoft.com/office/powerpoint/2010/main" val="943789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094BE0-1D70-47F6-A2F7-4364BDEE5D30}" type="slidenum">
              <a:rPr lang="en-US"/>
              <a:pPr>
                <a:defRPr/>
              </a:pPr>
              <a:t>‹#›</a:t>
            </a:fld>
            <a:endParaRPr lang="en-US"/>
          </a:p>
        </p:txBody>
      </p:sp>
    </p:spTree>
    <p:extLst>
      <p:ext uri="{BB962C8B-B14F-4D97-AF65-F5344CB8AC3E}">
        <p14:creationId xmlns:p14="http://schemas.microsoft.com/office/powerpoint/2010/main" val="385713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EB7EF6-5B3A-4E1D-9A0D-BE81ADB6536B}" type="slidenum">
              <a:rPr lang="en-US"/>
              <a:pPr>
                <a:defRPr/>
              </a:pPr>
              <a:t>‹#›</a:t>
            </a:fld>
            <a:endParaRPr lang="en-US"/>
          </a:p>
        </p:txBody>
      </p:sp>
    </p:spTree>
    <p:extLst>
      <p:ext uri="{BB962C8B-B14F-4D97-AF65-F5344CB8AC3E}">
        <p14:creationId xmlns:p14="http://schemas.microsoft.com/office/powerpoint/2010/main" val="20588261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8AD7A7-06B2-4A6C-B140-80302F727896}" type="slidenum">
              <a:rPr lang="en-US"/>
              <a:pPr>
                <a:defRPr/>
              </a:pPr>
              <a:t>‹#›</a:t>
            </a:fld>
            <a:endParaRPr lang="en-US"/>
          </a:p>
        </p:txBody>
      </p:sp>
    </p:spTree>
    <p:extLst>
      <p:ext uri="{BB962C8B-B14F-4D97-AF65-F5344CB8AC3E}">
        <p14:creationId xmlns:p14="http://schemas.microsoft.com/office/powerpoint/2010/main" val="20793142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C56C75-9C00-43F8-988A-6EC868E14E34}" type="slidenum">
              <a:rPr lang="en-US"/>
              <a:pPr>
                <a:defRPr/>
              </a:pPr>
              <a:t>‹#›</a:t>
            </a:fld>
            <a:endParaRPr lang="en-US"/>
          </a:p>
        </p:txBody>
      </p:sp>
    </p:spTree>
    <p:extLst>
      <p:ext uri="{BB962C8B-B14F-4D97-AF65-F5344CB8AC3E}">
        <p14:creationId xmlns:p14="http://schemas.microsoft.com/office/powerpoint/2010/main" val="1767953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278BB4-87EE-493C-9E25-79A06C8CF37D}" type="slidenum">
              <a:rPr lang="en-US"/>
              <a:pPr>
                <a:defRPr/>
              </a:pPr>
              <a:t>‹#›</a:t>
            </a:fld>
            <a:endParaRPr lang="en-US"/>
          </a:p>
        </p:txBody>
      </p:sp>
    </p:spTree>
    <p:extLst>
      <p:ext uri="{BB962C8B-B14F-4D97-AF65-F5344CB8AC3E}">
        <p14:creationId xmlns:p14="http://schemas.microsoft.com/office/powerpoint/2010/main" val="3456373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A815C9-37AA-4436-9CED-74DB6F0DB1FC}" type="slidenum">
              <a:rPr lang="en-US"/>
              <a:pPr>
                <a:defRPr/>
              </a:pPr>
              <a:t>‹#›</a:t>
            </a:fld>
            <a:endParaRPr lang="en-US"/>
          </a:p>
        </p:txBody>
      </p:sp>
    </p:spTree>
    <p:extLst>
      <p:ext uri="{BB962C8B-B14F-4D97-AF65-F5344CB8AC3E}">
        <p14:creationId xmlns:p14="http://schemas.microsoft.com/office/powerpoint/2010/main" val="7775666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F9B3C-A3E2-4207-9A81-BD7DEE100F34}" type="slidenum">
              <a:rPr lang="en-US"/>
              <a:pPr>
                <a:defRPr/>
              </a:pPr>
              <a:t>‹#›</a:t>
            </a:fld>
            <a:endParaRPr lang="en-US"/>
          </a:p>
        </p:txBody>
      </p:sp>
    </p:spTree>
    <p:extLst>
      <p:ext uri="{BB962C8B-B14F-4D97-AF65-F5344CB8AC3E}">
        <p14:creationId xmlns:p14="http://schemas.microsoft.com/office/powerpoint/2010/main" val="40237661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0C588C-BE5C-4B35-974D-1EE2E1671845}" type="slidenum">
              <a:rPr lang="en-US"/>
              <a:pPr>
                <a:defRPr/>
              </a:pPr>
              <a:t>‹#›</a:t>
            </a:fld>
            <a:endParaRPr lang="en-US"/>
          </a:p>
        </p:txBody>
      </p:sp>
    </p:spTree>
    <p:extLst>
      <p:ext uri="{BB962C8B-B14F-4D97-AF65-F5344CB8AC3E}">
        <p14:creationId xmlns:p14="http://schemas.microsoft.com/office/powerpoint/2010/main" val="6872365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A4DC8711-6D8D-48B5-802F-31647B9782AC}" type="slidenum">
              <a:rPr lang="en-US"/>
              <a:pPr>
                <a:defRPr/>
              </a:pPr>
              <a:t>‹#›</a:t>
            </a:fld>
            <a:endParaRPr lang="en-US"/>
          </a:p>
        </p:txBody>
      </p:sp>
    </p:spTree>
    <p:extLst>
      <p:ext uri="{BB962C8B-B14F-4D97-AF65-F5344CB8AC3E}">
        <p14:creationId xmlns:p14="http://schemas.microsoft.com/office/powerpoint/2010/main" val="3267882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BF47D-5DF2-418C-BE43-5B95FD0A4EFB}" type="slidenum">
              <a:rPr lang="en-US"/>
              <a:pPr>
                <a:defRPr/>
              </a:pPr>
              <a:t>‹#›</a:t>
            </a:fld>
            <a:endParaRPr lang="en-US"/>
          </a:p>
        </p:txBody>
      </p:sp>
    </p:spTree>
    <p:extLst>
      <p:ext uri="{BB962C8B-B14F-4D97-AF65-F5344CB8AC3E}">
        <p14:creationId xmlns:p14="http://schemas.microsoft.com/office/powerpoint/2010/main" val="3783547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EA8F6D-DC0C-4D4B-AA80-1C31C8DFBB4E}" type="slidenum">
              <a:rPr lang="en-US"/>
              <a:pPr>
                <a:defRPr/>
              </a:pPr>
              <a:t>‹#›</a:t>
            </a:fld>
            <a:endParaRPr lang="en-US"/>
          </a:p>
        </p:txBody>
      </p:sp>
    </p:spTree>
    <p:extLst>
      <p:ext uri="{BB962C8B-B14F-4D97-AF65-F5344CB8AC3E}">
        <p14:creationId xmlns:p14="http://schemas.microsoft.com/office/powerpoint/2010/main" val="41874254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68BF8B-6D4E-451E-8B28-4B4AE6F1E763}" type="slidenum">
              <a:rPr lang="en-US"/>
              <a:pPr>
                <a:defRPr/>
              </a:pPr>
              <a:t>‹#›</a:t>
            </a:fld>
            <a:endParaRPr lang="en-US"/>
          </a:p>
        </p:txBody>
      </p:sp>
    </p:spTree>
    <p:extLst>
      <p:ext uri="{BB962C8B-B14F-4D97-AF65-F5344CB8AC3E}">
        <p14:creationId xmlns:p14="http://schemas.microsoft.com/office/powerpoint/2010/main" val="361004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35EB00-D15C-4019-BA11-968500709A0A}" type="slidenum">
              <a:rPr lang="en-US"/>
              <a:pPr>
                <a:defRPr/>
              </a:pPr>
              <a:t>‹#›</a:t>
            </a:fld>
            <a:endParaRPr lang="en-US"/>
          </a:p>
        </p:txBody>
      </p:sp>
    </p:spTree>
    <p:extLst>
      <p:ext uri="{BB962C8B-B14F-4D97-AF65-F5344CB8AC3E}">
        <p14:creationId xmlns:p14="http://schemas.microsoft.com/office/powerpoint/2010/main" val="42280853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A05858-45E0-46C6-9A6B-9DF86F754F5B}" type="slidenum">
              <a:rPr lang="en-US"/>
              <a:pPr>
                <a:defRPr/>
              </a:pPr>
              <a:t>‹#›</a:t>
            </a:fld>
            <a:endParaRPr lang="en-US"/>
          </a:p>
        </p:txBody>
      </p:sp>
    </p:spTree>
    <p:extLst>
      <p:ext uri="{BB962C8B-B14F-4D97-AF65-F5344CB8AC3E}">
        <p14:creationId xmlns:p14="http://schemas.microsoft.com/office/powerpoint/2010/main" val="376063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8D9060-E544-4322-9FC7-3096212DC67F}" type="slidenum">
              <a:rPr lang="en-US"/>
              <a:pPr>
                <a:defRPr/>
              </a:pPr>
              <a:t>‹#›</a:t>
            </a:fld>
            <a:endParaRPr lang="en-US"/>
          </a:p>
        </p:txBody>
      </p:sp>
    </p:spTree>
    <p:extLst>
      <p:ext uri="{BB962C8B-B14F-4D97-AF65-F5344CB8AC3E}">
        <p14:creationId xmlns:p14="http://schemas.microsoft.com/office/powerpoint/2010/main" val="860107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14709A-A94E-49DE-8414-BCE9AC501823}" type="slidenum">
              <a:rPr lang="en-US"/>
              <a:pPr>
                <a:defRPr/>
              </a:pPr>
              <a:t>‹#›</a:t>
            </a:fld>
            <a:endParaRPr lang="en-US"/>
          </a:p>
        </p:txBody>
      </p:sp>
    </p:spTree>
    <p:extLst>
      <p:ext uri="{BB962C8B-B14F-4D97-AF65-F5344CB8AC3E}">
        <p14:creationId xmlns:p14="http://schemas.microsoft.com/office/powerpoint/2010/main" val="298358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5DE669-FCAA-45AA-B39C-854135BAA4A1}" type="slidenum">
              <a:rPr lang="en-US"/>
              <a:pPr>
                <a:defRPr/>
              </a:pPr>
              <a:t>‹#›</a:t>
            </a:fld>
            <a:endParaRPr lang="en-US"/>
          </a:p>
        </p:txBody>
      </p:sp>
    </p:spTree>
    <p:extLst>
      <p:ext uri="{BB962C8B-B14F-4D97-AF65-F5344CB8AC3E}">
        <p14:creationId xmlns:p14="http://schemas.microsoft.com/office/powerpoint/2010/main" val="22362867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4D5EDB-8E1E-42EA-BD31-26E6E52F70F6}" type="slidenum">
              <a:rPr lang="en-US"/>
              <a:pPr>
                <a:defRPr/>
              </a:pPr>
              <a:t>‹#›</a:t>
            </a:fld>
            <a:endParaRPr lang="en-US"/>
          </a:p>
        </p:txBody>
      </p:sp>
    </p:spTree>
    <p:extLst>
      <p:ext uri="{BB962C8B-B14F-4D97-AF65-F5344CB8AC3E}">
        <p14:creationId xmlns:p14="http://schemas.microsoft.com/office/powerpoint/2010/main" val="1961347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3FAEF4-D093-4A91-B608-751B76F4A1F3}" type="slidenum">
              <a:rPr lang="en-US"/>
              <a:pPr>
                <a:defRPr/>
              </a:pPr>
              <a:t>‹#›</a:t>
            </a:fld>
            <a:endParaRPr lang="en-US"/>
          </a:p>
        </p:txBody>
      </p:sp>
    </p:spTree>
    <p:extLst>
      <p:ext uri="{BB962C8B-B14F-4D97-AF65-F5344CB8AC3E}">
        <p14:creationId xmlns:p14="http://schemas.microsoft.com/office/powerpoint/2010/main" val="41242186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BB70A2-96EA-45A8-B79B-97FCA96EB151}" type="slidenum">
              <a:rPr lang="en-US"/>
              <a:pPr>
                <a:defRPr/>
              </a:pPr>
              <a:t>‹#›</a:t>
            </a:fld>
            <a:endParaRPr lang="en-US"/>
          </a:p>
        </p:txBody>
      </p:sp>
    </p:spTree>
    <p:extLst>
      <p:ext uri="{BB962C8B-B14F-4D97-AF65-F5344CB8AC3E}">
        <p14:creationId xmlns:p14="http://schemas.microsoft.com/office/powerpoint/2010/main" val="1925491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333333"/>
              </a:solidFill>
            </a:endParaRPr>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95DF3AAD-5CCD-4F5F-80E5-4C2A25F82560}" type="slidenum">
              <a:rPr lang="en-US"/>
              <a:pPr>
                <a:defRPr/>
              </a:pPr>
              <a:t>‹#›</a:t>
            </a:fld>
            <a:endParaRPr lang="en-US"/>
          </a:p>
        </p:txBody>
      </p:sp>
    </p:spTree>
    <p:extLst>
      <p:ext uri="{BB962C8B-B14F-4D97-AF65-F5344CB8AC3E}">
        <p14:creationId xmlns:p14="http://schemas.microsoft.com/office/powerpoint/2010/main" val="13531044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60AAD6-53CC-46DC-AEBA-BF91AF205F99}"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958812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5239C1-1BAD-475A-B85D-471A25AB248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3919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EA1B2B-C1A3-4793-854B-4D2C4CCEEAC3}" type="slidenum">
              <a:rPr lang="en-US"/>
              <a:pPr>
                <a:defRPr/>
              </a:pPr>
              <a:t>‹#›</a:t>
            </a:fld>
            <a:endParaRPr lang="en-US"/>
          </a:p>
        </p:txBody>
      </p:sp>
    </p:spTree>
    <p:extLst>
      <p:ext uri="{BB962C8B-B14F-4D97-AF65-F5344CB8AC3E}">
        <p14:creationId xmlns:p14="http://schemas.microsoft.com/office/powerpoint/2010/main" val="16556863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9CF8A8-66B3-4F4F-9CC8-159D3233CC1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1519292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897C991-36FB-4499-800E-DCF7F0C6B65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9680845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E73F5A-E641-44CD-9713-5F0249CB4D7F}"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2916499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59B6BF-62AB-4111-8076-9D206A7CC4F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7298070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C5D52-919A-4AF2-B08E-C8617E0E4009}"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2861473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D9ECE0-A958-472E-B1AE-BDC9CECB13E3}"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9990493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048727-4827-4DD8-8A85-D85FF167A5A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2164610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07721C-A4E9-42F4-826E-01D42E7BEBF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6455234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1D1566-71C7-4E49-8E07-1F2E6FAC669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7906123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1026"/>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333333"/>
              </a:solidFill>
            </a:endParaRPr>
          </a:p>
        </p:txBody>
      </p:sp>
      <p:sp>
        <p:nvSpPr>
          <p:cNvPr id="7171" name="Rectangle 1027"/>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72" name="Rectangle 1028"/>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1030"/>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solidFill>
                  <a:srgbClr val="578963"/>
                </a:solidFill>
              </a:defRPr>
            </a:lvl1pPr>
          </a:lstStyle>
          <a:p>
            <a:pPr>
              <a:defRPr/>
            </a:pPr>
            <a:fld id="{992761E8-6FBA-403E-B4B8-028D513CD1BF}" type="slidenum">
              <a:rPr lang="en-US"/>
              <a:pPr>
                <a:defRPr/>
              </a:pPr>
              <a:t>‹#›</a:t>
            </a:fld>
            <a:endParaRPr lang="en-US"/>
          </a:p>
        </p:txBody>
      </p:sp>
    </p:spTree>
    <p:extLst>
      <p:ext uri="{BB962C8B-B14F-4D97-AF65-F5344CB8AC3E}">
        <p14:creationId xmlns:p14="http://schemas.microsoft.com/office/powerpoint/2010/main" val="21443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8F0C4F-7EA4-4F43-A2AC-F8EEC678ED67}" type="slidenum">
              <a:rPr lang="en-US"/>
              <a:pPr>
                <a:defRPr/>
              </a:pPr>
              <a:t>‹#›</a:t>
            </a:fld>
            <a:endParaRPr lang="en-US"/>
          </a:p>
        </p:txBody>
      </p:sp>
    </p:spTree>
    <p:extLst>
      <p:ext uri="{BB962C8B-B14F-4D97-AF65-F5344CB8AC3E}">
        <p14:creationId xmlns:p14="http://schemas.microsoft.com/office/powerpoint/2010/main" val="29249246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108123-DA66-4F10-BF1F-5D5CA72B8E71}"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6053847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CF32F-F723-40DB-8C50-1E4918C6C6D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8521108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AA6FEC-8C56-49D9-9023-77650CE8E0DE}"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2301200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9A53A9A-4959-4C17-8834-EC08B98B97B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739478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51E2A9-81EA-4995-B0C6-A0D46FB968B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219981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D6AFEE-BCD4-4A18-A62D-74D44E27A601}"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518973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C68D7C-96C9-4DBD-A1B6-053DB842FBF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2180365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4061DC-3D99-4588-A19F-9BB56120A344}"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4194215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CBE91B-B4F9-4C52-92B1-8A041B0708F4}"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4186148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408828-634B-4063-8615-BAF450562A09}"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561957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70E306-03F4-4B2F-AEE6-9F9D1C20ADB6}" type="slidenum">
              <a:rPr lang="en-US"/>
              <a:pPr>
                <a:defRPr/>
              </a:pPr>
              <a:t>‹#›</a:t>
            </a:fld>
            <a:endParaRPr lang="en-US"/>
          </a:p>
        </p:txBody>
      </p:sp>
    </p:spTree>
    <p:extLst>
      <p:ext uri="{BB962C8B-B14F-4D97-AF65-F5344CB8AC3E}">
        <p14:creationId xmlns:p14="http://schemas.microsoft.com/office/powerpoint/2010/main" val="7320696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solidFill>
                <a:srgbClr val="333333"/>
              </a:solidFill>
            </a:endParaRPr>
          </a:p>
        </p:txBody>
      </p:sp>
      <p:sp>
        <p:nvSpPr>
          <p:cNvPr id="6147"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CC094801-8A89-476D-8FD9-817B6AB8CA74}" type="slidenum">
              <a:rPr lang="en-US"/>
              <a:pPr>
                <a:defRPr/>
              </a:pPr>
              <a:t>‹#›</a:t>
            </a:fld>
            <a:endParaRPr lang="en-US"/>
          </a:p>
        </p:txBody>
      </p:sp>
    </p:spTree>
    <p:extLst>
      <p:ext uri="{BB962C8B-B14F-4D97-AF65-F5344CB8AC3E}">
        <p14:creationId xmlns:p14="http://schemas.microsoft.com/office/powerpoint/2010/main" val="32363347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9E350-CCDF-49CB-806F-52541090DBF3}"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8143144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B03006-97E2-4F28-9269-A410C5935EA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96079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ACDD3F-678E-4F67-B5F3-A5E402B9E779}"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457052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C4CF55-8BCE-4B1A-9BBF-9C1EF2E57B1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7381294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460FBC-64E1-4C4F-A00C-9A0C2D07C878}"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8534059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BDE603-7BEB-4DD3-8102-65B12A06621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3697469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E8CC47-C1CF-4CD9-8F05-5252D4B083DE}"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883513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2EB96-2095-49D4-91AE-FE139192F32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8177284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53AFA2-3F8C-497F-A4DA-2E8E910140EF}"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521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3.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55673239-70D5-407E-8CDE-E8F834DEC0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5"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0FFAEA9D-0DBE-4624-BB51-6A3B2D5FF0B0}" type="slidenum">
              <a:rPr lang="en-US"/>
              <a:pPr>
                <a:defRPr/>
              </a:pPr>
              <a:t>‹#›</a:t>
            </a:fld>
            <a:endParaRPr lang="en-US"/>
          </a:p>
        </p:txBody>
      </p:sp>
    </p:spTree>
    <p:extLst>
      <p:ext uri="{BB962C8B-B14F-4D97-AF65-F5344CB8AC3E}">
        <p14:creationId xmlns:p14="http://schemas.microsoft.com/office/powerpoint/2010/main" val="2448314907"/>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8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258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258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E9E6417D-2DA6-41D1-B243-692F659630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6"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fontAlgn="base">
        <a:spcBef>
          <a:spcPct val="0"/>
        </a:spcBef>
        <a:spcAft>
          <a:spcPct val="0"/>
        </a:spcAft>
        <a:defRPr kumimoji="1" sz="4400">
          <a:solidFill>
            <a:schemeClr val="tx2"/>
          </a:solidFill>
          <a:latin typeface="Times New Roman" pitchFamily="18" charset="0"/>
        </a:defRPr>
      </a:lvl6pPr>
      <a:lvl7pPr marL="914400" algn="l" rtl="0" fontAlgn="base">
        <a:spcBef>
          <a:spcPct val="0"/>
        </a:spcBef>
        <a:spcAft>
          <a:spcPct val="0"/>
        </a:spcAft>
        <a:defRPr kumimoji="1" sz="4400">
          <a:solidFill>
            <a:schemeClr val="tx2"/>
          </a:solidFill>
          <a:latin typeface="Times New Roman" pitchFamily="18" charset="0"/>
        </a:defRPr>
      </a:lvl7pPr>
      <a:lvl8pPr marL="1371600" algn="l" rtl="0" fontAlgn="base">
        <a:spcBef>
          <a:spcPct val="0"/>
        </a:spcBef>
        <a:spcAft>
          <a:spcPct val="0"/>
        </a:spcAft>
        <a:defRPr kumimoji="1" sz="4400">
          <a:solidFill>
            <a:schemeClr val="tx2"/>
          </a:solidFill>
          <a:latin typeface="Times New Roman" pitchFamily="18" charset="0"/>
        </a:defRPr>
      </a:lvl8pPr>
      <a:lvl9pPr marL="1828800" algn="l" rtl="0" fontAlgn="base">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51028827-3222-40F7-A68D-E8A48ADDD4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7"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solidFill>
                  <a:srgbClr val="578963"/>
                </a:solidFill>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16B14372-1B67-445A-ABBF-4A05BE45C3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6266AC37-12B3-4996-B9E6-929F7C5843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9"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7E1DED74-E0CB-4C57-A23A-AEBF8182B5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0"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imes New Roman" pitchFamily="18" charset="0"/>
        </a:defRPr>
      </a:lvl2pPr>
      <a:lvl3pPr algn="l" rtl="0" fontAlgn="base">
        <a:spcBef>
          <a:spcPct val="0"/>
        </a:spcBef>
        <a:spcAft>
          <a:spcPct val="0"/>
        </a:spcAft>
        <a:defRPr kumimoji="1" sz="4400">
          <a:solidFill>
            <a:schemeClr val="tx2"/>
          </a:solidFill>
          <a:latin typeface="Times New Roman" pitchFamily="18" charset="0"/>
        </a:defRPr>
      </a:lvl3pPr>
      <a:lvl4pPr algn="l" rtl="0" fontAlgn="base">
        <a:spcBef>
          <a:spcPct val="0"/>
        </a:spcBef>
        <a:spcAft>
          <a:spcPct val="0"/>
        </a:spcAft>
        <a:defRPr kumimoji="1" sz="4400">
          <a:solidFill>
            <a:schemeClr val="tx2"/>
          </a:solidFill>
          <a:latin typeface="Times New Roman" pitchFamily="18" charset="0"/>
        </a:defRPr>
      </a:lvl4pPr>
      <a:lvl5pPr algn="l" rtl="0" fontAlgn="base">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fontAlgn="base">
        <a:spcBef>
          <a:spcPct val="20000"/>
        </a:spcBef>
        <a:spcAft>
          <a:spcPct val="0"/>
        </a:spcAft>
        <a:buChar char="•"/>
        <a:defRPr kumimoji="1" sz="2400">
          <a:solidFill>
            <a:schemeClr val="tx1"/>
          </a:solidFill>
          <a:latin typeface="+mn-lt"/>
        </a:defRPr>
      </a:lvl3pPr>
      <a:lvl4pPr marL="1600200" indent="-228600" algn="l" rtl="0" fontAlgn="base">
        <a:spcBef>
          <a:spcPct val="20000"/>
        </a:spcBef>
        <a:spcAft>
          <a:spcPct val="0"/>
        </a:spcAft>
        <a:buChar char="–"/>
        <a:defRPr kumimoji="1" sz="2000">
          <a:solidFill>
            <a:schemeClr val="tx1"/>
          </a:solidFill>
          <a:latin typeface="+mn-lt"/>
        </a:defRPr>
      </a:lvl4pPr>
      <a:lvl5pPr marL="2057400" indent="-228600" algn="l" rtl="0" fontAlgn="base">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0FFAEA9D-0DBE-4624-BB51-6A3B2D5FF0B0}"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559228321"/>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1B7BA0BC-DD70-4CA0-A096-432D0418D683}"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750924046"/>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AD355318-6F47-4C1C-85AC-78FFFA9F567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15006454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audio" Target="../media/audio4.wav"/></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6.wmf"/><Relationship Id="rId3" Type="http://schemas.openxmlformats.org/officeDocument/2006/relationships/notesSlide" Target="../notesSlides/notesSlide6.xml"/><Relationship Id="rId7" Type="http://schemas.openxmlformats.org/officeDocument/2006/relationships/image" Target="../media/image13.png"/><Relationship Id="rId12" Type="http://schemas.openxmlformats.org/officeDocument/2006/relationships/oleObject" Target="../embeddings/oleObject8.bin"/><Relationship Id="rId2" Type="http://schemas.openxmlformats.org/officeDocument/2006/relationships/slideLayout" Target="../slideLayouts/slideLayout40.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5.png"/><Relationship Id="rId5" Type="http://schemas.openxmlformats.org/officeDocument/2006/relationships/image" Target="../media/image12.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2.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image" Target="../media/image20.wmf"/></Relationships>
</file>

<file path=ppt/slides/_rels/slide3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mlDrawing" Target="../drawings/vmlDrawing7.vml"/><Relationship Id="rId1" Type="http://schemas.openxmlformats.org/officeDocument/2006/relationships/themeOverride" Target="../theme/themeOverride1.xml"/><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mlDrawing" Target="../drawings/vmlDrawing8.vml"/><Relationship Id="rId1" Type="http://schemas.openxmlformats.org/officeDocument/2006/relationships/themeOverride" Target="../theme/themeOverride2.xml"/><Relationship Id="rId5" Type="http://schemas.openxmlformats.org/officeDocument/2006/relationships/image" Target="../media/image25.wmf"/><Relationship Id="rId4"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file:///D:\Pictures\Old%20Testament\Artifacts\papyrus_egyptians.gif"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mlDrawing" Target="../drawings/vmlDrawing9.vml"/><Relationship Id="rId1" Type="http://schemas.openxmlformats.org/officeDocument/2006/relationships/themeOverride" Target="../theme/themeOverride4.xml"/><Relationship Id="rId6" Type="http://schemas.openxmlformats.org/officeDocument/2006/relationships/image" Target="../media/image27.wmf"/><Relationship Id="rId5" Type="http://schemas.openxmlformats.org/officeDocument/2006/relationships/oleObject" Target="../embeddings/oleObject13.bin"/><Relationship Id="rId4" Type="http://schemas.openxmlformats.org/officeDocument/2006/relationships/audio" Target="../media/audio5.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mlDrawing" Target="../drawings/vmlDrawing10.vml"/><Relationship Id="rId1" Type="http://schemas.openxmlformats.org/officeDocument/2006/relationships/themeOverride" Target="../theme/themeOverride6.xml"/><Relationship Id="rId5" Type="http://schemas.openxmlformats.org/officeDocument/2006/relationships/image" Target="../media/image28.wmf"/><Relationship Id="rId4" Type="http://schemas.openxmlformats.org/officeDocument/2006/relationships/oleObject" Target="../embeddings/oleObject14.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51.xml"/><Relationship Id="rId1" Type="http://schemas.openxmlformats.org/officeDocument/2006/relationships/themeOverride" Target="../theme/themeOverride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8.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slideLayout" Target="../slideLayouts/slideLayout18.xml"/><Relationship Id="rId7" Type="http://schemas.openxmlformats.org/officeDocument/2006/relationships/image" Target="../media/image30.wmf"/><Relationship Id="rId2" Type="http://schemas.openxmlformats.org/officeDocument/2006/relationships/vmlDrawing" Target="../drawings/vmlDrawing11.vml"/><Relationship Id="rId1" Type="http://schemas.openxmlformats.org/officeDocument/2006/relationships/themeOverride" Target="../theme/themeOverride9.xml"/><Relationship Id="rId6" Type="http://schemas.openxmlformats.org/officeDocument/2006/relationships/oleObject" Target="../embeddings/oleObject16.bin"/><Relationship Id="rId5" Type="http://schemas.openxmlformats.org/officeDocument/2006/relationships/image" Target="../media/image29.wmf"/><Relationship Id="rId4" Type="http://schemas.openxmlformats.org/officeDocument/2006/relationships/oleObject" Target="../embeddings/oleObject15.bin"/><Relationship Id="rId9" Type="http://schemas.openxmlformats.org/officeDocument/2006/relationships/image" Target="../media/image31.wmf"/></Relationships>
</file>

<file path=ppt/slides/_rels/slide5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Layout" Target="../slideLayouts/slideLayout18.xml"/><Relationship Id="rId1" Type="http://schemas.openxmlformats.org/officeDocument/2006/relationships/vmlDrawing" Target="../drawings/vmlDrawing12.vml"/><Relationship Id="rId5" Type="http://schemas.openxmlformats.org/officeDocument/2006/relationships/image" Target="../media/image32.wmf"/><Relationship Id="rId4" Type="http://schemas.openxmlformats.org/officeDocument/2006/relationships/oleObject" Target="../embeddings/oleObject18.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mlDrawing" Target="../drawings/vmlDrawing13.vml"/><Relationship Id="rId1" Type="http://schemas.openxmlformats.org/officeDocument/2006/relationships/themeOverride" Target="../theme/themeOverride10.xml"/><Relationship Id="rId5" Type="http://schemas.openxmlformats.org/officeDocument/2006/relationships/image" Target="../media/image33.wmf"/><Relationship Id="rId4" Type="http://schemas.openxmlformats.org/officeDocument/2006/relationships/oleObject" Target="../embeddings/oleObject19.bin"/></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5.jpeg"/><Relationship Id="rId2" Type="http://schemas.openxmlformats.org/officeDocument/2006/relationships/vmlDrawing" Target="../drawings/vmlDrawing14.vml"/><Relationship Id="rId1" Type="http://schemas.openxmlformats.org/officeDocument/2006/relationships/themeOverride" Target="../theme/themeOverride12.xml"/><Relationship Id="rId6" Type="http://schemas.openxmlformats.org/officeDocument/2006/relationships/image" Target="file:///D:\Pictures\Old%20Testament\Places\sodom.jpg" TargetMode="External"/><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8.xml"/><Relationship Id="rId1" Type="http://schemas.openxmlformats.org/officeDocument/2006/relationships/vmlDrawing" Target="../drawings/vmlDrawing15.vml"/><Relationship Id="rId6" Type="http://schemas.openxmlformats.org/officeDocument/2006/relationships/image" Target="../media/image37.wmf"/><Relationship Id="rId5" Type="http://schemas.openxmlformats.org/officeDocument/2006/relationships/oleObject" Target="../embeddings/oleObject22.bin"/><Relationship Id="rId4" Type="http://schemas.openxmlformats.org/officeDocument/2006/relationships/image" Target="../media/image3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295400"/>
            <a:ext cx="4419600" cy="1143000"/>
          </a:xfrm>
        </p:spPr>
        <p:txBody>
          <a:bodyPr/>
          <a:lstStyle/>
          <a:p>
            <a:r>
              <a:rPr kumimoji="0" lang="en-US" altLang="en-US" sz="3600" b="1" dirty="0" smtClean="0">
                <a:solidFill>
                  <a:schemeClr val="tx1"/>
                </a:solidFill>
              </a:rPr>
              <a:t>COS 221 </a:t>
            </a:r>
            <a:br>
              <a:rPr kumimoji="0" lang="en-US" altLang="en-US" sz="3600" b="1" dirty="0" smtClean="0">
                <a:solidFill>
                  <a:schemeClr val="tx1"/>
                </a:solidFill>
              </a:rPr>
            </a:br>
            <a:r>
              <a:rPr kumimoji="0" lang="en-US" altLang="en-US" sz="3600" b="1" dirty="0" smtClean="0">
                <a:solidFill>
                  <a:schemeClr val="tx1"/>
                </a:solidFill>
              </a:rPr>
              <a:t>Bible II</a:t>
            </a:r>
          </a:p>
        </p:txBody>
      </p:sp>
      <p:sp>
        <p:nvSpPr>
          <p:cNvPr id="3075" name="Rectangle 3"/>
          <p:cNvSpPr>
            <a:spLocks noGrp="1" noChangeArrowheads="1"/>
          </p:cNvSpPr>
          <p:nvPr>
            <p:ph type="subTitle" idx="1"/>
          </p:nvPr>
        </p:nvSpPr>
        <p:spPr>
          <a:xfrm>
            <a:off x="609600" y="4876800"/>
            <a:ext cx="4648200" cy="990600"/>
          </a:xfrm>
        </p:spPr>
        <p:txBody>
          <a:bodyPr/>
          <a:lstStyle/>
          <a:p>
            <a:pPr algn="l"/>
            <a:r>
              <a:rPr lang="en-US" altLang="en-US" b="1" smtClean="0"/>
              <a:t>Dr. Rodney K. Duke</a:t>
            </a:r>
          </a:p>
        </p:txBody>
      </p:sp>
      <p:pic>
        <p:nvPicPr>
          <p:cNvPr id="3076" name="Picture 4" descr="papyrus_6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831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200" b="1" u="sng"/>
              <a:t>Q &amp; A Behind Gen 1:1-2:3 (Assumes the existence of God) </a:t>
            </a:r>
          </a:p>
        </p:txBody>
      </p:sp>
      <p:sp>
        <p:nvSpPr>
          <p:cNvPr id="31747" name="Text Box 3"/>
          <p:cNvSpPr txBox="1">
            <a:spLocks noChangeArrowheads="1"/>
          </p:cNvSpPr>
          <p:nvPr/>
        </p:nvSpPr>
        <p:spPr bwMode="auto">
          <a:xfrm>
            <a:off x="0" y="4572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b="1"/>
              <a:t>1)	</a:t>
            </a:r>
            <a:r>
              <a:rPr kumimoji="0" lang="en-US" altLang="en-US" sz="2200" b="1" i="1"/>
              <a:t>What is the origin of the world?                           </a:t>
            </a:r>
            <a:r>
              <a:rPr kumimoji="0" lang="en-US" altLang="en-US" sz="2200" b="1"/>
              <a:t>(See Unit 4. pp. 8-9)</a:t>
            </a:r>
          </a:p>
        </p:txBody>
      </p:sp>
      <p:sp>
        <p:nvSpPr>
          <p:cNvPr id="150532" name="Text Box 4"/>
          <p:cNvSpPr txBox="1">
            <a:spLocks noChangeArrowheads="1"/>
          </p:cNvSpPr>
          <p:nvPr/>
        </p:nvSpPr>
        <p:spPr bwMode="auto">
          <a:xfrm>
            <a:off x="0" y="7620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a:t>	</a:t>
            </a:r>
            <a:r>
              <a:rPr kumimoji="0" lang="en-US" altLang="en-US" sz="2200" b="1">
                <a:solidFill>
                  <a:srgbClr val="0033CC"/>
                </a:solidFill>
              </a:rPr>
              <a:t>The world was made orderly and full of life by God.</a:t>
            </a:r>
            <a:endParaRPr kumimoji="0" lang="en-US" altLang="en-US" sz="2200"/>
          </a:p>
        </p:txBody>
      </p:sp>
      <p:sp>
        <p:nvSpPr>
          <p:cNvPr id="31749" name="Text Box 5"/>
          <p:cNvSpPr txBox="1">
            <a:spLocks noChangeArrowheads="1"/>
          </p:cNvSpPr>
          <p:nvPr/>
        </p:nvSpPr>
        <p:spPr bwMode="auto">
          <a:xfrm>
            <a:off x="0" y="10668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b="1"/>
              <a:t>2)	</a:t>
            </a:r>
            <a:r>
              <a:rPr kumimoji="0" lang="en-US" altLang="en-US" sz="2200" b="1" i="1"/>
              <a:t>What is the nature of the God?</a:t>
            </a:r>
            <a:endParaRPr kumimoji="0" lang="en-US" altLang="en-US" sz="2200" b="1"/>
          </a:p>
        </p:txBody>
      </p:sp>
      <p:sp>
        <p:nvSpPr>
          <p:cNvPr id="150534" name="Text Box 6"/>
          <p:cNvSpPr txBox="1">
            <a:spLocks noChangeArrowheads="1"/>
          </p:cNvSpPr>
          <p:nvPr/>
        </p:nvSpPr>
        <p:spPr bwMode="auto">
          <a:xfrm>
            <a:off x="0" y="14478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a:t>	</a:t>
            </a:r>
            <a:r>
              <a:rPr kumimoji="0" lang="en-US" altLang="en-US" sz="2200" b="1">
                <a:solidFill>
                  <a:srgbClr val="0033CC"/>
                </a:solidFill>
              </a:rPr>
              <a:t>God is the ultimate authority; He speaks and it is done.</a:t>
            </a:r>
            <a:endParaRPr kumimoji="0" lang="en-US" altLang="en-US" sz="2200"/>
          </a:p>
        </p:txBody>
      </p:sp>
      <p:sp>
        <p:nvSpPr>
          <p:cNvPr id="31751" name="Text Box 7"/>
          <p:cNvSpPr txBox="1">
            <a:spLocks noChangeArrowheads="1"/>
          </p:cNvSpPr>
          <p:nvPr/>
        </p:nvSpPr>
        <p:spPr bwMode="auto">
          <a:xfrm>
            <a:off x="0" y="18288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b="1"/>
              <a:t>3)	</a:t>
            </a:r>
            <a:r>
              <a:rPr kumimoji="0" lang="en-US" altLang="en-US" sz="2200" b="1" i="1"/>
              <a:t>What is the nature of the world?</a:t>
            </a:r>
            <a:endParaRPr kumimoji="0" lang="en-US" altLang="en-US" sz="2200" b="1"/>
          </a:p>
        </p:txBody>
      </p:sp>
      <p:sp>
        <p:nvSpPr>
          <p:cNvPr id="150536" name="Text Box 8"/>
          <p:cNvSpPr txBox="1">
            <a:spLocks noChangeArrowheads="1"/>
          </p:cNvSpPr>
          <p:nvPr/>
        </p:nvSpPr>
        <p:spPr bwMode="auto">
          <a:xfrm>
            <a:off x="0" y="22860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a:t>	</a:t>
            </a:r>
            <a:r>
              <a:rPr kumimoji="0" lang="en-US" altLang="en-US" sz="2200" b="1">
                <a:solidFill>
                  <a:srgbClr val="0033CC"/>
                </a:solidFill>
              </a:rPr>
              <a:t>The world is orderly, receptive of life, good.</a:t>
            </a:r>
            <a:endParaRPr kumimoji="0" lang="en-US" altLang="en-US" sz="2200"/>
          </a:p>
        </p:txBody>
      </p:sp>
      <p:sp>
        <p:nvSpPr>
          <p:cNvPr id="31753" name="Text Box 9"/>
          <p:cNvSpPr txBox="1">
            <a:spLocks noChangeArrowheads="1"/>
          </p:cNvSpPr>
          <p:nvPr/>
        </p:nvSpPr>
        <p:spPr bwMode="auto">
          <a:xfrm>
            <a:off x="0" y="25908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b="1"/>
              <a:t>4)	</a:t>
            </a:r>
            <a:r>
              <a:rPr kumimoji="0" lang="en-US" altLang="en-US" sz="2200" b="1" i="1"/>
              <a:t>What is the relationship between God and the world?</a:t>
            </a:r>
            <a:endParaRPr kumimoji="0" lang="en-US" altLang="en-US" sz="2200" b="1"/>
          </a:p>
        </p:txBody>
      </p:sp>
      <p:sp>
        <p:nvSpPr>
          <p:cNvPr id="150538" name="Text Box 10"/>
          <p:cNvSpPr txBox="1">
            <a:spLocks noChangeArrowheads="1"/>
          </p:cNvSpPr>
          <p:nvPr/>
        </p:nvSpPr>
        <p:spPr bwMode="auto">
          <a:xfrm>
            <a:off x="0" y="28956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a:t>	</a:t>
            </a:r>
            <a:r>
              <a:rPr kumimoji="0" lang="en-US" altLang="en-US" sz="2200" b="1">
                <a:solidFill>
                  <a:srgbClr val="0033CC"/>
                </a:solidFill>
              </a:rPr>
              <a:t>God rules over the world and is distinct from it.</a:t>
            </a:r>
            <a:endParaRPr kumimoji="0" lang="en-US" altLang="en-US" sz="2200"/>
          </a:p>
        </p:txBody>
      </p:sp>
      <p:sp>
        <p:nvSpPr>
          <p:cNvPr id="31755" name="Text Box 11"/>
          <p:cNvSpPr txBox="1">
            <a:spLocks noChangeArrowheads="1"/>
          </p:cNvSpPr>
          <p:nvPr/>
        </p:nvSpPr>
        <p:spPr bwMode="auto">
          <a:xfrm>
            <a:off x="0" y="32766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b="1"/>
              <a:t>5)	</a:t>
            </a:r>
            <a:r>
              <a:rPr kumimoji="0" lang="en-US" altLang="en-US" sz="2200" b="1" i="1"/>
              <a:t>What is the nature and purpose of humanity?</a:t>
            </a:r>
            <a:endParaRPr kumimoji="0" lang="en-US" altLang="en-US" sz="2200" b="1"/>
          </a:p>
        </p:txBody>
      </p:sp>
      <p:sp>
        <p:nvSpPr>
          <p:cNvPr id="150540" name="Text Box 12"/>
          <p:cNvSpPr txBox="1">
            <a:spLocks noChangeArrowheads="1"/>
          </p:cNvSpPr>
          <p:nvPr/>
        </p:nvSpPr>
        <p:spPr bwMode="auto">
          <a:xfrm>
            <a:off x="0" y="35814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a:t>	</a:t>
            </a:r>
            <a:r>
              <a:rPr kumimoji="0" lang="en-US" altLang="en-US" sz="2200" b="1">
                <a:solidFill>
                  <a:srgbClr val="0033CC"/>
                </a:solidFill>
              </a:rPr>
              <a:t>Humanity is the pinnacle of creation, in the image of God, 		sovereign over the realms of the earth.</a:t>
            </a:r>
            <a:endParaRPr kumimoji="0" lang="en-US" altLang="en-US" sz="2200">
              <a:solidFill>
                <a:srgbClr val="0033CC"/>
              </a:solidFill>
            </a:endParaRPr>
          </a:p>
        </p:txBody>
      </p:sp>
      <p:sp>
        <p:nvSpPr>
          <p:cNvPr id="31757" name="Text Box 13"/>
          <p:cNvSpPr txBox="1">
            <a:spLocks noChangeArrowheads="1"/>
          </p:cNvSpPr>
          <p:nvPr/>
        </p:nvSpPr>
        <p:spPr bwMode="auto">
          <a:xfrm>
            <a:off x="0" y="43434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b="1"/>
              <a:t>6)	</a:t>
            </a:r>
            <a:r>
              <a:rPr kumimoji="0" lang="en-US" altLang="en-US" sz="2200" b="1" i="1"/>
              <a:t>What is the relationship between God and humanity?</a:t>
            </a:r>
          </a:p>
        </p:txBody>
      </p:sp>
      <p:sp>
        <p:nvSpPr>
          <p:cNvPr id="150542" name="Text Box 14"/>
          <p:cNvSpPr txBox="1">
            <a:spLocks noChangeArrowheads="1"/>
          </p:cNvSpPr>
          <p:nvPr/>
        </p:nvSpPr>
        <p:spPr bwMode="auto">
          <a:xfrm>
            <a:off x="0" y="47244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a:t>	</a:t>
            </a:r>
            <a:r>
              <a:rPr kumimoji="0" lang="en-US" altLang="en-US" sz="2200" b="1">
                <a:solidFill>
                  <a:srgbClr val="0033CC"/>
                </a:solidFill>
              </a:rPr>
              <a:t>As creator God is sovereign over humanity.</a:t>
            </a:r>
            <a:endParaRPr kumimoji="0" lang="en-US" altLang="en-US" sz="2200"/>
          </a:p>
        </p:txBody>
      </p:sp>
      <p:sp>
        <p:nvSpPr>
          <p:cNvPr id="31759" name="Text Box 15"/>
          <p:cNvSpPr txBox="1">
            <a:spLocks noChangeArrowheads="1"/>
          </p:cNvSpPr>
          <p:nvPr/>
        </p:nvSpPr>
        <p:spPr bwMode="auto">
          <a:xfrm>
            <a:off x="0" y="518160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b="1"/>
              <a:t>7)	</a:t>
            </a:r>
            <a:r>
              <a:rPr kumimoji="0" lang="en-US" altLang="en-US" sz="2200" b="1" i="1"/>
              <a:t>What is the relationship between humanity and the world?</a:t>
            </a:r>
          </a:p>
        </p:txBody>
      </p:sp>
      <p:sp>
        <p:nvSpPr>
          <p:cNvPr id="150544" name="Text Box 16"/>
          <p:cNvSpPr txBox="1">
            <a:spLocks noChangeArrowheads="1"/>
          </p:cNvSpPr>
          <p:nvPr/>
        </p:nvSpPr>
        <p:spPr bwMode="auto">
          <a:xfrm>
            <a:off x="0" y="5562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200"/>
              <a:t>	</a:t>
            </a:r>
            <a:r>
              <a:rPr kumimoji="0" lang="en-US" altLang="en-US" sz="2200" b="1">
                <a:solidFill>
                  <a:srgbClr val="0033CC"/>
                </a:solidFill>
              </a:rPr>
              <a:t>Humanity has been given rule over the domains of the earth 	like 	God (preserve order and life).</a:t>
            </a:r>
            <a:endParaRPr kumimoji="0" lang="en-US" altLang="en-US" sz="2200"/>
          </a:p>
        </p:txBody>
      </p:sp>
      <p:sp>
        <p:nvSpPr>
          <p:cNvPr id="31761" name="Text Box 17"/>
          <p:cNvSpPr txBox="1">
            <a:spLocks noChangeArrowheads="1"/>
          </p:cNvSpPr>
          <p:nvPr/>
        </p:nvSpPr>
        <p:spPr bwMode="auto">
          <a:xfrm>
            <a:off x="0" y="62484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8)</a:t>
            </a:r>
            <a:r>
              <a:rPr kumimoji="0" lang="en-US" altLang="en-US" sz="2400"/>
              <a:t> 	</a:t>
            </a:r>
            <a:r>
              <a:rPr kumimoji="0" lang="en-US" altLang="en-US" sz="2400" b="1" i="1"/>
              <a:t>Why a Sabbath rest/7-day week?</a:t>
            </a:r>
            <a:endParaRPr kumimoji="0" lang="en-US" altLang="en-US" sz="2400"/>
          </a:p>
        </p:txBody>
      </p:sp>
      <p:sp>
        <p:nvSpPr>
          <p:cNvPr id="150546" name="Text Box 18"/>
          <p:cNvSpPr txBox="1">
            <a:spLocks noChangeArrowheads="1"/>
          </p:cNvSpPr>
          <p:nvPr/>
        </p:nvSpPr>
        <p:spPr bwMode="auto">
          <a:xfrm>
            <a:off x="5181600" y="6035675"/>
            <a:ext cx="396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33CC"/>
                </a:solidFill>
              </a:rPr>
              <a:t>Fits divine pattern; God gives rest from labor</a:t>
            </a:r>
            <a:endParaRPr kumimoji="0"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5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05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05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05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05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0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utoUpdateAnimBg="0"/>
      <p:bldP spid="150534" grpId="0" autoUpdateAnimBg="0"/>
      <p:bldP spid="150536" grpId="0" autoUpdateAnimBg="0"/>
      <p:bldP spid="150538" grpId="0" autoUpdateAnimBg="0"/>
      <p:bldP spid="150540" grpId="0" autoUpdateAnimBg="0"/>
      <p:bldP spid="150542" grpId="0" autoUpdateAnimBg="0"/>
      <p:bldP spid="150544" grpId="0" autoUpdateAnimBg="0"/>
      <p:bldP spid="15054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Q &amp; A Behind Gen 2:4-25 (Assumes the Fall) (1 of 2)</a:t>
            </a:r>
          </a:p>
        </p:txBody>
      </p:sp>
      <p:sp>
        <p:nvSpPr>
          <p:cNvPr id="32771" name="Text Box 3"/>
          <p:cNvSpPr txBox="1">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1)	</a:t>
            </a:r>
            <a:r>
              <a:rPr kumimoji="0" lang="en-US" altLang="en-US" sz="2400" b="1" i="1"/>
              <a:t>What is the origin and nature of humanity?</a:t>
            </a:r>
            <a:endParaRPr kumimoji="0" lang="en-US" altLang="en-US" sz="2400" b="1"/>
          </a:p>
        </p:txBody>
      </p:sp>
      <p:sp>
        <p:nvSpPr>
          <p:cNvPr id="151556" name="Text Box 4"/>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dirty="0"/>
              <a:t>	</a:t>
            </a:r>
            <a:r>
              <a:rPr kumimoji="0" lang="en-US" altLang="en-US" sz="2400" b="1" dirty="0">
                <a:solidFill>
                  <a:srgbClr val="0033CC"/>
                </a:solidFill>
              </a:rPr>
              <a:t>Humanity formed by God from dust and divine “breath.”</a:t>
            </a:r>
            <a:endParaRPr kumimoji="0" lang="en-US" altLang="en-US" sz="2400" dirty="0"/>
          </a:p>
        </p:txBody>
      </p:sp>
      <p:sp>
        <p:nvSpPr>
          <p:cNvPr id="32773" name="Text Box 5"/>
          <p:cNvSpPr txBox="1">
            <a:spLocks noChangeArrowheads="1"/>
          </p:cNvSpPr>
          <p:nvPr/>
        </p:nvSpPr>
        <p:spPr bwMode="auto">
          <a:xfrm>
            <a:off x="0" y="1143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2)	</a:t>
            </a:r>
            <a:r>
              <a:rPr kumimoji="0" lang="en-US" altLang="en-US" sz="2400" b="1" i="1"/>
              <a:t>What was the earth/Eden originally like?</a:t>
            </a:r>
            <a:endParaRPr kumimoji="0" lang="en-US" altLang="en-US" sz="2400" b="1"/>
          </a:p>
        </p:txBody>
      </p:sp>
      <p:sp>
        <p:nvSpPr>
          <p:cNvPr id="151558" name="Text Box 6"/>
          <p:cNvSpPr txBox="1">
            <a:spLocks noChangeArrowheads="1"/>
          </p:cNvSpPr>
          <p:nvPr/>
        </p:nvSpPr>
        <p:spPr bwMode="auto">
          <a:xfrm>
            <a:off x="0" y="1524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	</a:t>
            </a:r>
            <a:r>
              <a:rPr kumimoji="0" lang="en-US" altLang="en-US" sz="2400" b="1">
                <a:solidFill>
                  <a:srgbClr val="0033CC"/>
                </a:solidFill>
              </a:rPr>
              <a:t>Eden was fertile, life-giving.</a:t>
            </a:r>
            <a:endParaRPr kumimoji="0" lang="en-US" altLang="en-US" sz="2400"/>
          </a:p>
        </p:txBody>
      </p:sp>
      <p:sp>
        <p:nvSpPr>
          <p:cNvPr id="32775" name="Text Box 7"/>
          <p:cNvSpPr txBox="1">
            <a:spLocks noChangeArrowheads="1"/>
          </p:cNvSpPr>
          <p:nvPr/>
        </p:nvSpPr>
        <p:spPr bwMode="auto">
          <a:xfrm>
            <a:off x="0" y="1905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3)	</a:t>
            </a:r>
            <a:r>
              <a:rPr kumimoji="0" lang="en-US" altLang="en-US" sz="2400" b="1" i="1"/>
              <a:t>What was humanity’s original relationship with God?</a:t>
            </a:r>
            <a:endParaRPr kumimoji="0" lang="en-US" altLang="en-US" sz="2400" b="1"/>
          </a:p>
        </p:txBody>
      </p:sp>
      <p:sp>
        <p:nvSpPr>
          <p:cNvPr id="151560" name="Text Box 8"/>
          <p:cNvSpPr txBox="1">
            <a:spLocks noChangeArrowheads="1"/>
          </p:cNvSpPr>
          <p:nvPr/>
        </p:nvSpPr>
        <p:spPr bwMode="auto">
          <a:xfrm>
            <a:off x="0" y="2286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dirty="0"/>
              <a:t>	</a:t>
            </a:r>
            <a:r>
              <a:rPr kumimoji="0" lang="en-US" altLang="en-US" sz="2400" b="1" dirty="0">
                <a:solidFill>
                  <a:srgbClr val="0033CC"/>
                </a:solidFill>
              </a:rPr>
              <a:t>God and humanity were intimate; talked &amp; walked together.</a:t>
            </a:r>
            <a:endParaRPr kumimoji="0" lang="en-US" altLang="en-US" sz="2400" dirty="0"/>
          </a:p>
        </p:txBody>
      </p:sp>
      <p:sp>
        <p:nvSpPr>
          <p:cNvPr id="32777" name="Text Box 9"/>
          <p:cNvSpPr txBox="1">
            <a:spLocks noChangeArrowheads="1"/>
          </p:cNvSpPr>
          <p:nvPr/>
        </p:nvSpPr>
        <p:spPr bwMode="auto">
          <a:xfrm>
            <a:off x="0" y="2667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4)	</a:t>
            </a:r>
            <a:r>
              <a:rPr kumimoji="0" lang="en-US" altLang="en-US" sz="2400" b="1" i="1"/>
              <a:t>What is God like?</a:t>
            </a:r>
            <a:endParaRPr kumimoji="0" lang="en-US" altLang="en-US" sz="2400" b="1"/>
          </a:p>
        </p:txBody>
      </p:sp>
      <p:sp>
        <p:nvSpPr>
          <p:cNvPr id="151562" name="Text Box 10"/>
          <p:cNvSpPr txBox="1">
            <a:spLocks noChangeArrowheads="1"/>
          </p:cNvSpPr>
          <p:nvPr/>
        </p:nvSpPr>
        <p:spPr bwMode="auto">
          <a:xfrm>
            <a:off x="0" y="2971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	</a:t>
            </a:r>
            <a:r>
              <a:rPr kumimoji="0" lang="en-US" altLang="en-US" sz="2400" b="1">
                <a:solidFill>
                  <a:srgbClr val="0033CC"/>
                </a:solidFill>
              </a:rPr>
              <a:t>God (Yahweh) is personal, caring, authoritative.</a:t>
            </a:r>
            <a:endParaRPr kumimoji="0" lang="en-US" altLang="en-US" sz="2400"/>
          </a:p>
        </p:txBody>
      </p:sp>
      <p:sp>
        <p:nvSpPr>
          <p:cNvPr id="32779" name="Text Box 11"/>
          <p:cNvSpPr txBox="1">
            <a:spLocks noChangeArrowheads="1"/>
          </p:cNvSpPr>
          <p:nvPr/>
        </p:nvSpPr>
        <p:spPr bwMode="auto">
          <a:xfrm>
            <a:off x="0" y="3352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5)	</a:t>
            </a:r>
            <a:r>
              <a:rPr kumimoji="0" lang="en-US" altLang="en-US" sz="2400" b="1" i="1"/>
              <a:t>What was the original purpose of humanity?</a:t>
            </a:r>
            <a:endParaRPr kumimoji="0" lang="en-US" altLang="en-US" sz="2400" b="1"/>
          </a:p>
        </p:txBody>
      </p:sp>
      <p:sp>
        <p:nvSpPr>
          <p:cNvPr id="151564" name="Text Box 12"/>
          <p:cNvSpPr txBox="1">
            <a:spLocks noChangeArrowheads="1"/>
          </p:cNvSpPr>
          <p:nvPr/>
        </p:nvSpPr>
        <p:spPr bwMode="auto">
          <a:xfrm>
            <a:off x="0" y="37338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dirty="0"/>
              <a:t>	</a:t>
            </a:r>
            <a:r>
              <a:rPr kumimoji="0" lang="en-US" altLang="en-US" sz="2400" b="1" dirty="0">
                <a:solidFill>
                  <a:srgbClr val="0033CC"/>
                </a:solidFill>
              </a:rPr>
              <a:t>To relate to God and to care (“serve” &amp; “watch”--priestly 	terms) the earth.</a:t>
            </a:r>
            <a:endParaRPr kumimoji="0" lang="en-US" altLang="en-US" sz="2400" dirty="0">
              <a:solidFill>
                <a:srgbClr val="0033CC"/>
              </a:solidFill>
            </a:endParaRPr>
          </a:p>
        </p:txBody>
      </p:sp>
      <p:sp>
        <p:nvSpPr>
          <p:cNvPr id="32781" name="Text Box 13"/>
          <p:cNvSpPr txBox="1">
            <a:spLocks noChangeArrowheads="1"/>
          </p:cNvSpPr>
          <p:nvPr/>
        </p:nvSpPr>
        <p:spPr bwMode="auto">
          <a:xfrm>
            <a:off x="0" y="4419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6)	</a:t>
            </a:r>
            <a:r>
              <a:rPr kumimoji="0" lang="en-US" altLang="en-US" sz="2400" b="1" i="1"/>
              <a:t>What was life meant to be like?</a:t>
            </a:r>
            <a:endParaRPr kumimoji="0" lang="en-US" altLang="en-US" sz="2400" b="1"/>
          </a:p>
        </p:txBody>
      </p:sp>
      <p:sp>
        <p:nvSpPr>
          <p:cNvPr id="151566" name="Text Box 14"/>
          <p:cNvSpPr txBox="1">
            <a:spLocks noChangeArrowheads="1"/>
          </p:cNvSpPr>
          <p:nvPr/>
        </p:nvSpPr>
        <p:spPr bwMode="auto">
          <a:xfrm>
            <a:off x="0" y="4800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	</a:t>
            </a:r>
            <a:r>
              <a:rPr kumimoji="0" lang="en-US" altLang="en-US" sz="2400" b="1">
                <a:solidFill>
                  <a:srgbClr val="0033CC"/>
                </a:solidFill>
              </a:rPr>
              <a:t>Life was to be idyllic: no impediments between humanity and 	God, humanity and world, men and women.</a:t>
            </a:r>
            <a:endParaRPr kumimoji="0" lang="en-US" altLang="en-US" sz="2400"/>
          </a:p>
        </p:txBody>
      </p:sp>
      <p:sp>
        <p:nvSpPr>
          <p:cNvPr id="32783" name="Text Box 15"/>
          <p:cNvSpPr txBox="1">
            <a:spLocks noChangeArrowheads="1"/>
          </p:cNvSpPr>
          <p:nvPr/>
        </p:nvSpPr>
        <p:spPr bwMode="auto">
          <a:xfrm>
            <a:off x="0" y="5638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7)	</a:t>
            </a:r>
            <a:r>
              <a:rPr kumimoji="0" lang="en-US" altLang="en-US" sz="2400" b="1" i="1"/>
              <a:t>Why men, women and marriage?</a:t>
            </a:r>
          </a:p>
        </p:txBody>
      </p:sp>
      <p:sp>
        <p:nvSpPr>
          <p:cNvPr id="151568" name="Text Box 16"/>
          <p:cNvSpPr txBox="1">
            <a:spLocks noChangeArrowheads="1"/>
          </p:cNvSpPr>
          <p:nvPr/>
        </p:nvSpPr>
        <p:spPr bwMode="auto">
          <a:xfrm>
            <a:off x="0" y="60960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	</a:t>
            </a:r>
            <a:r>
              <a:rPr kumimoji="0" lang="en-US" altLang="en-US" sz="2400" b="1">
                <a:solidFill>
                  <a:srgbClr val="0033CC"/>
                </a:solidFill>
              </a:rPr>
              <a:t>Men and women complement (complete) each other in 		marriage.</a:t>
            </a:r>
            <a:endParaRPr kumimoji="0"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5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5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5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15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15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1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utoUpdateAnimBg="0"/>
      <p:bldP spid="151558" grpId="0" autoUpdateAnimBg="0"/>
      <p:bldP spid="151560" grpId="0" autoUpdateAnimBg="0"/>
      <p:bldP spid="151562" grpId="0" autoUpdateAnimBg="0"/>
      <p:bldP spid="151564" grpId="0" autoUpdateAnimBg="0"/>
      <p:bldP spid="151566" grpId="0" autoUpdateAnimBg="0"/>
      <p:bldP spid="15156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Q &amp; A Behind Gen 2:4-25 (Assumes the Fall) (2 of 2)</a:t>
            </a:r>
          </a:p>
        </p:txBody>
      </p:sp>
      <p:sp>
        <p:nvSpPr>
          <p:cNvPr id="33795" name="Text Box 3"/>
          <p:cNvSpPr txBox="1">
            <a:spLocks noChangeArrowheads="1"/>
          </p:cNvSpPr>
          <p:nvPr/>
        </p:nvSpPr>
        <p:spPr bwMode="auto">
          <a:xfrm>
            <a:off x="0" y="990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[8)	</a:t>
            </a:r>
            <a:r>
              <a:rPr kumimoji="0" lang="en-US" altLang="en-US" sz="2400" b="1" i="1"/>
              <a:t>What brought about the present pain and struggles that we 	encounter?</a:t>
            </a:r>
            <a:r>
              <a:rPr kumimoji="0" lang="en-US" altLang="en-US" sz="2400" b="1"/>
              <a:t>]</a:t>
            </a:r>
          </a:p>
        </p:txBody>
      </p:sp>
      <p:sp>
        <p:nvSpPr>
          <p:cNvPr id="152580" name="Text Box 4"/>
          <p:cNvSpPr txBox="1">
            <a:spLocks noChangeArrowheads="1"/>
          </p:cNvSpPr>
          <p:nvPr/>
        </p:nvSpPr>
        <p:spPr bwMode="auto">
          <a:xfrm>
            <a:off x="0" y="1981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	</a:t>
            </a:r>
            <a:r>
              <a:rPr kumimoji="0" lang="en-US" altLang="en-US" sz="2400" b="1">
                <a:solidFill>
                  <a:srgbClr val="0033CC"/>
                </a:solidFill>
              </a:rPr>
              <a:t>The Fall brought “death”/chaos to all relationships: between 	humanity and God, humanity and world, men and women..</a:t>
            </a:r>
          </a:p>
        </p:txBody>
      </p:sp>
      <p:pic>
        <p:nvPicPr>
          <p:cNvPr id="33797" name="Picture 5" descr="burial-abra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05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381000" y="61722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1800" b="1"/>
              <a:t>Burial sites from time of Abraham</a:t>
            </a:r>
          </a:p>
        </p:txBody>
      </p:sp>
      <p:pic>
        <p:nvPicPr>
          <p:cNvPr id="33799" name="Picture 7" descr="Golan Dolm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0" y="6858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A.  Although the accounts have contradictory </a:t>
            </a:r>
            <a:r>
              <a:rPr kumimoji="0" lang="en-US" altLang="en-US" sz="2400" b="1">
                <a:solidFill>
                  <a:schemeClr val="accent1"/>
                </a:solidFill>
              </a:rPr>
              <a:t>elements &amp; styles</a:t>
            </a:r>
            <a:r>
              <a:rPr kumimoji="0" lang="en-US" altLang="en-US" sz="2400" b="1"/>
              <a:t>:</a:t>
            </a:r>
          </a:p>
          <a:p>
            <a:pPr>
              <a:spcBef>
                <a:spcPct val="0"/>
              </a:spcBef>
              <a:buClrTx/>
              <a:buFontTx/>
              <a:buNone/>
            </a:pPr>
            <a:r>
              <a:rPr kumimoji="0" lang="en-US" altLang="en-US" sz="2400" b="1"/>
              <a:t>     1.  The accounts need not be seen as contradicting each other.  </a:t>
            </a:r>
          </a:p>
          <a:p>
            <a:pPr>
              <a:spcBef>
                <a:spcPct val="0"/>
              </a:spcBef>
              <a:buClrTx/>
              <a:buFontTx/>
              <a:buNone/>
            </a:pPr>
            <a:r>
              <a:rPr kumimoji="0" lang="en-US" altLang="en-US" sz="2400" b="1"/>
              <a:t>     2.  Also, we do not need to harmonize away all the differences.  </a:t>
            </a:r>
          </a:p>
          <a:p>
            <a:pPr>
              <a:spcBef>
                <a:spcPct val="0"/>
              </a:spcBef>
              <a:buClrTx/>
              <a:buFontTx/>
              <a:buNone/>
            </a:pPr>
            <a:r>
              <a:rPr kumimoji="0" lang="en-US" altLang="en-US" sz="2400" b="1"/>
              <a:t>     3.  Rather, the answers to the issues they address (based on their</a:t>
            </a:r>
            <a:br>
              <a:rPr kumimoji="0" lang="en-US" altLang="en-US" sz="2400" b="1"/>
            </a:br>
            <a:r>
              <a:rPr kumimoji="0" lang="en-US" altLang="en-US" sz="2400" b="1"/>
              <a:t>     </a:t>
            </a:r>
            <a:r>
              <a:rPr kumimoji="0" lang="en-US" altLang="en-US" sz="2400" b="1">
                <a:solidFill>
                  <a:schemeClr val="accent1"/>
                </a:solidFill>
              </a:rPr>
              <a:t>rhetorical intentions</a:t>
            </a:r>
            <a:r>
              <a:rPr kumimoji="0" lang="en-US" altLang="en-US" sz="2400" b="1"/>
              <a:t>) are complementary.  </a:t>
            </a:r>
          </a:p>
          <a:p>
            <a:pPr>
              <a:spcBef>
                <a:spcPct val="0"/>
              </a:spcBef>
              <a:buClrTx/>
              <a:buFontTx/>
              <a:buNone/>
            </a:pPr>
            <a:r>
              <a:rPr kumimoji="0" lang="en-US" altLang="en-US" sz="2400" b="1">
                <a:solidFill>
                  <a:schemeClr val="hlink"/>
                </a:solidFill>
              </a:rPr>
              <a:t>*Such accounts were meant to be </a:t>
            </a:r>
            <a:r>
              <a:rPr kumimoji="0" lang="en-US" altLang="en-US" sz="2400" b="1" u="sng">
                <a:solidFill>
                  <a:schemeClr val="hlink"/>
                </a:solidFill>
              </a:rPr>
              <a:t>held together</a:t>
            </a:r>
            <a:r>
              <a:rPr kumimoji="0" lang="en-US" altLang="en-US" sz="2400" b="1">
                <a:solidFill>
                  <a:schemeClr val="hlink"/>
                </a:solidFill>
              </a:rPr>
              <a:t> by focusing on their rhetorical (communicative) intentions.</a:t>
            </a:r>
            <a:r>
              <a:rPr kumimoji="0" lang="en-US" altLang="en-US" sz="2400" b="1"/>
              <a:t> </a:t>
            </a:r>
          </a:p>
          <a:p>
            <a:pPr>
              <a:spcBef>
                <a:spcPct val="0"/>
              </a:spcBef>
              <a:buClrTx/>
              <a:buFontTx/>
              <a:buNone/>
            </a:pPr>
            <a:r>
              <a:rPr kumimoji="0" lang="en-US" altLang="en-US" sz="2400" b="1"/>
              <a:t>B.  The questions they address are primarily </a:t>
            </a:r>
            <a:r>
              <a:rPr kumimoji="0" lang="en-US" altLang="en-US" sz="2400" b="1">
                <a:solidFill>
                  <a:schemeClr val="accent1"/>
                </a:solidFill>
              </a:rPr>
              <a:t>theological</a:t>
            </a:r>
            <a:r>
              <a:rPr kumimoji="0" lang="en-US" altLang="en-US" sz="2400" b="1"/>
              <a:t>, about how    things are, or came to be.  These are not scientific texts (or    historical) in the </a:t>
            </a:r>
            <a:r>
              <a:rPr kumimoji="0" lang="en-US" altLang="en-US" sz="2400" b="1">
                <a:solidFill>
                  <a:schemeClr val="accent1"/>
                </a:solidFill>
              </a:rPr>
              <a:t>modern</a:t>
            </a:r>
            <a:r>
              <a:rPr kumimoji="0" lang="en-US" altLang="en-US" sz="2400" b="1"/>
              <a:t> conception of these disciplines, but they do make historical and “scientific”/phenomenological claims about what must have happened from their perspective. </a:t>
            </a:r>
          </a:p>
          <a:p>
            <a:pPr>
              <a:spcBef>
                <a:spcPct val="0"/>
              </a:spcBef>
              <a:buClrTx/>
              <a:buFontTx/>
              <a:buNone/>
            </a:pPr>
            <a:r>
              <a:rPr kumimoji="0" lang="en-US" altLang="en-US" sz="2400" b="1">
                <a:solidFill>
                  <a:schemeClr val="hlink"/>
                </a:solidFill>
              </a:rPr>
              <a:t>*Biblical narrative blends together historical, theological and aesthetic/poetic.</a:t>
            </a:r>
          </a:p>
          <a:p>
            <a:pPr>
              <a:spcBef>
                <a:spcPct val="0"/>
              </a:spcBef>
              <a:buClrTx/>
              <a:buFontTx/>
              <a:buNone/>
            </a:pPr>
            <a:r>
              <a:rPr kumimoji="0" lang="en-US" altLang="en-US" sz="2400" b="1"/>
              <a:t>C. Differences in style (particularly see use of divine name) might  indicate different sources and suggest a complex literary history.</a:t>
            </a:r>
            <a:endParaRPr kumimoji="0" lang="en-US" altLang="en-US" sz="2400"/>
          </a:p>
        </p:txBody>
      </p:sp>
      <p:sp>
        <p:nvSpPr>
          <p:cNvPr id="3891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Summary: (Duke’s opinion)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0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0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0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3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228600"/>
            <a:ext cx="64008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000" b="1">
                <a:solidFill>
                  <a:srgbClr val="3333CC"/>
                </a:solidFill>
              </a:rPr>
              <a:t>J</a:t>
            </a:r>
            <a:r>
              <a:rPr kumimoji="0" lang="en-US" altLang="en-US" sz="2000" b="1">
                <a:solidFill>
                  <a:srgbClr val="333333"/>
                </a:solidFill>
              </a:rPr>
              <a:t> 950 BCE</a:t>
            </a:r>
          </a:p>
          <a:p>
            <a:pPr>
              <a:spcBef>
                <a:spcPct val="50000"/>
              </a:spcBef>
              <a:buClrTx/>
              <a:buFontTx/>
              <a:buNone/>
            </a:pPr>
            <a:endParaRPr kumimoji="0" lang="en-US" altLang="en-US" sz="2000" b="1">
              <a:solidFill>
                <a:srgbClr val="333333"/>
              </a:solidFill>
            </a:endParaRPr>
          </a:p>
          <a:p>
            <a:pPr>
              <a:spcBef>
                <a:spcPct val="50000"/>
              </a:spcBef>
              <a:buClrTx/>
              <a:buFontTx/>
              <a:buNone/>
            </a:pPr>
            <a:r>
              <a:rPr kumimoji="0" lang="en-US" altLang="en-US" sz="2000" b="1">
                <a:solidFill>
                  <a:srgbClr val="333333"/>
                </a:solidFill>
              </a:rPr>
              <a:t>			</a:t>
            </a:r>
            <a:r>
              <a:rPr kumimoji="0" lang="en-US" altLang="en-US" sz="2000" b="1">
                <a:solidFill>
                  <a:srgbClr val="009900"/>
                </a:solidFill>
              </a:rPr>
              <a:t>E</a:t>
            </a:r>
            <a:r>
              <a:rPr kumimoji="0" lang="en-US" altLang="en-US" sz="2000" b="1">
                <a:solidFill>
                  <a:srgbClr val="333333"/>
                </a:solidFill>
              </a:rPr>
              <a:t> 850 BCE</a:t>
            </a:r>
          </a:p>
          <a:p>
            <a:pPr>
              <a:spcBef>
                <a:spcPct val="50000"/>
              </a:spcBef>
              <a:buClrTx/>
              <a:buFontTx/>
              <a:buNone/>
            </a:pPr>
            <a:endParaRPr kumimoji="0" lang="en-US" altLang="en-US" sz="2000" b="1">
              <a:solidFill>
                <a:srgbClr val="333333"/>
              </a:solidFill>
            </a:endParaRPr>
          </a:p>
          <a:p>
            <a:pPr>
              <a:spcBef>
                <a:spcPct val="50000"/>
              </a:spcBef>
              <a:buClrTx/>
              <a:buFontTx/>
              <a:buNone/>
            </a:pPr>
            <a:r>
              <a:rPr kumimoji="0" lang="en-US" altLang="en-US" sz="2000" b="1">
                <a:solidFill>
                  <a:srgbClr val="333333"/>
                </a:solidFill>
              </a:rPr>
              <a:t>(Redaction with </a:t>
            </a:r>
            <a:r>
              <a:rPr kumimoji="0" lang="en-US" altLang="en-US" sz="2000" b="1">
                <a:solidFill>
                  <a:srgbClr val="009900"/>
                </a:solidFill>
              </a:rPr>
              <a:t>E</a:t>
            </a:r>
            <a:r>
              <a:rPr kumimoji="0" lang="en-US" altLang="en-US" sz="2000" b="1">
                <a:solidFill>
                  <a:srgbClr val="333333"/>
                </a:solidFill>
              </a:rPr>
              <a:t> ~ 700 BCE?</a:t>
            </a:r>
          </a:p>
          <a:p>
            <a:pPr>
              <a:spcBef>
                <a:spcPct val="50000"/>
              </a:spcBef>
              <a:buClrTx/>
              <a:buFontTx/>
              <a:buNone/>
            </a:pPr>
            <a:r>
              <a:rPr kumimoji="0" lang="en-US" altLang="en-US" sz="2000" b="1">
                <a:solidFill>
                  <a:srgbClr val="333333"/>
                </a:solidFill>
              </a:rPr>
              <a:t>				</a:t>
            </a:r>
            <a:r>
              <a:rPr kumimoji="0" lang="en-US" altLang="en-US" sz="2000" b="1">
                <a:solidFill>
                  <a:srgbClr val="CC0000"/>
                </a:solidFill>
              </a:rPr>
              <a:t>D</a:t>
            </a:r>
            <a:r>
              <a:rPr kumimoji="0" lang="en-US" altLang="en-US" sz="2000" b="1">
                <a:solidFill>
                  <a:srgbClr val="333333"/>
                </a:solidFill>
              </a:rPr>
              <a:t> 622 BCE</a:t>
            </a:r>
          </a:p>
          <a:p>
            <a:pPr>
              <a:spcBef>
                <a:spcPct val="50000"/>
              </a:spcBef>
              <a:buClrTx/>
              <a:buFontTx/>
              <a:buNone/>
            </a:pPr>
            <a:r>
              <a:rPr kumimoji="0" lang="en-US" altLang="en-US" sz="2000" b="1">
                <a:solidFill>
                  <a:srgbClr val="333333"/>
                </a:solidFill>
              </a:rPr>
              <a:t>	            (</a:t>
            </a:r>
            <a:r>
              <a:rPr kumimoji="0" lang="en-US" altLang="en-US" sz="2000" b="1">
                <a:solidFill>
                  <a:srgbClr val="3333CC"/>
                </a:solidFill>
              </a:rPr>
              <a:t>J</a:t>
            </a:r>
            <a:r>
              <a:rPr kumimoji="0" lang="en-US" altLang="en-US" sz="2000" b="1">
                <a:solidFill>
                  <a:srgbClr val="009900"/>
                </a:solidFill>
              </a:rPr>
              <a:t>E</a:t>
            </a:r>
            <a:r>
              <a:rPr kumimoji="0" lang="en-US" altLang="en-US" sz="2000" b="1">
                <a:solidFill>
                  <a:srgbClr val="333333"/>
                </a:solidFill>
              </a:rPr>
              <a:t>)</a:t>
            </a:r>
          </a:p>
          <a:p>
            <a:pPr>
              <a:spcBef>
                <a:spcPct val="50000"/>
              </a:spcBef>
              <a:buClrTx/>
              <a:buFontTx/>
              <a:buNone/>
            </a:pPr>
            <a:r>
              <a:rPr kumimoji="0" lang="en-US" altLang="en-US" sz="2000" b="1">
                <a:solidFill>
                  <a:srgbClr val="333333"/>
                </a:solidFill>
              </a:rPr>
              <a:t>		 Redaction with </a:t>
            </a:r>
            <a:r>
              <a:rPr kumimoji="0" lang="en-US" altLang="en-US" sz="2000" b="1">
                <a:solidFill>
                  <a:srgbClr val="CC0000"/>
                </a:solidFill>
              </a:rPr>
              <a:t>D</a:t>
            </a:r>
            <a:r>
              <a:rPr kumimoji="0" lang="en-US" altLang="en-US" sz="2000" b="1">
                <a:solidFill>
                  <a:srgbClr val="333333"/>
                </a:solidFill>
              </a:rPr>
              <a:t> ~ 550 BCE	</a:t>
            </a:r>
          </a:p>
          <a:p>
            <a:pPr>
              <a:spcBef>
                <a:spcPct val="50000"/>
              </a:spcBef>
              <a:buClrTx/>
              <a:buFontTx/>
              <a:buNone/>
            </a:pPr>
            <a:r>
              <a:rPr kumimoji="0" lang="en-US" altLang="en-US" sz="2000" b="1">
                <a:solidFill>
                  <a:srgbClr val="333333"/>
                </a:solidFill>
              </a:rPr>
              <a:t>					  </a:t>
            </a:r>
            <a:r>
              <a:rPr kumimoji="0" lang="en-US" altLang="en-US" sz="2000" b="1">
                <a:solidFill>
                  <a:srgbClr val="660066"/>
                </a:solidFill>
              </a:rPr>
              <a:t>P</a:t>
            </a:r>
            <a:r>
              <a:rPr kumimoji="0" lang="en-US" altLang="en-US" sz="2000" b="1">
                <a:solidFill>
                  <a:srgbClr val="333333"/>
                </a:solidFill>
              </a:rPr>
              <a:t> ~ 500 BCE?</a:t>
            </a:r>
          </a:p>
          <a:p>
            <a:pPr>
              <a:spcBef>
                <a:spcPct val="50000"/>
              </a:spcBef>
              <a:buClrTx/>
              <a:buFontTx/>
              <a:buNone/>
            </a:pPr>
            <a:r>
              <a:rPr kumimoji="0" lang="en-US" altLang="en-US" sz="2000" b="1">
                <a:solidFill>
                  <a:srgbClr val="333333"/>
                </a:solidFill>
              </a:rPr>
              <a:t>			     (</a:t>
            </a:r>
            <a:r>
              <a:rPr kumimoji="0" lang="en-US" altLang="en-US" sz="2000" b="1">
                <a:solidFill>
                  <a:srgbClr val="3333CC"/>
                </a:solidFill>
              </a:rPr>
              <a:t>J</a:t>
            </a:r>
            <a:r>
              <a:rPr kumimoji="0" lang="en-US" altLang="en-US" sz="2000" b="1">
                <a:solidFill>
                  <a:srgbClr val="009900"/>
                </a:solidFill>
              </a:rPr>
              <a:t>E</a:t>
            </a:r>
            <a:r>
              <a:rPr kumimoji="0" lang="en-US" altLang="en-US" sz="2000" b="1">
                <a:solidFill>
                  <a:srgbClr val="CC0000"/>
                </a:solidFill>
              </a:rPr>
              <a:t>D</a:t>
            </a:r>
            <a:r>
              <a:rPr kumimoji="0" lang="en-US" altLang="en-US" sz="2000" b="1">
                <a:solidFill>
                  <a:srgbClr val="333333"/>
                </a:solidFill>
              </a:rPr>
              <a:t>)</a:t>
            </a:r>
          </a:p>
          <a:p>
            <a:pPr>
              <a:spcBef>
                <a:spcPct val="50000"/>
              </a:spcBef>
              <a:buClrTx/>
              <a:buFontTx/>
              <a:buNone/>
            </a:pPr>
            <a:r>
              <a:rPr kumimoji="0" lang="en-US" altLang="en-US" sz="2000" b="1">
                <a:solidFill>
                  <a:srgbClr val="333333"/>
                </a:solidFill>
              </a:rPr>
              <a:t>					</a:t>
            </a:r>
          </a:p>
          <a:p>
            <a:pPr>
              <a:spcBef>
                <a:spcPct val="50000"/>
              </a:spcBef>
              <a:buClrTx/>
              <a:buFontTx/>
              <a:buNone/>
            </a:pPr>
            <a:r>
              <a:rPr kumimoji="0" lang="en-US" altLang="en-US" sz="2000" b="1">
                <a:solidFill>
                  <a:srgbClr val="333333"/>
                </a:solidFill>
              </a:rPr>
              <a:t>		    	    Redaction with </a:t>
            </a:r>
            <a:r>
              <a:rPr kumimoji="0" lang="en-US" altLang="en-US" sz="2000" b="1">
                <a:solidFill>
                  <a:srgbClr val="660066"/>
                </a:solidFill>
              </a:rPr>
              <a:t>P</a:t>
            </a:r>
            <a:r>
              <a:rPr kumimoji="0" lang="en-US" altLang="en-US" sz="2000" b="1">
                <a:solidFill>
                  <a:srgbClr val="333333"/>
                </a:solidFill>
              </a:rPr>
              <a:t> ~ 400 BCE?</a:t>
            </a:r>
          </a:p>
          <a:p>
            <a:pPr>
              <a:spcBef>
                <a:spcPct val="50000"/>
              </a:spcBef>
              <a:buClrTx/>
              <a:buFontTx/>
              <a:buNone/>
            </a:pPr>
            <a:r>
              <a:rPr kumimoji="0" lang="en-US" altLang="en-US" sz="2000" b="1">
                <a:solidFill>
                  <a:srgbClr val="333333"/>
                </a:solidFill>
              </a:rPr>
              <a:t>					</a:t>
            </a:r>
          </a:p>
          <a:p>
            <a:pPr>
              <a:spcBef>
                <a:spcPct val="50000"/>
              </a:spcBef>
              <a:buClrTx/>
              <a:buFontTx/>
              <a:buNone/>
            </a:pPr>
            <a:r>
              <a:rPr kumimoji="0" lang="en-US" altLang="en-US" sz="2000" b="1">
                <a:solidFill>
                  <a:srgbClr val="333333"/>
                </a:solidFill>
              </a:rPr>
              <a:t>				</a:t>
            </a:r>
            <a:r>
              <a:rPr kumimoji="0" lang="en-US" altLang="en-US" sz="2000" b="1">
                <a:solidFill>
                  <a:srgbClr val="3333CC"/>
                </a:solidFill>
              </a:rPr>
              <a:t>J</a:t>
            </a:r>
            <a:r>
              <a:rPr kumimoji="0" lang="en-US" altLang="en-US" sz="2000" b="1">
                <a:solidFill>
                  <a:srgbClr val="009900"/>
                </a:solidFill>
              </a:rPr>
              <a:t>E</a:t>
            </a:r>
            <a:r>
              <a:rPr kumimoji="0" lang="en-US" altLang="en-US" sz="2000" b="1">
                <a:solidFill>
                  <a:srgbClr val="CC0000"/>
                </a:solidFill>
              </a:rPr>
              <a:t>D</a:t>
            </a:r>
            <a:r>
              <a:rPr kumimoji="0" lang="en-US" altLang="en-US" sz="2000" b="1">
                <a:solidFill>
                  <a:srgbClr val="660066"/>
                </a:solidFill>
              </a:rPr>
              <a:t>P</a:t>
            </a:r>
            <a:r>
              <a:rPr kumimoji="0" lang="en-US" altLang="en-US" sz="2000" b="1">
                <a:solidFill>
                  <a:srgbClr val="333333"/>
                </a:solidFill>
              </a:rPr>
              <a:t> = Pentateuch</a:t>
            </a:r>
          </a:p>
        </p:txBody>
      </p:sp>
      <p:sp>
        <p:nvSpPr>
          <p:cNvPr id="24579" name="Line 3"/>
          <p:cNvSpPr>
            <a:spLocks noChangeShapeType="1"/>
          </p:cNvSpPr>
          <p:nvPr/>
        </p:nvSpPr>
        <p:spPr bwMode="auto">
          <a:xfrm>
            <a:off x="990600" y="6858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80" name="Line 4"/>
          <p:cNvSpPr>
            <a:spLocks noChangeShapeType="1"/>
          </p:cNvSpPr>
          <p:nvPr/>
        </p:nvSpPr>
        <p:spPr bwMode="auto">
          <a:xfrm>
            <a:off x="990600" y="18288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81" name="Line 5"/>
          <p:cNvSpPr>
            <a:spLocks noChangeShapeType="1"/>
          </p:cNvSpPr>
          <p:nvPr/>
        </p:nvSpPr>
        <p:spPr bwMode="auto">
          <a:xfrm flipV="1">
            <a:off x="3657600" y="1600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82" name="Line 6"/>
          <p:cNvSpPr>
            <a:spLocks noChangeShapeType="1"/>
          </p:cNvSpPr>
          <p:nvPr/>
        </p:nvSpPr>
        <p:spPr bwMode="auto">
          <a:xfrm>
            <a:off x="2286000" y="1828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83" name="Line 7"/>
          <p:cNvSpPr>
            <a:spLocks noChangeShapeType="1"/>
          </p:cNvSpPr>
          <p:nvPr/>
        </p:nvSpPr>
        <p:spPr bwMode="auto">
          <a:xfrm>
            <a:off x="2286000" y="2438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84" name="Line 8"/>
          <p:cNvSpPr>
            <a:spLocks noChangeShapeType="1"/>
          </p:cNvSpPr>
          <p:nvPr/>
        </p:nvSpPr>
        <p:spPr bwMode="auto">
          <a:xfrm>
            <a:off x="2590800" y="32004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85" name="Line 9"/>
          <p:cNvSpPr>
            <a:spLocks noChangeShapeType="1"/>
          </p:cNvSpPr>
          <p:nvPr/>
        </p:nvSpPr>
        <p:spPr bwMode="auto">
          <a:xfrm flipV="1">
            <a:off x="48768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86" name="Line 10"/>
          <p:cNvSpPr>
            <a:spLocks noChangeShapeType="1"/>
          </p:cNvSpPr>
          <p:nvPr/>
        </p:nvSpPr>
        <p:spPr bwMode="auto">
          <a:xfrm>
            <a:off x="3733800" y="3200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87" name="Line 11"/>
          <p:cNvSpPr>
            <a:spLocks noChangeShapeType="1"/>
          </p:cNvSpPr>
          <p:nvPr/>
        </p:nvSpPr>
        <p:spPr bwMode="auto">
          <a:xfrm>
            <a:off x="3733800" y="38100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88" name="Line 12"/>
          <p:cNvSpPr>
            <a:spLocks noChangeShapeType="1"/>
          </p:cNvSpPr>
          <p:nvPr/>
        </p:nvSpPr>
        <p:spPr bwMode="auto">
          <a:xfrm>
            <a:off x="3733800" y="48006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89" name="Line 13"/>
          <p:cNvSpPr>
            <a:spLocks noChangeShapeType="1"/>
          </p:cNvSpPr>
          <p:nvPr/>
        </p:nvSpPr>
        <p:spPr bwMode="auto">
          <a:xfrm flipV="1">
            <a:off x="6096000" y="4343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90" name="Line 14"/>
          <p:cNvSpPr>
            <a:spLocks noChangeShapeType="1"/>
          </p:cNvSpPr>
          <p:nvPr/>
        </p:nvSpPr>
        <p:spPr bwMode="auto">
          <a:xfrm>
            <a:off x="4953000" y="48006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91" name="Line 15"/>
          <p:cNvSpPr>
            <a:spLocks noChangeShapeType="1"/>
          </p:cNvSpPr>
          <p:nvPr/>
        </p:nvSpPr>
        <p:spPr bwMode="auto">
          <a:xfrm>
            <a:off x="4953000" y="5638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92" name="Line 16"/>
          <p:cNvSpPr>
            <a:spLocks noChangeShapeType="1"/>
          </p:cNvSpPr>
          <p:nvPr/>
        </p:nvSpPr>
        <p:spPr bwMode="auto">
          <a:xfrm flipV="1">
            <a:off x="3733800" y="4648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93" name="Text Box 17"/>
          <p:cNvSpPr txBox="1">
            <a:spLocks noChangeArrowheads="1"/>
          </p:cNvSpPr>
          <p:nvPr/>
        </p:nvSpPr>
        <p:spPr bwMode="auto">
          <a:xfrm>
            <a:off x="6400800" y="0"/>
            <a:ext cx="27432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1800">
                <a:solidFill>
                  <a:srgbClr val="333333"/>
                </a:solidFill>
              </a:rPr>
              <a:t> United Monarchy                 ~ 1000 BCE </a:t>
            </a:r>
          </a:p>
          <a:p>
            <a:pPr algn="ctr">
              <a:spcBef>
                <a:spcPct val="50000"/>
              </a:spcBef>
              <a:buClrTx/>
              <a:buFontTx/>
              <a:buNone/>
            </a:pPr>
            <a:r>
              <a:rPr kumimoji="0" lang="en-US" altLang="en-US" sz="1800">
                <a:solidFill>
                  <a:srgbClr val="333333"/>
                </a:solidFill>
              </a:rPr>
              <a:t> Divided Monarchy               ~ 900 BCE</a:t>
            </a:r>
          </a:p>
          <a:p>
            <a:pPr algn="ctr">
              <a:spcBef>
                <a:spcPct val="50000"/>
              </a:spcBef>
              <a:buClrTx/>
              <a:buFontTx/>
              <a:buNone/>
            </a:pPr>
            <a:r>
              <a:rPr kumimoji="0" lang="en-US" altLang="en-US" sz="1800">
                <a:solidFill>
                  <a:srgbClr val="333333"/>
                </a:solidFill>
              </a:rPr>
              <a:t>Fall of Northern Kingdom    ~ 722 BCE</a:t>
            </a:r>
          </a:p>
          <a:p>
            <a:pPr algn="ctr">
              <a:spcBef>
                <a:spcPct val="50000"/>
              </a:spcBef>
              <a:buClrTx/>
              <a:buFontTx/>
              <a:buNone/>
            </a:pPr>
            <a:endParaRPr kumimoji="0" lang="en-US" altLang="en-US" sz="1800">
              <a:solidFill>
                <a:srgbClr val="333333"/>
              </a:solidFill>
            </a:endParaRPr>
          </a:p>
          <a:p>
            <a:pPr algn="ctr">
              <a:spcBef>
                <a:spcPct val="50000"/>
              </a:spcBef>
              <a:buClrTx/>
              <a:buFontTx/>
              <a:buNone/>
            </a:pPr>
            <a:r>
              <a:rPr kumimoji="0" lang="en-US" altLang="en-US" sz="1800">
                <a:solidFill>
                  <a:srgbClr val="333333"/>
                </a:solidFill>
              </a:rPr>
              <a:t>Fall of Southern Kingdom    ~ 586 BCE</a:t>
            </a:r>
          </a:p>
          <a:p>
            <a:pPr algn="ctr">
              <a:spcBef>
                <a:spcPct val="50000"/>
              </a:spcBef>
              <a:buClrTx/>
              <a:buFontTx/>
              <a:buNone/>
            </a:pPr>
            <a:endParaRPr kumimoji="0" lang="en-US" altLang="en-US" sz="1800">
              <a:solidFill>
                <a:srgbClr val="333333"/>
              </a:solidFill>
            </a:endParaRPr>
          </a:p>
          <a:p>
            <a:pPr algn="ctr">
              <a:spcBef>
                <a:spcPct val="50000"/>
              </a:spcBef>
              <a:buClrTx/>
              <a:buFontTx/>
              <a:buNone/>
            </a:pPr>
            <a:r>
              <a:rPr kumimoji="0" lang="en-US" altLang="en-US" sz="1800">
                <a:solidFill>
                  <a:srgbClr val="333333"/>
                </a:solidFill>
              </a:rPr>
              <a:t> Return from Exile                 ~ 539 BCE </a:t>
            </a:r>
          </a:p>
          <a:p>
            <a:pPr algn="ctr">
              <a:spcBef>
                <a:spcPct val="50000"/>
              </a:spcBef>
              <a:buClrTx/>
              <a:buFontTx/>
              <a:buNone/>
            </a:pPr>
            <a:endParaRPr kumimoji="0" lang="en-US" altLang="en-US" sz="2000">
              <a:solidFill>
                <a:srgbClr val="333333"/>
              </a:solidFill>
            </a:endParaRPr>
          </a:p>
        </p:txBody>
      </p:sp>
      <p:sp>
        <p:nvSpPr>
          <p:cNvPr id="24594" name="Line 18"/>
          <p:cNvSpPr>
            <a:spLocks noChangeShapeType="1"/>
          </p:cNvSpPr>
          <p:nvPr/>
        </p:nvSpPr>
        <p:spPr bwMode="auto">
          <a:xfrm>
            <a:off x="7772400" y="609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95" name="Line 19"/>
          <p:cNvSpPr>
            <a:spLocks noChangeShapeType="1"/>
          </p:cNvSpPr>
          <p:nvPr/>
        </p:nvSpPr>
        <p:spPr bwMode="auto">
          <a:xfrm>
            <a:off x="7772400" y="1295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96" name="Line 20"/>
          <p:cNvSpPr>
            <a:spLocks noChangeShapeType="1"/>
          </p:cNvSpPr>
          <p:nvPr/>
        </p:nvSpPr>
        <p:spPr bwMode="auto">
          <a:xfrm>
            <a:off x="7772400" y="1981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97" name="Line 21"/>
          <p:cNvSpPr>
            <a:spLocks noChangeShapeType="1"/>
          </p:cNvSpPr>
          <p:nvPr/>
        </p:nvSpPr>
        <p:spPr bwMode="auto">
          <a:xfrm>
            <a:off x="7772400" y="3124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98" name="Line 22"/>
          <p:cNvSpPr>
            <a:spLocks noChangeShapeType="1"/>
          </p:cNvSpPr>
          <p:nvPr/>
        </p:nvSpPr>
        <p:spPr bwMode="auto">
          <a:xfrm>
            <a:off x="777240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599" name="Line 23"/>
          <p:cNvSpPr>
            <a:spLocks noChangeShapeType="1"/>
          </p:cNvSpPr>
          <p:nvPr/>
        </p:nvSpPr>
        <p:spPr bwMode="auto">
          <a:xfrm>
            <a:off x="6400800" y="0"/>
            <a:ext cx="0" cy="685800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600" name="Text Box 24"/>
          <p:cNvSpPr txBox="1">
            <a:spLocks noChangeArrowheads="1"/>
          </p:cNvSpPr>
          <p:nvPr/>
        </p:nvSpPr>
        <p:spPr bwMode="auto">
          <a:xfrm>
            <a:off x="6400800" y="4940300"/>
            <a:ext cx="2743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333333"/>
                </a:solidFill>
              </a:rPr>
              <a:t>Key to Sources:</a:t>
            </a:r>
            <a:endParaRPr kumimoji="0" lang="en-US" altLang="en-US" sz="2400" b="1">
              <a:solidFill>
                <a:srgbClr val="3333CC"/>
              </a:solidFill>
            </a:endParaRPr>
          </a:p>
          <a:p>
            <a:pPr>
              <a:spcBef>
                <a:spcPct val="0"/>
              </a:spcBef>
              <a:buClrTx/>
              <a:buFontTx/>
              <a:buNone/>
            </a:pPr>
            <a:r>
              <a:rPr kumimoji="0" lang="en-US" altLang="en-US" sz="2400" b="1">
                <a:solidFill>
                  <a:srgbClr val="3333CC"/>
                </a:solidFill>
              </a:rPr>
              <a:t>J = Yahwist</a:t>
            </a:r>
            <a:endParaRPr kumimoji="0" lang="en-US" altLang="en-US" sz="2400" b="1">
              <a:solidFill>
                <a:srgbClr val="333333"/>
              </a:solidFill>
            </a:endParaRPr>
          </a:p>
          <a:p>
            <a:pPr>
              <a:spcBef>
                <a:spcPct val="0"/>
              </a:spcBef>
              <a:buClrTx/>
              <a:buFontTx/>
              <a:buNone/>
            </a:pPr>
            <a:r>
              <a:rPr kumimoji="0" lang="en-US" altLang="en-US" sz="2400" b="1">
                <a:solidFill>
                  <a:srgbClr val="009900"/>
                </a:solidFill>
              </a:rPr>
              <a:t>E = Elohist</a:t>
            </a:r>
            <a:endParaRPr kumimoji="0" lang="en-US" altLang="en-US" sz="2400" b="1">
              <a:solidFill>
                <a:srgbClr val="333333"/>
              </a:solidFill>
            </a:endParaRPr>
          </a:p>
          <a:p>
            <a:pPr>
              <a:spcBef>
                <a:spcPct val="0"/>
              </a:spcBef>
              <a:buClrTx/>
              <a:buFontTx/>
              <a:buNone/>
            </a:pPr>
            <a:r>
              <a:rPr kumimoji="0" lang="en-US" altLang="en-US" sz="2400" b="1">
                <a:solidFill>
                  <a:srgbClr val="CC0000"/>
                </a:solidFill>
              </a:rPr>
              <a:t>D = Deuteronomist</a:t>
            </a:r>
            <a:endParaRPr kumimoji="0" lang="en-US" altLang="en-US" sz="2400" b="1">
              <a:solidFill>
                <a:srgbClr val="333333"/>
              </a:solidFill>
            </a:endParaRPr>
          </a:p>
          <a:p>
            <a:pPr>
              <a:spcBef>
                <a:spcPct val="0"/>
              </a:spcBef>
              <a:buClrTx/>
              <a:buFontTx/>
              <a:buNone/>
            </a:pPr>
            <a:r>
              <a:rPr kumimoji="0" lang="en-US" altLang="en-US" sz="2400" b="1">
                <a:solidFill>
                  <a:srgbClr val="660066"/>
                </a:solidFill>
              </a:rPr>
              <a:t>P = Priestly</a:t>
            </a:r>
            <a:endParaRPr kumimoji="0" lang="en-US" altLang="en-US" sz="2400" b="1">
              <a:solidFill>
                <a:srgbClr val="333333"/>
              </a:solidFill>
            </a:endParaRPr>
          </a:p>
        </p:txBody>
      </p:sp>
      <p:sp>
        <p:nvSpPr>
          <p:cNvPr id="24601" name="Line 25"/>
          <p:cNvSpPr>
            <a:spLocks noChangeShapeType="1"/>
          </p:cNvSpPr>
          <p:nvPr/>
        </p:nvSpPr>
        <p:spPr bwMode="auto">
          <a:xfrm>
            <a:off x="6400800" y="4876800"/>
            <a:ext cx="2743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24602" name="Text Box 26"/>
          <p:cNvSpPr txBox="1">
            <a:spLocks noChangeArrowheads="1"/>
          </p:cNvSpPr>
          <p:nvPr/>
        </p:nvSpPr>
        <p:spPr bwMode="auto">
          <a:xfrm>
            <a:off x="2209800" y="0"/>
            <a:ext cx="3886200" cy="774700"/>
          </a:xfrm>
          <a:prstGeom prst="rect">
            <a:avLst/>
          </a:prstGeom>
          <a:noFill/>
          <a:ln w="12700">
            <a:solidFill>
              <a:schemeClr val="tx1"/>
            </a:solidFill>
            <a:miter lim="800000"/>
            <a:headEnd/>
            <a:tailEnd/>
          </a:ln>
          <a:effectLst/>
        </p:spPr>
        <p:txBody>
          <a:bodyPr>
            <a:spAutoFit/>
          </a:bodyPr>
          <a:lstStyle/>
          <a:p>
            <a:pPr>
              <a:spcBef>
                <a:spcPct val="50000"/>
              </a:spcBef>
              <a:defRPr/>
            </a:pPr>
            <a:r>
              <a:rPr lang="en-US" b="1">
                <a:solidFill>
                  <a:srgbClr val="333333"/>
                </a:solidFill>
                <a:effectLst>
                  <a:outerShdw blurRad="38100" dist="38100" dir="2700000" algn="tl">
                    <a:srgbClr val="000000"/>
                  </a:outerShdw>
                </a:effectLst>
              </a:rPr>
              <a:t>Development of Pentateuch</a:t>
            </a:r>
          </a:p>
          <a:p>
            <a:pPr algn="ctr">
              <a:defRPr/>
            </a:pPr>
            <a:r>
              <a:rPr lang="en-US" sz="2000">
                <a:solidFill>
                  <a:srgbClr val="333333"/>
                </a:solidFill>
                <a:effectLst>
                  <a:outerShdw blurRad="38100" dist="38100" dir="2700000" algn="tl">
                    <a:srgbClr val="000000"/>
                  </a:outerShdw>
                </a:effectLst>
              </a:rPr>
              <a:t>(CP U4, p.10)</a:t>
            </a:r>
            <a:endParaRPr lang="en-US" sz="2000">
              <a:solidFill>
                <a:srgbClr val="333333"/>
              </a:solidFill>
            </a:endParaRPr>
          </a:p>
        </p:txBody>
      </p:sp>
      <p:sp>
        <p:nvSpPr>
          <p:cNvPr id="29" name="TextBox 28"/>
          <p:cNvSpPr txBox="1">
            <a:spLocks noChangeArrowheads="1"/>
          </p:cNvSpPr>
          <p:nvPr/>
        </p:nvSpPr>
        <p:spPr bwMode="auto">
          <a:xfrm>
            <a:off x="3657600" y="1447800"/>
            <a:ext cx="2514600" cy="830263"/>
          </a:xfrm>
          <a:prstGeom prst="rect">
            <a:avLst/>
          </a:prstGeom>
          <a:solidFill>
            <a:srgbClr val="FFC000"/>
          </a:solidFill>
          <a:ln w="12700">
            <a:solidFill>
              <a:srgbClr val="C00000"/>
            </a:solidFill>
            <a:miter lim="800000"/>
            <a:headEnd/>
            <a:tailEnd/>
          </a:ln>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a:solidFill>
                  <a:srgbClr val="333333"/>
                </a:solidFill>
              </a:rPr>
              <a:t>Egyptian Saite Dynasty 711-525</a:t>
            </a:r>
          </a:p>
        </p:txBody>
      </p:sp>
      <p:sp>
        <p:nvSpPr>
          <p:cNvPr id="30" name="Right Brace 29"/>
          <p:cNvSpPr>
            <a:spLocks/>
          </p:cNvSpPr>
          <p:nvPr/>
        </p:nvSpPr>
        <p:spPr bwMode="auto">
          <a:xfrm rot="5400000">
            <a:off x="4800600" y="1905000"/>
            <a:ext cx="304800" cy="1066800"/>
          </a:xfrm>
          <a:prstGeom prst="rightBrace">
            <a:avLst>
              <a:gd name="adj1" fmla="val 8329"/>
              <a:gd name="adj2" fmla="val 50000"/>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solidFill>
                <a:srgbClr val="333333"/>
              </a:solidFill>
            </a:endParaRPr>
          </a:p>
        </p:txBody>
      </p:sp>
    </p:spTree>
    <p:extLst>
      <p:ext uri="{BB962C8B-B14F-4D97-AF65-F5344CB8AC3E}">
        <p14:creationId xmlns:p14="http://schemas.microsoft.com/office/powerpoint/2010/main" val="419512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0600"/>
            <a:ext cx="8382000" cy="1508105"/>
          </a:xfrm>
          <a:prstGeom prst="rect">
            <a:avLst/>
          </a:prstGeom>
          <a:noFill/>
        </p:spPr>
        <p:txBody>
          <a:bodyPr wrap="square" rtlCol="0">
            <a:spAutoFit/>
          </a:bodyPr>
          <a:lstStyle/>
          <a:p>
            <a:r>
              <a:rPr lang="en-US" sz="2800" b="1" dirty="0">
                <a:solidFill>
                  <a:srgbClr val="333333"/>
                </a:solidFill>
              </a:rPr>
              <a:t>Example:</a:t>
            </a:r>
          </a:p>
          <a:p>
            <a:endParaRPr lang="en-US" sz="2800" b="1" dirty="0">
              <a:solidFill>
                <a:srgbClr val="333333"/>
              </a:solidFill>
            </a:endParaRPr>
          </a:p>
          <a:p>
            <a:pPr algn="ctr"/>
            <a:r>
              <a:rPr lang="en-US" sz="3600" b="1" dirty="0">
                <a:solidFill>
                  <a:srgbClr val="3333CC"/>
                </a:solidFill>
              </a:rPr>
              <a:t>The ‘Poetics’ of Genesis One</a:t>
            </a:r>
          </a:p>
        </p:txBody>
      </p:sp>
    </p:spTree>
    <p:extLst>
      <p:ext uri="{BB962C8B-B14F-4D97-AF65-F5344CB8AC3E}">
        <p14:creationId xmlns:p14="http://schemas.microsoft.com/office/powerpoint/2010/main" val="3430826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solidFill>
                  <a:srgbClr val="333333"/>
                </a:solidFill>
              </a:rPr>
              <a:t>Genesis 1</a:t>
            </a:r>
          </a:p>
        </p:txBody>
      </p:sp>
      <p:sp>
        <p:nvSpPr>
          <p:cNvPr id="5126" name="Oval 6"/>
          <p:cNvSpPr>
            <a:spLocks noChangeArrowheads="1"/>
          </p:cNvSpPr>
          <p:nvPr/>
        </p:nvSpPr>
        <p:spPr bwMode="auto">
          <a:xfrm>
            <a:off x="1600200" y="1066800"/>
            <a:ext cx="5867400" cy="5410200"/>
          </a:xfrm>
          <a:prstGeom prst="ellipse">
            <a:avLst/>
          </a:prstGeom>
          <a:solidFill>
            <a:srgbClr val="000000"/>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400">
              <a:solidFill>
                <a:srgbClr val="333333"/>
              </a:solidFill>
            </a:endParaRPr>
          </a:p>
        </p:txBody>
      </p:sp>
      <p:sp>
        <p:nvSpPr>
          <p:cNvPr id="5127" name="Oval 7"/>
          <p:cNvSpPr>
            <a:spLocks noChangeArrowheads="1"/>
          </p:cNvSpPr>
          <p:nvPr/>
        </p:nvSpPr>
        <p:spPr bwMode="auto">
          <a:xfrm>
            <a:off x="2590800" y="1981200"/>
            <a:ext cx="3810000" cy="3581400"/>
          </a:xfrm>
          <a:prstGeom prst="ellipse">
            <a:avLst/>
          </a:prstGeom>
          <a:solidFill>
            <a:srgbClr val="00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400">
              <a:solidFill>
                <a:srgbClr val="333333"/>
              </a:solidFill>
            </a:endParaRPr>
          </a:p>
        </p:txBody>
      </p:sp>
      <p:sp>
        <p:nvSpPr>
          <p:cNvPr id="5128" name="Oval 8"/>
          <p:cNvSpPr>
            <a:spLocks noChangeArrowheads="1"/>
          </p:cNvSpPr>
          <p:nvPr/>
        </p:nvSpPr>
        <p:spPr bwMode="auto">
          <a:xfrm>
            <a:off x="3429000" y="2819400"/>
            <a:ext cx="2209800" cy="2057400"/>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400">
              <a:solidFill>
                <a:srgbClr val="333333"/>
              </a:solidFill>
            </a:endParaRPr>
          </a:p>
        </p:txBody>
      </p:sp>
      <p:sp>
        <p:nvSpPr>
          <p:cNvPr id="5130" name="Text Box 10"/>
          <p:cNvSpPr txBox="1">
            <a:spLocks noChangeArrowheads="1"/>
          </p:cNvSpPr>
          <p:nvPr/>
        </p:nvSpPr>
        <p:spPr bwMode="auto">
          <a:xfrm>
            <a:off x="3733800" y="1295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rgbClr val="FFFFFF"/>
                </a:solidFill>
              </a:rPr>
              <a:t>Darkness</a:t>
            </a:r>
            <a:endParaRPr kumimoji="0" lang="en-US" altLang="en-US" sz="2400">
              <a:solidFill>
                <a:srgbClr val="333333"/>
              </a:solidFill>
            </a:endParaRPr>
          </a:p>
        </p:txBody>
      </p:sp>
      <p:sp>
        <p:nvSpPr>
          <p:cNvPr id="5131" name="Text Box 11"/>
          <p:cNvSpPr txBox="1">
            <a:spLocks noChangeArrowheads="1"/>
          </p:cNvSpPr>
          <p:nvPr/>
        </p:nvSpPr>
        <p:spPr bwMode="auto">
          <a:xfrm>
            <a:off x="3429000" y="22860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a:solidFill>
                  <a:srgbClr val="333333"/>
                </a:solidFill>
              </a:rPr>
              <a:t>Watery Deep</a:t>
            </a:r>
          </a:p>
        </p:txBody>
      </p:sp>
      <p:sp>
        <p:nvSpPr>
          <p:cNvPr id="5132" name="Text Box 12"/>
          <p:cNvSpPr txBox="1">
            <a:spLocks noChangeArrowheads="1"/>
          </p:cNvSpPr>
          <p:nvPr/>
        </p:nvSpPr>
        <p:spPr bwMode="auto">
          <a:xfrm>
            <a:off x="3886200" y="3429000"/>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a:solidFill>
                  <a:srgbClr val="333333"/>
                </a:solidFill>
              </a:rPr>
              <a:t>Formless Earth</a:t>
            </a:r>
          </a:p>
        </p:txBody>
      </p:sp>
      <p:sp>
        <p:nvSpPr>
          <p:cNvPr id="5133" name="Oval 13"/>
          <p:cNvSpPr>
            <a:spLocks noChangeArrowheads="1"/>
          </p:cNvSpPr>
          <p:nvPr/>
        </p:nvSpPr>
        <p:spPr bwMode="auto">
          <a:xfrm>
            <a:off x="533400" y="762000"/>
            <a:ext cx="2362200" cy="11430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400">
              <a:solidFill>
                <a:srgbClr val="333333"/>
              </a:solidFill>
            </a:endParaRPr>
          </a:p>
        </p:txBody>
      </p:sp>
      <p:sp>
        <p:nvSpPr>
          <p:cNvPr id="5134" name="Text Box 14"/>
          <p:cNvSpPr txBox="1">
            <a:spLocks noChangeArrowheads="1"/>
          </p:cNvSpPr>
          <p:nvPr/>
        </p:nvSpPr>
        <p:spPr bwMode="auto">
          <a:xfrm>
            <a:off x="654050" y="1066800"/>
            <a:ext cx="219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333333"/>
                </a:solidFill>
              </a:rPr>
              <a:t>“Spirit of God”</a:t>
            </a:r>
            <a:endParaRPr kumimoji="0" lang="en-US" altLang="en-US" sz="240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8"/>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5132"/>
                                        </p:tgtEl>
                                        <p:attrNameLst>
                                          <p:attrName>style.visibility</p:attrName>
                                        </p:attrNameLst>
                                      </p:cBhvr>
                                      <p:to>
                                        <p:strVal val="visible"/>
                                      </p:to>
                                    </p:set>
                                    <p:animEffect transition="in" filter="dissolve">
                                      <p:cBhvr>
                                        <p:cTn id="10" dur="500"/>
                                        <p:tgtEl>
                                          <p:spTgt spid="51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7"/>
                                        </p:tgtEl>
                                        <p:attrNameLst>
                                          <p:attrName>style.visibility</p:attrName>
                                        </p:attrNameLst>
                                      </p:cBhvr>
                                      <p:to>
                                        <p:strVal val="visible"/>
                                      </p:to>
                                    </p:set>
                                  </p:childTnLst>
                                </p:cTn>
                              </p:par>
                            </p:childTnLst>
                          </p:cTn>
                        </p:par>
                        <p:par>
                          <p:cTn id="15" fill="hold" nodeType="afterGroup">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5131"/>
                                        </p:tgtEl>
                                        <p:attrNameLst>
                                          <p:attrName>style.visibility</p:attrName>
                                        </p:attrNameLst>
                                      </p:cBhvr>
                                      <p:to>
                                        <p:strVal val="visible"/>
                                      </p:to>
                                    </p:set>
                                    <p:animEffect transition="in" filter="slide(fromBottom)">
                                      <p:cBhvr>
                                        <p:cTn id="18" dur="500"/>
                                        <p:tgtEl>
                                          <p:spTgt spid="5131"/>
                                        </p:tgtEl>
                                      </p:cBhvr>
                                    </p:animEffect>
                                  </p:childTnLst>
                                  <p:subTnLst>
                                    <p:audio>
                                      <p:cMediaNode>
                                        <p:cTn display="0" masterRel="sameClick">
                                          <p:stCondLst>
                                            <p:cond evt="begin" delay="0">
                                              <p:tn val="16"/>
                                            </p:cond>
                                          </p:stCondLst>
                                          <p:endCondLst>
                                            <p:cond evt="onStopAudio" delay="0">
                                              <p:tgtEl>
                                                <p:sldTgt/>
                                              </p:tgtEl>
                                            </p:cond>
                                          </p:endCondLst>
                                        </p:cTn>
                                        <p:tgtEl>
                                          <p:sndTgt r:embed="rId3" name="SPLA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6"/>
                                        </p:tgtEl>
                                        <p:attrNameLst>
                                          <p:attrName>style.visibility</p:attrName>
                                        </p:attrNameLst>
                                      </p:cBhvr>
                                      <p:to>
                                        <p:strVal val="visible"/>
                                      </p:to>
                                    </p:set>
                                  </p:childTnLst>
                                </p:cTn>
                              </p:par>
                            </p:childTnLst>
                          </p:cTn>
                        </p:par>
                        <p:par>
                          <p:cTn id="23" fill="hold" nodeType="afterGroup">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5130"/>
                                        </p:tgtEl>
                                        <p:attrNameLst>
                                          <p:attrName>style.visibility</p:attrName>
                                        </p:attrNameLst>
                                      </p:cBhvr>
                                      <p:to>
                                        <p:strVal val="visible"/>
                                      </p:to>
                                    </p:set>
                                    <p:animEffect transition="in" filter="dissolve">
                                      <p:cBhvr>
                                        <p:cTn id="26" dur="500"/>
                                        <p:tgtEl>
                                          <p:spTgt spid="51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133"/>
                                        </p:tgtEl>
                                        <p:attrNameLst>
                                          <p:attrName>style.visibility</p:attrName>
                                        </p:attrNameLst>
                                      </p:cBhvr>
                                      <p:to>
                                        <p:strVal val="visible"/>
                                      </p:to>
                                    </p:set>
                                    <p:anim calcmode="lin" valueType="num">
                                      <p:cBhvr additive="base">
                                        <p:cTn id="31" dur="500" fill="hold"/>
                                        <p:tgtEl>
                                          <p:spTgt spid="5133"/>
                                        </p:tgtEl>
                                        <p:attrNameLst>
                                          <p:attrName>ppt_x</p:attrName>
                                        </p:attrNameLst>
                                      </p:cBhvr>
                                      <p:tavLst>
                                        <p:tav tm="0">
                                          <p:val>
                                            <p:strVal val="1+#ppt_w/2"/>
                                          </p:val>
                                        </p:tav>
                                        <p:tav tm="100000">
                                          <p:val>
                                            <p:strVal val="#ppt_x"/>
                                          </p:val>
                                        </p:tav>
                                      </p:tavLst>
                                    </p:anim>
                                    <p:anim calcmode="lin" valueType="num">
                                      <p:cBhvr additive="base">
                                        <p:cTn id="32" dur="500" fill="hold"/>
                                        <p:tgtEl>
                                          <p:spTgt spid="51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MSj03882100000[1].wav"/>
                                        </p:tgtEl>
                                      </p:cMediaNode>
                                    </p:audio>
                                  </p:subTnLst>
                                </p:cTn>
                              </p:par>
                              <p:par>
                                <p:cTn id="33" presetID="1" presetClass="entr" presetSubtype="0" fill="hold" grpId="0" nodeType="withEffect">
                                  <p:stCondLst>
                                    <p:cond delay="0"/>
                                  </p:stCondLst>
                                  <p:childTnLst>
                                    <p:set>
                                      <p:cBhvr>
                                        <p:cTn id="34" dur="1" fill="hold">
                                          <p:stCondLst>
                                            <p:cond delay="499"/>
                                          </p:stCondLst>
                                        </p:cTn>
                                        <p:tgtEl>
                                          <p:spTgt spid="5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5128" grpId="0" animBg="1"/>
      <p:bldP spid="5130" grpId="0" autoUpdateAnimBg="0"/>
      <p:bldP spid="5131" grpId="0" autoUpdateAnimBg="0"/>
      <p:bldP spid="5132" grpId="0" autoUpdateAnimBg="0"/>
      <p:bldP spid="5133" grpId="0" animBg="1"/>
      <p:bldP spid="51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solidFill>
                  <a:srgbClr val="333333"/>
                </a:solidFill>
              </a:rPr>
              <a:t>Days of Creation</a:t>
            </a:r>
          </a:p>
        </p:txBody>
      </p:sp>
      <p:sp>
        <p:nvSpPr>
          <p:cNvPr id="9219" name="Text Box 3"/>
          <p:cNvSpPr txBox="1">
            <a:spLocks noChangeArrowheads="1"/>
          </p:cNvSpPr>
          <p:nvPr/>
        </p:nvSpPr>
        <p:spPr bwMode="auto">
          <a:xfrm>
            <a:off x="457200" y="533400"/>
            <a:ext cx="487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333333"/>
                </a:solidFill>
              </a:rPr>
              <a:t>Day 1 -------------------darkness/light separates</a:t>
            </a:r>
          </a:p>
        </p:txBody>
      </p:sp>
      <p:sp>
        <p:nvSpPr>
          <p:cNvPr id="9220" name="Text Box 4"/>
          <p:cNvSpPr txBox="1">
            <a:spLocks noChangeArrowheads="1"/>
          </p:cNvSpPr>
          <p:nvPr/>
        </p:nvSpPr>
        <p:spPr bwMode="auto">
          <a:xfrm>
            <a:off x="7772400" y="457200"/>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2E19CB"/>
                </a:solidFill>
              </a:rPr>
              <a:t>Day 4</a:t>
            </a:r>
          </a:p>
          <a:p>
            <a:pPr>
              <a:spcBef>
                <a:spcPct val="0"/>
              </a:spcBef>
              <a:buClrTx/>
              <a:buFontTx/>
              <a:buNone/>
            </a:pPr>
            <a:r>
              <a:rPr kumimoji="0" lang="en-US" altLang="en-US" sz="2400" b="1">
                <a:solidFill>
                  <a:srgbClr val="2E19CB"/>
                </a:solidFill>
              </a:rPr>
              <a:t>fills</a:t>
            </a:r>
            <a:endParaRPr kumimoji="0" lang="en-US" altLang="en-US" sz="2400" b="1">
              <a:solidFill>
                <a:srgbClr val="401DB1"/>
              </a:solidFill>
            </a:endParaRPr>
          </a:p>
        </p:txBody>
      </p:sp>
      <p:sp>
        <p:nvSpPr>
          <p:cNvPr id="9221" name="Text Box 5"/>
          <p:cNvSpPr txBox="1">
            <a:spLocks noChangeArrowheads="1"/>
          </p:cNvSpPr>
          <p:nvPr/>
        </p:nvSpPr>
        <p:spPr bwMode="auto">
          <a:xfrm>
            <a:off x="533400" y="2209800"/>
            <a:ext cx="464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333333"/>
                </a:solidFill>
              </a:rPr>
              <a:t>Day 2 -----------------------waters</a:t>
            </a:r>
          </a:p>
          <a:p>
            <a:pPr>
              <a:spcBef>
                <a:spcPct val="0"/>
              </a:spcBef>
              <a:buClrTx/>
              <a:buFontTx/>
              <a:buNone/>
            </a:pPr>
            <a:r>
              <a:rPr kumimoji="0" lang="en-US" altLang="en-US" sz="2400" b="1">
                <a:solidFill>
                  <a:srgbClr val="333333"/>
                </a:solidFill>
              </a:rPr>
              <a:t>separates</a:t>
            </a:r>
          </a:p>
        </p:txBody>
      </p:sp>
      <p:sp>
        <p:nvSpPr>
          <p:cNvPr id="9222" name="Text Box 6"/>
          <p:cNvSpPr txBox="1">
            <a:spLocks noChangeArrowheads="1"/>
          </p:cNvSpPr>
          <p:nvPr/>
        </p:nvSpPr>
        <p:spPr bwMode="auto">
          <a:xfrm>
            <a:off x="7620000" y="2209800"/>
            <a:ext cx="129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2E19CB"/>
                </a:solidFill>
              </a:rPr>
              <a:t>Day 5</a:t>
            </a:r>
          </a:p>
          <a:p>
            <a:pPr>
              <a:spcBef>
                <a:spcPct val="0"/>
              </a:spcBef>
              <a:buClrTx/>
              <a:buFontTx/>
              <a:buNone/>
            </a:pPr>
            <a:r>
              <a:rPr kumimoji="0" lang="en-US" altLang="en-US" sz="2400" b="1">
                <a:solidFill>
                  <a:srgbClr val="2E19CB"/>
                </a:solidFill>
              </a:rPr>
              <a:t>fills</a:t>
            </a:r>
            <a:endParaRPr kumimoji="0" lang="en-US" altLang="en-US" sz="2400" b="1">
              <a:solidFill>
                <a:srgbClr val="333333"/>
              </a:solidFill>
            </a:endParaRPr>
          </a:p>
        </p:txBody>
      </p:sp>
      <p:sp>
        <p:nvSpPr>
          <p:cNvPr id="9223" name="Text Box 7"/>
          <p:cNvSpPr txBox="1">
            <a:spLocks noChangeArrowheads="1"/>
          </p:cNvSpPr>
          <p:nvPr/>
        </p:nvSpPr>
        <p:spPr bwMode="auto">
          <a:xfrm>
            <a:off x="609600" y="4267200"/>
            <a:ext cx="464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333333"/>
                </a:solidFill>
              </a:rPr>
              <a:t>Day 3 ---------------------- “earth” separates</a:t>
            </a:r>
          </a:p>
        </p:txBody>
      </p:sp>
      <p:sp>
        <p:nvSpPr>
          <p:cNvPr id="9224" name="Text Box 8"/>
          <p:cNvSpPr txBox="1">
            <a:spLocks noChangeArrowheads="1"/>
          </p:cNvSpPr>
          <p:nvPr/>
        </p:nvSpPr>
        <p:spPr bwMode="auto">
          <a:xfrm>
            <a:off x="7467600" y="4343400"/>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2E19CB"/>
                </a:solidFill>
              </a:rPr>
              <a:t>Day 6</a:t>
            </a:r>
          </a:p>
          <a:p>
            <a:pPr>
              <a:spcBef>
                <a:spcPct val="0"/>
              </a:spcBef>
              <a:buClrTx/>
              <a:buFontTx/>
              <a:buNone/>
            </a:pPr>
            <a:r>
              <a:rPr kumimoji="0" lang="en-US" altLang="en-US" sz="2400" b="1">
                <a:solidFill>
                  <a:srgbClr val="2E19CB"/>
                </a:solidFill>
              </a:rPr>
              <a:t>fills</a:t>
            </a:r>
          </a:p>
        </p:txBody>
      </p:sp>
      <p:sp>
        <p:nvSpPr>
          <p:cNvPr id="9225" name="Text Box 9"/>
          <p:cNvSpPr txBox="1">
            <a:spLocks noChangeArrowheads="1"/>
          </p:cNvSpPr>
          <p:nvPr/>
        </p:nvSpPr>
        <p:spPr bwMode="auto">
          <a:xfrm>
            <a:off x="25146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333333"/>
                </a:solidFill>
              </a:rPr>
              <a:t>Day 7 ----- rests</a:t>
            </a:r>
          </a:p>
        </p:txBody>
      </p:sp>
      <p:sp>
        <p:nvSpPr>
          <p:cNvPr id="9227" name="Line 11"/>
          <p:cNvSpPr>
            <a:spLocks noChangeShapeType="1"/>
          </p:cNvSpPr>
          <p:nvPr/>
        </p:nvSpPr>
        <p:spPr bwMode="auto">
          <a:xfrm flipH="1">
            <a:off x="5257800" y="4572000"/>
            <a:ext cx="21336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8" name="Line 12"/>
          <p:cNvSpPr>
            <a:spLocks noChangeShapeType="1"/>
          </p:cNvSpPr>
          <p:nvPr/>
        </p:nvSpPr>
        <p:spPr bwMode="auto">
          <a:xfrm flipH="1">
            <a:off x="5105400" y="2514600"/>
            <a:ext cx="24384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9" name="Line 13"/>
          <p:cNvSpPr>
            <a:spLocks noChangeShapeType="1"/>
          </p:cNvSpPr>
          <p:nvPr/>
        </p:nvSpPr>
        <p:spPr bwMode="auto">
          <a:xfrm flipH="1">
            <a:off x="5334000" y="838200"/>
            <a:ext cx="22860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9392" name="Object 2048"/>
          <p:cNvGraphicFramePr>
            <a:graphicFrameLocks noChangeAspect="1"/>
          </p:cNvGraphicFramePr>
          <p:nvPr/>
        </p:nvGraphicFramePr>
        <p:xfrm>
          <a:off x="5638800" y="990600"/>
          <a:ext cx="914400" cy="914400"/>
        </p:xfrm>
        <a:graphic>
          <a:graphicData uri="http://schemas.openxmlformats.org/presentationml/2006/ole">
            <mc:AlternateContent xmlns:mc="http://schemas.openxmlformats.org/markup-compatibility/2006">
              <mc:Choice xmlns:v="urn:schemas-microsoft-com:vml" Requires="v">
                <p:oleObj spid="_x0000_s35935" name="Clip" r:id="rId4" imgW="502006" imgH="502006" progId="MS_ClipArt_Gallery.5">
                  <p:embed/>
                </p:oleObj>
              </mc:Choice>
              <mc:Fallback>
                <p:oleObj name="Clip" r:id="rId4" imgW="502006" imgH="502006" progId="MS_ClipArt_Gallery.5">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99060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1" name="AutoShape 15"/>
          <p:cNvSpPr>
            <a:spLocks noChangeArrowheads="1"/>
          </p:cNvSpPr>
          <p:nvPr/>
        </p:nvSpPr>
        <p:spPr bwMode="auto">
          <a:xfrm>
            <a:off x="2057400" y="1143000"/>
            <a:ext cx="1828800" cy="838200"/>
          </a:xfrm>
          <a:prstGeom prst="rtTriangle">
            <a:avLst/>
          </a:prstGeom>
          <a:solidFill>
            <a:srgbClr val="000000"/>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400">
              <a:solidFill>
                <a:srgbClr val="333333"/>
              </a:solidFill>
            </a:endParaRPr>
          </a:p>
        </p:txBody>
      </p:sp>
      <p:sp>
        <p:nvSpPr>
          <p:cNvPr id="9232" name="AutoShape 16"/>
          <p:cNvSpPr>
            <a:spLocks noChangeArrowheads="1"/>
          </p:cNvSpPr>
          <p:nvPr/>
        </p:nvSpPr>
        <p:spPr bwMode="auto">
          <a:xfrm flipH="1" flipV="1">
            <a:off x="2209800" y="1066800"/>
            <a:ext cx="1676400" cy="762000"/>
          </a:xfrm>
          <a:prstGeom prst="rtTriangle">
            <a:avLst/>
          </a:prstGeom>
          <a:solidFill>
            <a:srgbClr val="FFFF00"/>
          </a:solidFill>
          <a:ln w="9525">
            <a:solidFill>
              <a:srgbClr val="FFFF00"/>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400">
              <a:solidFill>
                <a:srgbClr val="333333"/>
              </a:solidFill>
            </a:endParaRPr>
          </a:p>
        </p:txBody>
      </p:sp>
      <p:graphicFrame>
        <p:nvGraphicFramePr>
          <p:cNvPr id="59393" name="Object 2049"/>
          <p:cNvGraphicFramePr>
            <a:graphicFrameLocks noChangeAspect="1"/>
          </p:cNvGraphicFramePr>
          <p:nvPr/>
        </p:nvGraphicFramePr>
        <p:xfrm>
          <a:off x="2057400" y="2819400"/>
          <a:ext cx="2057400" cy="1376363"/>
        </p:xfrm>
        <a:graphic>
          <a:graphicData uri="http://schemas.openxmlformats.org/presentationml/2006/ole">
            <mc:AlternateContent xmlns:mc="http://schemas.openxmlformats.org/markup-compatibility/2006">
              <mc:Choice xmlns:v="urn:schemas-microsoft-com:vml" Requires="v">
                <p:oleObj spid="_x0000_s35936" name="Clip" r:id="rId6" imgW="5714286" imgH="3820058" progId="MS_ClipArt_Gallery.5">
                  <p:embed/>
                </p:oleObj>
              </mc:Choice>
              <mc:Fallback>
                <p:oleObj name="Clip" r:id="rId6" imgW="5714286" imgH="3820058" progId="MS_ClipArt_Gallery.5">
                  <p:embed/>
                  <p:pic>
                    <p:nvPicPr>
                      <p:cNvPr id="0" name="Object 20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2819400"/>
                        <a:ext cx="2057400" cy="137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4" name="Object 2050"/>
          <p:cNvGraphicFramePr>
            <a:graphicFrameLocks noChangeAspect="1"/>
          </p:cNvGraphicFramePr>
          <p:nvPr/>
        </p:nvGraphicFramePr>
        <p:xfrm>
          <a:off x="5715000" y="2819400"/>
          <a:ext cx="1749425" cy="1414463"/>
        </p:xfrm>
        <a:graphic>
          <a:graphicData uri="http://schemas.openxmlformats.org/presentationml/2006/ole">
            <mc:AlternateContent xmlns:mc="http://schemas.openxmlformats.org/markup-compatibility/2006">
              <mc:Choice xmlns:v="urn:schemas-microsoft-com:vml" Requires="v">
                <p:oleObj spid="_x0000_s35937" name="Clip" r:id="rId8" imgW="4108764" imgH="3321113" progId="MS_ClipArt_Gallery.5">
                  <p:embed/>
                </p:oleObj>
              </mc:Choice>
              <mc:Fallback>
                <p:oleObj name="Clip" r:id="rId8" imgW="4108764" imgH="3321113" progId="MS_ClipArt_Gallery.5">
                  <p:embed/>
                  <p:pic>
                    <p:nvPicPr>
                      <p:cNvPr id="0" name="Object 20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2819400"/>
                        <a:ext cx="1749425"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5" name="Object 2051"/>
          <p:cNvGraphicFramePr>
            <a:graphicFrameLocks noChangeAspect="1"/>
          </p:cNvGraphicFramePr>
          <p:nvPr/>
        </p:nvGraphicFramePr>
        <p:xfrm>
          <a:off x="1981200" y="4724400"/>
          <a:ext cx="2133600" cy="1393825"/>
        </p:xfrm>
        <a:graphic>
          <a:graphicData uri="http://schemas.openxmlformats.org/presentationml/2006/ole">
            <mc:AlternateContent xmlns:mc="http://schemas.openxmlformats.org/markup-compatibility/2006">
              <mc:Choice xmlns:v="urn:schemas-microsoft-com:vml" Requires="v">
                <p:oleObj spid="_x0000_s35938" name="Clip" r:id="rId10" imgW="4285714" imgH="2800000" progId="MS_ClipArt_Gallery.5">
                  <p:embed/>
                </p:oleObj>
              </mc:Choice>
              <mc:Fallback>
                <p:oleObj name="Clip" r:id="rId10" imgW="4285714" imgH="2800000" progId="MS_ClipArt_Gallery.5">
                  <p:embed/>
                  <p:pic>
                    <p:nvPicPr>
                      <p:cNvPr id="0" name="Object 20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4724400"/>
                        <a:ext cx="2133600" cy="139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2052"/>
          <p:cNvGraphicFramePr>
            <a:graphicFrameLocks noChangeAspect="1"/>
          </p:cNvGraphicFramePr>
          <p:nvPr/>
        </p:nvGraphicFramePr>
        <p:xfrm>
          <a:off x="5562600" y="4724400"/>
          <a:ext cx="1784350" cy="1744663"/>
        </p:xfrm>
        <a:graphic>
          <a:graphicData uri="http://schemas.openxmlformats.org/presentationml/2006/ole">
            <mc:AlternateContent xmlns:mc="http://schemas.openxmlformats.org/markup-compatibility/2006">
              <mc:Choice xmlns:v="urn:schemas-microsoft-com:vml" Requires="v">
                <p:oleObj spid="_x0000_s35939" name="Clip" r:id="rId12" imgW="1784909" imgH="1744675" progId="MS_ClipArt_Gallery.5">
                  <p:embed/>
                </p:oleObj>
              </mc:Choice>
              <mc:Fallback>
                <p:oleObj name="Clip" r:id="rId12" imgW="1784909" imgH="1744675" progId="MS_ClipArt_Gallery.5">
                  <p:embed/>
                  <p:pic>
                    <p:nvPicPr>
                      <p:cNvPr id="0" name="Object 20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62600" y="4724400"/>
                        <a:ext cx="1784350" cy="174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23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23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221"/>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499"/>
                                          </p:stCondLst>
                                        </p:cTn>
                                        <p:tgtEl>
                                          <p:spTgt spid="5939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9223"/>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499"/>
                                          </p:stCondLst>
                                        </p:cTn>
                                        <p:tgtEl>
                                          <p:spTgt spid="5939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29"/>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9220"/>
                                        </p:tgtEl>
                                        <p:attrNameLst>
                                          <p:attrName>style.visibility</p:attrName>
                                        </p:attrNameLst>
                                      </p:cBhvr>
                                      <p:to>
                                        <p:strVal val="visible"/>
                                      </p:to>
                                    </p:set>
                                  </p:childTnLst>
                                </p:cTn>
                              </p:par>
                            </p:childTnLst>
                          </p:cTn>
                        </p:par>
                        <p:par>
                          <p:cTn id="34" fill="hold" nodeType="afterGroup">
                            <p:stCondLst>
                              <p:cond delay="1000"/>
                            </p:stCondLst>
                            <p:childTnLst>
                              <p:par>
                                <p:cTn id="35" presetID="1" presetClass="entr" presetSubtype="0" fill="hold" nodeType="afterEffect">
                                  <p:stCondLst>
                                    <p:cond delay="0"/>
                                  </p:stCondLst>
                                  <p:childTnLst>
                                    <p:set>
                                      <p:cBhvr>
                                        <p:cTn id="36" dur="1" fill="hold">
                                          <p:stCondLst>
                                            <p:cond delay="499"/>
                                          </p:stCondLst>
                                        </p:cTn>
                                        <p:tgtEl>
                                          <p:spTgt spid="5939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9228"/>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grpId="0" nodeType="afterEffect">
                                  <p:stCondLst>
                                    <p:cond delay="0"/>
                                  </p:stCondLst>
                                  <p:childTnLst>
                                    <p:set>
                                      <p:cBhvr>
                                        <p:cTn id="43" dur="1" fill="hold">
                                          <p:stCondLst>
                                            <p:cond delay="499"/>
                                          </p:stCondLst>
                                        </p:cTn>
                                        <p:tgtEl>
                                          <p:spTgt spid="9222"/>
                                        </p:tgtEl>
                                        <p:attrNameLst>
                                          <p:attrName>style.visibility</p:attrName>
                                        </p:attrNameLst>
                                      </p:cBhvr>
                                      <p:to>
                                        <p:strVal val="visible"/>
                                      </p:to>
                                    </p:set>
                                  </p:childTnLst>
                                </p:cTn>
                              </p:par>
                            </p:childTnLst>
                          </p:cTn>
                        </p:par>
                        <p:par>
                          <p:cTn id="44" fill="hold" nodeType="afterGroup">
                            <p:stCondLst>
                              <p:cond delay="1000"/>
                            </p:stCondLst>
                            <p:childTnLst>
                              <p:par>
                                <p:cTn id="45" presetID="1" presetClass="entr" presetSubtype="0" fill="hold" nodeType="afterEffect">
                                  <p:stCondLst>
                                    <p:cond delay="0"/>
                                  </p:stCondLst>
                                  <p:childTnLst>
                                    <p:set>
                                      <p:cBhvr>
                                        <p:cTn id="46" dur="1" fill="hold">
                                          <p:stCondLst>
                                            <p:cond delay="499"/>
                                          </p:stCondLst>
                                        </p:cTn>
                                        <p:tgtEl>
                                          <p:spTgt spid="5939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227"/>
                                        </p:tgtEl>
                                        <p:attrNameLst>
                                          <p:attrName>style.visibility</p:attrName>
                                        </p:attrNameLst>
                                      </p:cBhvr>
                                      <p:to>
                                        <p:strVal val="visible"/>
                                      </p:to>
                                    </p:set>
                                  </p:childTnLst>
                                </p:cTn>
                              </p:par>
                            </p:childTnLst>
                          </p:cTn>
                        </p:par>
                        <p:par>
                          <p:cTn id="51" fill="hold" nodeType="afterGroup">
                            <p:stCondLst>
                              <p:cond delay="500"/>
                            </p:stCondLst>
                            <p:childTnLst>
                              <p:par>
                                <p:cTn id="52" presetID="1" presetClass="entr" presetSubtype="0" fill="hold" grpId="0" nodeType="afterEffect">
                                  <p:stCondLst>
                                    <p:cond delay="0"/>
                                  </p:stCondLst>
                                  <p:childTnLst>
                                    <p:set>
                                      <p:cBhvr>
                                        <p:cTn id="53" dur="1" fill="hold">
                                          <p:stCondLst>
                                            <p:cond delay="499"/>
                                          </p:stCondLst>
                                        </p:cTn>
                                        <p:tgtEl>
                                          <p:spTgt spid="9224"/>
                                        </p:tgtEl>
                                        <p:attrNameLst>
                                          <p:attrName>style.visibility</p:attrName>
                                        </p:attrNameLst>
                                      </p:cBhvr>
                                      <p:to>
                                        <p:strVal val="visible"/>
                                      </p:to>
                                    </p:set>
                                  </p:childTnLst>
                                </p:cTn>
                              </p:par>
                            </p:childTnLst>
                          </p:cTn>
                        </p:par>
                        <p:par>
                          <p:cTn id="54" fill="hold" nodeType="afterGroup">
                            <p:stCondLst>
                              <p:cond delay="1000"/>
                            </p:stCondLst>
                            <p:childTnLst>
                              <p:par>
                                <p:cTn id="55" presetID="1" presetClass="entr" presetSubtype="0" fill="hold" nodeType="afterEffect">
                                  <p:stCondLst>
                                    <p:cond delay="0"/>
                                  </p:stCondLst>
                                  <p:childTnLst>
                                    <p:set>
                                      <p:cBhvr>
                                        <p:cTn id="56" dur="1" fill="hold">
                                          <p:stCondLst>
                                            <p:cond delay="499"/>
                                          </p:stCondLst>
                                        </p:cTn>
                                        <p:tgtEl>
                                          <p:spTgt spid="5939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autoUpdateAnimBg="0"/>
      <p:bldP spid="9221" grpId="0" autoUpdateAnimBg="0"/>
      <p:bldP spid="9222" grpId="0" autoUpdateAnimBg="0"/>
      <p:bldP spid="9223" grpId="0" autoUpdateAnimBg="0"/>
      <p:bldP spid="9224" grpId="0" autoUpdateAnimBg="0"/>
      <p:bldP spid="9225" grpId="0" autoUpdateAnimBg="0"/>
      <p:bldP spid="9227" grpId="0" animBg="1"/>
      <p:bldP spid="9228" grpId="0" animBg="1"/>
      <p:bldP spid="9229" grpId="0" animBg="1"/>
      <p:bldP spid="9231" grpId="0" animBg="1"/>
      <p:bldP spid="92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ky_goddess_n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2827338" y="38100"/>
            <a:ext cx="3503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333333"/>
                </a:solidFill>
              </a:rPr>
              <a:t>One Egyptian Cosmology</a:t>
            </a:r>
          </a:p>
        </p:txBody>
      </p:sp>
      <p:sp>
        <p:nvSpPr>
          <p:cNvPr id="36868" name="Text Box 4"/>
          <p:cNvSpPr txBox="1">
            <a:spLocks noChangeArrowheads="1"/>
          </p:cNvSpPr>
          <p:nvPr/>
        </p:nvSpPr>
        <p:spPr bwMode="auto">
          <a:xfrm>
            <a:off x="0" y="58674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333333"/>
                </a:solidFill>
              </a:rPr>
              <a:t>Sky-goddess Nut, arched as the heavens, supported by the air-god Shu; at his feet the earth-god Geb.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ncient Hebrew Cosm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0"/>
            <a:ext cx="5213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563563" y="419100"/>
            <a:ext cx="2697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333333"/>
                </a:solidFill>
              </a:rPr>
              <a:t>Biblical Cosmology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228600"/>
            <a:ext cx="85344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dirty="0"/>
              <a:t>DAY 4</a:t>
            </a:r>
            <a:endParaRPr kumimoji="0" lang="en-US" altLang="en-US" sz="2400" b="1" dirty="0">
              <a:latin typeface="Courier New" pitchFamily="49" charset="0"/>
            </a:endParaRPr>
          </a:p>
          <a:p>
            <a:pPr>
              <a:spcBef>
                <a:spcPct val="0"/>
              </a:spcBef>
              <a:buClrTx/>
              <a:buFontTx/>
              <a:buNone/>
            </a:pPr>
            <a:r>
              <a:rPr kumimoji="0" lang="en-US" altLang="en-US" sz="2400" b="1" dirty="0"/>
              <a:t>Assign:</a:t>
            </a:r>
          </a:p>
          <a:p>
            <a:pPr>
              <a:spcBef>
                <a:spcPct val="0"/>
              </a:spcBef>
              <a:buClrTx/>
              <a:buFontTx/>
              <a:buNone/>
            </a:pPr>
            <a:r>
              <a:rPr kumimoji="0" lang="en-US" altLang="en-US" sz="2400" b="1" dirty="0"/>
              <a:t>1) (Journal)</a:t>
            </a:r>
          </a:p>
          <a:p>
            <a:pPr>
              <a:spcBef>
                <a:spcPct val="0"/>
              </a:spcBef>
              <a:buClrTx/>
              <a:buFontTx/>
              <a:buNone/>
            </a:pPr>
            <a:r>
              <a:rPr kumimoji="0" lang="en-US" altLang="en-US" sz="2400" b="1" dirty="0"/>
              <a:t>2) #12 </a:t>
            </a:r>
            <a:r>
              <a:rPr kumimoji="0" lang="en-US" altLang="en-US" sz="2400" b="1" dirty="0" err="1"/>
              <a:t>Deuteronomistic</a:t>
            </a:r>
            <a:r>
              <a:rPr kumimoji="0" lang="en-US" altLang="en-US" sz="2400" b="1" dirty="0"/>
              <a:t> History </a:t>
            </a:r>
            <a:r>
              <a:rPr kumimoji="0" lang="en-US" altLang="en-US" sz="2400" b="1" dirty="0">
                <a:solidFill>
                  <a:srgbClr val="C00000"/>
                </a:solidFill>
              </a:rPr>
              <a:t>*Change W to N (notes)</a:t>
            </a:r>
          </a:p>
          <a:p>
            <a:pPr>
              <a:spcBef>
                <a:spcPct val="0"/>
              </a:spcBef>
              <a:buClrTx/>
              <a:buFontTx/>
              <a:buNone/>
            </a:pPr>
            <a:r>
              <a:rPr kumimoji="0" lang="en-US" altLang="en-US" sz="2400" b="1" dirty="0"/>
              <a:t>3) #14 Priesthood  </a:t>
            </a:r>
            <a:r>
              <a:rPr kumimoji="0" lang="en-US" altLang="en-US" sz="2400" b="1" dirty="0">
                <a:solidFill>
                  <a:srgbClr val="C00000"/>
                </a:solidFill>
              </a:rPr>
              <a:t>*Change W to N (notes</a:t>
            </a:r>
            <a:r>
              <a:rPr kumimoji="0" lang="en-US" altLang="en-US" sz="2400" b="1" dirty="0" smtClean="0">
                <a:solidFill>
                  <a:srgbClr val="C00000"/>
                </a:solidFill>
              </a:rPr>
              <a:t>). </a:t>
            </a:r>
            <a:r>
              <a:rPr kumimoji="0" lang="en-US" altLang="en-US" sz="2400" b="1" dirty="0" smtClean="0">
                <a:solidFill>
                  <a:schemeClr val="accent1"/>
                </a:solidFill>
              </a:rPr>
              <a:t>Posted  online</a:t>
            </a:r>
            <a:r>
              <a:rPr kumimoji="0" lang="en-US" altLang="en-US" sz="2400" b="1" dirty="0" smtClean="0">
                <a:solidFill>
                  <a:srgbClr val="C00000"/>
                </a:solidFill>
              </a:rPr>
              <a:t>.</a:t>
            </a:r>
            <a:endParaRPr kumimoji="0" lang="en-US" altLang="en-US" sz="2400" dirty="0"/>
          </a:p>
          <a:p>
            <a:pPr>
              <a:spcBef>
                <a:spcPct val="0"/>
              </a:spcBef>
              <a:buClrTx/>
              <a:buFontTx/>
              <a:buNone/>
            </a:pPr>
            <a:r>
              <a:rPr kumimoji="0" lang="en-US" altLang="en-US" sz="2400" b="1" dirty="0"/>
              <a:t>4</a:t>
            </a:r>
            <a:r>
              <a:rPr kumimoji="0" lang="en-US" altLang="en-US" sz="2400" dirty="0"/>
              <a:t>)</a:t>
            </a:r>
            <a:r>
              <a:rPr kumimoji="0" lang="en-US" altLang="en-US" sz="2400" b="1" dirty="0"/>
              <a:t> #15 Chronicles </a:t>
            </a:r>
            <a:r>
              <a:rPr kumimoji="0" lang="en-US" altLang="en-US" sz="2400" b="1" dirty="0">
                <a:solidFill>
                  <a:srgbClr val="C00000"/>
                </a:solidFill>
              </a:rPr>
              <a:t>*Change W to N (notes)</a:t>
            </a:r>
          </a:p>
          <a:p>
            <a:pPr>
              <a:spcBef>
                <a:spcPct val="0"/>
              </a:spcBef>
              <a:buClrTx/>
              <a:buFontTx/>
              <a:buNone/>
            </a:pPr>
            <a:r>
              <a:rPr kumimoji="0" lang="en-US" altLang="en-US" sz="2400" b="1" dirty="0"/>
              <a:t>5) #16 Ruth </a:t>
            </a:r>
            <a:r>
              <a:rPr kumimoji="0" lang="en-US" altLang="en-US" sz="2400" b="1" dirty="0">
                <a:solidFill>
                  <a:srgbClr val="C00000"/>
                </a:solidFill>
              </a:rPr>
              <a:t>Just if you want to for fun.</a:t>
            </a:r>
          </a:p>
          <a:p>
            <a:pPr>
              <a:spcBef>
                <a:spcPct val="0"/>
              </a:spcBef>
              <a:buClrTx/>
              <a:buFontTx/>
              <a:buNone/>
            </a:pPr>
            <a:endParaRPr kumimoji="0" lang="en-US" altLang="en-US" sz="2400" b="1" dirty="0"/>
          </a:p>
          <a:p>
            <a:pPr>
              <a:spcBef>
                <a:spcPct val="0"/>
              </a:spcBef>
              <a:buClrTx/>
              <a:buFontTx/>
              <a:buNone/>
            </a:pPr>
            <a:endParaRPr kumimoji="0" lang="en-US" altLang="en-US" sz="2400" b="1" dirty="0"/>
          </a:p>
          <a:p>
            <a:pPr>
              <a:spcBef>
                <a:spcPct val="0"/>
              </a:spcBef>
              <a:buClrTx/>
              <a:buFontTx/>
              <a:buNone/>
            </a:pPr>
            <a:endParaRPr kumimoji="0" lang="en-US" altLang="en-US" sz="2400" b="1" dirty="0"/>
          </a:p>
          <a:p>
            <a:pPr>
              <a:spcBef>
                <a:spcPct val="0"/>
              </a:spcBef>
              <a:buClrTx/>
              <a:buFontTx/>
              <a:buNone/>
            </a:pPr>
            <a:endParaRPr kumimoji="0" lang="en-US" altLang="en-US" sz="2400" b="1" dirty="0"/>
          </a:p>
          <a:p>
            <a:pPr>
              <a:spcBef>
                <a:spcPct val="0"/>
              </a:spcBef>
              <a:buClrTx/>
              <a:buFontTx/>
              <a:buNone/>
            </a:pPr>
            <a:r>
              <a:rPr kumimoji="0" lang="en-US" altLang="en-US" sz="2400" b="1" dirty="0"/>
              <a:t>Day Obj.: (Laws, Cult)</a:t>
            </a:r>
          </a:p>
          <a:p>
            <a:pPr>
              <a:spcBef>
                <a:spcPct val="0"/>
              </a:spcBef>
              <a:buClrTx/>
              <a:buFontTx/>
              <a:buNone/>
            </a:pPr>
            <a:r>
              <a:rPr kumimoji="0" lang="en-US" altLang="en-US" sz="2400" b="1" dirty="0"/>
              <a:t>    1) Describe how narratives communicate meaning. </a:t>
            </a:r>
          </a:p>
          <a:p>
            <a:pPr>
              <a:spcBef>
                <a:spcPct val="0"/>
              </a:spcBef>
              <a:buClrTx/>
              <a:buFontTx/>
              <a:buNone/>
            </a:pPr>
            <a:r>
              <a:rPr kumimoji="0" lang="en-US" altLang="en-US" sz="2400" b="1" dirty="0"/>
              <a:t>    2) Formulate guidelines for reading biblical narrative.</a:t>
            </a:r>
          </a:p>
          <a:p>
            <a:pPr>
              <a:spcBef>
                <a:spcPct val="0"/>
              </a:spcBef>
              <a:buClrTx/>
              <a:buFontTx/>
              <a:buNone/>
            </a:pPr>
            <a:r>
              <a:rPr kumimoji="0" lang="en-US" altLang="en-US" sz="2400" b="1" dirty="0"/>
              <a:t>    3) Formulate guidelines for reading</a:t>
            </a:r>
            <a:r>
              <a:rPr kumimoji="0" lang="en-US" altLang="en-US" sz="2400" dirty="0"/>
              <a:t> </a:t>
            </a:r>
            <a:r>
              <a:rPr kumimoji="0" lang="en-US" altLang="en-US" sz="2400" b="1" dirty="0"/>
              <a:t>and applying OT laws.</a:t>
            </a:r>
          </a:p>
          <a:p>
            <a:pPr>
              <a:spcBef>
                <a:spcPct val="0"/>
              </a:spcBef>
              <a:buClrTx/>
              <a:buFontTx/>
              <a:buNone/>
            </a:pPr>
            <a:r>
              <a:rPr kumimoji="0" lang="en-US" altLang="en-US" sz="2400" b="1" dirty="0"/>
              <a:t>    4) Describe the </a:t>
            </a:r>
            <a:r>
              <a:rPr kumimoji="0" lang="en-US" altLang="en-US" sz="2400" b="1" dirty="0" err="1"/>
              <a:t>Deuteronomistic</a:t>
            </a:r>
            <a:r>
              <a:rPr kumimoji="0" lang="en-US" altLang="en-US" sz="2400" b="1" dirty="0"/>
              <a:t> History.</a:t>
            </a:r>
          </a:p>
        </p:txBody>
      </p:sp>
      <p:graphicFrame>
        <p:nvGraphicFramePr>
          <p:cNvPr id="24579" name="Object 1024"/>
          <p:cNvGraphicFramePr>
            <a:graphicFrameLocks noChangeAspect="1"/>
          </p:cNvGraphicFramePr>
          <p:nvPr/>
        </p:nvGraphicFramePr>
        <p:xfrm>
          <a:off x="6705600" y="2895600"/>
          <a:ext cx="2438400" cy="1968500"/>
        </p:xfrm>
        <a:graphic>
          <a:graphicData uri="http://schemas.openxmlformats.org/presentationml/2006/ole">
            <mc:AlternateContent xmlns:mc="http://schemas.openxmlformats.org/markup-compatibility/2006">
              <mc:Choice xmlns:v="urn:schemas-microsoft-com:vml" Requires="v">
                <p:oleObj spid="_x0000_s24595" name="Clip" r:id="rId3" imgW="1891894" imgH="1527048" progId="MS_ClipArt_Gallery.5">
                  <p:embed/>
                </p:oleObj>
              </mc:Choice>
              <mc:Fallback>
                <p:oleObj name="Clip" r:id="rId3" imgW="1891894" imgH="1527048" progId="MS_ClipArt_Gallery.5">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895600"/>
                        <a:ext cx="2438400"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382000" cy="5693866"/>
          </a:xfrm>
          <a:prstGeom prst="rect">
            <a:avLst/>
          </a:prstGeom>
          <a:noFill/>
        </p:spPr>
        <p:txBody>
          <a:bodyPr>
            <a:spAutoFit/>
          </a:bodyPr>
          <a:lstStyle/>
          <a:p>
            <a:pPr>
              <a:defRPr/>
            </a:pPr>
            <a:r>
              <a:rPr lang="en-US" b="1" dirty="0">
                <a:solidFill>
                  <a:srgbClr val="333333"/>
                </a:solidFill>
              </a:rPr>
              <a:t>Duke Notes</a:t>
            </a:r>
            <a:r>
              <a:rPr lang="en-US" b="1" dirty="0" smtClean="0">
                <a:solidFill>
                  <a:srgbClr val="333333"/>
                </a:solidFill>
              </a:rPr>
              <a:t>:</a:t>
            </a:r>
          </a:p>
          <a:p>
            <a:pPr>
              <a:defRPr/>
            </a:pPr>
            <a:endParaRPr lang="en-US" b="1" dirty="0">
              <a:solidFill>
                <a:srgbClr val="333333"/>
              </a:solidFill>
            </a:endParaRPr>
          </a:p>
          <a:p>
            <a:pPr marL="342900" indent="-342900">
              <a:buFont typeface="Arial" pitchFamily="34" charset="0"/>
              <a:buChar char="•"/>
              <a:defRPr/>
            </a:pPr>
            <a:r>
              <a:rPr lang="en-US" b="1" dirty="0" smtClean="0">
                <a:solidFill>
                  <a:srgbClr val="3333CC"/>
                </a:solidFill>
              </a:rPr>
              <a:t>Both </a:t>
            </a:r>
            <a:r>
              <a:rPr lang="en-US" b="1" dirty="0">
                <a:solidFill>
                  <a:srgbClr val="3333CC"/>
                </a:solidFill>
              </a:rPr>
              <a:t>Gen. accounts </a:t>
            </a:r>
            <a:r>
              <a:rPr lang="en-US" b="1" dirty="0">
                <a:solidFill>
                  <a:srgbClr val="C00000"/>
                </a:solidFill>
              </a:rPr>
              <a:t>start with unexplained “evil”/chaos</a:t>
            </a:r>
            <a:r>
              <a:rPr lang="en-US" b="1" dirty="0">
                <a:solidFill>
                  <a:srgbClr val="3333CC"/>
                </a:solidFill>
              </a:rPr>
              <a:t>:</a:t>
            </a:r>
            <a:r>
              <a:rPr lang="en-US" b="1" dirty="0">
                <a:solidFill>
                  <a:srgbClr val="333333"/>
                </a:solidFill>
              </a:rPr>
              <a:t> </a:t>
            </a:r>
            <a:r>
              <a:rPr lang="en-US" b="1" dirty="0">
                <a:solidFill>
                  <a:srgbClr val="C00000"/>
                </a:solidFill>
              </a:rPr>
              <a:t>surd evil</a:t>
            </a:r>
            <a:r>
              <a:rPr lang="en-US" b="1" dirty="0">
                <a:solidFill>
                  <a:srgbClr val="333333"/>
                </a:solidFill>
              </a:rPr>
              <a:t> (darkness, etc.) and </a:t>
            </a:r>
            <a:r>
              <a:rPr lang="en-US" b="1" dirty="0">
                <a:solidFill>
                  <a:srgbClr val="C00000"/>
                </a:solidFill>
              </a:rPr>
              <a:t>moral evil</a:t>
            </a:r>
            <a:r>
              <a:rPr lang="en-US" b="1" dirty="0">
                <a:solidFill>
                  <a:srgbClr val="333333"/>
                </a:solidFill>
              </a:rPr>
              <a:t> (serpent); they are contrary to God, but not presented as eternal dualism.</a:t>
            </a:r>
          </a:p>
          <a:p>
            <a:pPr lvl="2">
              <a:defRPr/>
            </a:pPr>
            <a:r>
              <a:rPr lang="en-US" sz="2000" b="1" dirty="0">
                <a:solidFill>
                  <a:srgbClr val="333333"/>
                </a:solidFill>
              </a:rPr>
              <a:t>[Reflection: Polanyi (?): our world must have balance of order and chaos:</a:t>
            </a:r>
          </a:p>
          <a:p>
            <a:pPr marL="1257300" lvl="2" indent="-342900">
              <a:buFont typeface="Arial" pitchFamily="34" charset="0"/>
              <a:buChar char="•"/>
              <a:defRPr/>
            </a:pPr>
            <a:r>
              <a:rPr lang="en-US" sz="2000" b="1" dirty="0">
                <a:solidFill>
                  <a:srgbClr val="333333"/>
                </a:solidFill>
              </a:rPr>
              <a:t>All order: cosmos would be crystalline and lifeless</a:t>
            </a:r>
          </a:p>
          <a:p>
            <a:pPr marL="1257300" lvl="2" indent="-342900">
              <a:buFont typeface="Arial" pitchFamily="34" charset="0"/>
              <a:buChar char="•"/>
              <a:defRPr/>
            </a:pPr>
            <a:r>
              <a:rPr lang="en-US" sz="2000" b="1" dirty="0">
                <a:solidFill>
                  <a:srgbClr val="333333"/>
                </a:solidFill>
              </a:rPr>
              <a:t>All chaos: cosmos would be unstructured and lifeless</a:t>
            </a:r>
            <a:r>
              <a:rPr lang="en-US" sz="2000" b="1" dirty="0" smtClean="0">
                <a:solidFill>
                  <a:srgbClr val="333333"/>
                </a:solidFill>
              </a:rPr>
              <a:t>]</a:t>
            </a:r>
          </a:p>
          <a:p>
            <a:pPr marL="1257300" lvl="2" indent="-342900">
              <a:buFont typeface="Arial" pitchFamily="34" charset="0"/>
              <a:buChar char="•"/>
              <a:defRPr/>
            </a:pPr>
            <a:endParaRPr lang="en-US" sz="2000" b="1" dirty="0">
              <a:solidFill>
                <a:srgbClr val="333333"/>
              </a:solidFill>
            </a:endParaRPr>
          </a:p>
          <a:p>
            <a:pPr marL="342900" indent="-342900">
              <a:buFont typeface="Arial" pitchFamily="34" charset="0"/>
              <a:buChar char="•"/>
              <a:defRPr/>
            </a:pPr>
            <a:r>
              <a:rPr lang="en-US" b="1" dirty="0">
                <a:solidFill>
                  <a:srgbClr val="3333CC"/>
                </a:solidFill>
              </a:rPr>
              <a:t>“</a:t>
            </a:r>
            <a:r>
              <a:rPr lang="en-US" b="1" i="1" dirty="0">
                <a:solidFill>
                  <a:srgbClr val="3333CC"/>
                </a:solidFill>
              </a:rPr>
              <a:t>Adam</a:t>
            </a:r>
            <a:r>
              <a:rPr lang="en-US" b="1" dirty="0">
                <a:solidFill>
                  <a:srgbClr val="3333CC"/>
                </a:solidFill>
              </a:rPr>
              <a:t>” used in different ways in Genesis:</a:t>
            </a:r>
          </a:p>
          <a:p>
            <a:pPr marL="800100" lvl="1" indent="-342900">
              <a:buFont typeface="Arial" pitchFamily="34" charset="0"/>
              <a:buChar char="•"/>
              <a:defRPr/>
            </a:pPr>
            <a:r>
              <a:rPr lang="en-US" b="1" i="1" dirty="0" err="1">
                <a:solidFill>
                  <a:srgbClr val="333333"/>
                </a:solidFill>
              </a:rPr>
              <a:t>adam</a:t>
            </a:r>
            <a:r>
              <a:rPr lang="en-US" b="1" dirty="0">
                <a:solidFill>
                  <a:srgbClr val="333333"/>
                </a:solidFill>
              </a:rPr>
              <a:t> comes from the </a:t>
            </a:r>
            <a:r>
              <a:rPr lang="en-US" b="1" i="1" dirty="0" err="1">
                <a:solidFill>
                  <a:srgbClr val="333333"/>
                </a:solidFill>
              </a:rPr>
              <a:t>adamah</a:t>
            </a:r>
            <a:r>
              <a:rPr lang="en-US" b="1" dirty="0">
                <a:solidFill>
                  <a:srgbClr val="333333"/>
                </a:solidFill>
              </a:rPr>
              <a:t> (ground) = symbolic?</a:t>
            </a:r>
          </a:p>
          <a:p>
            <a:pPr marL="800100" lvl="1" indent="-342900">
              <a:buFont typeface="Arial" pitchFamily="34" charset="0"/>
              <a:buChar char="•"/>
              <a:defRPr/>
            </a:pPr>
            <a:r>
              <a:rPr lang="en-US" b="1" dirty="0">
                <a:solidFill>
                  <a:srgbClr val="C00000"/>
                </a:solidFill>
              </a:rPr>
              <a:t>“</a:t>
            </a:r>
            <a:r>
              <a:rPr lang="en-US" b="1" i="1" dirty="0" err="1">
                <a:solidFill>
                  <a:srgbClr val="C00000"/>
                </a:solidFill>
              </a:rPr>
              <a:t>adam</a:t>
            </a:r>
            <a:r>
              <a:rPr lang="en-US" b="1" i="1" dirty="0">
                <a:solidFill>
                  <a:srgbClr val="C00000"/>
                </a:solidFill>
              </a:rPr>
              <a:t> / </a:t>
            </a:r>
            <a:r>
              <a:rPr lang="en-US" b="1" dirty="0">
                <a:solidFill>
                  <a:srgbClr val="C00000"/>
                </a:solidFill>
              </a:rPr>
              <a:t>the</a:t>
            </a:r>
            <a:r>
              <a:rPr lang="en-US" b="1" i="1" dirty="0">
                <a:solidFill>
                  <a:srgbClr val="C00000"/>
                </a:solidFill>
              </a:rPr>
              <a:t> </a:t>
            </a:r>
            <a:r>
              <a:rPr lang="en-US" b="1" i="1" dirty="0" err="1">
                <a:solidFill>
                  <a:srgbClr val="C00000"/>
                </a:solidFill>
              </a:rPr>
              <a:t>adam</a:t>
            </a:r>
            <a:r>
              <a:rPr lang="en-US" b="1" dirty="0">
                <a:solidFill>
                  <a:srgbClr val="C00000"/>
                </a:solidFill>
              </a:rPr>
              <a:t>” collective term for humanity: 1:26, 27 (the </a:t>
            </a:r>
            <a:r>
              <a:rPr lang="en-US" b="1" i="1" dirty="0" err="1">
                <a:solidFill>
                  <a:srgbClr val="C00000"/>
                </a:solidFill>
              </a:rPr>
              <a:t>adam</a:t>
            </a:r>
            <a:r>
              <a:rPr lang="en-US" b="1" dirty="0">
                <a:solidFill>
                  <a:srgbClr val="C00000"/>
                </a:solidFill>
              </a:rPr>
              <a:t>); 5:1?, 2; 6:1, 5-7 (the </a:t>
            </a:r>
            <a:r>
              <a:rPr lang="en-US" b="1" i="1" dirty="0" err="1">
                <a:solidFill>
                  <a:srgbClr val="C00000"/>
                </a:solidFill>
              </a:rPr>
              <a:t>adam</a:t>
            </a:r>
            <a:r>
              <a:rPr lang="en-US" b="1" dirty="0">
                <a:solidFill>
                  <a:srgbClr val="C00000"/>
                </a:solidFill>
              </a:rPr>
              <a:t>); 9:5-6 (the </a:t>
            </a:r>
            <a:r>
              <a:rPr lang="en-US" b="1" i="1" dirty="0" err="1">
                <a:solidFill>
                  <a:srgbClr val="C00000"/>
                </a:solidFill>
              </a:rPr>
              <a:t>adam</a:t>
            </a:r>
            <a:r>
              <a:rPr lang="en-US" b="1" dirty="0">
                <a:solidFill>
                  <a:srgbClr val="C00000"/>
                </a:solidFill>
              </a:rPr>
              <a:t>)</a:t>
            </a:r>
          </a:p>
          <a:p>
            <a:pPr marL="800100" lvl="1" indent="-342900">
              <a:buFont typeface="Arial" pitchFamily="34" charset="0"/>
              <a:buChar char="•"/>
              <a:defRPr/>
            </a:pPr>
            <a:r>
              <a:rPr lang="en-US" b="1" dirty="0">
                <a:solidFill>
                  <a:srgbClr val="009900"/>
                </a:solidFill>
              </a:rPr>
              <a:t>“the </a:t>
            </a:r>
            <a:r>
              <a:rPr lang="en-US" b="1" i="1" dirty="0" err="1">
                <a:solidFill>
                  <a:srgbClr val="009900"/>
                </a:solidFill>
              </a:rPr>
              <a:t>adam</a:t>
            </a:r>
            <a:r>
              <a:rPr lang="en-US" b="1" dirty="0">
                <a:solidFill>
                  <a:srgbClr val="009900"/>
                </a:solidFill>
              </a:rPr>
              <a:t>” singular, but generic?: 2:7, 15, 16, etc. </a:t>
            </a:r>
          </a:p>
          <a:p>
            <a:pPr marL="800100" lvl="1" indent="-342900">
              <a:buFont typeface="Arial" pitchFamily="34" charset="0"/>
              <a:buChar char="•"/>
              <a:defRPr/>
            </a:pPr>
            <a:r>
              <a:rPr lang="en-US" b="1" i="1" dirty="0" err="1">
                <a:solidFill>
                  <a:srgbClr val="3333CC"/>
                </a:solidFill>
              </a:rPr>
              <a:t>adam</a:t>
            </a:r>
            <a:r>
              <a:rPr lang="en-US" b="1" dirty="0">
                <a:solidFill>
                  <a:srgbClr val="3333CC"/>
                </a:solidFill>
              </a:rPr>
              <a:t>: singular and proper noun: 3:17?; 4:26; 5:3ff, etc.</a:t>
            </a:r>
            <a:endParaRPr lang="en-US" b="1" dirty="0">
              <a:solidFill>
                <a:srgbClr val="333333"/>
              </a:solidFill>
            </a:endParaRPr>
          </a:p>
        </p:txBody>
      </p:sp>
    </p:spTree>
    <p:extLst>
      <p:ext uri="{BB962C8B-B14F-4D97-AF65-F5344CB8AC3E}">
        <p14:creationId xmlns:p14="http://schemas.microsoft.com/office/powerpoint/2010/main" val="162010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543800" cy="4894263"/>
          </a:xfrm>
          <a:prstGeom prst="rect">
            <a:avLst/>
          </a:prstGeom>
          <a:noFill/>
        </p:spPr>
        <p:txBody>
          <a:bodyPr>
            <a:spAutoFit/>
          </a:bodyPr>
          <a:lstStyle/>
          <a:p>
            <a:pPr>
              <a:defRPr/>
            </a:pPr>
            <a:r>
              <a:rPr lang="en-US" b="1" dirty="0">
                <a:solidFill>
                  <a:srgbClr val="333333"/>
                </a:solidFill>
              </a:rPr>
              <a:t>Example of the blended use </a:t>
            </a:r>
            <a:r>
              <a:rPr lang="en-US" b="1" i="1" dirty="0" err="1">
                <a:solidFill>
                  <a:srgbClr val="333333"/>
                </a:solidFill>
              </a:rPr>
              <a:t>adam</a:t>
            </a:r>
            <a:r>
              <a:rPr lang="en-US" b="1" i="1" dirty="0">
                <a:solidFill>
                  <a:srgbClr val="333333"/>
                </a:solidFill>
              </a:rPr>
              <a:t>, </a:t>
            </a:r>
            <a:r>
              <a:rPr lang="en-US" b="1" dirty="0">
                <a:solidFill>
                  <a:srgbClr val="333333"/>
                </a:solidFill>
              </a:rPr>
              <a:t>personal and generic</a:t>
            </a:r>
          </a:p>
          <a:p>
            <a:pPr>
              <a:defRPr/>
            </a:pPr>
            <a:endParaRPr lang="en-US" b="1" dirty="0">
              <a:solidFill>
                <a:srgbClr val="333333"/>
              </a:solidFill>
            </a:endParaRPr>
          </a:p>
          <a:p>
            <a:pPr>
              <a:defRPr/>
            </a:pPr>
            <a:r>
              <a:rPr lang="en-US" b="1" dirty="0">
                <a:solidFill>
                  <a:srgbClr val="333333"/>
                </a:solidFill>
              </a:rPr>
              <a:t>All without “definite article.”</a:t>
            </a:r>
          </a:p>
          <a:p>
            <a:pPr marL="342900" indent="-342900">
              <a:buFont typeface="Arial" panose="020B0604020202020204" pitchFamily="34" charset="0"/>
              <a:buChar char="•"/>
              <a:defRPr/>
            </a:pPr>
            <a:r>
              <a:rPr lang="en-US" b="1" dirty="0">
                <a:solidFill>
                  <a:srgbClr val="3333CC"/>
                </a:solidFill>
              </a:rPr>
              <a:t>Could be read as personal.</a:t>
            </a:r>
          </a:p>
          <a:p>
            <a:pPr marL="342900" indent="-342900">
              <a:buFont typeface="Arial" panose="020B0604020202020204" pitchFamily="34" charset="0"/>
              <a:buChar char="•"/>
              <a:defRPr/>
            </a:pPr>
            <a:r>
              <a:rPr lang="en-US" b="1" dirty="0">
                <a:solidFill>
                  <a:srgbClr val="C00000"/>
                </a:solidFill>
              </a:rPr>
              <a:t>Could be read as </a:t>
            </a:r>
            <a:r>
              <a:rPr lang="en-US" b="1" dirty="0" smtClean="0">
                <a:solidFill>
                  <a:srgbClr val="C00000"/>
                </a:solidFill>
              </a:rPr>
              <a:t>generic</a:t>
            </a:r>
            <a:r>
              <a:rPr lang="en-US" b="1" dirty="0">
                <a:solidFill>
                  <a:srgbClr val="C00000"/>
                </a:solidFill>
              </a:rPr>
              <a:t>.</a:t>
            </a:r>
          </a:p>
          <a:p>
            <a:pPr>
              <a:defRPr/>
            </a:pPr>
            <a:endParaRPr lang="en-US" b="1" dirty="0">
              <a:solidFill>
                <a:srgbClr val="333333"/>
              </a:solidFill>
            </a:endParaRPr>
          </a:p>
          <a:p>
            <a:pPr>
              <a:defRPr/>
            </a:pPr>
            <a:r>
              <a:rPr lang="en-US" b="1" dirty="0">
                <a:solidFill>
                  <a:srgbClr val="333333"/>
                </a:solidFill>
              </a:rPr>
              <a:t>“This is the record/book of the generations of </a:t>
            </a:r>
            <a:r>
              <a:rPr lang="en-US" b="1" i="1" dirty="0" err="1">
                <a:solidFill>
                  <a:srgbClr val="3333CC"/>
                </a:solidFill>
              </a:rPr>
              <a:t>adam</a:t>
            </a:r>
            <a:r>
              <a:rPr lang="en-US" b="1" dirty="0">
                <a:solidFill>
                  <a:srgbClr val="333333"/>
                </a:solidFill>
              </a:rPr>
              <a:t>, in the day God created </a:t>
            </a:r>
            <a:r>
              <a:rPr lang="en-US" b="1" i="1" dirty="0" err="1">
                <a:solidFill>
                  <a:srgbClr val="3333CC"/>
                </a:solidFill>
              </a:rPr>
              <a:t>adam</a:t>
            </a:r>
            <a:r>
              <a:rPr lang="en-US" b="1" dirty="0">
                <a:solidFill>
                  <a:srgbClr val="333333"/>
                </a:solidFill>
              </a:rPr>
              <a:t>; in the likeness of God he made </a:t>
            </a:r>
            <a:r>
              <a:rPr lang="en-US" b="1" dirty="0">
                <a:solidFill>
                  <a:srgbClr val="3333CC"/>
                </a:solidFill>
              </a:rPr>
              <a:t>him</a:t>
            </a:r>
            <a:r>
              <a:rPr lang="en-US" b="1" dirty="0">
                <a:solidFill>
                  <a:srgbClr val="333333"/>
                </a:solidFill>
              </a:rPr>
              <a:t>. Male and female he created </a:t>
            </a:r>
            <a:r>
              <a:rPr lang="en-US" b="1" dirty="0">
                <a:solidFill>
                  <a:srgbClr val="C00000"/>
                </a:solidFill>
              </a:rPr>
              <a:t>them</a:t>
            </a:r>
            <a:r>
              <a:rPr lang="en-US" b="1" dirty="0">
                <a:solidFill>
                  <a:srgbClr val="333333"/>
                </a:solidFill>
              </a:rPr>
              <a:t>.  </a:t>
            </a:r>
          </a:p>
          <a:p>
            <a:pPr>
              <a:defRPr/>
            </a:pPr>
            <a:r>
              <a:rPr lang="en-US" b="1" dirty="0">
                <a:solidFill>
                  <a:srgbClr val="333333"/>
                </a:solidFill>
              </a:rPr>
              <a:t>And he blessed </a:t>
            </a:r>
            <a:r>
              <a:rPr lang="en-US" b="1" dirty="0">
                <a:solidFill>
                  <a:srgbClr val="C00000"/>
                </a:solidFill>
              </a:rPr>
              <a:t>them</a:t>
            </a:r>
            <a:r>
              <a:rPr lang="en-US" b="1" dirty="0">
                <a:solidFill>
                  <a:srgbClr val="333333"/>
                </a:solidFill>
              </a:rPr>
              <a:t>, and he called </a:t>
            </a:r>
            <a:r>
              <a:rPr lang="en-US" b="1" dirty="0">
                <a:solidFill>
                  <a:srgbClr val="C00000"/>
                </a:solidFill>
              </a:rPr>
              <a:t>their</a:t>
            </a:r>
            <a:r>
              <a:rPr lang="en-US" b="1" dirty="0">
                <a:solidFill>
                  <a:srgbClr val="333333"/>
                </a:solidFill>
              </a:rPr>
              <a:t> name </a:t>
            </a:r>
            <a:r>
              <a:rPr lang="en-US" b="1" i="1" dirty="0" err="1">
                <a:solidFill>
                  <a:srgbClr val="C00000"/>
                </a:solidFill>
              </a:rPr>
              <a:t>adam</a:t>
            </a:r>
            <a:r>
              <a:rPr lang="en-US" b="1" dirty="0">
                <a:solidFill>
                  <a:srgbClr val="333333"/>
                </a:solidFill>
              </a:rPr>
              <a:t>, in the day he created </a:t>
            </a:r>
            <a:r>
              <a:rPr lang="en-US" b="1" dirty="0">
                <a:solidFill>
                  <a:srgbClr val="C00000"/>
                </a:solidFill>
              </a:rPr>
              <a:t>them</a:t>
            </a:r>
            <a:r>
              <a:rPr lang="en-US" b="1" dirty="0">
                <a:solidFill>
                  <a:srgbClr val="333333"/>
                </a:solidFill>
              </a:rPr>
              <a:t>. And </a:t>
            </a:r>
            <a:r>
              <a:rPr lang="en-US" b="1" i="1" dirty="0" err="1">
                <a:solidFill>
                  <a:srgbClr val="3333CC"/>
                </a:solidFill>
              </a:rPr>
              <a:t>adam</a:t>
            </a:r>
            <a:r>
              <a:rPr lang="en-US" b="1" dirty="0">
                <a:solidFill>
                  <a:srgbClr val="333333"/>
                </a:solidFill>
              </a:rPr>
              <a:t> lived thirty and a hundred years and </a:t>
            </a:r>
            <a:r>
              <a:rPr lang="en-US" b="1" dirty="0">
                <a:solidFill>
                  <a:srgbClr val="3333CC"/>
                </a:solidFill>
              </a:rPr>
              <a:t>he</a:t>
            </a:r>
            <a:r>
              <a:rPr lang="en-US" b="1" dirty="0">
                <a:solidFill>
                  <a:srgbClr val="333333"/>
                </a:solidFill>
              </a:rPr>
              <a:t> gave birth in </a:t>
            </a:r>
            <a:r>
              <a:rPr lang="en-US" b="1" dirty="0">
                <a:solidFill>
                  <a:srgbClr val="3333CC"/>
                </a:solidFill>
              </a:rPr>
              <a:t>his</a:t>
            </a:r>
            <a:r>
              <a:rPr lang="en-US" b="1" dirty="0">
                <a:solidFill>
                  <a:srgbClr val="333333"/>
                </a:solidFill>
              </a:rPr>
              <a:t> likeness like </a:t>
            </a:r>
            <a:r>
              <a:rPr lang="en-US" b="1" dirty="0">
                <a:solidFill>
                  <a:srgbClr val="3333CC"/>
                </a:solidFill>
              </a:rPr>
              <a:t>his</a:t>
            </a:r>
            <a:r>
              <a:rPr lang="en-US" b="1" dirty="0">
                <a:solidFill>
                  <a:srgbClr val="333333"/>
                </a:solidFill>
              </a:rPr>
              <a:t> image, and </a:t>
            </a:r>
            <a:r>
              <a:rPr lang="en-US" b="1" dirty="0">
                <a:solidFill>
                  <a:srgbClr val="3333CC"/>
                </a:solidFill>
              </a:rPr>
              <a:t>he</a:t>
            </a:r>
            <a:r>
              <a:rPr lang="en-US" b="1" dirty="0">
                <a:solidFill>
                  <a:srgbClr val="333333"/>
                </a:solidFill>
              </a:rPr>
              <a:t> called his name Seth.” (Gen. 5:1-3)</a:t>
            </a:r>
          </a:p>
        </p:txBody>
      </p:sp>
    </p:spTree>
    <p:extLst>
      <p:ext uri="{BB962C8B-B14F-4D97-AF65-F5344CB8AC3E}">
        <p14:creationId xmlns:p14="http://schemas.microsoft.com/office/powerpoint/2010/main" val="1434638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8575"/>
            <a:ext cx="8229600" cy="6740525"/>
          </a:xfrm>
          <a:prstGeom prst="rect">
            <a:avLst/>
          </a:prstGeom>
          <a:noFill/>
        </p:spPr>
        <p:txBody>
          <a:bodyPr>
            <a:spAutoFit/>
          </a:bodyPr>
          <a:lstStyle/>
          <a:p>
            <a:pPr>
              <a:defRPr/>
            </a:pPr>
            <a:r>
              <a:rPr lang="en-US" b="1" dirty="0">
                <a:solidFill>
                  <a:srgbClr val="333333"/>
                </a:solidFill>
              </a:rPr>
              <a:t>1</a:t>
            </a:r>
            <a:r>
              <a:rPr lang="en-US" b="1" baseline="30000" dirty="0">
                <a:solidFill>
                  <a:srgbClr val="333333"/>
                </a:solidFill>
              </a:rPr>
              <a:t>st</a:t>
            </a:r>
            <a:r>
              <a:rPr lang="en-US" b="1" dirty="0">
                <a:solidFill>
                  <a:srgbClr val="333333"/>
                </a:solidFill>
              </a:rPr>
              <a:t> Genesis Creation account:</a:t>
            </a:r>
          </a:p>
          <a:p>
            <a:pPr marL="342900" indent="-342900">
              <a:buFont typeface="Arial" pitchFamily="34" charset="0"/>
              <a:buChar char="•"/>
              <a:defRPr/>
            </a:pPr>
            <a:r>
              <a:rPr lang="en-US" b="1" dirty="0">
                <a:solidFill>
                  <a:srgbClr val="333333"/>
                </a:solidFill>
              </a:rPr>
              <a:t>Each “day” obliterates the functions of the ANE gods.</a:t>
            </a:r>
          </a:p>
          <a:p>
            <a:pPr marL="342900" indent="-342900">
              <a:buFont typeface="Arial" pitchFamily="34" charset="0"/>
              <a:buChar char="•"/>
              <a:defRPr/>
            </a:pPr>
            <a:r>
              <a:rPr lang="en-US" b="1" i="1" dirty="0" err="1">
                <a:solidFill>
                  <a:srgbClr val="333333"/>
                </a:solidFill>
              </a:rPr>
              <a:t>bara</a:t>
            </a:r>
            <a:r>
              <a:rPr lang="en-US" b="1" dirty="0">
                <a:solidFill>
                  <a:srgbClr val="333333"/>
                </a:solidFill>
              </a:rPr>
              <a:t> (</a:t>
            </a:r>
            <a:r>
              <a:rPr lang="en-US" b="1" dirty="0">
                <a:solidFill>
                  <a:srgbClr val="0000FF"/>
                </a:solidFill>
              </a:rPr>
              <a:t>create</a:t>
            </a:r>
            <a:r>
              <a:rPr lang="en-US" b="1" dirty="0">
                <a:solidFill>
                  <a:srgbClr val="333333"/>
                </a:solidFill>
              </a:rPr>
              <a:t>/make) is only used of God, but is often wrongly claimed to be only </a:t>
            </a:r>
            <a:r>
              <a:rPr lang="en-US" b="1" i="1" dirty="0">
                <a:solidFill>
                  <a:srgbClr val="333333"/>
                </a:solidFill>
              </a:rPr>
              <a:t>ex nihilo</a:t>
            </a:r>
            <a:r>
              <a:rPr lang="en-US" b="1" dirty="0">
                <a:solidFill>
                  <a:srgbClr val="333333"/>
                </a:solidFill>
              </a:rPr>
              <a:t> (out of nothing) (e.g. God “created” Israel) </a:t>
            </a:r>
          </a:p>
          <a:p>
            <a:pPr marL="342900" indent="-342900">
              <a:buFont typeface="Arial" pitchFamily="34" charset="0"/>
              <a:buChar char="•"/>
              <a:defRPr/>
            </a:pPr>
            <a:r>
              <a:rPr lang="en-US" b="1" i="1" dirty="0" err="1">
                <a:solidFill>
                  <a:srgbClr val="333333"/>
                </a:solidFill>
              </a:rPr>
              <a:t>yom</a:t>
            </a:r>
            <a:r>
              <a:rPr lang="en-US" b="1" dirty="0">
                <a:solidFill>
                  <a:srgbClr val="333333"/>
                </a:solidFill>
              </a:rPr>
              <a:t> (</a:t>
            </a:r>
            <a:r>
              <a:rPr lang="en-US" b="1" dirty="0">
                <a:solidFill>
                  <a:srgbClr val="0000FF"/>
                </a:solidFill>
              </a:rPr>
              <a:t>day</a:t>
            </a:r>
            <a:r>
              <a:rPr lang="en-US" b="1" dirty="0">
                <a:solidFill>
                  <a:srgbClr val="333333"/>
                </a:solidFill>
              </a:rPr>
              <a:t>) is both literal and nonliteral: used before the bodies of light for time; yet portrays God laboring during the day, and fits pattern of week, temple dedication, etc.</a:t>
            </a:r>
          </a:p>
          <a:p>
            <a:pPr marL="342900" indent="-342900">
              <a:buFont typeface="Arial" pitchFamily="34" charset="0"/>
              <a:buChar char="•"/>
              <a:defRPr/>
            </a:pPr>
            <a:r>
              <a:rPr lang="en-US" b="1" dirty="0">
                <a:solidFill>
                  <a:srgbClr val="333333"/>
                </a:solidFill>
              </a:rPr>
              <a:t>In Gen 1, God is </a:t>
            </a:r>
            <a:r>
              <a:rPr lang="en-US" b="1" dirty="0">
                <a:solidFill>
                  <a:srgbClr val="3333CC"/>
                </a:solidFill>
              </a:rPr>
              <a:t>like a king</a:t>
            </a:r>
            <a:r>
              <a:rPr lang="en-US" b="1" dirty="0">
                <a:solidFill>
                  <a:srgbClr val="333333"/>
                </a:solidFill>
              </a:rPr>
              <a:t> who speaks orders that are carried out.</a:t>
            </a:r>
          </a:p>
          <a:p>
            <a:pPr marL="342900" indent="-342900">
              <a:buFont typeface="Arial" pitchFamily="34" charset="0"/>
              <a:buChar char="•"/>
              <a:defRPr/>
            </a:pPr>
            <a:r>
              <a:rPr lang="en-US" b="1" dirty="0">
                <a:solidFill>
                  <a:srgbClr val="333333"/>
                </a:solidFill>
              </a:rPr>
              <a:t>“</a:t>
            </a:r>
            <a:r>
              <a:rPr lang="en-US" b="1" dirty="0">
                <a:solidFill>
                  <a:srgbClr val="0000FF"/>
                </a:solidFill>
              </a:rPr>
              <a:t>Image of God</a:t>
            </a:r>
            <a:r>
              <a:rPr lang="en-US" b="1" dirty="0">
                <a:solidFill>
                  <a:srgbClr val="333333"/>
                </a:solidFill>
              </a:rPr>
              <a:t>”:  Kings </a:t>
            </a:r>
            <a:r>
              <a:rPr lang="en-US" b="1" dirty="0" smtClean="0">
                <a:solidFill>
                  <a:srgbClr val="333333"/>
                </a:solidFill>
              </a:rPr>
              <a:t>(image of god) had </a:t>
            </a:r>
            <a:r>
              <a:rPr lang="en-US" b="1" dirty="0">
                <a:solidFill>
                  <a:srgbClr val="333333"/>
                </a:solidFill>
              </a:rPr>
              <a:t>images of themselves placed around.  </a:t>
            </a:r>
            <a:r>
              <a:rPr lang="en-US" b="1" dirty="0">
                <a:solidFill>
                  <a:srgbClr val="3333CC"/>
                </a:solidFill>
              </a:rPr>
              <a:t>Humans (all: male AND female) are in God’s image</a:t>
            </a:r>
            <a:r>
              <a:rPr lang="en-US" b="1" dirty="0">
                <a:solidFill>
                  <a:srgbClr val="333333"/>
                </a:solidFill>
              </a:rPr>
              <a:t>.</a:t>
            </a:r>
          </a:p>
          <a:p>
            <a:pPr marL="342900" indent="-342900">
              <a:buFont typeface="Arial" pitchFamily="34" charset="0"/>
              <a:buChar char="•"/>
              <a:defRPr/>
            </a:pPr>
            <a:r>
              <a:rPr lang="en-US" b="1" dirty="0">
                <a:solidFill>
                  <a:srgbClr val="333333"/>
                </a:solidFill>
              </a:rPr>
              <a:t>God (Gen. 1) seems to work </a:t>
            </a:r>
            <a:r>
              <a:rPr lang="en-US" b="1" dirty="0">
                <a:solidFill>
                  <a:srgbClr val="C00000"/>
                </a:solidFill>
              </a:rPr>
              <a:t>with</a:t>
            </a:r>
            <a:r>
              <a:rPr lang="en-US" b="1" dirty="0">
                <a:solidFill>
                  <a:srgbClr val="333333"/>
                </a:solidFill>
              </a:rPr>
              <a:t> the ordered world: “Let the land produce vegetation ... and the land brought forth” (11-12),  “Let the waters teem… and God created that which the waters teemed” (20-21),  “Let the land produce living creatures… and God made …” (24-25).</a:t>
            </a:r>
            <a:endParaRPr lang="en-US" dirty="0">
              <a:solidFill>
                <a:srgbClr val="333333"/>
              </a:solidFill>
            </a:endParaRPr>
          </a:p>
        </p:txBody>
      </p:sp>
    </p:spTree>
    <p:extLst>
      <p:ext uri="{BB962C8B-B14F-4D97-AF65-F5344CB8AC3E}">
        <p14:creationId xmlns:p14="http://schemas.microsoft.com/office/powerpoint/2010/main" val="204108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938"/>
            <a:ext cx="8305800" cy="6738937"/>
          </a:xfrm>
          <a:prstGeom prst="rect">
            <a:avLst/>
          </a:prstGeom>
          <a:noFill/>
        </p:spPr>
        <p:txBody>
          <a:bodyPr>
            <a:spAutoFit/>
          </a:bodyPr>
          <a:lstStyle/>
          <a:p>
            <a:pPr>
              <a:defRPr/>
            </a:pPr>
            <a:r>
              <a:rPr lang="en-US" b="1" dirty="0">
                <a:solidFill>
                  <a:srgbClr val="333333"/>
                </a:solidFill>
              </a:rPr>
              <a:t>2</a:t>
            </a:r>
            <a:r>
              <a:rPr lang="en-US" b="1" baseline="30000" dirty="0">
                <a:solidFill>
                  <a:srgbClr val="333333"/>
                </a:solidFill>
              </a:rPr>
              <a:t>nd</a:t>
            </a:r>
            <a:r>
              <a:rPr lang="en-US" b="1" dirty="0">
                <a:solidFill>
                  <a:srgbClr val="333333"/>
                </a:solidFill>
              </a:rPr>
              <a:t> Genesis Creation Account:</a:t>
            </a:r>
          </a:p>
          <a:p>
            <a:pPr marL="342900" indent="-342900">
              <a:buFont typeface="Arial" panose="020B0604020202020204" pitchFamily="34" charset="0"/>
              <a:buChar char="•"/>
              <a:defRPr/>
            </a:pPr>
            <a:r>
              <a:rPr lang="en-US" b="1" dirty="0">
                <a:solidFill>
                  <a:srgbClr val="333333"/>
                </a:solidFill>
              </a:rPr>
              <a:t>Gen 2: </a:t>
            </a:r>
            <a:r>
              <a:rPr lang="en-US" b="1" dirty="0">
                <a:solidFill>
                  <a:srgbClr val="3333CC"/>
                </a:solidFill>
              </a:rPr>
              <a:t>disobeying God cost humanity immortality</a:t>
            </a:r>
            <a:r>
              <a:rPr lang="en-US" b="1" dirty="0">
                <a:solidFill>
                  <a:srgbClr val="333333"/>
                </a:solidFill>
              </a:rPr>
              <a:t>.</a:t>
            </a:r>
          </a:p>
          <a:p>
            <a:pPr marL="800100" lvl="1" indent="-342900">
              <a:buFont typeface="Arial" panose="020B0604020202020204" pitchFamily="34" charset="0"/>
              <a:buChar char="•"/>
              <a:defRPr/>
            </a:pPr>
            <a:r>
              <a:rPr lang="en-US" b="1" dirty="0">
                <a:solidFill>
                  <a:srgbClr val="333333"/>
                </a:solidFill>
              </a:rPr>
              <a:t>ANE </a:t>
            </a:r>
            <a:r>
              <a:rPr lang="en-US" b="1" dirty="0" err="1">
                <a:solidFill>
                  <a:srgbClr val="333333"/>
                </a:solidFill>
              </a:rPr>
              <a:t>Adapa</a:t>
            </a:r>
            <a:r>
              <a:rPr lang="en-US" b="1" dirty="0">
                <a:solidFill>
                  <a:srgbClr val="333333"/>
                </a:solidFill>
              </a:rPr>
              <a:t> legend: </a:t>
            </a:r>
            <a:r>
              <a:rPr lang="en-US" b="1" dirty="0">
                <a:solidFill>
                  <a:srgbClr val="3333CC"/>
                </a:solidFill>
              </a:rPr>
              <a:t>obeying a god cost humanity immortality</a:t>
            </a:r>
            <a:r>
              <a:rPr lang="en-US" b="1" dirty="0">
                <a:solidFill>
                  <a:srgbClr val="333333"/>
                </a:solidFill>
              </a:rPr>
              <a:t>. (Priest of Enki, </a:t>
            </a:r>
            <a:r>
              <a:rPr lang="en-US" b="1" dirty="0" err="1">
                <a:solidFill>
                  <a:srgbClr val="333333"/>
                </a:solidFill>
              </a:rPr>
              <a:t>Adapa</a:t>
            </a:r>
            <a:r>
              <a:rPr lang="en-US" b="1" dirty="0">
                <a:solidFill>
                  <a:srgbClr val="333333"/>
                </a:solidFill>
              </a:rPr>
              <a:t>, is told by Enki if he eats heavenly food offered by </a:t>
            </a:r>
            <a:r>
              <a:rPr lang="en-US" b="1" dirty="0" err="1">
                <a:solidFill>
                  <a:srgbClr val="333333"/>
                </a:solidFill>
              </a:rPr>
              <a:t>Anu</a:t>
            </a:r>
            <a:r>
              <a:rPr lang="en-US" b="1" dirty="0">
                <a:solidFill>
                  <a:srgbClr val="333333"/>
                </a:solidFill>
              </a:rPr>
              <a:t>, he would die, when in actually the food would have given him immortality.</a:t>
            </a:r>
          </a:p>
          <a:p>
            <a:pPr marL="800100" lvl="1" indent="-342900">
              <a:buFont typeface="Arial" panose="020B0604020202020204" pitchFamily="34" charset="0"/>
              <a:buChar char="•"/>
              <a:defRPr/>
            </a:pPr>
            <a:endParaRPr lang="en-US" b="1" dirty="0">
              <a:solidFill>
                <a:srgbClr val="333333"/>
              </a:solidFill>
            </a:endParaRPr>
          </a:p>
          <a:p>
            <a:pPr marL="342900" indent="-342900">
              <a:buFont typeface="Arial" panose="020B0604020202020204" pitchFamily="34" charset="0"/>
              <a:buChar char="•"/>
              <a:defRPr/>
            </a:pPr>
            <a:r>
              <a:rPr lang="en-US" b="1" dirty="0">
                <a:solidFill>
                  <a:srgbClr val="333333"/>
                </a:solidFill>
              </a:rPr>
              <a:t>Woman from side of man = not a separate creature/animal.</a:t>
            </a:r>
          </a:p>
          <a:p>
            <a:pPr marL="800100" lvl="1" indent="-342900">
              <a:buFont typeface="Arial" panose="020B0604020202020204" pitchFamily="34" charset="0"/>
              <a:buChar char="•"/>
              <a:defRPr/>
            </a:pPr>
            <a:r>
              <a:rPr lang="en-US" b="1" dirty="0">
                <a:solidFill>
                  <a:srgbClr val="333333"/>
                </a:solidFill>
              </a:rPr>
              <a:t>Woman as man’s helper &amp; completer = not hierarchical</a:t>
            </a:r>
          </a:p>
          <a:p>
            <a:pPr marL="342900" indent="-342900">
              <a:buFont typeface="Arial" panose="020B0604020202020204" pitchFamily="34" charset="0"/>
              <a:buChar char="•"/>
              <a:defRPr/>
            </a:pPr>
            <a:endParaRPr lang="en-US" b="1" dirty="0">
              <a:solidFill>
                <a:srgbClr val="3333CC"/>
              </a:solidFill>
            </a:endParaRPr>
          </a:p>
          <a:p>
            <a:pPr>
              <a:defRPr/>
            </a:pPr>
            <a:r>
              <a:rPr lang="en-US" b="1" dirty="0">
                <a:solidFill>
                  <a:srgbClr val="3333CC"/>
                </a:solidFill>
              </a:rPr>
              <a:t>“The Fall”</a:t>
            </a:r>
            <a:r>
              <a:rPr lang="en-US" b="1" dirty="0">
                <a:solidFill>
                  <a:srgbClr val="333333"/>
                </a:solidFill>
              </a:rPr>
              <a:t> and </a:t>
            </a:r>
            <a:r>
              <a:rPr lang="en-US" b="1" dirty="0">
                <a:solidFill>
                  <a:srgbClr val="3333CC"/>
                </a:solidFill>
              </a:rPr>
              <a:t>“original sin”</a:t>
            </a:r>
            <a:r>
              <a:rPr lang="en-US" b="1" dirty="0">
                <a:solidFill>
                  <a:srgbClr val="333333"/>
                </a:solidFill>
              </a:rPr>
              <a:t> are Christian (not Jewish) designations that </a:t>
            </a:r>
            <a:r>
              <a:rPr lang="en-US" b="1" dirty="0" smtClean="0">
                <a:solidFill>
                  <a:srgbClr val="333333"/>
                </a:solidFill>
              </a:rPr>
              <a:t>become applied to Paul’s </a:t>
            </a:r>
            <a:r>
              <a:rPr lang="en-US" b="1" dirty="0">
                <a:solidFill>
                  <a:srgbClr val="333333"/>
                </a:solidFill>
              </a:rPr>
              <a:t>analogies contrasting the reign inaugurated by the one man, Jesus, (righteousness, life, grace) to the reign of sin and death from the time of Adam (Rom 5-6).  </a:t>
            </a:r>
          </a:p>
          <a:p>
            <a:pPr>
              <a:defRPr/>
            </a:pPr>
            <a:endParaRPr lang="en-US" b="1" dirty="0">
              <a:solidFill>
                <a:srgbClr val="333333"/>
              </a:solidFill>
            </a:endParaRPr>
          </a:p>
          <a:p>
            <a:pPr>
              <a:defRPr/>
            </a:pPr>
            <a:r>
              <a:rPr lang="en-US" b="1" dirty="0">
                <a:solidFill>
                  <a:srgbClr val="333333"/>
                </a:solidFill>
              </a:rPr>
              <a:t>[Duke: Important to understand Paul’s main points rather than to use these texts to fill in gaps for our questions.]</a:t>
            </a:r>
            <a:endParaRPr lang="en-US" dirty="0">
              <a:solidFill>
                <a:srgbClr val="333333"/>
              </a:solidFill>
            </a:endParaRPr>
          </a:p>
        </p:txBody>
      </p:sp>
    </p:spTree>
    <p:extLst>
      <p:ext uri="{BB962C8B-B14F-4D97-AF65-F5344CB8AC3E}">
        <p14:creationId xmlns:p14="http://schemas.microsoft.com/office/powerpoint/2010/main" val="327415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772400" cy="2554545"/>
          </a:xfrm>
          <a:prstGeom prst="rect">
            <a:avLst/>
          </a:prstGeom>
          <a:noFill/>
        </p:spPr>
        <p:txBody>
          <a:bodyPr wrap="square" rtlCol="0">
            <a:spAutoFit/>
          </a:bodyPr>
          <a:lstStyle/>
          <a:p>
            <a:pPr algn="ctr"/>
            <a:r>
              <a:rPr lang="en-US" sz="3200" b="1" dirty="0">
                <a:solidFill>
                  <a:srgbClr val="333333"/>
                </a:solidFill>
              </a:rPr>
              <a:t>GENRES AND FUNCTIONS OF GENESIS 1-11</a:t>
            </a:r>
          </a:p>
          <a:p>
            <a:pPr algn="ctr"/>
            <a:endParaRPr lang="en-US" sz="3200" b="1" dirty="0">
              <a:solidFill>
                <a:srgbClr val="333333"/>
              </a:solidFill>
            </a:endParaRPr>
          </a:p>
          <a:p>
            <a:pPr algn="ctr"/>
            <a:r>
              <a:rPr lang="en-US" sz="3200" b="1" dirty="0">
                <a:solidFill>
                  <a:srgbClr val="333333"/>
                </a:solidFill>
              </a:rPr>
              <a:t>COMPARED TO EARLIER TEXTS  OF </a:t>
            </a:r>
          </a:p>
          <a:p>
            <a:pPr algn="ctr"/>
            <a:r>
              <a:rPr lang="en-US" sz="3200" b="1" dirty="0">
                <a:solidFill>
                  <a:srgbClr val="333333"/>
                </a:solidFill>
              </a:rPr>
              <a:t>ANCIENT NEAR EAST</a:t>
            </a:r>
          </a:p>
        </p:txBody>
      </p:sp>
      <p:sp>
        <p:nvSpPr>
          <p:cNvPr id="3" name="TextBox 2"/>
          <p:cNvSpPr txBox="1"/>
          <p:nvPr/>
        </p:nvSpPr>
        <p:spPr>
          <a:xfrm>
            <a:off x="914400" y="3733800"/>
            <a:ext cx="7620000" cy="2677656"/>
          </a:xfrm>
          <a:prstGeom prst="rect">
            <a:avLst/>
          </a:prstGeom>
          <a:noFill/>
        </p:spPr>
        <p:txBody>
          <a:bodyPr wrap="square" rtlCol="0">
            <a:spAutoFit/>
          </a:bodyPr>
          <a:lstStyle/>
          <a:p>
            <a:r>
              <a:rPr lang="en-US" b="1" dirty="0">
                <a:solidFill>
                  <a:srgbClr val="333333"/>
                </a:solidFill>
              </a:rPr>
              <a:t>Thesis: </a:t>
            </a:r>
            <a:r>
              <a:rPr lang="en-US" b="1" dirty="0">
                <a:solidFill>
                  <a:srgbClr val="C00000"/>
                </a:solidFill>
              </a:rPr>
              <a:t>Israel appropriated and readapted these texts!</a:t>
            </a:r>
          </a:p>
          <a:p>
            <a:endParaRPr lang="en-US" b="1" dirty="0">
              <a:solidFill>
                <a:srgbClr val="333333"/>
              </a:solidFill>
            </a:endParaRPr>
          </a:p>
          <a:p>
            <a:r>
              <a:rPr lang="en-US" b="1" dirty="0">
                <a:solidFill>
                  <a:srgbClr val="3333CC"/>
                </a:solidFill>
              </a:rPr>
              <a:t>Such texts ‘explained’ in narrative form the </a:t>
            </a:r>
            <a:r>
              <a:rPr lang="en-US" b="1" dirty="0">
                <a:solidFill>
                  <a:srgbClr val="C00000"/>
                </a:solidFill>
              </a:rPr>
              <a:t>nature of this world</a:t>
            </a:r>
            <a:r>
              <a:rPr lang="en-US" b="1" dirty="0">
                <a:solidFill>
                  <a:srgbClr val="3333CC"/>
                </a:solidFill>
              </a:rPr>
              <a:t> and </a:t>
            </a:r>
            <a:r>
              <a:rPr lang="en-US" b="1" dirty="0">
                <a:solidFill>
                  <a:srgbClr val="C00000"/>
                </a:solidFill>
              </a:rPr>
              <a:t>how to function in it</a:t>
            </a:r>
            <a:r>
              <a:rPr lang="en-US" b="1" dirty="0">
                <a:solidFill>
                  <a:srgbClr val="3333CC"/>
                </a:solidFill>
              </a:rPr>
              <a:t> in order to maintain order; that is: the proper relationships of the divine realm, physical realm, and human realm (kings, priests, politics, etc.)</a:t>
            </a:r>
          </a:p>
        </p:txBody>
      </p:sp>
    </p:spTree>
    <p:extLst>
      <p:ext uri="{BB962C8B-B14F-4D97-AF65-F5344CB8AC3E}">
        <p14:creationId xmlns:p14="http://schemas.microsoft.com/office/powerpoint/2010/main" val="39516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609600" y="39688"/>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a:solidFill>
                  <a:srgbClr val="333333"/>
                </a:solidFill>
              </a:rPr>
              <a:t>Reading Ancient “Creation” Texts in Context</a:t>
            </a:r>
          </a:p>
        </p:txBody>
      </p:sp>
      <p:sp>
        <p:nvSpPr>
          <p:cNvPr id="3" name="TextBox 2"/>
          <p:cNvSpPr txBox="1">
            <a:spLocks noChangeArrowheads="1"/>
          </p:cNvSpPr>
          <p:nvPr/>
        </p:nvSpPr>
        <p:spPr bwMode="auto">
          <a:xfrm>
            <a:off x="76200" y="762000"/>
            <a:ext cx="8763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800100" indent="-3429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Arial" charset="0"/>
              <a:buChar char="•"/>
            </a:pPr>
            <a:r>
              <a:rPr lang="en-US" altLang="en-US" b="1" dirty="0" smtClean="0">
                <a:solidFill>
                  <a:srgbClr val="3333CC"/>
                </a:solidFill>
              </a:rPr>
              <a:t>The texts </a:t>
            </a:r>
            <a:r>
              <a:rPr lang="en-US" altLang="en-US" b="1" dirty="0">
                <a:solidFill>
                  <a:srgbClr val="3333CC"/>
                </a:solidFill>
              </a:rPr>
              <a:t>(e.g. </a:t>
            </a:r>
            <a:r>
              <a:rPr lang="en-US" altLang="en-US" b="1" dirty="0" err="1">
                <a:solidFill>
                  <a:srgbClr val="3333CC"/>
                </a:solidFill>
              </a:rPr>
              <a:t>Enuma</a:t>
            </a:r>
            <a:r>
              <a:rPr lang="en-US" altLang="en-US" b="1" dirty="0">
                <a:solidFill>
                  <a:srgbClr val="3333CC"/>
                </a:solidFill>
              </a:rPr>
              <a:t> </a:t>
            </a:r>
            <a:r>
              <a:rPr lang="en-US" altLang="en-US" b="1" dirty="0" err="1">
                <a:solidFill>
                  <a:srgbClr val="3333CC"/>
                </a:solidFill>
              </a:rPr>
              <a:t>Elish</a:t>
            </a:r>
            <a:r>
              <a:rPr lang="en-US" altLang="en-US" b="1" dirty="0">
                <a:solidFill>
                  <a:srgbClr val="3333CC"/>
                </a:solidFill>
              </a:rPr>
              <a:t>, Memphite Theology) </a:t>
            </a:r>
            <a:r>
              <a:rPr lang="en-US" altLang="en-US" b="1" dirty="0" smtClean="0">
                <a:solidFill>
                  <a:srgbClr val="3333CC"/>
                </a:solidFill>
              </a:rPr>
              <a:t>are </a:t>
            </a:r>
            <a:r>
              <a:rPr lang="en-US" altLang="en-US" b="1" dirty="0">
                <a:solidFill>
                  <a:srgbClr val="3333CC"/>
                </a:solidFill>
              </a:rPr>
              <a:t>not </a:t>
            </a:r>
            <a:r>
              <a:rPr lang="en-US" altLang="en-US" b="1" dirty="0" smtClean="0">
                <a:solidFill>
                  <a:srgbClr val="3333CC"/>
                </a:solidFill>
              </a:rPr>
              <a:t>merely </a:t>
            </a:r>
            <a:r>
              <a:rPr lang="en-US" altLang="en-US" b="1" dirty="0">
                <a:solidFill>
                  <a:srgbClr val="3333CC"/>
                </a:solidFill>
              </a:rPr>
              <a:t>abstract </a:t>
            </a:r>
            <a:r>
              <a:rPr lang="en-US" altLang="en-US" b="1" dirty="0">
                <a:solidFill>
                  <a:srgbClr val="C00000"/>
                </a:solidFill>
              </a:rPr>
              <a:t>cosmogonies</a:t>
            </a:r>
            <a:r>
              <a:rPr lang="en-US" altLang="en-US" b="1" dirty="0">
                <a:solidFill>
                  <a:srgbClr val="3333CC"/>
                </a:solidFill>
              </a:rPr>
              <a:t> (origin of the cosmos) or </a:t>
            </a:r>
            <a:r>
              <a:rPr lang="en-US" altLang="en-US" b="1" dirty="0" err="1">
                <a:solidFill>
                  <a:srgbClr val="C00000"/>
                </a:solidFill>
              </a:rPr>
              <a:t>theogonies</a:t>
            </a:r>
            <a:r>
              <a:rPr lang="en-US" altLang="en-US" b="1" dirty="0">
                <a:solidFill>
                  <a:srgbClr val="3333CC"/>
                </a:solidFill>
              </a:rPr>
              <a:t> (origins of the gods), but </a:t>
            </a:r>
            <a:r>
              <a:rPr lang="en-US" altLang="en-US" b="1" dirty="0">
                <a:solidFill>
                  <a:srgbClr val="C00000"/>
                </a:solidFill>
              </a:rPr>
              <a:t>political treatises.</a:t>
            </a:r>
          </a:p>
          <a:p>
            <a:pPr lvl="1">
              <a:buFont typeface="Arial" charset="0"/>
              <a:buChar char="•"/>
            </a:pPr>
            <a:r>
              <a:rPr lang="en-US" altLang="en-US" b="1" dirty="0">
                <a:solidFill>
                  <a:srgbClr val="333333"/>
                </a:solidFill>
              </a:rPr>
              <a:t>Established state religion, capital city, main temple, ruler</a:t>
            </a:r>
          </a:p>
          <a:p>
            <a:pPr lvl="1">
              <a:buFont typeface="Arial" charset="0"/>
              <a:buChar char="•"/>
            </a:pPr>
            <a:r>
              <a:rPr lang="en-US" altLang="en-US" b="1" dirty="0">
                <a:solidFill>
                  <a:srgbClr val="333333"/>
                </a:solidFill>
              </a:rPr>
              <a:t>Egyptian accounts of Heliopolis, </a:t>
            </a:r>
            <a:r>
              <a:rPr lang="en-US" altLang="en-US" b="1" dirty="0" err="1">
                <a:solidFill>
                  <a:srgbClr val="333333"/>
                </a:solidFill>
              </a:rPr>
              <a:t>Hermopolis</a:t>
            </a:r>
            <a:r>
              <a:rPr lang="en-US" altLang="en-US" b="1" dirty="0">
                <a:solidFill>
                  <a:srgbClr val="333333"/>
                </a:solidFill>
              </a:rPr>
              <a:t>, and Thebes, each identifies the primordial land with their cultic center.</a:t>
            </a:r>
          </a:p>
          <a:p>
            <a:pPr lvl="1">
              <a:buFont typeface="Arial" charset="0"/>
              <a:buChar char="•"/>
            </a:pPr>
            <a:r>
              <a:rPr lang="en-US" altLang="en-US" b="1" dirty="0">
                <a:solidFill>
                  <a:srgbClr val="333333"/>
                </a:solidFill>
              </a:rPr>
              <a:t>Established social structure/roles/archetypes of tradition</a:t>
            </a:r>
          </a:p>
          <a:p>
            <a:pPr>
              <a:buFont typeface="Arial" charset="0"/>
              <a:buChar char="•"/>
            </a:pPr>
            <a:r>
              <a:rPr lang="en-US" altLang="en-US" b="1" dirty="0">
                <a:solidFill>
                  <a:srgbClr val="3333CC"/>
                </a:solidFill>
              </a:rPr>
              <a:t>Some of the texts may have been used in </a:t>
            </a:r>
            <a:r>
              <a:rPr lang="en-US" altLang="en-US" b="1" dirty="0">
                <a:solidFill>
                  <a:srgbClr val="C00000"/>
                </a:solidFill>
              </a:rPr>
              <a:t>religious ritual re-enactments</a:t>
            </a:r>
            <a:r>
              <a:rPr lang="en-US" altLang="en-US" b="1" dirty="0">
                <a:solidFill>
                  <a:srgbClr val="3333CC"/>
                </a:solidFill>
              </a:rPr>
              <a:t> (mimetic magic) of the state religion’s myths in order to encourage the god to carry out their proper functions in maintaining the natural order of the world</a:t>
            </a:r>
          </a:p>
          <a:p>
            <a:pPr lvl="1">
              <a:buFont typeface="Arial" charset="0"/>
              <a:buChar char="•"/>
            </a:pPr>
            <a:r>
              <a:rPr lang="en-US" altLang="en-US" b="1" dirty="0" err="1">
                <a:solidFill>
                  <a:srgbClr val="333333"/>
                </a:solidFill>
              </a:rPr>
              <a:t>Enuma</a:t>
            </a:r>
            <a:r>
              <a:rPr lang="en-US" altLang="en-US" b="1" dirty="0">
                <a:solidFill>
                  <a:srgbClr val="333333"/>
                </a:solidFill>
              </a:rPr>
              <a:t> </a:t>
            </a:r>
            <a:r>
              <a:rPr lang="en-US" altLang="en-US" b="1" dirty="0" err="1">
                <a:solidFill>
                  <a:srgbClr val="333333"/>
                </a:solidFill>
              </a:rPr>
              <a:t>Elish</a:t>
            </a:r>
            <a:r>
              <a:rPr lang="en-US" altLang="en-US" b="1" dirty="0">
                <a:solidFill>
                  <a:srgbClr val="333333"/>
                </a:solidFill>
              </a:rPr>
              <a:t> became used in the New Year Festival.</a:t>
            </a:r>
          </a:p>
          <a:p>
            <a:pPr lvl="1">
              <a:buFont typeface="Arial" charset="0"/>
              <a:buChar char="•"/>
            </a:pPr>
            <a:r>
              <a:rPr lang="en-US" altLang="en-US" b="1" dirty="0">
                <a:solidFill>
                  <a:srgbClr val="333333"/>
                </a:solidFill>
              </a:rPr>
              <a:t>Pyramid Texts, king (as image of) ritually stands in for </a:t>
            </a:r>
            <a:r>
              <a:rPr lang="en-US" altLang="en-US" b="1" dirty="0" err="1">
                <a:solidFill>
                  <a:srgbClr val="333333"/>
                </a:solidFill>
              </a:rPr>
              <a:t>Atum</a:t>
            </a:r>
            <a:r>
              <a:rPr lang="en-US" altLang="en-US" b="1" dirty="0">
                <a:solidFill>
                  <a:srgbClr val="333333"/>
                </a:solidFill>
              </a:rPr>
              <a:t> (</a:t>
            </a:r>
            <a:r>
              <a:rPr lang="en-US" altLang="en-US" b="1" dirty="0" err="1">
                <a:solidFill>
                  <a:srgbClr val="333333"/>
                </a:solidFill>
              </a:rPr>
              <a:t>Kheprer</a:t>
            </a:r>
            <a:r>
              <a:rPr lang="en-US" altLang="en-US" b="1" dirty="0">
                <a:solidFill>
                  <a:srgbClr val="333333"/>
                </a:solidFill>
              </a:rPr>
              <a:t>) when he assumed kingship of the world he was creating.</a:t>
            </a:r>
          </a:p>
          <a:p>
            <a:pPr lvl="1">
              <a:buFont typeface="Arial" charset="0"/>
              <a:buChar char="•"/>
            </a:pPr>
            <a:r>
              <a:rPr lang="en-US" altLang="en-US" b="1" dirty="0">
                <a:solidFill>
                  <a:srgbClr val="333333"/>
                </a:solidFill>
              </a:rPr>
              <a:t>Egyptian Re-</a:t>
            </a:r>
            <a:r>
              <a:rPr lang="en-US" altLang="en-US" b="1" dirty="0" err="1">
                <a:solidFill>
                  <a:srgbClr val="333333"/>
                </a:solidFill>
              </a:rPr>
              <a:t>Atum</a:t>
            </a:r>
            <a:r>
              <a:rPr lang="en-US" altLang="en-US" b="1" dirty="0">
                <a:solidFill>
                  <a:srgbClr val="333333"/>
                </a:solidFill>
              </a:rPr>
              <a:t> renews world every day.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3786188"/>
          </a:xfrm>
          <a:prstGeom prst="rect">
            <a:avLst/>
          </a:prstGeom>
          <a:noFill/>
        </p:spPr>
        <p:txBody>
          <a:bodyPr>
            <a:spAutoFit/>
          </a:bodyPr>
          <a:lstStyle/>
          <a:p>
            <a:pPr>
              <a:defRPr/>
            </a:pPr>
            <a:r>
              <a:rPr lang="en-US" b="1" dirty="0">
                <a:solidFill>
                  <a:srgbClr val="333333"/>
                </a:solidFill>
              </a:rPr>
              <a:t>Those texts which present a cosmogony and/or </a:t>
            </a:r>
            <a:r>
              <a:rPr lang="en-US" b="1" dirty="0" err="1">
                <a:solidFill>
                  <a:srgbClr val="333333"/>
                </a:solidFill>
              </a:rPr>
              <a:t>theogony</a:t>
            </a:r>
            <a:r>
              <a:rPr lang="en-US" b="1" dirty="0">
                <a:solidFill>
                  <a:srgbClr val="333333"/>
                </a:solidFill>
              </a:rPr>
              <a:t>, even if politically oriented:</a:t>
            </a:r>
          </a:p>
          <a:p>
            <a:pPr marL="342900" indent="-342900">
              <a:buFont typeface="Arial" panose="020B0604020202020204" pitchFamily="34" charset="0"/>
              <a:buChar char="•"/>
              <a:defRPr/>
            </a:pPr>
            <a:r>
              <a:rPr lang="en-US" b="1" dirty="0">
                <a:solidFill>
                  <a:srgbClr val="3333CC"/>
                </a:solidFill>
              </a:rPr>
              <a:t>Explain the nature of things and how they came to be the way they are.</a:t>
            </a:r>
          </a:p>
          <a:p>
            <a:pPr marL="342900" indent="-342900">
              <a:buFont typeface="Arial" panose="020B0604020202020204" pitchFamily="34" charset="0"/>
              <a:buChar char="•"/>
              <a:defRPr/>
            </a:pPr>
            <a:r>
              <a:rPr lang="en-US" b="1" dirty="0">
                <a:solidFill>
                  <a:srgbClr val="3333CC"/>
                </a:solidFill>
              </a:rPr>
              <a:t>Are focused not on material origins, but on the origins of </a:t>
            </a:r>
            <a:r>
              <a:rPr lang="en-US" b="1" dirty="0">
                <a:solidFill>
                  <a:srgbClr val="C00000"/>
                </a:solidFill>
              </a:rPr>
              <a:t>the functions and roles of the gods</a:t>
            </a:r>
            <a:r>
              <a:rPr lang="en-US" b="1" dirty="0">
                <a:solidFill>
                  <a:srgbClr val="3333CC"/>
                </a:solidFill>
              </a:rPr>
              <a:t> as reflected in the physical world.</a:t>
            </a:r>
          </a:p>
          <a:p>
            <a:pPr marL="342900" indent="-342900">
              <a:buFont typeface="Arial" panose="020B0604020202020204" pitchFamily="34" charset="0"/>
              <a:buChar char="•"/>
              <a:defRPr/>
            </a:pPr>
            <a:r>
              <a:rPr lang="en-US" b="1" dirty="0">
                <a:solidFill>
                  <a:srgbClr val="3333CC"/>
                </a:solidFill>
              </a:rPr>
              <a:t>Presupposes their ancient phenomenological (commonly observed) understanding of the cosmos.  </a:t>
            </a:r>
            <a:r>
              <a:rPr lang="en-US" b="1" dirty="0">
                <a:solidFill>
                  <a:srgbClr val="333333"/>
                </a:solidFill>
              </a:rPr>
              <a:t>(See following slide on “Issue of Science and the Bible”)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76200"/>
          <a:ext cx="8991600" cy="6353174"/>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384414">
                <a:tc gridSpan="3">
                  <a:txBody>
                    <a:bodyPr/>
                    <a:lstStyle/>
                    <a:p>
                      <a:pPr marL="0" marR="0" algn="ctr">
                        <a:spcBef>
                          <a:spcPts val="0"/>
                        </a:spcBef>
                        <a:spcAft>
                          <a:spcPts val="0"/>
                        </a:spcAft>
                      </a:pPr>
                      <a:r>
                        <a:rPr lang="en-US" sz="1800">
                          <a:effectLst/>
                        </a:rPr>
                        <a:t>Parallels Between Genesis 1-2 and Enuma Elish</a:t>
                      </a:r>
                      <a:endParaRPr lang="en-US" sz="1800">
                        <a:effectLst/>
                        <a:latin typeface="Times New Roman"/>
                        <a:ea typeface="Calibri"/>
                        <a:cs typeface="Times New Roman"/>
                      </a:endParaRPr>
                    </a:p>
                  </a:txBody>
                  <a:tcPr marL="9525" marR="9525" marT="9525" marB="95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4414">
                <a:tc>
                  <a:txBody>
                    <a:bodyPr/>
                    <a:lstStyle/>
                    <a:p>
                      <a:pPr marL="0" marR="0">
                        <a:spcBef>
                          <a:spcPts val="0"/>
                        </a:spcBef>
                        <a:spcAft>
                          <a:spcPts val="0"/>
                        </a:spcAft>
                      </a:pPr>
                      <a:r>
                        <a:rPr lang="en-US" sz="1800">
                          <a:effectLst/>
                        </a:rPr>
                        <a:t>Parallel</a:t>
                      </a:r>
                      <a:endParaRPr lang="en-US" sz="1800">
                        <a:effectLst/>
                        <a:latin typeface="Times New Roman"/>
                        <a:ea typeface="Calibri"/>
                        <a:cs typeface="Times New Roman"/>
                      </a:endParaRPr>
                    </a:p>
                  </a:txBody>
                  <a:tcPr marL="9525" marR="9525" marT="9525" marB="9525" anchor="ctr"/>
                </a:tc>
                <a:tc>
                  <a:txBody>
                    <a:bodyPr/>
                    <a:lstStyle/>
                    <a:p>
                      <a:pPr marL="0" marR="0">
                        <a:spcBef>
                          <a:spcPts val="0"/>
                        </a:spcBef>
                        <a:spcAft>
                          <a:spcPts val="0"/>
                        </a:spcAft>
                      </a:pPr>
                      <a:r>
                        <a:rPr lang="en-US" sz="1800">
                          <a:effectLst/>
                        </a:rPr>
                        <a:t>Genesis</a:t>
                      </a:r>
                      <a:endParaRPr lang="en-US" sz="1800">
                        <a:effectLst/>
                        <a:latin typeface="Times New Roman"/>
                        <a:ea typeface="Calibri"/>
                        <a:cs typeface="Times New Roman"/>
                      </a:endParaRPr>
                    </a:p>
                  </a:txBody>
                  <a:tcPr marL="9525" marR="9525" marT="9525" marB="9525" anchor="ctr"/>
                </a:tc>
                <a:tc>
                  <a:txBody>
                    <a:bodyPr/>
                    <a:lstStyle/>
                    <a:p>
                      <a:pPr marL="0" marR="0">
                        <a:spcBef>
                          <a:spcPts val="0"/>
                        </a:spcBef>
                        <a:spcAft>
                          <a:spcPts val="0"/>
                        </a:spcAft>
                      </a:pPr>
                      <a:r>
                        <a:rPr lang="en-US" sz="1800">
                          <a:effectLst/>
                        </a:rPr>
                        <a:t>Enuma Elish</a:t>
                      </a:r>
                      <a:endParaRPr lang="en-US" sz="180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1"/>
                  </a:ext>
                </a:extLst>
              </a:tr>
              <a:tr h="842037">
                <a:tc>
                  <a:txBody>
                    <a:bodyPr/>
                    <a:lstStyle/>
                    <a:p>
                      <a:pPr marL="0" marR="0" algn="ctr">
                        <a:spcBef>
                          <a:spcPts val="0"/>
                        </a:spcBef>
                        <a:spcAft>
                          <a:spcPts val="0"/>
                        </a:spcAft>
                      </a:pPr>
                      <a:r>
                        <a:rPr lang="en-US" sz="1800" dirty="0">
                          <a:effectLst/>
                        </a:rPr>
                        <a:t>Chaotic Primeval State</a:t>
                      </a:r>
                      <a:endParaRPr lang="en-US" sz="1800" dirty="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“Formless” and “empty” – Gen 1:2a</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Chaos from the absence of gods and the absence of “name” – EE I. lines 7-8).</a:t>
                      </a:r>
                      <a:endParaRPr lang="en-US" sz="180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2"/>
                  </a:ext>
                </a:extLst>
              </a:tr>
              <a:tr h="1116366">
                <a:tc>
                  <a:txBody>
                    <a:bodyPr/>
                    <a:lstStyle/>
                    <a:p>
                      <a:pPr marL="0" marR="0" algn="ctr">
                        <a:spcBef>
                          <a:spcPts val="0"/>
                        </a:spcBef>
                        <a:spcAft>
                          <a:spcPts val="0"/>
                        </a:spcAft>
                      </a:pPr>
                      <a:r>
                        <a:rPr lang="en-US" sz="1800">
                          <a:effectLst/>
                        </a:rPr>
                        <a:t>Primordial Waters</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dirty="0">
                          <a:effectLst/>
                        </a:rPr>
                        <a:t>“Darkness” over the surface of the watery depths – Gen 1:2b, and separation of two spheres of water (cf. Gen 1:6-7)</a:t>
                      </a:r>
                      <a:endParaRPr lang="en-US" sz="1800" dirty="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Tiamat, personification of primeval ocean, split in two spheres of water – EE IV. lines 100-140.</a:t>
                      </a:r>
                      <a:endParaRPr lang="en-US" sz="180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3"/>
                  </a:ext>
                </a:extLst>
              </a:tr>
              <a:tr h="1080714">
                <a:tc>
                  <a:txBody>
                    <a:bodyPr/>
                    <a:lstStyle/>
                    <a:p>
                      <a:pPr marL="0" marR="0" algn="ctr">
                        <a:spcBef>
                          <a:spcPts val="0"/>
                        </a:spcBef>
                        <a:spcAft>
                          <a:spcPts val="0"/>
                        </a:spcAft>
                      </a:pPr>
                      <a:r>
                        <a:rPr lang="en-US" sz="1800">
                          <a:effectLst/>
                        </a:rPr>
                        <a:t>Creation of Mankind</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Man is formed out of “dust” – Gen 2:7</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Mankind is created from the blood of Kingu, Tiamat’s co-conspirator – EE VI. lines 1-10.</a:t>
                      </a:r>
                      <a:endParaRPr lang="en-US" sz="180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4"/>
                  </a:ext>
                </a:extLst>
              </a:tr>
              <a:tr h="1428863">
                <a:tc>
                  <a:txBody>
                    <a:bodyPr/>
                    <a:lstStyle/>
                    <a:p>
                      <a:pPr marL="0" marR="0" algn="ctr">
                        <a:spcBef>
                          <a:spcPts val="0"/>
                        </a:spcBef>
                        <a:spcAft>
                          <a:spcPts val="0"/>
                        </a:spcAft>
                      </a:pPr>
                      <a:r>
                        <a:rPr lang="en-US" sz="1800">
                          <a:effectLst/>
                        </a:rPr>
                        <a:t>Image</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Mankind is created in the “image of God” – Gen 1:26-27; cf. Gen 5:3, where the divine image given to Adam is carried on to his progeny (i.e., Seth).</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Anu begets Nudimmud in his image – EE I. line 16.</a:t>
                      </a:r>
                    </a:p>
                    <a:p>
                      <a:pPr marL="0" marR="0">
                        <a:spcBef>
                          <a:spcPts val="0"/>
                        </a:spcBef>
                        <a:spcAft>
                          <a:spcPts val="0"/>
                        </a:spcAft>
                      </a:pPr>
                      <a:r>
                        <a:rPr lang="en-US" sz="1800">
                          <a:effectLst/>
                        </a:rPr>
                        <a:t>*Note: Both Anu and Nudimmud, however, are both gods, not humans.</a:t>
                      </a:r>
                      <a:endParaRPr lang="en-US" sz="180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5"/>
                  </a:ext>
                </a:extLst>
              </a:tr>
              <a:tr h="1116366">
                <a:tc>
                  <a:txBody>
                    <a:bodyPr/>
                    <a:lstStyle/>
                    <a:p>
                      <a:pPr marL="0" marR="0" algn="ctr">
                        <a:spcBef>
                          <a:spcPts val="0"/>
                        </a:spcBef>
                        <a:spcAft>
                          <a:spcPts val="0"/>
                        </a:spcAft>
                      </a:pPr>
                      <a:r>
                        <a:rPr lang="en-US" sz="1800">
                          <a:effectLst/>
                        </a:rPr>
                        <a:t>Temple-Rest</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a:effectLst/>
                        </a:rPr>
                        <a:t>Yahweh takes up divine rest in his cosmic-temple after creation out of chaos (cf. Gen 3:8; Rev 22:1-2)</a:t>
                      </a:r>
                      <a:endParaRPr lang="en-US" sz="1800">
                        <a:effectLst/>
                        <a:latin typeface="Times New Roman"/>
                        <a:ea typeface="Calibri"/>
                        <a:cs typeface="Times New Roman"/>
                      </a:endParaRPr>
                    </a:p>
                  </a:txBody>
                  <a:tcPr marL="9525" marR="9525" marT="9525" marB="9525" anchor="ctr"/>
                </a:tc>
                <a:tc>
                  <a:txBody>
                    <a:bodyPr/>
                    <a:lstStyle/>
                    <a:p>
                      <a:pPr marL="0" marR="0" algn="ctr">
                        <a:spcBef>
                          <a:spcPts val="0"/>
                        </a:spcBef>
                        <a:spcAft>
                          <a:spcPts val="0"/>
                        </a:spcAft>
                      </a:pPr>
                      <a:r>
                        <a:rPr lang="en-US" sz="1800" dirty="0" err="1">
                          <a:effectLst/>
                        </a:rPr>
                        <a:t>Marduk</a:t>
                      </a:r>
                      <a:r>
                        <a:rPr lang="en-US" sz="1800" dirty="0">
                          <a:effectLst/>
                        </a:rPr>
                        <a:t> and other gods take rest in temple after victory over creation-conflict – EE V. lines 121-130; cf. VI. lines 51-60.</a:t>
                      </a:r>
                      <a:endParaRPr lang="en-US" sz="1800" dirty="0">
                        <a:effectLst/>
                        <a:latin typeface="Times New Roman"/>
                        <a:ea typeface="Calibri"/>
                        <a:cs typeface="Times New Roman"/>
                      </a:endParaRPr>
                    </a:p>
                  </a:txBody>
                  <a:tcPr marL="9525" marR="9525" marT="9525" marB="9525" anchor="ctr"/>
                </a:tc>
                <a:extLst>
                  <a:ext uri="{0D108BD9-81ED-4DB2-BD59-A6C34878D82A}">
                    <a16:rowId xmlns:a16="http://schemas.microsoft.com/office/drawing/2014/main" val="10006"/>
                  </a:ext>
                </a:extLst>
              </a:tr>
            </a:tbl>
          </a:graphicData>
        </a:graphic>
      </p:graphicFrame>
      <p:sp>
        <p:nvSpPr>
          <p:cNvPr id="46114" name="TextBox 2"/>
          <p:cNvSpPr txBox="1">
            <a:spLocks noChangeArrowheads="1"/>
          </p:cNvSpPr>
          <p:nvPr/>
        </p:nvSpPr>
        <p:spPr bwMode="auto">
          <a:xfrm>
            <a:off x="228600" y="6477000"/>
            <a:ext cx="853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1200">
                <a:solidFill>
                  <a:srgbClr val="333333"/>
                </a:solidFill>
              </a:rPr>
              <a:t>http://atpreston.wordpress.com/2012/11/05/a-comparative-essay-on-the-creation-epic-of-enuma-elish-and-genesis-1-2/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325"/>
            <a:ext cx="5715000"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7" name="TextBox 1"/>
          <p:cNvSpPr txBox="1">
            <a:spLocks noChangeArrowheads="1"/>
          </p:cNvSpPr>
          <p:nvPr/>
        </p:nvSpPr>
        <p:spPr bwMode="auto">
          <a:xfrm>
            <a:off x="6172200" y="59436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1400">
                <a:solidFill>
                  <a:srgbClr val="333333"/>
                </a:solidFill>
              </a:rPr>
              <a:t>http://biologos.org/blog/the-second-creation-story-and-atrahasis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32605597"/>
              </p:ext>
            </p:extLst>
          </p:nvPr>
        </p:nvGraphicFramePr>
        <p:xfrm>
          <a:off x="152400" y="76200"/>
          <a:ext cx="8763000" cy="627888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6278880">
                <a:tc>
                  <a:txBody>
                    <a:bodyPr/>
                    <a:lstStyle/>
                    <a:p>
                      <a:r>
                        <a:rPr lang="en-US" sz="2200" dirty="0" smtClean="0">
                          <a:solidFill>
                            <a:schemeClr val="tx1"/>
                          </a:solidFill>
                        </a:rPr>
                        <a:t>Egyptian</a:t>
                      </a:r>
                      <a:r>
                        <a:rPr lang="en-US" sz="2200" baseline="0" dirty="0" smtClean="0">
                          <a:solidFill>
                            <a:schemeClr val="tx1"/>
                          </a:solidFill>
                        </a:rPr>
                        <a:t> </a:t>
                      </a:r>
                      <a:r>
                        <a:rPr lang="en-US" sz="2200" dirty="0" err="1" smtClean="0">
                          <a:solidFill>
                            <a:schemeClr val="tx1"/>
                          </a:solidFill>
                        </a:rPr>
                        <a:t>Hermopolis</a:t>
                      </a:r>
                      <a:r>
                        <a:rPr lang="en-US" sz="2200" dirty="0" smtClean="0">
                          <a:solidFill>
                            <a:schemeClr val="tx1"/>
                          </a:solidFill>
                        </a:rPr>
                        <a:t>: Pyramid Texts and Coffin Texts</a:t>
                      </a:r>
                    </a:p>
                    <a:p>
                      <a:endParaRPr lang="en-US" sz="2200" dirty="0" smtClean="0">
                        <a:solidFill>
                          <a:schemeClr val="tx1"/>
                        </a:solidFill>
                      </a:endParaRPr>
                    </a:p>
                    <a:p>
                      <a:pPr marL="457200" indent="-457200">
                        <a:buAutoNum type="arabicPeriod"/>
                      </a:pPr>
                      <a:r>
                        <a:rPr lang="en-US" sz="2200" dirty="0" smtClean="0">
                          <a:solidFill>
                            <a:schemeClr val="tx1"/>
                          </a:solidFill>
                        </a:rPr>
                        <a:t>Pre-creation conditions: gods of chaos</a:t>
                      </a:r>
                      <a:r>
                        <a:rPr lang="en-US" sz="2200" baseline="0" dirty="0" smtClean="0">
                          <a:solidFill>
                            <a:schemeClr val="tx1"/>
                          </a:solidFill>
                        </a:rPr>
                        <a:t>, watery deep, darkness and breath</a:t>
                      </a:r>
                    </a:p>
                    <a:p>
                      <a:pPr marL="0" indent="0">
                        <a:buNone/>
                      </a:pPr>
                      <a:endParaRPr lang="en-US" sz="2200" dirty="0" smtClean="0">
                        <a:solidFill>
                          <a:schemeClr val="tx1"/>
                        </a:solidFill>
                      </a:endParaRPr>
                    </a:p>
                    <a:p>
                      <a:r>
                        <a:rPr lang="en-US" sz="2200" dirty="0" smtClean="0">
                          <a:solidFill>
                            <a:schemeClr val="tx1"/>
                          </a:solidFill>
                        </a:rPr>
                        <a:t>2. Breath/wind (</a:t>
                      </a:r>
                      <a:r>
                        <a:rPr lang="en-US" sz="2200" dirty="0" err="1" smtClean="0">
                          <a:solidFill>
                            <a:schemeClr val="tx1"/>
                          </a:solidFill>
                        </a:rPr>
                        <a:t>Amun</a:t>
                      </a:r>
                      <a:r>
                        <a:rPr lang="en-US" sz="2200" dirty="0" smtClean="0">
                          <a:solidFill>
                            <a:schemeClr val="tx1"/>
                          </a:solidFill>
                        </a:rPr>
                        <a:t>) moves on the waters</a:t>
                      </a:r>
                    </a:p>
                    <a:p>
                      <a:endParaRPr lang="en-US" sz="2200" dirty="0" smtClean="0">
                        <a:solidFill>
                          <a:schemeClr val="tx1"/>
                        </a:solidFill>
                      </a:endParaRPr>
                    </a:p>
                    <a:p>
                      <a:r>
                        <a:rPr lang="en-US" sz="2200" dirty="0" smtClean="0">
                          <a:solidFill>
                            <a:schemeClr val="tx1"/>
                          </a:solidFill>
                        </a:rPr>
                        <a:t>3. Creation of supernatural light (self-generation of </a:t>
                      </a:r>
                      <a:r>
                        <a:rPr lang="en-US" sz="2200" dirty="0" err="1" smtClean="0">
                          <a:solidFill>
                            <a:schemeClr val="tx1"/>
                          </a:solidFill>
                        </a:rPr>
                        <a:t>Atum</a:t>
                      </a:r>
                      <a:r>
                        <a:rPr lang="en-US" sz="2200" dirty="0" smtClean="0">
                          <a:solidFill>
                            <a:schemeClr val="tx1"/>
                          </a:solidFill>
                        </a:rPr>
                        <a:t>)</a:t>
                      </a:r>
                    </a:p>
                    <a:p>
                      <a:endParaRPr lang="en-US" sz="2200" dirty="0" smtClean="0">
                        <a:solidFill>
                          <a:schemeClr val="tx1"/>
                        </a:solidFill>
                      </a:endParaRPr>
                    </a:p>
                    <a:p>
                      <a:r>
                        <a:rPr lang="en-US" sz="2200" dirty="0" smtClean="0">
                          <a:solidFill>
                            <a:schemeClr val="tx1"/>
                          </a:solidFill>
                        </a:rPr>
                        <a:t>4. Emergence of primordial hill</a:t>
                      </a:r>
                    </a:p>
                    <a:p>
                      <a:r>
                        <a:rPr lang="en-US" sz="2200" dirty="0" smtClean="0">
                          <a:solidFill>
                            <a:schemeClr val="tx1"/>
                          </a:solidFill>
                        </a:rPr>
                        <a:t>"in midst of Nun"</a:t>
                      </a:r>
                    </a:p>
                    <a:p>
                      <a:endParaRPr lang="en-US" sz="2200" dirty="0" smtClean="0">
                        <a:solidFill>
                          <a:schemeClr val="tx1"/>
                        </a:solidFill>
                      </a:endParaRPr>
                    </a:p>
                    <a:p>
                      <a:r>
                        <a:rPr lang="en-US" sz="2200" dirty="0" smtClean="0">
                          <a:solidFill>
                            <a:schemeClr val="tx1"/>
                          </a:solidFill>
                        </a:rPr>
                        <a:t>5. Procreation of sky (</a:t>
                      </a:r>
                      <a:r>
                        <a:rPr lang="en-US" sz="2200" dirty="0" err="1" smtClean="0">
                          <a:solidFill>
                            <a:schemeClr val="tx1"/>
                          </a:solidFill>
                        </a:rPr>
                        <a:t>Shu</a:t>
                      </a:r>
                      <a:r>
                        <a:rPr lang="en-US" sz="2200" dirty="0" smtClean="0">
                          <a:solidFill>
                            <a:schemeClr val="tx1"/>
                          </a:solidFill>
                        </a:rPr>
                        <a:t>) when Nun was raised over the earth</a:t>
                      </a:r>
                    </a:p>
                  </a:txBody>
                  <a:tcPr>
                    <a:noFill/>
                  </a:tcPr>
                </a:tc>
                <a:tc>
                  <a:txBody>
                    <a:bodyPr/>
                    <a:lstStyle/>
                    <a:p>
                      <a:r>
                        <a:rPr lang="en-US" sz="2200" dirty="0" smtClean="0">
                          <a:solidFill>
                            <a:schemeClr val="tx1"/>
                          </a:solidFill>
                        </a:rPr>
                        <a:t>Genesis 1:1-2:3</a:t>
                      </a:r>
                    </a:p>
                    <a:p>
                      <a:endParaRPr lang="en-US" sz="2200" dirty="0" smtClean="0">
                        <a:solidFill>
                          <a:schemeClr val="tx1"/>
                        </a:solidFill>
                      </a:endParaRPr>
                    </a:p>
                    <a:p>
                      <a:endParaRPr lang="en-US" sz="2200" dirty="0" smtClean="0">
                        <a:solidFill>
                          <a:schemeClr val="tx1"/>
                        </a:solidFill>
                      </a:endParaRPr>
                    </a:p>
                    <a:p>
                      <a:r>
                        <a:rPr lang="en-US" sz="2200" dirty="0" smtClean="0">
                          <a:solidFill>
                            <a:schemeClr val="tx1"/>
                          </a:solidFill>
                        </a:rPr>
                        <a:t>1. Pre-creation condition: anti-life</a:t>
                      </a:r>
                      <a:r>
                        <a:rPr lang="en-US" sz="2200" baseline="0" dirty="0" smtClean="0">
                          <a:solidFill>
                            <a:schemeClr val="tx1"/>
                          </a:solidFill>
                        </a:rPr>
                        <a:t> </a:t>
                      </a:r>
                      <a:r>
                        <a:rPr lang="en-US" sz="2200" dirty="0" smtClean="0">
                          <a:solidFill>
                            <a:schemeClr val="tx1"/>
                          </a:solidFill>
                        </a:rPr>
                        <a:t>chaos, watery deep, and darkness, but breath of God</a:t>
                      </a:r>
                    </a:p>
                    <a:p>
                      <a:endParaRPr lang="en-US" sz="2200" dirty="0" smtClean="0">
                        <a:solidFill>
                          <a:schemeClr val="tx1"/>
                        </a:solidFill>
                      </a:endParaRPr>
                    </a:p>
                    <a:p>
                      <a:r>
                        <a:rPr lang="en-US" sz="2200" dirty="0" smtClean="0">
                          <a:solidFill>
                            <a:schemeClr val="tx1"/>
                          </a:solidFill>
                        </a:rPr>
                        <a:t>2. Breath/wind of God moves on the waters</a:t>
                      </a:r>
                    </a:p>
                    <a:p>
                      <a:endParaRPr lang="en-US" sz="2200" dirty="0" smtClean="0">
                        <a:solidFill>
                          <a:schemeClr val="tx1"/>
                        </a:solidFill>
                      </a:endParaRPr>
                    </a:p>
                    <a:p>
                      <a:r>
                        <a:rPr lang="en-US" sz="2200" dirty="0" smtClean="0">
                          <a:solidFill>
                            <a:schemeClr val="tx1"/>
                          </a:solidFill>
                        </a:rPr>
                        <a:t>3. Creation of supernatural light (creation by God)</a:t>
                      </a:r>
                    </a:p>
                    <a:p>
                      <a:endParaRPr lang="en-US" sz="2200" dirty="0" smtClean="0">
                        <a:solidFill>
                          <a:schemeClr val="tx1"/>
                        </a:solidFill>
                      </a:endParaRPr>
                    </a:p>
                    <a:p>
                      <a:r>
                        <a:rPr lang="en-US" sz="2200" dirty="0" smtClean="0">
                          <a:solidFill>
                            <a:schemeClr val="tx1"/>
                          </a:solidFill>
                        </a:rPr>
                        <a:t>4. Creation of firmament "in midst of the waters"</a:t>
                      </a:r>
                    </a:p>
                    <a:p>
                      <a:endParaRPr lang="en-US" sz="2200" dirty="0" smtClean="0">
                        <a:solidFill>
                          <a:schemeClr val="tx1"/>
                        </a:solidFill>
                      </a:endParaRPr>
                    </a:p>
                    <a:p>
                      <a:r>
                        <a:rPr lang="en-US" sz="2200" dirty="0" smtClean="0">
                          <a:solidFill>
                            <a:schemeClr val="tx1"/>
                          </a:solidFill>
                        </a:rPr>
                        <a:t>5. Creation of sky when waters were raised above the firmament</a:t>
                      </a:r>
                      <a:endParaRPr lang="en-US" sz="2200" dirty="0">
                        <a:solidFill>
                          <a:schemeClr val="tx1"/>
                        </a:solidFill>
                      </a:endParaRPr>
                    </a:p>
                  </a:txBody>
                  <a:tcP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152400" y="6258560"/>
            <a:ext cx="8610600" cy="584775"/>
          </a:xfrm>
          <a:prstGeom prst="rect">
            <a:avLst/>
          </a:prstGeom>
          <a:noFill/>
        </p:spPr>
        <p:txBody>
          <a:bodyPr wrap="square" rtlCol="0">
            <a:spAutoFit/>
          </a:bodyPr>
          <a:lstStyle/>
          <a:p>
            <a:r>
              <a:rPr lang="en-US" sz="1600" dirty="0">
                <a:solidFill>
                  <a:srgbClr val="333333"/>
                </a:solidFill>
              </a:rPr>
              <a:t>G. H. Johnson, Genesis 1 and Ancient Egyptian Creation Myths, Bibliotheca Sacra 165(</a:t>
            </a:r>
            <a:r>
              <a:rPr lang="en-US" sz="1600" dirty="0" err="1">
                <a:solidFill>
                  <a:srgbClr val="333333"/>
                </a:solidFill>
              </a:rPr>
              <a:t>Ap-Ju</a:t>
            </a:r>
            <a:r>
              <a:rPr lang="en-US" sz="1600" dirty="0">
                <a:solidFill>
                  <a:srgbClr val="333333"/>
                </a:solidFill>
              </a:rPr>
              <a:t> 2008):</a:t>
            </a:r>
            <a:r>
              <a:rPr lang="en-US" sz="1600" dirty="0" smtClean="0">
                <a:solidFill>
                  <a:srgbClr val="333333"/>
                </a:solidFill>
              </a:rPr>
              <a:t>184.  Modified by Duke in light of </a:t>
            </a:r>
            <a:r>
              <a:rPr lang="en-US" sz="1600" dirty="0" err="1" smtClean="0">
                <a:solidFill>
                  <a:srgbClr val="333333"/>
                </a:solidFill>
              </a:rPr>
              <a:t>Currid</a:t>
            </a:r>
            <a:r>
              <a:rPr lang="en-US" sz="1600" dirty="0" smtClean="0">
                <a:solidFill>
                  <a:srgbClr val="333333"/>
                </a:solidFill>
              </a:rPr>
              <a:t>.</a:t>
            </a:r>
            <a:endParaRPr lang="en-US" sz="1600" dirty="0">
              <a:solidFill>
                <a:srgbClr val="333333"/>
              </a:solidFill>
            </a:endParaRPr>
          </a:p>
        </p:txBody>
      </p:sp>
    </p:spTree>
    <p:extLst>
      <p:ext uri="{BB962C8B-B14F-4D97-AF65-F5344CB8AC3E}">
        <p14:creationId xmlns:p14="http://schemas.microsoft.com/office/powerpoint/2010/main" val="2489132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2286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JOURNAL THOUGHTS &amp; OBSERVATIONS</a:t>
            </a:r>
          </a:p>
          <a:p>
            <a:pPr algn="ctr">
              <a:spcBef>
                <a:spcPct val="50000"/>
              </a:spcBef>
              <a:buClrTx/>
              <a:buFontTx/>
              <a:buNone/>
            </a:pPr>
            <a:r>
              <a:rPr kumimoji="0" lang="en-US" altLang="en-US" sz="2400" b="1"/>
              <a:t>(in pairs, then group)</a:t>
            </a:r>
          </a:p>
        </p:txBody>
      </p:sp>
      <p:pic>
        <p:nvPicPr>
          <p:cNvPr id="25603" name="Picture 3" descr="bd0492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200400"/>
            <a:ext cx="2525713"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76163948"/>
              </p:ext>
            </p:extLst>
          </p:nvPr>
        </p:nvGraphicFramePr>
        <p:xfrm>
          <a:off x="304800" y="381000"/>
          <a:ext cx="8610600" cy="545592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1752600">
                <a:tc>
                  <a:txBody>
                    <a:bodyPr/>
                    <a:lstStyle/>
                    <a:p>
                      <a:r>
                        <a:rPr lang="en-US" sz="2200" dirty="0" err="1" smtClean="0">
                          <a:solidFill>
                            <a:schemeClr val="tx1"/>
                          </a:solidFill>
                        </a:rPr>
                        <a:t>Hermopolis</a:t>
                      </a:r>
                      <a:r>
                        <a:rPr lang="en-US" sz="2200" dirty="0" smtClean="0">
                          <a:solidFill>
                            <a:schemeClr val="tx1"/>
                          </a:solidFill>
                        </a:rPr>
                        <a:t>: Pyramid Texts</a:t>
                      </a:r>
                    </a:p>
                    <a:p>
                      <a:r>
                        <a:rPr lang="en-US" sz="2200" dirty="0" smtClean="0">
                          <a:solidFill>
                            <a:schemeClr val="tx1"/>
                          </a:solidFill>
                        </a:rPr>
                        <a:t>and Coffin Texts</a:t>
                      </a:r>
                    </a:p>
                    <a:p>
                      <a:endParaRPr lang="en-US" sz="2200" dirty="0" smtClean="0">
                        <a:solidFill>
                          <a:schemeClr val="tx1"/>
                        </a:solidFill>
                      </a:endParaRPr>
                    </a:p>
                    <a:p>
                      <a:r>
                        <a:rPr lang="en-US" sz="2200" dirty="0" smtClean="0">
                          <a:solidFill>
                            <a:schemeClr val="tx1"/>
                          </a:solidFill>
                        </a:rPr>
                        <a:t>6. Formation of heavenly ocean</a:t>
                      </a:r>
                    </a:p>
                    <a:p>
                      <a:r>
                        <a:rPr lang="en-US" sz="2200" dirty="0" smtClean="0">
                          <a:solidFill>
                            <a:schemeClr val="tx1"/>
                          </a:solidFill>
                        </a:rPr>
                        <a:t>(Nut) by separation</a:t>
                      </a:r>
                    </a:p>
                    <a:p>
                      <a:endParaRPr lang="en-US" sz="2200" dirty="0" smtClean="0">
                        <a:solidFill>
                          <a:schemeClr val="tx1"/>
                        </a:solidFill>
                      </a:endParaRPr>
                    </a:p>
                    <a:p>
                      <a:r>
                        <a:rPr lang="en-US" sz="2200" dirty="0" smtClean="0">
                          <a:solidFill>
                            <a:schemeClr val="tx1"/>
                          </a:solidFill>
                        </a:rPr>
                        <a:t>7. Formation of dry ground</a:t>
                      </a:r>
                    </a:p>
                    <a:p>
                      <a:r>
                        <a:rPr lang="en-US" sz="2200" dirty="0" smtClean="0">
                          <a:solidFill>
                            <a:schemeClr val="tx1"/>
                          </a:solidFill>
                        </a:rPr>
                        <a:t>(</a:t>
                      </a:r>
                      <a:r>
                        <a:rPr lang="en-US" sz="2200" dirty="0" err="1" smtClean="0">
                          <a:solidFill>
                            <a:schemeClr val="tx1"/>
                          </a:solidFill>
                        </a:rPr>
                        <a:t>Geb</a:t>
                      </a:r>
                      <a:r>
                        <a:rPr lang="en-US" sz="2200" dirty="0" smtClean="0">
                          <a:solidFill>
                            <a:schemeClr val="tx1"/>
                          </a:solidFill>
                        </a:rPr>
                        <a:t>) by separation, vegetation</a:t>
                      </a:r>
                      <a:r>
                        <a:rPr lang="en-US" sz="2200" baseline="0" dirty="0" smtClean="0">
                          <a:solidFill>
                            <a:schemeClr val="tx1"/>
                          </a:solidFill>
                        </a:rPr>
                        <a:t> prior to humans</a:t>
                      </a:r>
                      <a:endParaRPr lang="en-US" sz="2200" dirty="0" smtClean="0">
                        <a:solidFill>
                          <a:schemeClr val="tx1"/>
                        </a:solidFill>
                      </a:endParaRPr>
                    </a:p>
                    <a:p>
                      <a:endParaRPr lang="en-US" sz="2200" dirty="0" smtClean="0">
                        <a:solidFill>
                          <a:schemeClr val="tx1"/>
                        </a:solidFill>
                      </a:endParaRPr>
                    </a:p>
                    <a:p>
                      <a:r>
                        <a:rPr lang="en-US" sz="2200" dirty="0" smtClean="0">
                          <a:solidFill>
                            <a:schemeClr val="tx1"/>
                          </a:solidFill>
                        </a:rPr>
                        <a:t>8. Humanity accidentally created by tears of </a:t>
                      </a:r>
                      <a:r>
                        <a:rPr lang="en-US" sz="2200" dirty="0" err="1" smtClean="0">
                          <a:solidFill>
                            <a:schemeClr val="tx1"/>
                          </a:solidFill>
                        </a:rPr>
                        <a:t>Atum</a:t>
                      </a:r>
                      <a:r>
                        <a:rPr lang="en-US" sz="2200" dirty="0" smtClean="0">
                          <a:solidFill>
                            <a:schemeClr val="tx1"/>
                          </a:solidFill>
                        </a:rPr>
                        <a:t>; other</a:t>
                      </a:r>
                      <a:r>
                        <a:rPr lang="en-US" sz="2200" baseline="0" dirty="0" smtClean="0">
                          <a:solidFill>
                            <a:schemeClr val="tx1"/>
                          </a:solidFill>
                        </a:rPr>
                        <a:t> </a:t>
                      </a:r>
                      <a:endParaRPr lang="en-US" sz="2200" dirty="0" smtClean="0">
                        <a:solidFill>
                          <a:schemeClr val="tx1"/>
                        </a:solidFill>
                      </a:endParaRPr>
                    </a:p>
                    <a:p>
                      <a:endParaRPr lang="en-US" sz="2200" dirty="0" smtClean="0">
                        <a:solidFill>
                          <a:schemeClr val="tx1"/>
                        </a:solidFill>
                      </a:endParaRPr>
                    </a:p>
                    <a:p>
                      <a:r>
                        <a:rPr lang="en-US" sz="2200" dirty="0" smtClean="0">
                          <a:solidFill>
                            <a:schemeClr val="tx1"/>
                          </a:solidFill>
                        </a:rPr>
                        <a:t>9. Sun and moon created to rule the world as the image of Re and Thoth</a:t>
                      </a:r>
                      <a:endParaRPr lang="en-US" sz="220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Genesis 1:1-2:3</a:t>
                      </a:r>
                    </a:p>
                    <a:p>
                      <a:endParaRPr lang="en-US" sz="2200" dirty="0" smtClean="0">
                        <a:solidFill>
                          <a:schemeClr val="tx1"/>
                        </a:solidFill>
                      </a:endParaRPr>
                    </a:p>
                    <a:p>
                      <a:endParaRPr lang="en-US" sz="2200" dirty="0" smtClean="0">
                        <a:solidFill>
                          <a:schemeClr val="tx1"/>
                        </a:solidFill>
                      </a:endParaRPr>
                    </a:p>
                    <a:p>
                      <a:r>
                        <a:rPr lang="en-US" sz="2200" dirty="0" smtClean="0">
                          <a:solidFill>
                            <a:schemeClr val="tx1"/>
                          </a:solidFill>
                        </a:rPr>
                        <a:t>6. Formation of heavenly ocean when waters were separated</a:t>
                      </a:r>
                    </a:p>
                    <a:p>
                      <a:endParaRPr lang="en-US" sz="2200" dirty="0" smtClean="0">
                        <a:solidFill>
                          <a:schemeClr val="tx1"/>
                        </a:solidFill>
                      </a:endParaRPr>
                    </a:p>
                    <a:p>
                      <a:r>
                        <a:rPr lang="en-US" sz="2200" dirty="0" smtClean="0">
                          <a:solidFill>
                            <a:schemeClr val="tx1"/>
                          </a:solidFill>
                        </a:rPr>
                        <a:t>7. Formation of dry ground when waters were gathered, vegetation</a:t>
                      </a:r>
                      <a:r>
                        <a:rPr lang="en-US" sz="2200" baseline="0" dirty="0" smtClean="0">
                          <a:solidFill>
                            <a:schemeClr val="tx1"/>
                          </a:solidFill>
                        </a:rPr>
                        <a:t> prior to humans</a:t>
                      </a:r>
                      <a:endParaRPr lang="en-US" sz="2200" dirty="0" smtClean="0">
                        <a:solidFill>
                          <a:schemeClr val="tx1"/>
                        </a:solidFill>
                      </a:endParaRPr>
                    </a:p>
                    <a:p>
                      <a:endParaRPr lang="en-US" sz="2200" dirty="0" smtClean="0">
                        <a:solidFill>
                          <a:schemeClr val="tx1"/>
                        </a:solidFill>
                      </a:endParaRPr>
                    </a:p>
                    <a:p>
                      <a:r>
                        <a:rPr lang="en-US" sz="2200" dirty="0" smtClean="0">
                          <a:solidFill>
                            <a:schemeClr val="tx1"/>
                          </a:solidFill>
                        </a:rPr>
                        <a:t>8. “Greater</a:t>
                      </a:r>
                      <a:r>
                        <a:rPr lang="en-US" sz="2200" baseline="0" dirty="0" smtClean="0">
                          <a:solidFill>
                            <a:schemeClr val="tx1"/>
                          </a:solidFill>
                        </a:rPr>
                        <a:t> and</a:t>
                      </a:r>
                      <a:r>
                        <a:rPr lang="en-US" sz="2200" dirty="0" smtClean="0">
                          <a:solidFill>
                            <a:schemeClr val="tx1"/>
                          </a:solidFill>
                        </a:rPr>
                        <a:t> lesser lights” (nameless) created to rule day and night.</a:t>
                      </a:r>
                    </a:p>
                    <a:p>
                      <a:r>
                        <a:rPr lang="en-US" sz="2200" dirty="0" smtClean="0">
                          <a:solidFill>
                            <a:schemeClr val="tx1"/>
                          </a:solidFill>
                        </a:rPr>
                        <a:t>9. Creation of humans to rule the world as the image of God</a:t>
                      </a:r>
                    </a:p>
                  </a:txBody>
                  <a:tcP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457200" y="6019800"/>
            <a:ext cx="8153400" cy="646331"/>
          </a:xfrm>
          <a:prstGeom prst="rect">
            <a:avLst/>
          </a:prstGeom>
          <a:noFill/>
        </p:spPr>
        <p:txBody>
          <a:bodyPr wrap="square" rtlCol="0">
            <a:spAutoFit/>
          </a:bodyPr>
          <a:lstStyle/>
          <a:p>
            <a:r>
              <a:rPr lang="en-US" sz="1800" dirty="0" smtClean="0">
                <a:solidFill>
                  <a:srgbClr val="333333"/>
                </a:solidFill>
              </a:rPr>
              <a:t>G. H. Johnson, Genesis 1 and Ancient Egyptian Creation Myths, Bibliotheca Sacra 165(</a:t>
            </a:r>
            <a:r>
              <a:rPr lang="en-US" sz="1800" dirty="0" err="1" smtClean="0">
                <a:solidFill>
                  <a:srgbClr val="333333"/>
                </a:solidFill>
              </a:rPr>
              <a:t>Ap-Ju</a:t>
            </a:r>
            <a:r>
              <a:rPr lang="en-US" sz="1800" dirty="0" smtClean="0">
                <a:solidFill>
                  <a:srgbClr val="333333"/>
                </a:solidFill>
              </a:rPr>
              <a:t> 2008):184.  Modified by Duke according to </a:t>
            </a:r>
            <a:r>
              <a:rPr lang="en-US" sz="1800" dirty="0" err="1" smtClean="0">
                <a:solidFill>
                  <a:srgbClr val="333333"/>
                </a:solidFill>
              </a:rPr>
              <a:t>Currid</a:t>
            </a:r>
            <a:r>
              <a:rPr lang="en-US" sz="1800" dirty="0" smtClean="0">
                <a:solidFill>
                  <a:srgbClr val="333333"/>
                </a:solidFill>
              </a:rPr>
              <a:t>.</a:t>
            </a:r>
            <a:endParaRPr lang="en-US" sz="1800" dirty="0">
              <a:solidFill>
                <a:srgbClr val="333333"/>
              </a:solidFill>
            </a:endParaRPr>
          </a:p>
        </p:txBody>
      </p:sp>
    </p:spTree>
    <p:extLst>
      <p:ext uri="{BB962C8B-B14F-4D97-AF65-F5344CB8AC3E}">
        <p14:creationId xmlns:p14="http://schemas.microsoft.com/office/powerpoint/2010/main" val="1679891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988" y="96838"/>
            <a:ext cx="8558212" cy="6740525"/>
          </a:xfrm>
          <a:prstGeom prst="rect">
            <a:avLst/>
          </a:prstGeom>
          <a:noFill/>
        </p:spPr>
        <p:txBody>
          <a:bodyPr>
            <a:spAutoFit/>
          </a:bodyPr>
          <a:lstStyle/>
          <a:p>
            <a:pPr algn="ctr">
              <a:defRPr/>
            </a:pPr>
            <a:r>
              <a:rPr lang="en-US" b="1" dirty="0">
                <a:solidFill>
                  <a:srgbClr val="333333"/>
                </a:solidFill>
              </a:rPr>
              <a:t>General Similarities Between Genesis Texts and ANE</a:t>
            </a:r>
          </a:p>
          <a:p>
            <a:pPr algn="ctr">
              <a:defRPr/>
            </a:pPr>
            <a:endParaRPr lang="en-US" b="1" dirty="0">
              <a:solidFill>
                <a:srgbClr val="333333"/>
              </a:solidFill>
            </a:endParaRPr>
          </a:p>
          <a:p>
            <a:pPr marL="342900" indent="-342900">
              <a:buFont typeface="Arial" pitchFamily="34" charset="0"/>
              <a:buChar char="•"/>
              <a:defRPr/>
            </a:pPr>
            <a:r>
              <a:rPr lang="en-US" b="1" dirty="0">
                <a:solidFill>
                  <a:srgbClr val="333333"/>
                </a:solidFill>
              </a:rPr>
              <a:t>Same basic story outlines and emplotment.</a:t>
            </a:r>
          </a:p>
          <a:p>
            <a:pPr marL="342900" indent="-342900">
              <a:buFont typeface="Arial" pitchFamily="34" charset="0"/>
              <a:buChar char="•"/>
              <a:defRPr/>
            </a:pPr>
            <a:r>
              <a:rPr lang="en-US" b="1" dirty="0">
                <a:solidFill>
                  <a:srgbClr val="333333"/>
                </a:solidFill>
              </a:rPr>
              <a:t>Same kinds of literary features.</a:t>
            </a:r>
          </a:p>
          <a:p>
            <a:pPr marL="342900" indent="-342900">
              <a:buFont typeface="Arial" pitchFamily="34" charset="0"/>
              <a:buChar char="•"/>
              <a:defRPr/>
            </a:pPr>
            <a:r>
              <a:rPr lang="en-US" b="1" dirty="0">
                <a:solidFill>
                  <a:srgbClr val="333333"/>
                </a:solidFill>
              </a:rPr>
              <a:t>Neither focused on material origins, but on nature of life now.</a:t>
            </a:r>
          </a:p>
          <a:p>
            <a:pPr marL="800100" lvl="1" indent="-342900">
              <a:buFont typeface="Arial" pitchFamily="34" charset="0"/>
              <a:buChar char="•"/>
              <a:defRPr/>
            </a:pPr>
            <a:r>
              <a:rPr lang="en-US" b="1" dirty="0">
                <a:solidFill>
                  <a:srgbClr val="C00000"/>
                </a:solidFill>
              </a:rPr>
              <a:t>ANE texts explain the functional roles of the gods involved in maintaining the order of the world</a:t>
            </a:r>
          </a:p>
          <a:p>
            <a:pPr marL="800100" lvl="1" indent="-342900">
              <a:buFont typeface="Arial" pitchFamily="34" charset="0"/>
              <a:buChar char="•"/>
              <a:defRPr/>
            </a:pPr>
            <a:r>
              <a:rPr lang="en-US" b="1" dirty="0">
                <a:solidFill>
                  <a:srgbClr val="3333CC"/>
                </a:solidFill>
              </a:rPr>
              <a:t>Hebrew explain how God established the proper functioning of the cosmos.</a:t>
            </a:r>
          </a:p>
          <a:p>
            <a:pPr marL="1257300" lvl="2" indent="-342900">
              <a:buFont typeface="Arial" pitchFamily="34" charset="0"/>
              <a:buChar char="•"/>
              <a:defRPr/>
            </a:pPr>
            <a:r>
              <a:rPr lang="en-US" b="1" dirty="0">
                <a:solidFill>
                  <a:srgbClr val="C00000"/>
                </a:solidFill>
              </a:rPr>
              <a:t>Difference</a:t>
            </a:r>
            <a:r>
              <a:rPr lang="en-US" b="1" dirty="0">
                <a:solidFill>
                  <a:srgbClr val="3333CC"/>
                </a:solidFill>
              </a:rPr>
              <a:t>: God is NOT a part of the material world; God is NOT a functionary in it as other gods; God is sovereign over all.</a:t>
            </a:r>
          </a:p>
          <a:p>
            <a:pPr marL="342900" indent="-342900">
              <a:buFont typeface="Arial" pitchFamily="34" charset="0"/>
              <a:buChar char="•"/>
              <a:defRPr/>
            </a:pPr>
            <a:r>
              <a:rPr lang="en-US" b="1" dirty="0">
                <a:solidFill>
                  <a:srgbClr val="333333"/>
                </a:solidFill>
              </a:rPr>
              <a:t>Both concerned about understanding order and chaos</a:t>
            </a:r>
          </a:p>
          <a:p>
            <a:pPr marL="800100" lvl="1" indent="-342900">
              <a:buFont typeface="Arial" pitchFamily="34" charset="0"/>
              <a:buChar char="•"/>
              <a:defRPr/>
            </a:pPr>
            <a:r>
              <a:rPr lang="en-US" b="1" dirty="0">
                <a:solidFill>
                  <a:srgbClr val="3333CC"/>
                </a:solidFill>
              </a:rPr>
              <a:t>ANE gods want to establish equilibrium and rest: after victory, they establish sacred city/temple </a:t>
            </a:r>
          </a:p>
          <a:p>
            <a:pPr marL="800100" lvl="1" indent="-342900">
              <a:buFont typeface="Arial" pitchFamily="34" charset="0"/>
              <a:buChar char="•"/>
              <a:defRPr/>
            </a:pPr>
            <a:r>
              <a:rPr lang="en-US" b="1" dirty="0">
                <a:solidFill>
                  <a:srgbClr val="C00000"/>
                </a:solidFill>
              </a:rPr>
              <a:t>Hebrew: God creates cosmos as Temple of order, equilibrium, unending 7</a:t>
            </a:r>
            <a:r>
              <a:rPr lang="en-US" b="1" baseline="30000" dirty="0">
                <a:solidFill>
                  <a:srgbClr val="C00000"/>
                </a:solidFill>
              </a:rPr>
              <a:t>th</a:t>
            </a:r>
            <a:r>
              <a:rPr lang="en-US" b="1" dirty="0">
                <a:solidFill>
                  <a:srgbClr val="C00000"/>
                </a:solidFill>
              </a:rPr>
              <a:t> day of rest.  Sabbath  (7 day dedication)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10563" cy="6740525"/>
          </a:xfrm>
          <a:prstGeom prst="rect">
            <a:avLst/>
          </a:prstGeom>
          <a:noFill/>
        </p:spPr>
        <p:txBody>
          <a:bodyPr>
            <a:spAutoFit/>
          </a:bodyPr>
          <a:lstStyle/>
          <a:p>
            <a:pPr algn="ctr">
              <a:defRPr/>
            </a:pPr>
            <a:r>
              <a:rPr lang="en-US" b="1" dirty="0">
                <a:solidFill>
                  <a:srgbClr val="333333"/>
                </a:solidFill>
              </a:rPr>
              <a:t>General Differences Between Genesis Texts and ANE</a:t>
            </a:r>
          </a:p>
          <a:p>
            <a:pPr algn="ctr">
              <a:defRPr/>
            </a:pPr>
            <a:endParaRPr lang="en-US" b="1" dirty="0">
              <a:solidFill>
                <a:srgbClr val="333333"/>
              </a:solidFill>
            </a:endParaRPr>
          </a:p>
          <a:p>
            <a:pPr>
              <a:defRPr/>
            </a:pPr>
            <a:r>
              <a:rPr lang="en-US" b="1" u="sng" dirty="0">
                <a:solidFill>
                  <a:srgbClr val="333333"/>
                </a:solidFill>
              </a:rPr>
              <a:t>Political:</a:t>
            </a:r>
          </a:p>
          <a:p>
            <a:pPr marL="342900" indent="-342900">
              <a:buFont typeface="Arial" panose="020B0604020202020204" pitchFamily="34" charset="0"/>
              <a:buChar char="•"/>
              <a:defRPr/>
            </a:pPr>
            <a:r>
              <a:rPr lang="en-US" b="1" dirty="0">
                <a:solidFill>
                  <a:srgbClr val="3333CC"/>
                </a:solidFill>
              </a:rPr>
              <a:t>Not establishing a capital city, temple, or a king/pharaoh</a:t>
            </a:r>
            <a:br>
              <a:rPr lang="en-US" b="1" dirty="0">
                <a:solidFill>
                  <a:srgbClr val="3333CC"/>
                </a:solidFill>
              </a:rPr>
            </a:br>
            <a:r>
              <a:rPr lang="en-US" b="1" dirty="0">
                <a:solidFill>
                  <a:srgbClr val="C00000"/>
                </a:solidFill>
              </a:rPr>
              <a:t>All land is the same  </a:t>
            </a:r>
            <a:r>
              <a:rPr lang="en-US" b="1" dirty="0">
                <a:solidFill>
                  <a:srgbClr val="333333"/>
                </a:solidFill>
              </a:rPr>
              <a:t>[Note: no concept of  ‘planet earth’]</a:t>
            </a:r>
          </a:p>
          <a:p>
            <a:pPr marL="342900" indent="-342900">
              <a:buFont typeface="Arial" panose="020B0604020202020204" pitchFamily="34" charset="0"/>
              <a:buChar char="•"/>
              <a:defRPr/>
            </a:pPr>
            <a:r>
              <a:rPr lang="en-US" b="1" dirty="0">
                <a:solidFill>
                  <a:srgbClr val="3333CC"/>
                </a:solidFill>
              </a:rPr>
              <a:t>Not establishing a separate state religion</a:t>
            </a:r>
            <a:br>
              <a:rPr lang="en-US" b="1" dirty="0">
                <a:solidFill>
                  <a:srgbClr val="3333CC"/>
                </a:solidFill>
              </a:rPr>
            </a:br>
            <a:r>
              <a:rPr lang="en-US" b="1" dirty="0">
                <a:solidFill>
                  <a:srgbClr val="C00000"/>
                </a:solidFill>
              </a:rPr>
              <a:t>Worship of Israelite God was apparently both state and popular religion</a:t>
            </a:r>
          </a:p>
          <a:p>
            <a:pPr marL="342900" indent="-342900">
              <a:buFont typeface="Arial" panose="020B0604020202020204" pitchFamily="34" charset="0"/>
              <a:buChar char="•"/>
              <a:defRPr/>
            </a:pPr>
            <a:r>
              <a:rPr lang="en-US" b="1" dirty="0">
                <a:solidFill>
                  <a:srgbClr val="3333CC"/>
                </a:solidFill>
              </a:rPr>
              <a:t>Not establishing a divided social order with king as ‘son’ (Egypt) or regent (Mesopotamia)</a:t>
            </a:r>
            <a:br>
              <a:rPr lang="en-US" b="1" dirty="0">
                <a:solidFill>
                  <a:srgbClr val="3333CC"/>
                </a:solidFill>
              </a:rPr>
            </a:br>
            <a:r>
              <a:rPr lang="en-US" b="1" dirty="0">
                <a:solidFill>
                  <a:srgbClr val="C00000"/>
                </a:solidFill>
              </a:rPr>
              <a:t>All humans are created in the image of God (image not a statue of a god or king)</a:t>
            </a:r>
          </a:p>
          <a:p>
            <a:pPr marL="342900" indent="-342900">
              <a:buFont typeface="Arial" panose="020B0604020202020204" pitchFamily="34" charset="0"/>
              <a:buChar char="•"/>
              <a:defRPr/>
            </a:pPr>
            <a:r>
              <a:rPr lang="en-US" b="1" dirty="0">
                <a:solidFill>
                  <a:srgbClr val="3333CC"/>
                </a:solidFill>
              </a:rPr>
              <a:t>Not establishing a labor class from other</a:t>
            </a:r>
            <a:br>
              <a:rPr lang="en-US" b="1" dirty="0">
                <a:solidFill>
                  <a:srgbClr val="3333CC"/>
                </a:solidFill>
              </a:rPr>
            </a:br>
            <a:r>
              <a:rPr lang="en-US" b="1" dirty="0">
                <a:solidFill>
                  <a:srgbClr val="C00000"/>
                </a:solidFill>
              </a:rPr>
              <a:t>All serve with/for God</a:t>
            </a:r>
          </a:p>
          <a:p>
            <a:pPr marL="800100" lvl="1" indent="-342900">
              <a:buFont typeface="Arial" panose="020B0604020202020204" pitchFamily="34" charset="0"/>
              <a:buChar char="•"/>
              <a:defRPr/>
            </a:pPr>
            <a:r>
              <a:rPr lang="en-US" b="1" dirty="0">
                <a:solidFill>
                  <a:srgbClr val="3333CC"/>
                </a:solidFill>
              </a:rPr>
              <a:t>In Gen. 2, monogenesis, not polygenesis: </a:t>
            </a:r>
          </a:p>
          <a:p>
            <a:pPr marL="1257300" lvl="2" indent="-342900">
              <a:buFont typeface="Arial" panose="020B0604020202020204" pitchFamily="34" charset="0"/>
              <a:buChar char="•"/>
              <a:defRPr/>
            </a:pPr>
            <a:r>
              <a:rPr lang="en-US" b="1" dirty="0">
                <a:solidFill>
                  <a:srgbClr val="3333CC"/>
                </a:solidFill>
              </a:rPr>
              <a:t>Adam and Eve as archetypes who ideally walk and talk with Yahweh.</a:t>
            </a:r>
          </a:p>
          <a:p>
            <a:pPr marL="342900" indent="-342900">
              <a:buFont typeface="Arial" panose="020B0604020202020204" pitchFamily="34" charset="0"/>
              <a:buChar char="•"/>
              <a:defRPr/>
            </a:pPr>
            <a:endParaRPr lang="en-US" b="1"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5" y="228600"/>
            <a:ext cx="8382000" cy="6370638"/>
          </a:xfrm>
          <a:prstGeom prst="rect">
            <a:avLst/>
          </a:prstGeom>
          <a:noFill/>
        </p:spPr>
        <p:txBody>
          <a:bodyPr>
            <a:spAutoFit/>
          </a:bodyPr>
          <a:lstStyle/>
          <a:p>
            <a:pPr algn="ctr">
              <a:defRPr/>
            </a:pPr>
            <a:r>
              <a:rPr lang="en-US" b="1" dirty="0">
                <a:solidFill>
                  <a:srgbClr val="333333"/>
                </a:solidFill>
              </a:rPr>
              <a:t>General Differences Cont.</a:t>
            </a:r>
          </a:p>
          <a:p>
            <a:pPr>
              <a:defRPr/>
            </a:pPr>
            <a:endParaRPr lang="en-US" b="1" u="sng" dirty="0">
              <a:solidFill>
                <a:srgbClr val="333333"/>
              </a:solidFill>
            </a:endParaRPr>
          </a:p>
          <a:p>
            <a:pPr>
              <a:defRPr/>
            </a:pPr>
            <a:r>
              <a:rPr lang="en-US" b="1" u="sng" dirty="0">
                <a:solidFill>
                  <a:srgbClr val="333333"/>
                </a:solidFill>
              </a:rPr>
              <a:t>Theological/Religious</a:t>
            </a:r>
          </a:p>
          <a:p>
            <a:pPr marL="342900" indent="-342900">
              <a:buFont typeface="Arial" panose="020B0604020202020204" pitchFamily="34" charset="0"/>
              <a:buChar char="•"/>
              <a:defRPr/>
            </a:pPr>
            <a:r>
              <a:rPr lang="en-US" b="1" dirty="0">
                <a:solidFill>
                  <a:srgbClr val="3333CC"/>
                </a:solidFill>
              </a:rPr>
              <a:t>No </a:t>
            </a:r>
            <a:r>
              <a:rPr lang="en-US" b="1" dirty="0" err="1">
                <a:solidFill>
                  <a:srgbClr val="3333CC"/>
                </a:solidFill>
              </a:rPr>
              <a:t>theogony</a:t>
            </a:r>
            <a:r>
              <a:rPr lang="en-US" b="1" dirty="0">
                <a:solidFill>
                  <a:srgbClr val="3333CC"/>
                </a:solidFill>
              </a:rPr>
              <a:t> (birth of gods)</a:t>
            </a:r>
            <a:br>
              <a:rPr lang="en-US" b="1" dirty="0">
                <a:solidFill>
                  <a:srgbClr val="3333CC"/>
                </a:solidFill>
              </a:rPr>
            </a:br>
            <a:r>
              <a:rPr lang="en-US" b="1" dirty="0">
                <a:solidFill>
                  <a:srgbClr val="C00000"/>
                </a:solidFill>
              </a:rPr>
              <a:t>Monotheistic: God assumes all functions of the cosmos</a:t>
            </a:r>
          </a:p>
          <a:p>
            <a:pPr marL="342900" indent="-342900">
              <a:buFont typeface="Arial" panose="020B0604020202020204" pitchFamily="34" charset="0"/>
              <a:buChar char="•"/>
              <a:defRPr/>
            </a:pPr>
            <a:r>
              <a:rPr lang="en-US" b="1" dirty="0">
                <a:solidFill>
                  <a:srgbClr val="3333CC"/>
                </a:solidFill>
              </a:rPr>
              <a:t>No battle among gods (Mesopotamia)</a:t>
            </a:r>
            <a:br>
              <a:rPr lang="en-US" b="1" dirty="0">
                <a:solidFill>
                  <a:srgbClr val="3333CC"/>
                </a:solidFill>
              </a:rPr>
            </a:br>
            <a:r>
              <a:rPr lang="en-US" b="1" dirty="0">
                <a:solidFill>
                  <a:srgbClr val="C00000"/>
                </a:solidFill>
              </a:rPr>
              <a:t>God is sovereign over chaos and all that is contra life</a:t>
            </a:r>
            <a:r>
              <a:rPr lang="en-US" b="1" dirty="0">
                <a:solidFill>
                  <a:srgbClr val="3333CC"/>
                </a:solidFill>
              </a:rPr>
              <a:t> </a:t>
            </a:r>
          </a:p>
          <a:p>
            <a:pPr marL="342900" indent="-342900">
              <a:buFont typeface="Arial" panose="020B0604020202020204" pitchFamily="34" charset="0"/>
              <a:buChar char="•"/>
              <a:defRPr/>
            </a:pPr>
            <a:r>
              <a:rPr lang="en-US" b="1" dirty="0">
                <a:solidFill>
                  <a:srgbClr val="3333CC"/>
                </a:solidFill>
              </a:rPr>
              <a:t>No pantheism or animism (material world as manifestation of gods or spirits)</a:t>
            </a:r>
            <a:br>
              <a:rPr lang="en-US" b="1" dirty="0">
                <a:solidFill>
                  <a:srgbClr val="3333CC"/>
                </a:solidFill>
              </a:rPr>
            </a:br>
            <a:r>
              <a:rPr lang="en-US" b="1" dirty="0">
                <a:solidFill>
                  <a:srgbClr val="C00000"/>
                </a:solidFill>
              </a:rPr>
              <a:t>God is not part of natural world</a:t>
            </a:r>
          </a:p>
          <a:p>
            <a:pPr marL="342900" indent="-342900">
              <a:buFont typeface="Arial" panose="020B0604020202020204" pitchFamily="34" charset="0"/>
              <a:buChar char="•"/>
              <a:defRPr/>
            </a:pPr>
            <a:r>
              <a:rPr lang="en-US" b="1" dirty="0">
                <a:solidFill>
                  <a:srgbClr val="3333CC"/>
                </a:solidFill>
              </a:rPr>
              <a:t>No mythic enactment and mimetic magic</a:t>
            </a:r>
            <a:br>
              <a:rPr lang="en-US" b="1" dirty="0">
                <a:solidFill>
                  <a:srgbClr val="3333CC"/>
                </a:solidFill>
              </a:rPr>
            </a:br>
            <a:r>
              <a:rPr lang="en-US" b="1" dirty="0">
                <a:solidFill>
                  <a:srgbClr val="C00000"/>
                </a:solidFill>
              </a:rPr>
              <a:t>God, not materially part of world, cannot be coerced</a:t>
            </a:r>
          </a:p>
          <a:p>
            <a:pPr marL="342900" indent="-342900">
              <a:buFont typeface="Arial" panose="020B0604020202020204" pitchFamily="34" charset="0"/>
              <a:buChar char="•"/>
              <a:defRPr/>
            </a:pPr>
            <a:r>
              <a:rPr lang="en-US" b="1" dirty="0">
                <a:solidFill>
                  <a:srgbClr val="3333CC"/>
                </a:solidFill>
              </a:rPr>
              <a:t>No “common folk”</a:t>
            </a:r>
            <a:br>
              <a:rPr lang="en-US" b="1" dirty="0">
                <a:solidFill>
                  <a:srgbClr val="3333CC"/>
                </a:solidFill>
              </a:rPr>
            </a:br>
            <a:r>
              <a:rPr lang="en-US" b="1" dirty="0">
                <a:solidFill>
                  <a:srgbClr val="C00000"/>
                </a:solidFill>
              </a:rPr>
              <a:t>Humans have lofty calling:</a:t>
            </a:r>
          </a:p>
          <a:p>
            <a:pPr marL="800100" lvl="1" indent="-342900">
              <a:buFont typeface="Arial" panose="020B0604020202020204" pitchFamily="34" charset="0"/>
              <a:buChar char="•"/>
              <a:defRPr/>
            </a:pPr>
            <a:r>
              <a:rPr lang="en-US" b="1" dirty="0">
                <a:solidFill>
                  <a:srgbClr val="C00000"/>
                </a:solidFill>
              </a:rPr>
              <a:t>all in image of God (Gen 1)</a:t>
            </a:r>
          </a:p>
          <a:p>
            <a:pPr marL="800100" lvl="1" indent="-342900">
              <a:buFont typeface="Arial" panose="020B0604020202020204" pitchFamily="34" charset="0"/>
              <a:buChar char="•"/>
              <a:defRPr/>
            </a:pPr>
            <a:r>
              <a:rPr lang="en-US" b="1" dirty="0">
                <a:solidFill>
                  <a:srgbClr val="C00000"/>
                </a:solidFill>
              </a:rPr>
              <a:t>all given priestly role of serving (Gen 2)</a:t>
            </a:r>
          </a:p>
          <a:p>
            <a:pPr>
              <a:defRPr/>
            </a:pPr>
            <a:endParaRPr lang="en-US" dirty="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457200" y="65088"/>
            <a:ext cx="8153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a:solidFill>
                  <a:srgbClr val="333333"/>
                </a:solidFill>
              </a:rPr>
              <a:t>Issues of Interpretation</a:t>
            </a:r>
          </a:p>
        </p:txBody>
      </p:sp>
      <p:sp>
        <p:nvSpPr>
          <p:cNvPr id="3" name="TextBox 2"/>
          <p:cNvSpPr txBox="1"/>
          <p:nvPr/>
        </p:nvSpPr>
        <p:spPr>
          <a:xfrm>
            <a:off x="381000" y="596900"/>
            <a:ext cx="8458200" cy="6002338"/>
          </a:xfrm>
          <a:prstGeom prst="rect">
            <a:avLst/>
          </a:prstGeom>
          <a:noFill/>
        </p:spPr>
        <p:txBody>
          <a:bodyPr>
            <a:spAutoFit/>
          </a:bodyPr>
          <a:lstStyle/>
          <a:p>
            <a:pPr>
              <a:defRPr/>
            </a:pPr>
            <a:r>
              <a:rPr lang="en-US" b="1" dirty="0">
                <a:solidFill>
                  <a:srgbClr val="C00000"/>
                </a:solidFill>
              </a:rPr>
              <a:t>Physical Picture</a:t>
            </a:r>
          </a:p>
          <a:p>
            <a:pPr>
              <a:defRPr/>
            </a:pPr>
            <a:r>
              <a:rPr lang="en-US" b="1" dirty="0">
                <a:solidFill>
                  <a:srgbClr val="333333"/>
                </a:solidFill>
              </a:rPr>
              <a:t>The “origin” texts of the ancient Near East, including the Bible, </a:t>
            </a:r>
            <a:r>
              <a:rPr lang="en-US" b="1" dirty="0">
                <a:solidFill>
                  <a:srgbClr val="3333CC"/>
                </a:solidFill>
              </a:rPr>
              <a:t>have to be read and understood on the basis of their ancient understanding of the physical world (“world picture”)</a:t>
            </a:r>
            <a:r>
              <a:rPr lang="en-US" b="1" dirty="0">
                <a:solidFill>
                  <a:srgbClr val="333333"/>
                </a:solidFill>
              </a:rPr>
              <a:t>, NOT on the perspective of some later era, 18</a:t>
            </a:r>
            <a:r>
              <a:rPr lang="en-US" b="1" baseline="30000" dirty="0">
                <a:solidFill>
                  <a:srgbClr val="333333"/>
                </a:solidFill>
              </a:rPr>
              <a:t>th</a:t>
            </a:r>
            <a:r>
              <a:rPr lang="en-US" b="1" dirty="0">
                <a:solidFill>
                  <a:srgbClr val="333333"/>
                </a:solidFill>
              </a:rPr>
              <a:t> century, 21</a:t>
            </a:r>
            <a:r>
              <a:rPr lang="en-US" b="1" baseline="30000" dirty="0">
                <a:solidFill>
                  <a:srgbClr val="333333"/>
                </a:solidFill>
              </a:rPr>
              <a:t>st</a:t>
            </a:r>
            <a:r>
              <a:rPr lang="en-US" b="1" dirty="0">
                <a:solidFill>
                  <a:srgbClr val="333333"/>
                </a:solidFill>
              </a:rPr>
              <a:t> century, or future 22</a:t>
            </a:r>
            <a:r>
              <a:rPr lang="en-US" b="1" baseline="30000" dirty="0">
                <a:solidFill>
                  <a:srgbClr val="333333"/>
                </a:solidFill>
              </a:rPr>
              <a:t>nd</a:t>
            </a:r>
            <a:r>
              <a:rPr lang="en-US" b="1" dirty="0">
                <a:solidFill>
                  <a:srgbClr val="333333"/>
                </a:solidFill>
              </a:rPr>
              <a:t> century.</a:t>
            </a:r>
          </a:p>
          <a:p>
            <a:pPr lvl="1">
              <a:defRPr/>
            </a:pPr>
            <a:r>
              <a:rPr lang="en-US" b="1" dirty="0">
                <a:solidFill>
                  <a:srgbClr val="333333"/>
                </a:solidFill>
              </a:rPr>
              <a:t>Helpful distinction?</a:t>
            </a:r>
          </a:p>
          <a:p>
            <a:pPr marL="800100" lvl="1" indent="-342900">
              <a:buFont typeface="Arial" panose="020B0604020202020204" pitchFamily="34" charset="0"/>
              <a:buChar char="•"/>
              <a:defRPr/>
            </a:pPr>
            <a:r>
              <a:rPr lang="en-US" b="1" dirty="0">
                <a:solidFill>
                  <a:srgbClr val="3333CC"/>
                </a:solidFill>
              </a:rPr>
              <a:t>“World picture”</a:t>
            </a:r>
            <a:r>
              <a:rPr lang="en-US" b="1" dirty="0">
                <a:solidFill>
                  <a:srgbClr val="333333"/>
                </a:solidFill>
              </a:rPr>
              <a:t> (a scientific and pragmatic explanation of reality) is culturally dependent and ever changing.</a:t>
            </a:r>
          </a:p>
          <a:p>
            <a:pPr marL="800100" lvl="1" indent="-342900">
              <a:buFont typeface="Arial" panose="020B0604020202020204" pitchFamily="34" charset="0"/>
              <a:buChar char="•"/>
              <a:defRPr/>
            </a:pPr>
            <a:r>
              <a:rPr lang="en-US" b="1" dirty="0">
                <a:solidFill>
                  <a:srgbClr val="3333CC"/>
                </a:solidFill>
              </a:rPr>
              <a:t>“Worldview”</a:t>
            </a:r>
            <a:r>
              <a:rPr lang="en-US" b="1" dirty="0">
                <a:solidFill>
                  <a:srgbClr val="333333"/>
                </a:solidFill>
              </a:rPr>
              <a:t> (a religious meaning/value-oriented understanding of reality) might be viewed as lasting.</a:t>
            </a:r>
          </a:p>
          <a:p>
            <a:pPr>
              <a:defRPr/>
            </a:pPr>
            <a:endParaRPr lang="en-US" b="1" dirty="0">
              <a:solidFill>
                <a:srgbClr val="333333"/>
              </a:solidFill>
            </a:endParaRPr>
          </a:p>
          <a:p>
            <a:pPr>
              <a:defRPr/>
            </a:pPr>
            <a:r>
              <a:rPr lang="en-US" b="1" dirty="0">
                <a:solidFill>
                  <a:srgbClr val="C00000"/>
                </a:solidFill>
              </a:rPr>
              <a:t>Function of ANE “Origin” Texts</a:t>
            </a:r>
          </a:p>
          <a:p>
            <a:pPr>
              <a:defRPr/>
            </a:pPr>
            <a:r>
              <a:rPr lang="en-US" b="1" dirty="0">
                <a:solidFill>
                  <a:srgbClr val="333333"/>
                </a:solidFill>
              </a:rPr>
              <a:t>Such narrative texts presented a basic worldview (divine, human, and natural realms), explaining, in part politically, why things are the way they are.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177800" y="52388"/>
            <a:ext cx="8610600" cy="661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fontAlgn="base">
              <a:spcBef>
                <a:spcPct val="20000"/>
              </a:spcBef>
              <a:spcAft>
                <a:spcPct val="0"/>
              </a:spcAft>
              <a:buChar char="»"/>
              <a:defRPr kumimoji="1" sz="2000">
                <a:solidFill>
                  <a:schemeClr val="tx1"/>
                </a:solidFill>
                <a:latin typeface="Times New Roman" pitchFamily="18" charset="0"/>
              </a:defRPr>
            </a:lvl6pPr>
            <a:lvl7pPr marL="2971800" indent="-228600" fontAlgn="base">
              <a:spcBef>
                <a:spcPct val="20000"/>
              </a:spcBef>
              <a:spcAft>
                <a:spcPct val="0"/>
              </a:spcAft>
              <a:buChar char="»"/>
              <a:defRPr kumimoji="1" sz="2000">
                <a:solidFill>
                  <a:schemeClr val="tx1"/>
                </a:solidFill>
                <a:latin typeface="Times New Roman" pitchFamily="18" charset="0"/>
              </a:defRPr>
            </a:lvl7pPr>
            <a:lvl8pPr marL="3429000" indent="-228600" fontAlgn="base">
              <a:spcBef>
                <a:spcPct val="20000"/>
              </a:spcBef>
              <a:spcAft>
                <a:spcPct val="0"/>
              </a:spcAft>
              <a:buChar char="»"/>
              <a:defRPr kumimoji="1" sz="2000">
                <a:solidFill>
                  <a:schemeClr val="tx1"/>
                </a:solidFill>
                <a:latin typeface="Times New Roman" pitchFamily="18" charset="0"/>
              </a:defRPr>
            </a:lvl8pPr>
            <a:lvl9pPr marL="3886200" indent="-228600" fontAlgn="base">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a:solidFill>
                  <a:srgbClr val="333333"/>
                </a:solidFill>
              </a:rPr>
              <a:t>Issue of Science and the Bible</a:t>
            </a:r>
            <a:endParaRPr kumimoji="0" lang="en-US" altLang="en-US" sz="2400" b="1">
              <a:solidFill>
                <a:srgbClr val="3333CC"/>
              </a:solidFill>
            </a:endParaRPr>
          </a:p>
          <a:p>
            <a:pPr>
              <a:spcBef>
                <a:spcPct val="0"/>
              </a:spcBef>
              <a:buClrTx/>
              <a:buFontTx/>
              <a:buNone/>
            </a:pPr>
            <a:endParaRPr kumimoji="0" lang="en-US" altLang="en-US" sz="2400" b="1">
              <a:solidFill>
                <a:srgbClr val="3333CC"/>
              </a:solidFill>
            </a:endParaRPr>
          </a:p>
          <a:p>
            <a:pPr>
              <a:spcBef>
                <a:spcPct val="0"/>
              </a:spcBef>
              <a:buClrTx/>
              <a:buFontTx/>
              <a:buNone/>
            </a:pPr>
            <a:r>
              <a:rPr kumimoji="0" lang="en-US" altLang="en-US" sz="2400" b="1">
                <a:solidFill>
                  <a:srgbClr val="3333CC"/>
                </a:solidFill>
              </a:rPr>
              <a:t>“Usually, even a non-Christian knows something about the earth, the heavens, and the other elements of the world, about the motion and orbit of the stars and even their size and relative positions . . . and so forth . . . </a:t>
            </a:r>
            <a:r>
              <a:rPr kumimoji="0" lang="en-US" altLang="en-US" sz="2400" b="1">
                <a:solidFill>
                  <a:srgbClr val="C00000"/>
                </a:solidFill>
              </a:rPr>
              <a:t>Now, it is a disgraceful and dangerous thing for an infidel to hear a Christian, presumably giving the meaning of Holy Scripture, talking nonsense on these topics</a:t>
            </a:r>
            <a:r>
              <a:rPr kumimoji="0" lang="en-US" altLang="en-US" sz="2400" b="1">
                <a:solidFill>
                  <a:srgbClr val="3333CC"/>
                </a:solidFill>
              </a:rPr>
              <a:t>. . . . If they find a Christian mistaken in a field which they themselves know well . . . how are they going to believe those books in matters concerning the resurrection of the dead, the hope of eternal life, and the kingdom of heaven . . .? Reckless and incompetent expounders of Holy Scripture bring untold trouble and sorrow on their wiser brethren.”</a:t>
            </a:r>
          </a:p>
          <a:p>
            <a:pPr>
              <a:spcBef>
                <a:spcPct val="0"/>
              </a:spcBef>
              <a:buClrTx/>
              <a:buFontTx/>
              <a:buNone/>
            </a:pPr>
            <a:endParaRPr kumimoji="0" lang="en-US" altLang="en-US" sz="2400" b="1">
              <a:solidFill>
                <a:srgbClr val="333333"/>
              </a:solidFill>
            </a:endParaRPr>
          </a:p>
          <a:p>
            <a:pPr>
              <a:spcBef>
                <a:spcPct val="0"/>
              </a:spcBef>
              <a:buClrTx/>
              <a:buFontTx/>
              <a:buNone/>
            </a:pPr>
            <a:r>
              <a:rPr kumimoji="0" lang="en-US" altLang="en-US" sz="2400" b="1">
                <a:solidFill>
                  <a:srgbClr val="333333"/>
                </a:solidFill>
              </a:rPr>
              <a:t>Augustine, </a:t>
            </a:r>
            <a:r>
              <a:rPr kumimoji="0" lang="en-US" altLang="en-US" sz="2400" b="1" i="1">
                <a:solidFill>
                  <a:srgbClr val="333333"/>
                </a:solidFill>
              </a:rPr>
              <a:t>The Literal Meaning of Genesis</a:t>
            </a:r>
            <a:r>
              <a:rPr kumimoji="0" lang="en-US" altLang="en-US" sz="2400" b="1">
                <a:solidFill>
                  <a:srgbClr val="333333"/>
                </a:solidFill>
              </a:rPr>
              <a:t> </a:t>
            </a:r>
            <a:r>
              <a:rPr kumimoji="0" lang="en-US" altLang="en-US" sz="2000" b="1">
                <a:solidFill>
                  <a:srgbClr val="333333"/>
                </a:solidFill>
              </a:rPr>
              <a:t>(2 vols.; trans. J. H. Taylor; New York: Newman, 1982), 1:423-43, as cited in M. A. Noll, </a:t>
            </a:r>
            <a:r>
              <a:rPr kumimoji="0" lang="en-US" altLang="en-US" sz="2000" b="1" i="1">
                <a:solidFill>
                  <a:srgbClr val="333333"/>
                </a:solidFill>
              </a:rPr>
              <a:t>The Scandal of the Evangelical Mind</a:t>
            </a:r>
            <a:r>
              <a:rPr kumimoji="0" lang="en-US" altLang="en-US" sz="2000" b="1">
                <a:solidFill>
                  <a:srgbClr val="333333"/>
                </a:solidFill>
              </a:rPr>
              <a:t> (Grand Rapids: Eerdmans, 1994), 202-3.</a:t>
            </a:r>
            <a:endParaRPr kumimoji="0" lang="en-US" altLang="en-US" sz="2400" b="1">
              <a:solidFill>
                <a:srgbClr val="333333"/>
              </a:solidFill>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09600" y="1295400"/>
            <a:ext cx="81534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fontAlgn="base">
              <a:spcBef>
                <a:spcPct val="20000"/>
              </a:spcBef>
              <a:spcAft>
                <a:spcPct val="0"/>
              </a:spcAft>
              <a:buChar char="»"/>
              <a:defRPr kumimoji="1" sz="2000">
                <a:solidFill>
                  <a:schemeClr val="tx1"/>
                </a:solidFill>
                <a:latin typeface="Times New Roman" pitchFamily="18" charset="0"/>
              </a:defRPr>
            </a:lvl6pPr>
            <a:lvl7pPr marL="2971800" indent="-228600" fontAlgn="base">
              <a:spcBef>
                <a:spcPct val="20000"/>
              </a:spcBef>
              <a:spcAft>
                <a:spcPct val="0"/>
              </a:spcAft>
              <a:buChar char="»"/>
              <a:defRPr kumimoji="1" sz="2000">
                <a:solidFill>
                  <a:schemeClr val="tx1"/>
                </a:solidFill>
                <a:latin typeface="Times New Roman" pitchFamily="18" charset="0"/>
              </a:defRPr>
            </a:lvl7pPr>
            <a:lvl8pPr marL="3429000" indent="-228600" fontAlgn="base">
              <a:spcBef>
                <a:spcPct val="20000"/>
              </a:spcBef>
              <a:spcAft>
                <a:spcPct val="0"/>
              </a:spcAft>
              <a:buChar char="»"/>
              <a:defRPr kumimoji="1" sz="2000">
                <a:solidFill>
                  <a:schemeClr val="tx1"/>
                </a:solidFill>
                <a:latin typeface="Times New Roman" pitchFamily="18" charset="0"/>
              </a:defRPr>
            </a:lvl8pPr>
            <a:lvl9pPr marL="3886200" indent="-228600" fontAlgn="base">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3333CC"/>
                </a:solidFill>
              </a:rPr>
              <a:t>“Here lies the difference; Moses wrote in a </a:t>
            </a:r>
            <a:r>
              <a:rPr kumimoji="0" lang="en-US" altLang="en-US" sz="2400" b="1">
                <a:solidFill>
                  <a:srgbClr val="C00000"/>
                </a:solidFill>
              </a:rPr>
              <a:t>popular style</a:t>
            </a:r>
            <a:r>
              <a:rPr kumimoji="0" lang="en-US" altLang="en-US" sz="2400" b="1">
                <a:solidFill>
                  <a:srgbClr val="3333CC"/>
                </a:solidFill>
              </a:rPr>
              <a:t> things which, without instruction, </a:t>
            </a:r>
            <a:r>
              <a:rPr kumimoji="0" lang="en-US" altLang="en-US" sz="2400" b="1">
                <a:solidFill>
                  <a:srgbClr val="C00000"/>
                </a:solidFill>
              </a:rPr>
              <a:t>all ordinary persons, endued with common sense, are able to understand</a:t>
            </a:r>
            <a:r>
              <a:rPr kumimoji="0" lang="en-US" altLang="en-US" sz="2400" b="1">
                <a:solidFill>
                  <a:srgbClr val="3333CC"/>
                </a:solidFill>
              </a:rPr>
              <a:t>; but astronomers investigate with great labour whatever the sagacity of the human mind can comprehend.”</a:t>
            </a:r>
          </a:p>
          <a:p>
            <a:pPr>
              <a:spcBef>
                <a:spcPct val="0"/>
              </a:spcBef>
              <a:buClrTx/>
              <a:buFontTx/>
              <a:buNone/>
            </a:pPr>
            <a:endParaRPr kumimoji="0" lang="en-US" altLang="en-US" sz="2400" b="1">
              <a:solidFill>
                <a:srgbClr val="333333"/>
              </a:solidFill>
            </a:endParaRPr>
          </a:p>
          <a:p>
            <a:pPr>
              <a:spcBef>
                <a:spcPct val="0"/>
              </a:spcBef>
              <a:buClrTx/>
              <a:buFontTx/>
              <a:buNone/>
            </a:pPr>
            <a:endParaRPr kumimoji="0" lang="en-US" altLang="en-US" sz="2400" b="1">
              <a:solidFill>
                <a:srgbClr val="333333"/>
              </a:solidFill>
            </a:endParaRPr>
          </a:p>
          <a:p>
            <a:pPr>
              <a:spcBef>
                <a:spcPct val="0"/>
              </a:spcBef>
              <a:buClrTx/>
              <a:buFontTx/>
              <a:buNone/>
            </a:pPr>
            <a:r>
              <a:rPr kumimoji="0" lang="en-US" altLang="en-US" sz="2400" b="1">
                <a:solidFill>
                  <a:srgbClr val="333333"/>
                </a:solidFill>
              </a:rPr>
              <a:t>John. Calvin, </a:t>
            </a:r>
            <a:r>
              <a:rPr kumimoji="0" lang="en-US" altLang="en-US" sz="2400" b="1" i="1">
                <a:solidFill>
                  <a:srgbClr val="333333"/>
                </a:solidFill>
              </a:rPr>
              <a:t>Genesis</a:t>
            </a:r>
            <a:r>
              <a:rPr kumimoji="0" lang="en-US" altLang="en-US" sz="2400" b="1">
                <a:solidFill>
                  <a:srgbClr val="333333"/>
                </a:solidFill>
              </a:rPr>
              <a:t> (2 vols.; trans. and ed. J. King; Edinburgh: Banner of Truth, 1965), 1:86-87</a:t>
            </a:r>
          </a:p>
        </p:txBody>
      </p:sp>
      <p:sp>
        <p:nvSpPr>
          <p:cNvPr id="53251" name="TextBox 1"/>
          <p:cNvSpPr txBox="1">
            <a:spLocks noChangeArrowheads="1"/>
          </p:cNvSpPr>
          <p:nvPr/>
        </p:nvSpPr>
        <p:spPr bwMode="auto">
          <a:xfrm>
            <a:off x="381000" y="2286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a:solidFill>
                  <a:srgbClr val="333333"/>
                </a:solidFill>
              </a:rPr>
              <a:t>Issue of Science and the Bible</a:t>
            </a:r>
            <a:endParaRPr lang="en-US" altLang="en-US" b="1">
              <a:solidFill>
                <a:srgbClr val="3333CC"/>
              </a:solidFill>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152400" y="228600"/>
            <a:ext cx="86106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fontAlgn="base">
              <a:spcBef>
                <a:spcPct val="20000"/>
              </a:spcBef>
              <a:spcAft>
                <a:spcPct val="0"/>
              </a:spcAft>
              <a:buChar char="»"/>
              <a:defRPr kumimoji="1" sz="2000">
                <a:solidFill>
                  <a:schemeClr val="tx1"/>
                </a:solidFill>
                <a:latin typeface="Times New Roman" pitchFamily="18" charset="0"/>
              </a:defRPr>
            </a:lvl6pPr>
            <a:lvl7pPr marL="2971800" indent="-228600" fontAlgn="base">
              <a:spcBef>
                <a:spcPct val="20000"/>
              </a:spcBef>
              <a:spcAft>
                <a:spcPct val="0"/>
              </a:spcAft>
              <a:buChar char="»"/>
              <a:defRPr kumimoji="1" sz="2000">
                <a:solidFill>
                  <a:schemeClr val="tx1"/>
                </a:solidFill>
                <a:latin typeface="Times New Roman" pitchFamily="18" charset="0"/>
              </a:defRPr>
            </a:lvl7pPr>
            <a:lvl8pPr marL="3429000" indent="-228600" fontAlgn="base">
              <a:spcBef>
                <a:spcPct val="20000"/>
              </a:spcBef>
              <a:spcAft>
                <a:spcPct val="0"/>
              </a:spcAft>
              <a:buChar char="»"/>
              <a:defRPr kumimoji="1" sz="2000">
                <a:solidFill>
                  <a:schemeClr val="tx1"/>
                </a:solidFill>
                <a:latin typeface="Times New Roman" pitchFamily="18" charset="0"/>
              </a:defRPr>
            </a:lvl8pPr>
            <a:lvl9pPr marL="3886200" indent="-228600" fontAlgn="base">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a:solidFill>
                  <a:srgbClr val="333333"/>
                </a:solidFill>
              </a:rPr>
              <a:t>Issue of Science and the Bible</a:t>
            </a:r>
            <a:endParaRPr kumimoji="0" lang="en-US" altLang="en-US" sz="2400" b="1">
              <a:solidFill>
                <a:srgbClr val="3333CC"/>
              </a:solidFill>
            </a:endParaRPr>
          </a:p>
          <a:p>
            <a:pPr>
              <a:spcBef>
                <a:spcPct val="0"/>
              </a:spcBef>
              <a:buClrTx/>
              <a:buFontTx/>
              <a:buNone/>
            </a:pPr>
            <a:endParaRPr kumimoji="0" lang="en-US" altLang="en-US" sz="2400" b="1">
              <a:solidFill>
                <a:srgbClr val="3333CC"/>
              </a:solidFill>
            </a:endParaRPr>
          </a:p>
          <a:p>
            <a:pPr>
              <a:spcBef>
                <a:spcPct val="0"/>
              </a:spcBef>
              <a:buClrTx/>
              <a:buFontTx/>
              <a:buNone/>
            </a:pPr>
            <a:r>
              <a:rPr kumimoji="0" lang="en-US" altLang="en-US" sz="2400" b="1">
                <a:solidFill>
                  <a:srgbClr val="3333CC"/>
                </a:solidFill>
              </a:rPr>
              <a:t>“Science is invoked to prove that the narratives of creation in Genesis 1, the story of man’s origin and fall in chapters 2 and 3, the account of patriarchal longevity in chapters 5 and 11, the story of the deluge, and other matters, must all be rejected because in patent contradiction to the facts of modern knowledge…. What is meant by contradiction here? </a:t>
            </a:r>
            <a:r>
              <a:rPr kumimoji="0" lang="en-US" altLang="en-US" sz="2400" b="1">
                <a:solidFill>
                  <a:srgbClr val="C00000"/>
                </a:solidFill>
              </a:rPr>
              <a:t>The Bible was never given us in order to anticipate or forestall the discoveries of modern twentieth century science.</a:t>
            </a:r>
          </a:p>
          <a:p>
            <a:pPr>
              <a:spcBef>
                <a:spcPct val="0"/>
              </a:spcBef>
              <a:buClrTx/>
              <a:buFontTx/>
              <a:buNone/>
            </a:pPr>
            <a:r>
              <a:rPr kumimoji="0" lang="en-US" altLang="en-US" sz="2400" b="1">
                <a:solidFill>
                  <a:srgbClr val="3333CC"/>
                </a:solidFill>
              </a:rPr>
              <a:t>        The Bible, as every sensible interpreter of Scripture has always held, takes the world as it is, not as it is seen through the eyes of twentieth century specialists, but as it lies spread out before the eyes of original men, </a:t>
            </a:r>
            <a:r>
              <a:rPr kumimoji="0" lang="en-US" altLang="en-US" sz="2400" b="1">
                <a:solidFill>
                  <a:srgbClr val="C00000"/>
                </a:solidFill>
              </a:rPr>
              <a:t>and uses the popular every-day language appropriate to this standpoint</a:t>
            </a:r>
            <a:r>
              <a:rPr kumimoji="0" lang="en-US" altLang="en-US" sz="2400" b="1">
                <a:solidFill>
                  <a:srgbClr val="3333CC"/>
                </a:solidFill>
              </a:rPr>
              <a:t>.”</a:t>
            </a:r>
          </a:p>
          <a:p>
            <a:pPr>
              <a:spcBef>
                <a:spcPct val="0"/>
              </a:spcBef>
              <a:buClrTx/>
              <a:buFontTx/>
              <a:buNone/>
            </a:pPr>
            <a:r>
              <a:rPr kumimoji="0" lang="en-US" altLang="en-US" sz="2000" b="1">
                <a:solidFill>
                  <a:srgbClr val="333333"/>
                </a:solidFill>
              </a:rPr>
              <a:t>James Orr, “The Early Narratives of Genesis,” </a:t>
            </a:r>
            <a:r>
              <a:rPr kumimoji="0" lang="en-US" altLang="en-US" sz="2000" b="1" u="sng">
                <a:solidFill>
                  <a:srgbClr val="333333"/>
                </a:solidFill>
              </a:rPr>
              <a:t>The Fundamentals</a:t>
            </a:r>
            <a:r>
              <a:rPr kumimoji="0" lang="en-US" altLang="en-US" sz="2000" b="1">
                <a:solidFill>
                  <a:srgbClr val="333333"/>
                </a:solidFill>
              </a:rPr>
              <a:t>,</a:t>
            </a:r>
            <a:r>
              <a:rPr kumimoji="0" lang="en-US" altLang="en-US" sz="2400" b="1">
                <a:solidFill>
                  <a:srgbClr val="333333"/>
                </a:solidFill>
              </a:rPr>
              <a:t> </a:t>
            </a:r>
            <a:br>
              <a:rPr kumimoji="0" lang="en-US" altLang="en-US" sz="2400" b="1">
                <a:solidFill>
                  <a:srgbClr val="333333"/>
                </a:solidFill>
              </a:rPr>
            </a:br>
            <a:r>
              <a:rPr kumimoji="0" lang="en-US" altLang="en-US" sz="1800" b="1">
                <a:solidFill>
                  <a:srgbClr val="333333"/>
                </a:solidFill>
              </a:rPr>
              <a:t>(Ch 11, 1917 collection).  http://fundamentalists.whybaptist.com/chaptereleven.aspx</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0" y="533400"/>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7063" indent="-627063">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fontAlgn="base">
              <a:spcBef>
                <a:spcPct val="20000"/>
              </a:spcBef>
              <a:spcAft>
                <a:spcPct val="0"/>
              </a:spcAft>
              <a:buChar char="»"/>
              <a:defRPr kumimoji="1" sz="2000">
                <a:solidFill>
                  <a:schemeClr val="tx1"/>
                </a:solidFill>
                <a:latin typeface="Times New Roman" pitchFamily="18" charset="0"/>
              </a:defRPr>
            </a:lvl6pPr>
            <a:lvl7pPr marL="2971800" indent="-228600" fontAlgn="base">
              <a:spcBef>
                <a:spcPct val="20000"/>
              </a:spcBef>
              <a:spcAft>
                <a:spcPct val="0"/>
              </a:spcAft>
              <a:buChar char="»"/>
              <a:defRPr kumimoji="1" sz="2000">
                <a:solidFill>
                  <a:schemeClr val="tx1"/>
                </a:solidFill>
                <a:latin typeface="Times New Roman" pitchFamily="18" charset="0"/>
              </a:defRPr>
            </a:lvl7pPr>
            <a:lvl8pPr marL="3429000" indent="-228600" fontAlgn="base">
              <a:spcBef>
                <a:spcPct val="20000"/>
              </a:spcBef>
              <a:spcAft>
                <a:spcPct val="0"/>
              </a:spcAft>
              <a:buChar char="»"/>
              <a:defRPr kumimoji="1" sz="2000">
                <a:solidFill>
                  <a:schemeClr val="tx1"/>
                </a:solidFill>
                <a:latin typeface="Times New Roman" pitchFamily="18" charset="0"/>
              </a:defRPr>
            </a:lvl8pPr>
            <a:lvl9pPr marL="3886200" indent="-228600" fontAlgn="base">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In pairs discuss:</a:t>
            </a:r>
          </a:p>
          <a:p>
            <a:pPr>
              <a:spcBef>
                <a:spcPct val="0"/>
              </a:spcBef>
              <a:buClrTx/>
              <a:buFontTx/>
              <a:buNone/>
            </a:pPr>
            <a:r>
              <a:rPr kumimoji="0" lang="en-US" altLang="en-US" sz="2400" b="1"/>
              <a:t>   1.  The paragraph you wrote regarding our last class on </a:t>
            </a:r>
            <a:br>
              <a:rPr kumimoji="0" lang="en-US" altLang="en-US" sz="2400" b="1"/>
            </a:br>
            <a:r>
              <a:rPr kumimoji="0" lang="en-US" altLang="en-US" sz="2400" b="1"/>
              <a:t>“doing” history.</a:t>
            </a:r>
          </a:p>
          <a:p>
            <a:pPr>
              <a:spcBef>
                <a:spcPct val="0"/>
              </a:spcBef>
              <a:buClrTx/>
              <a:buFontTx/>
              <a:buNone/>
            </a:pPr>
            <a:r>
              <a:rPr kumimoji="0" lang="en-US" altLang="en-US" sz="2400" b="1"/>
              <a:t>   2.  Is there a conflict if one claims that the Israelite historical narratives are both ‘subjective’ and ‘inspired’?  (Does ‘subjective’ imply inaccurate?)</a:t>
            </a:r>
          </a:p>
          <a:p>
            <a:pPr>
              <a:spcBef>
                <a:spcPct val="0"/>
              </a:spcBef>
              <a:buClrTx/>
              <a:buFontTx/>
              <a:buNone/>
            </a:pPr>
            <a:r>
              <a:rPr kumimoji="0" lang="en-US" altLang="en-US" sz="2400" b="1"/>
              <a:t>   3.  What is the relationship between accuracy and rhetorical intention?  (Must details incidental to a text's rhetorical intention be accurate for the text to communicate accurately?)</a:t>
            </a:r>
          </a:p>
          <a:p>
            <a:pPr>
              <a:spcBef>
                <a:spcPct val="0"/>
              </a:spcBef>
              <a:buClrTx/>
              <a:buFontTx/>
              <a:buNone/>
            </a:pPr>
            <a:r>
              <a:rPr kumimoji="0" lang="en-US" altLang="en-US" sz="2400" b="1"/>
              <a:t>   </a:t>
            </a:r>
          </a:p>
        </p:txBody>
      </p:sp>
      <p:sp>
        <p:nvSpPr>
          <p:cNvPr id="55299"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fontAlgn="base">
              <a:spcBef>
                <a:spcPct val="20000"/>
              </a:spcBef>
              <a:spcAft>
                <a:spcPct val="0"/>
              </a:spcAft>
              <a:buChar char="»"/>
              <a:defRPr kumimoji="1" sz="2000">
                <a:solidFill>
                  <a:schemeClr val="tx1"/>
                </a:solidFill>
                <a:latin typeface="Times New Roman" pitchFamily="18" charset="0"/>
              </a:defRPr>
            </a:lvl6pPr>
            <a:lvl7pPr marL="2971800" indent="-228600" fontAlgn="base">
              <a:spcBef>
                <a:spcPct val="20000"/>
              </a:spcBef>
              <a:spcAft>
                <a:spcPct val="0"/>
              </a:spcAft>
              <a:buChar char="»"/>
              <a:defRPr kumimoji="1" sz="2000">
                <a:solidFill>
                  <a:schemeClr val="tx1"/>
                </a:solidFill>
                <a:latin typeface="Times New Roman" pitchFamily="18" charset="0"/>
              </a:defRPr>
            </a:lvl7pPr>
            <a:lvl8pPr marL="3429000" indent="-228600" fontAlgn="base">
              <a:spcBef>
                <a:spcPct val="20000"/>
              </a:spcBef>
              <a:spcAft>
                <a:spcPct val="0"/>
              </a:spcAft>
              <a:buChar char="»"/>
              <a:defRPr kumimoji="1" sz="2000">
                <a:solidFill>
                  <a:schemeClr val="tx1"/>
                </a:solidFill>
                <a:latin typeface="Times New Roman" pitchFamily="18" charset="0"/>
              </a:defRPr>
            </a:lvl8pPr>
            <a:lvl9pPr marL="3886200" indent="-228600" fontAlgn="base">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Reflection on History Telling  </a:t>
            </a:r>
            <a:r>
              <a:rPr kumimoji="0" lang="en-US" altLang="en-US" sz="2400" b="1"/>
              <a:t>(Review last class)</a:t>
            </a:r>
            <a:endParaRPr kumimoji="0" lang="en-US" altLang="en-US" sz="2400" b="1" u="sng"/>
          </a:p>
        </p:txBody>
      </p:sp>
      <p:graphicFrame>
        <p:nvGraphicFramePr>
          <p:cNvPr id="55300" name="Object 4"/>
          <p:cNvGraphicFramePr>
            <a:graphicFrameLocks noChangeAspect="1"/>
          </p:cNvGraphicFramePr>
          <p:nvPr/>
        </p:nvGraphicFramePr>
        <p:xfrm>
          <a:off x="7359650" y="0"/>
          <a:ext cx="1784350" cy="1784350"/>
        </p:xfrm>
        <a:graphic>
          <a:graphicData uri="http://schemas.openxmlformats.org/presentationml/2006/ole">
            <mc:AlternateContent xmlns:mc="http://schemas.openxmlformats.org/markup-compatibility/2006">
              <mc:Choice xmlns:v="urn:schemas-microsoft-com:vml" Requires="v">
                <p:oleObj spid="_x0000_s55318" name="Clip" r:id="rId3" imgW="1783994" imgH="1783994" progId="MS_ClipArt_Gallery.5">
                  <p:embed/>
                </p:oleObj>
              </mc:Choice>
              <mc:Fallback>
                <p:oleObj name="Clip" r:id="rId3" imgW="1783994" imgH="1783994"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650" y="0"/>
                        <a:ext cx="178435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5"/>
          <p:cNvSpPr txBox="1">
            <a:spLocks noChangeArrowheads="1"/>
          </p:cNvSpPr>
          <p:nvPr/>
        </p:nvSpPr>
        <p:spPr bwMode="auto">
          <a:xfrm>
            <a:off x="0" y="60356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0238" indent="-630238">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fontAlgn="base">
              <a:spcBef>
                <a:spcPct val="20000"/>
              </a:spcBef>
              <a:spcAft>
                <a:spcPct val="0"/>
              </a:spcAft>
              <a:buChar char="»"/>
              <a:defRPr kumimoji="1" sz="2000">
                <a:solidFill>
                  <a:schemeClr val="tx1"/>
                </a:solidFill>
                <a:latin typeface="Times New Roman" pitchFamily="18" charset="0"/>
              </a:defRPr>
            </a:lvl6pPr>
            <a:lvl7pPr marL="2971800" indent="-228600" fontAlgn="base">
              <a:spcBef>
                <a:spcPct val="20000"/>
              </a:spcBef>
              <a:spcAft>
                <a:spcPct val="0"/>
              </a:spcAft>
              <a:buChar char="»"/>
              <a:defRPr kumimoji="1" sz="2000">
                <a:solidFill>
                  <a:schemeClr val="tx1"/>
                </a:solidFill>
                <a:latin typeface="Times New Roman" pitchFamily="18" charset="0"/>
              </a:defRPr>
            </a:lvl7pPr>
            <a:lvl8pPr marL="3429000" indent="-228600" fontAlgn="base">
              <a:spcBef>
                <a:spcPct val="20000"/>
              </a:spcBef>
              <a:spcAft>
                <a:spcPct val="0"/>
              </a:spcAft>
              <a:buChar char="»"/>
              <a:defRPr kumimoji="1" sz="2000">
                <a:solidFill>
                  <a:schemeClr val="tx1"/>
                </a:solidFill>
                <a:latin typeface="Times New Roman" pitchFamily="18" charset="0"/>
              </a:defRPr>
            </a:lvl8pPr>
            <a:lvl9pPr marL="3886200" indent="-228600" fontAlgn="base">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4.  Agree or disagree: Duke, “Without being subjective and interpretive our histories would not communicate meaning.”</a:t>
            </a:r>
          </a:p>
        </p:txBody>
      </p:sp>
      <p:pic>
        <p:nvPicPr>
          <p:cNvPr id="2054" name="Picture 6" descr="historical_f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886200"/>
            <a:ext cx="38862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3" end="3"/>
                                            </p:txEl>
                                          </p:spTgt>
                                        </p:tgtEl>
                                        <p:attrNameLst>
                                          <p:attrName>style.visibility</p:attrName>
                                        </p:attrNameLst>
                                      </p:cBhvr>
                                      <p:to>
                                        <p:strVal val="visible"/>
                                      </p:to>
                                    </p:set>
                                  </p:childTnLst>
                                </p:cTn>
                              </p:par>
                              <p:par>
                                <p:cTn id="11" presetID="3" presetClass="entr" presetSubtype="1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linds(horizontal)">
                                      <p:cBhvr>
                                        <p:cTn id="13" dur="500"/>
                                        <p:tgtEl>
                                          <p:spTgt spid="20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BIBLE AS HISTORY</a:t>
            </a:r>
          </a:p>
          <a:p>
            <a:pPr algn="ctr">
              <a:spcBef>
                <a:spcPct val="50000"/>
              </a:spcBef>
              <a:buClrTx/>
              <a:buFontTx/>
              <a:buNone/>
            </a:pPr>
            <a:r>
              <a:rPr kumimoji="0" lang="en-US" altLang="en-US" sz="2400" b="1"/>
              <a:t>Overview of Issues</a:t>
            </a:r>
          </a:p>
        </p:txBody>
      </p:sp>
      <p:sp>
        <p:nvSpPr>
          <p:cNvPr id="32771" name="Text Box 3"/>
          <p:cNvSpPr txBox="1">
            <a:spLocks noChangeArrowheads="1"/>
          </p:cNvSpPr>
          <p:nvPr/>
        </p:nvSpPr>
        <p:spPr bwMode="auto">
          <a:xfrm>
            <a:off x="0" y="99060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9638" indent="-909638">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1"/>
                </a:solidFill>
                <a:cs typeface="Courier New" pitchFamily="49" charset="0"/>
              </a:rPr>
              <a:t>1.</a:t>
            </a:r>
            <a:r>
              <a:rPr kumimoji="0" lang="en-US" altLang="en-US" sz="2400" b="1">
                <a:cs typeface="Courier New" pitchFamily="49" charset="0"/>
              </a:rPr>
              <a:t>	</a:t>
            </a:r>
            <a:r>
              <a:rPr kumimoji="0" lang="en-US" altLang="en-US" sz="2400" b="1">
                <a:solidFill>
                  <a:schemeClr val="accent1"/>
                </a:solidFill>
                <a:cs typeface="Courier New" pitchFamily="49" charset="0"/>
              </a:rPr>
              <a:t>Nature of the Bible:</a:t>
            </a:r>
            <a:r>
              <a:rPr kumimoji="0" lang="en-US" altLang="en-US" sz="2400" b="1">
                <a:cs typeface="Courier New" pitchFamily="49" charset="0"/>
              </a:rPr>
              <a:t> </a:t>
            </a:r>
            <a:br>
              <a:rPr kumimoji="0" lang="en-US" altLang="en-US" sz="2400" b="1">
                <a:cs typeface="Courier New" pitchFamily="49" charset="0"/>
              </a:rPr>
            </a:br>
            <a:r>
              <a:rPr kumimoji="0" lang="en-US" altLang="en-US" sz="2400" b="1">
                <a:cs typeface="Courier New" pitchFamily="49" charset="0"/>
              </a:rPr>
              <a:t>The Bible is not a history book but a collection of many genres: wisdom, prophetic, legal, hymnic, apocalyptic, etc., as well as historical narrative. </a:t>
            </a:r>
          </a:p>
          <a:p>
            <a:pPr>
              <a:spcBef>
                <a:spcPct val="50000"/>
              </a:spcBef>
              <a:buClrTx/>
              <a:buFontTx/>
              <a:buNone/>
            </a:pPr>
            <a:r>
              <a:rPr kumimoji="0" lang="en-US" altLang="en-US" sz="2400" b="1">
                <a:solidFill>
                  <a:schemeClr val="accent1"/>
                </a:solidFill>
                <a:cs typeface="Courier New" pitchFamily="49" charset="0"/>
              </a:rPr>
              <a:t>2.</a:t>
            </a:r>
            <a:r>
              <a:rPr kumimoji="0" lang="en-US" altLang="en-US" sz="2400" b="1">
                <a:cs typeface="Courier New" pitchFamily="49" charset="0"/>
              </a:rPr>
              <a:t>	</a:t>
            </a:r>
            <a:r>
              <a:rPr kumimoji="0" lang="en-US" altLang="en-US" sz="2400" b="1">
                <a:solidFill>
                  <a:schemeClr val="accent1"/>
                </a:solidFill>
                <a:cs typeface="Courier New" pitchFamily="49" charset="0"/>
              </a:rPr>
              <a:t>Literary issues</a:t>
            </a:r>
            <a:r>
              <a:rPr kumimoji="0" lang="en-US" altLang="en-US" sz="2400" b="1">
                <a:cs typeface="Courier New" pitchFamily="49" charset="0"/>
              </a:rPr>
              <a:t>:</a:t>
            </a:r>
            <a:br>
              <a:rPr kumimoji="0" lang="en-US" altLang="en-US" sz="2400" b="1">
                <a:cs typeface="Courier New" pitchFamily="49" charset="0"/>
              </a:rPr>
            </a:br>
            <a:r>
              <a:rPr kumimoji="0" lang="en-US" altLang="en-US" sz="2400" b="1">
                <a:cs typeface="Courier New" pitchFamily="49" charset="0"/>
              </a:rPr>
              <a:t>How do we know a historical narrative when we see it?  What distinguishes it from fiction?  Are there “blends” (types of literature that blend history and fiction)?</a:t>
            </a:r>
          </a:p>
          <a:p>
            <a:pPr>
              <a:spcBef>
                <a:spcPct val="50000"/>
              </a:spcBef>
              <a:buClrTx/>
              <a:buFontTx/>
              <a:buNone/>
            </a:pPr>
            <a:r>
              <a:rPr kumimoji="0" lang="en-US" altLang="en-US" sz="2400" b="1">
                <a:cs typeface="Courier New" pitchFamily="49" charset="0"/>
              </a:rPr>
              <a:t>	What should we expect from ancient Near Eastern historical narrative?  How does it differ from modern Western history telling?</a:t>
            </a:r>
          </a:p>
          <a:p>
            <a:pPr>
              <a:spcBef>
                <a:spcPct val="50000"/>
              </a:spcBef>
              <a:buClrTx/>
              <a:buFontTx/>
              <a:buNone/>
            </a:pPr>
            <a:endParaRPr kumimoji="0" lang="en-US" altLang="en-US" sz="2400" b="1"/>
          </a:p>
        </p:txBody>
      </p:sp>
      <p:pic>
        <p:nvPicPr>
          <p:cNvPr id="56324" name="Picture 4" descr="C:\WINDOWS\Application Data\Microsoft\Media Catalog\Downloaded Clips\cl23\j008919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5073650"/>
            <a:ext cx="17843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2"/>
          <p:cNvSpPr>
            <a:spLocks noChangeArrowheads="1"/>
          </p:cNvSpPr>
          <p:nvPr/>
        </p:nvSpPr>
        <p:spPr bwMode="auto">
          <a:xfrm>
            <a:off x="4038600" y="57150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Addressee</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79" name="Oval 3"/>
          <p:cNvSpPr>
            <a:spLocks noChangeArrowheads="1"/>
          </p:cNvSpPr>
          <p:nvPr/>
        </p:nvSpPr>
        <p:spPr bwMode="auto">
          <a:xfrm>
            <a:off x="7924800" y="28194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Referent</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80" name="Oval 4"/>
          <p:cNvSpPr>
            <a:spLocks noChangeArrowheads="1"/>
          </p:cNvSpPr>
          <p:nvPr/>
        </p:nvSpPr>
        <p:spPr bwMode="auto">
          <a:xfrm>
            <a:off x="152400" y="28956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Medium</a:t>
            </a:r>
          </a:p>
        </p:txBody>
      </p:sp>
      <p:sp>
        <p:nvSpPr>
          <p:cNvPr id="50181" name="Oval 5"/>
          <p:cNvSpPr>
            <a:spLocks noChangeArrowheads="1"/>
          </p:cNvSpPr>
          <p:nvPr/>
        </p:nvSpPr>
        <p:spPr bwMode="auto">
          <a:xfrm>
            <a:off x="4038600" y="1524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Speaker</a:t>
            </a:r>
          </a:p>
        </p:txBody>
      </p:sp>
      <p:sp>
        <p:nvSpPr>
          <p:cNvPr id="183302" name="Rectangle 6"/>
          <p:cNvSpPr>
            <a:spLocks noChangeArrowheads="1"/>
          </p:cNvSpPr>
          <p:nvPr/>
        </p:nvSpPr>
        <p:spPr bwMode="auto">
          <a:xfrm>
            <a:off x="3200400" y="13716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Rhetorical intent</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03" name="Rectangle 7"/>
          <p:cNvSpPr>
            <a:spLocks noChangeArrowheads="1"/>
          </p:cNvSpPr>
          <p:nvPr/>
        </p:nvSpPr>
        <p:spPr bwMode="auto">
          <a:xfrm>
            <a:off x="3200400" y="19812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Rhetorical strategy/“rules”</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04" name="Rectangle 8"/>
          <p:cNvSpPr>
            <a:spLocks noChangeArrowheads="1"/>
          </p:cNvSpPr>
          <p:nvPr/>
        </p:nvSpPr>
        <p:spPr bwMode="auto">
          <a:xfrm>
            <a:off x="3200400" y="41910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Reading strategy/ “rules”</a:t>
            </a:r>
          </a:p>
        </p:txBody>
      </p:sp>
      <p:sp>
        <p:nvSpPr>
          <p:cNvPr id="183305" name="Rectangle 9"/>
          <p:cNvSpPr>
            <a:spLocks noChangeArrowheads="1"/>
          </p:cNvSpPr>
          <p:nvPr/>
        </p:nvSpPr>
        <p:spPr bwMode="auto">
          <a:xfrm>
            <a:off x="3200400" y="50292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Rhetorical impact</a:t>
            </a:r>
          </a:p>
        </p:txBody>
      </p:sp>
      <p:sp>
        <p:nvSpPr>
          <p:cNvPr id="183306" name="Rectangle 10"/>
          <p:cNvSpPr>
            <a:spLocks noChangeArrowheads="1"/>
          </p:cNvSpPr>
          <p:nvPr/>
        </p:nvSpPr>
        <p:spPr bwMode="auto">
          <a:xfrm>
            <a:off x="3200400" y="25908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Literary features</a:t>
            </a:r>
            <a:endParaRPr kumimoji="0" lang="en-US" altLang="en-US" sz="18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87" name="Line 11"/>
          <p:cNvSpPr>
            <a:spLocks noChangeShapeType="1"/>
          </p:cNvSpPr>
          <p:nvPr/>
        </p:nvSpPr>
        <p:spPr bwMode="auto">
          <a:xfrm>
            <a:off x="4648200" y="175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88" name="Line 12"/>
          <p:cNvSpPr>
            <a:spLocks noChangeShapeType="1"/>
          </p:cNvSpPr>
          <p:nvPr/>
        </p:nvSpPr>
        <p:spPr bwMode="auto">
          <a:xfrm>
            <a:off x="4648200" y="236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89" name="Line 13"/>
          <p:cNvSpPr>
            <a:spLocks noChangeShapeType="1"/>
          </p:cNvSpPr>
          <p:nvPr/>
        </p:nvSpPr>
        <p:spPr bwMode="auto">
          <a:xfrm>
            <a:off x="4648200" y="4572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90" name="Line 14"/>
          <p:cNvSpPr>
            <a:spLocks noChangeShapeType="1"/>
          </p:cNvSpPr>
          <p:nvPr/>
        </p:nvSpPr>
        <p:spPr bwMode="auto">
          <a:xfrm>
            <a:off x="46482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91" name="Line 15"/>
          <p:cNvSpPr>
            <a:spLocks noChangeShapeType="1"/>
          </p:cNvSpPr>
          <p:nvPr/>
        </p:nvSpPr>
        <p:spPr bwMode="auto">
          <a:xfrm>
            <a:off x="4648200" y="32004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92" name="Line 16"/>
          <p:cNvSpPr>
            <a:spLocks noChangeShapeType="1"/>
          </p:cNvSpPr>
          <p:nvPr/>
        </p:nvSpPr>
        <p:spPr bwMode="auto">
          <a:xfrm flipH="1">
            <a:off x="3200400" y="32004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93" name="Line 17"/>
          <p:cNvSpPr>
            <a:spLocks noChangeShapeType="1"/>
          </p:cNvSpPr>
          <p:nvPr/>
        </p:nvSpPr>
        <p:spPr bwMode="auto">
          <a:xfrm>
            <a:off x="3200400" y="3200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94" name="Line 18"/>
          <p:cNvSpPr>
            <a:spLocks noChangeShapeType="1"/>
          </p:cNvSpPr>
          <p:nvPr/>
        </p:nvSpPr>
        <p:spPr bwMode="auto">
          <a:xfrm>
            <a:off x="5715000" y="3200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95" name="Line 19"/>
          <p:cNvSpPr>
            <a:spLocks noChangeShapeType="1"/>
          </p:cNvSpPr>
          <p:nvPr/>
        </p:nvSpPr>
        <p:spPr bwMode="auto">
          <a:xfrm>
            <a:off x="5867400" y="3200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96" name="Line 20"/>
          <p:cNvSpPr>
            <a:spLocks noChangeShapeType="1"/>
          </p:cNvSpPr>
          <p:nvPr/>
        </p:nvSpPr>
        <p:spPr bwMode="auto">
          <a:xfrm>
            <a:off x="3200400" y="37338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97" name="Line 21"/>
          <p:cNvSpPr>
            <a:spLocks noChangeShapeType="1"/>
          </p:cNvSpPr>
          <p:nvPr/>
        </p:nvSpPr>
        <p:spPr bwMode="auto">
          <a:xfrm>
            <a:off x="35052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98" name="Line 22"/>
          <p:cNvSpPr>
            <a:spLocks noChangeShapeType="1"/>
          </p:cNvSpPr>
          <p:nvPr/>
        </p:nvSpPr>
        <p:spPr bwMode="auto">
          <a:xfrm flipV="1">
            <a:off x="3200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199" name="Line 23"/>
          <p:cNvSpPr>
            <a:spLocks noChangeShapeType="1"/>
          </p:cNvSpPr>
          <p:nvPr/>
        </p:nvSpPr>
        <p:spPr bwMode="auto">
          <a:xfrm flipV="1">
            <a:off x="5867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200" name="Line 24"/>
          <p:cNvSpPr>
            <a:spLocks noChangeShapeType="1"/>
          </p:cNvSpPr>
          <p:nvPr/>
        </p:nvSpPr>
        <p:spPr bwMode="auto">
          <a:xfrm>
            <a:off x="4648200" y="3733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21" name="Text Box 25"/>
          <p:cNvSpPr txBox="1">
            <a:spLocks noChangeArrowheads="1"/>
          </p:cNvSpPr>
          <p:nvPr/>
        </p:nvSpPr>
        <p:spPr bwMode="auto">
          <a:xfrm>
            <a:off x="28194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Form</a:t>
            </a:r>
          </a:p>
        </p:txBody>
      </p:sp>
      <p:sp>
        <p:nvSpPr>
          <p:cNvPr id="183322" name="Text Box 26"/>
          <p:cNvSpPr txBox="1">
            <a:spLocks noChangeArrowheads="1"/>
          </p:cNvSpPr>
          <p:nvPr/>
        </p:nvSpPr>
        <p:spPr bwMode="auto">
          <a:xfrm>
            <a:off x="5334000" y="3276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Content</a:t>
            </a:r>
          </a:p>
        </p:txBody>
      </p:sp>
      <p:sp>
        <p:nvSpPr>
          <p:cNvPr id="183323" name="Line 27"/>
          <p:cNvSpPr>
            <a:spLocks noChangeShapeType="1"/>
          </p:cNvSpPr>
          <p:nvPr/>
        </p:nvSpPr>
        <p:spPr bwMode="auto">
          <a:xfrm>
            <a:off x="2590800" y="25908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24" name="Line 28"/>
          <p:cNvSpPr>
            <a:spLocks noChangeShapeType="1"/>
          </p:cNvSpPr>
          <p:nvPr/>
        </p:nvSpPr>
        <p:spPr bwMode="auto">
          <a:xfrm flipV="1">
            <a:off x="2590800" y="2514600"/>
            <a:ext cx="609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25" name="Line 29"/>
          <p:cNvSpPr>
            <a:spLocks noChangeShapeType="1"/>
          </p:cNvSpPr>
          <p:nvPr/>
        </p:nvSpPr>
        <p:spPr bwMode="auto">
          <a:xfrm>
            <a:off x="2590800" y="3886200"/>
            <a:ext cx="685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26" name="Text Box 30"/>
          <p:cNvSpPr txBox="1">
            <a:spLocks noChangeArrowheads="1"/>
          </p:cNvSpPr>
          <p:nvPr/>
        </p:nvSpPr>
        <p:spPr bwMode="auto">
          <a:xfrm>
            <a:off x="1981200" y="3048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rPr>
              <a:t>text</a:t>
            </a:r>
          </a:p>
        </p:txBody>
      </p:sp>
      <p:sp>
        <p:nvSpPr>
          <p:cNvPr id="183327" name="Line 31"/>
          <p:cNvSpPr>
            <a:spLocks noChangeShapeType="1"/>
          </p:cNvSpPr>
          <p:nvPr/>
        </p:nvSpPr>
        <p:spPr bwMode="auto">
          <a:xfrm>
            <a:off x="6858000" y="1524000"/>
            <a:ext cx="0" cy="3733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28" name="Line 32"/>
          <p:cNvSpPr>
            <a:spLocks noChangeShapeType="1"/>
          </p:cNvSpPr>
          <p:nvPr/>
        </p:nvSpPr>
        <p:spPr bwMode="auto">
          <a:xfrm flipH="1">
            <a:off x="5943600" y="5257800"/>
            <a:ext cx="9144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29" name="Line 33"/>
          <p:cNvSpPr>
            <a:spLocks noChangeShapeType="1"/>
          </p:cNvSpPr>
          <p:nvPr/>
        </p:nvSpPr>
        <p:spPr bwMode="auto">
          <a:xfrm flipH="1">
            <a:off x="5943600" y="1524000"/>
            <a:ext cx="9144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30" name="Text Box 34"/>
          <p:cNvSpPr txBox="1">
            <a:spLocks noChangeArrowheads="1"/>
          </p:cNvSpPr>
          <p:nvPr/>
        </p:nvSpPr>
        <p:spPr bwMode="auto">
          <a:xfrm>
            <a:off x="6858000" y="41910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Times New Roman" pitchFamily="18" charset="0"/>
                <a:ea typeface="+mn-ea"/>
                <a:cs typeface="+mn-cs"/>
              </a:rPr>
              <a:t>= effective communication</a:t>
            </a:r>
            <a:endParaRPr kumimoji="0" lang="en-US" altLang="en-US" sz="1800" b="1"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31" name="Line 35"/>
          <p:cNvSpPr>
            <a:spLocks noChangeShapeType="1"/>
          </p:cNvSpPr>
          <p:nvPr/>
        </p:nvSpPr>
        <p:spPr bwMode="auto">
          <a:xfrm>
            <a:off x="1905000" y="2133600"/>
            <a:ext cx="1143000" cy="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32" name="Line 36"/>
          <p:cNvSpPr>
            <a:spLocks noChangeShapeType="1"/>
          </p:cNvSpPr>
          <p:nvPr/>
        </p:nvSpPr>
        <p:spPr bwMode="auto">
          <a:xfrm>
            <a:off x="1905000" y="4419600"/>
            <a:ext cx="1219200" cy="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33" name="Line 37"/>
          <p:cNvSpPr>
            <a:spLocks noChangeShapeType="1"/>
          </p:cNvSpPr>
          <p:nvPr/>
        </p:nvSpPr>
        <p:spPr bwMode="auto">
          <a:xfrm>
            <a:off x="1905000" y="2133600"/>
            <a:ext cx="0" cy="22860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183334" name="Text Box 38"/>
          <p:cNvSpPr txBox="1">
            <a:spLocks noChangeArrowheads="1"/>
          </p:cNvSpPr>
          <p:nvPr/>
        </p:nvSpPr>
        <p:spPr bwMode="auto">
          <a:xfrm>
            <a:off x="228600" y="3962400"/>
            <a:ext cx="2133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ts val="16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33"/>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CC0000"/>
                </a:solidFill>
                <a:effectLst/>
                <a:uLnTx/>
                <a:uFillTx/>
                <a:latin typeface="Times New Roman" pitchFamily="18" charset="0"/>
                <a:ea typeface="+mn-ea"/>
                <a:cs typeface="+mn-cs"/>
              </a:rPr>
              <a:t>creates    </a:t>
            </a:r>
            <a:r>
              <a:rPr kumimoji="0" lang="en-US" altLang="en-US" sz="2000" b="0" i="0" u="none" strike="noStrike" kern="1200" cap="none" spc="0" normalizeH="0" baseline="0" noProof="0">
                <a:ln>
                  <a:noFill/>
                </a:ln>
                <a:solidFill>
                  <a:srgbClr val="CC0000"/>
                </a:solidFill>
                <a:effectLst/>
                <a:uLnTx/>
                <a:uFillTx/>
                <a:latin typeface="Times New Roman" pitchFamily="18" charset="0"/>
                <a:ea typeface="+mn-ea"/>
                <a:cs typeface="+mn-cs"/>
              </a:rPr>
              <a:t>=</a:t>
            </a:r>
          </a:p>
          <a:p>
            <a:pPr marL="0" marR="0" lvl="0" indent="0" algn="l" defTabSz="914400" rtl="0" eaLnBrk="0" fontAlgn="base" latinLnBrk="0" hangingPunct="0">
              <a:lnSpc>
                <a:spcPts val="12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Times New Roman" pitchFamily="18" charset="0"/>
                <a:ea typeface="+mn-ea"/>
                <a:cs typeface="+mn-cs"/>
              </a:rPr>
              <a:t>   effective</a:t>
            </a:r>
          </a:p>
          <a:p>
            <a:pPr marL="0" marR="0" lvl="0" indent="0" algn="l" defTabSz="914400" rtl="0" eaLnBrk="0" fontAlgn="base" latinLnBrk="0" hangingPunct="0">
              <a:lnSpc>
                <a:spcPts val="16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CC0000"/>
                </a:solidFill>
                <a:effectLst/>
                <a:uLnTx/>
                <a:uFillTx/>
                <a:latin typeface="Times New Roman" pitchFamily="18" charset="0"/>
                <a:ea typeface="+mn-ea"/>
                <a:cs typeface="+mn-cs"/>
              </a:rPr>
              <a:t>   communication</a:t>
            </a:r>
            <a:endParaRPr kumimoji="0" lang="en-US" altLang="en-US" sz="2000" b="1" i="0" u="none" strike="noStrike" kern="1200" cap="none" spc="0" normalizeH="0" baseline="0" noProof="0">
              <a:ln>
                <a:noFill/>
              </a:ln>
              <a:solidFill>
                <a:srgbClr val="333333"/>
              </a:solidFill>
              <a:effectLst/>
              <a:uLnTx/>
              <a:uFillTx/>
              <a:latin typeface="Times New Roman" pitchFamily="18" charset="0"/>
              <a:ea typeface="+mn-ea"/>
              <a:cs typeface="+mn-cs"/>
            </a:endParaRPr>
          </a:p>
        </p:txBody>
      </p:sp>
      <p:grpSp>
        <p:nvGrpSpPr>
          <p:cNvPr id="2" name="Group 39"/>
          <p:cNvGrpSpPr>
            <a:grpSpLocks/>
          </p:cNvGrpSpPr>
          <p:nvPr/>
        </p:nvGrpSpPr>
        <p:grpSpPr bwMode="auto">
          <a:xfrm>
            <a:off x="2743200" y="4572000"/>
            <a:ext cx="1295400" cy="1676400"/>
            <a:chOff x="1728" y="2880"/>
            <a:chExt cx="816" cy="1056"/>
          </a:xfrm>
        </p:grpSpPr>
        <p:sp>
          <p:nvSpPr>
            <p:cNvPr id="50217" name="Line 40"/>
            <p:cNvSpPr>
              <a:spLocks noChangeShapeType="1"/>
            </p:cNvSpPr>
            <p:nvPr/>
          </p:nvSpPr>
          <p:spPr bwMode="auto">
            <a:xfrm flipH="1">
              <a:off x="1728" y="3936"/>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218" name="Line 41"/>
            <p:cNvSpPr>
              <a:spLocks noChangeShapeType="1"/>
            </p:cNvSpPr>
            <p:nvPr/>
          </p:nvSpPr>
          <p:spPr bwMode="auto">
            <a:xfrm flipV="1">
              <a:off x="1728" y="2976"/>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219" name="Line 42"/>
            <p:cNvSpPr>
              <a:spLocks noChangeShapeType="1"/>
            </p:cNvSpPr>
            <p:nvPr/>
          </p:nvSpPr>
          <p:spPr bwMode="auto">
            <a:xfrm>
              <a:off x="1728" y="2976"/>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sp>
          <p:nvSpPr>
            <p:cNvPr id="50220" name="Line 43"/>
            <p:cNvSpPr>
              <a:spLocks noChangeShapeType="1"/>
            </p:cNvSpPr>
            <p:nvPr/>
          </p:nvSpPr>
          <p:spPr bwMode="auto">
            <a:xfrm flipV="1">
              <a:off x="2256" y="2880"/>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Times New Roman" pitchFamily="18" charset="0"/>
                <a:ea typeface="+mn-ea"/>
                <a:cs typeface="+mn-cs"/>
              </a:endParaRPr>
            </a:p>
          </p:txBody>
        </p:sp>
      </p:grpSp>
      <p:sp>
        <p:nvSpPr>
          <p:cNvPr id="50216" name="Text Box 44"/>
          <p:cNvSpPr txBox="1">
            <a:spLocks noChangeArrowheads="1"/>
          </p:cNvSpPr>
          <p:nvPr/>
        </p:nvSpPr>
        <p:spPr bwMode="auto">
          <a:xfrm>
            <a:off x="228600" y="228600"/>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333333"/>
                </a:solidFill>
                <a:effectLst/>
                <a:uLnTx/>
                <a:uFillTx/>
                <a:latin typeface="Times New Roman" pitchFamily="18" charset="0"/>
                <a:ea typeface="+mn-ea"/>
                <a:cs typeface="+mn-cs"/>
              </a:rPr>
              <a:t>Process of Communication</a:t>
            </a:r>
          </a:p>
        </p:txBody>
      </p:sp>
    </p:spTree>
    <p:extLst>
      <p:ext uri="{BB962C8B-B14F-4D97-AF65-F5344CB8AC3E}">
        <p14:creationId xmlns:p14="http://schemas.microsoft.com/office/powerpoint/2010/main" val="3725704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33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33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3327"/>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183328"/>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183329"/>
                                        </p:tgtEl>
                                        <p:attrNameLst>
                                          <p:attrName>style.visibility</p:attrName>
                                        </p:attrNameLst>
                                      </p:cBhvr>
                                      <p:to>
                                        <p:strVal val="visible"/>
                                      </p:to>
                                    </p:set>
                                  </p:childTnLst>
                                </p:cTn>
                              </p:par>
                            </p:childTnLst>
                          </p:cTn>
                        </p:par>
                        <p:par>
                          <p:cTn id="21" fill="hold" nodeType="afterGroup">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18333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330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3323"/>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83324"/>
                                        </p:tgtEl>
                                        <p:attrNameLst>
                                          <p:attrName>style.visibility</p:attrName>
                                        </p:attrNameLst>
                                      </p:cBhvr>
                                      <p:to>
                                        <p:strVal val="visible"/>
                                      </p:to>
                                    </p:se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499"/>
                                          </p:stCondLst>
                                        </p:cTn>
                                        <p:tgtEl>
                                          <p:spTgt spid="183325"/>
                                        </p:tgtEl>
                                        <p:attrNameLst>
                                          <p:attrName>style.visibility</p:attrName>
                                        </p:attrNameLst>
                                      </p:cBhvr>
                                      <p:to>
                                        <p:strVal val="visible"/>
                                      </p:to>
                                    </p:set>
                                  </p:childTnLst>
                                </p:cTn>
                              </p:par>
                            </p:childTnLst>
                          </p:cTn>
                        </p:par>
                        <p:par>
                          <p:cTn id="38" fill="hold" nodeType="afterGroup">
                            <p:stCondLst>
                              <p:cond delay="1500"/>
                            </p:stCondLst>
                            <p:childTnLst>
                              <p:par>
                                <p:cTn id="39" presetID="1" presetClass="entr" presetSubtype="0" fill="hold" grpId="0" nodeType="afterEffect">
                                  <p:stCondLst>
                                    <p:cond delay="0"/>
                                  </p:stCondLst>
                                  <p:childTnLst>
                                    <p:set>
                                      <p:cBhvr>
                                        <p:cTn id="40" dur="1" fill="hold">
                                          <p:stCondLst>
                                            <p:cond delay="499"/>
                                          </p:stCondLst>
                                        </p:cTn>
                                        <p:tgtEl>
                                          <p:spTgt spid="18332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8330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8332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833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8330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83331"/>
                                        </p:tgtEl>
                                        <p:attrNameLst>
                                          <p:attrName>style.visibility</p:attrName>
                                        </p:attrNameLst>
                                      </p:cBhvr>
                                      <p:to>
                                        <p:strVal val="visible"/>
                                      </p:to>
                                    </p:set>
                                  </p:childTnLst>
                                </p:cTn>
                              </p:par>
                            </p:childTnLst>
                          </p:cTn>
                        </p:par>
                        <p:par>
                          <p:cTn id="65" fill="hold" nodeType="afterGroup">
                            <p:stCondLst>
                              <p:cond delay="500"/>
                            </p:stCondLst>
                            <p:childTnLst>
                              <p:par>
                                <p:cTn id="66" presetID="1" presetClass="entr" presetSubtype="0" fill="hold" grpId="0" nodeType="afterEffect">
                                  <p:stCondLst>
                                    <p:cond delay="0"/>
                                  </p:stCondLst>
                                  <p:childTnLst>
                                    <p:set>
                                      <p:cBhvr>
                                        <p:cTn id="67" dur="1" fill="hold">
                                          <p:stCondLst>
                                            <p:cond delay="499"/>
                                          </p:stCondLst>
                                        </p:cTn>
                                        <p:tgtEl>
                                          <p:spTgt spid="183332"/>
                                        </p:tgtEl>
                                        <p:attrNameLst>
                                          <p:attrName>style.visibility</p:attrName>
                                        </p:attrNameLst>
                                      </p:cBhvr>
                                      <p:to>
                                        <p:strVal val="visible"/>
                                      </p:to>
                                    </p:set>
                                  </p:childTnLst>
                                </p:cTn>
                              </p:par>
                            </p:childTnLst>
                          </p:cTn>
                        </p:par>
                        <p:par>
                          <p:cTn id="68" fill="hold" nodeType="afterGroup">
                            <p:stCondLst>
                              <p:cond delay="1000"/>
                            </p:stCondLst>
                            <p:childTnLst>
                              <p:par>
                                <p:cTn id="69" presetID="1" presetClass="entr" presetSubtype="0" fill="hold" grpId="0" nodeType="afterEffect">
                                  <p:stCondLst>
                                    <p:cond delay="0"/>
                                  </p:stCondLst>
                                  <p:childTnLst>
                                    <p:set>
                                      <p:cBhvr>
                                        <p:cTn id="70" dur="1" fill="hold">
                                          <p:stCondLst>
                                            <p:cond delay="499"/>
                                          </p:stCondLst>
                                        </p:cTn>
                                        <p:tgtEl>
                                          <p:spTgt spid="183333"/>
                                        </p:tgtEl>
                                        <p:attrNameLst>
                                          <p:attrName>style.visibility</p:attrName>
                                        </p:attrNameLst>
                                      </p:cBhvr>
                                      <p:to>
                                        <p:strVal val="visible"/>
                                      </p:to>
                                    </p:set>
                                  </p:childTnLst>
                                </p:cTn>
                              </p:par>
                            </p:childTnLst>
                          </p:cTn>
                        </p:par>
                        <p:par>
                          <p:cTn id="71" fill="hold" nodeType="afterGroup">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183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2" grpId="0" animBg="1" autoUpdateAnimBg="0"/>
      <p:bldP spid="183303" grpId="0" animBg="1" autoUpdateAnimBg="0"/>
      <p:bldP spid="183304" grpId="0" animBg="1" autoUpdateAnimBg="0"/>
      <p:bldP spid="183305" grpId="0" animBg="1" autoUpdateAnimBg="0"/>
      <p:bldP spid="183306" grpId="0" animBg="1" autoUpdateAnimBg="0"/>
      <p:bldP spid="183321" grpId="0" autoUpdateAnimBg="0"/>
      <p:bldP spid="183322" grpId="0" autoUpdateAnimBg="0"/>
      <p:bldP spid="183323" grpId="0" animBg="1"/>
      <p:bldP spid="183324" grpId="0" animBg="1"/>
      <p:bldP spid="183325" grpId="0" animBg="1"/>
      <p:bldP spid="183326" grpId="0" autoUpdateAnimBg="0"/>
      <p:bldP spid="183327" grpId="0" animBg="1"/>
      <p:bldP spid="183328" grpId="0" animBg="1"/>
      <p:bldP spid="183329" grpId="0" animBg="1"/>
      <p:bldP spid="183330" grpId="0" autoUpdateAnimBg="0"/>
      <p:bldP spid="183331" grpId="0" animBg="1"/>
      <p:bldP spid="183332" grpId="0" animBg="1"/>
      <p:bldP spid="183333" grpId="0" animBg="1"/>
      <p:bldP spid="18333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838200"/>
            <a:ext cx="914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9638" indent="-909638">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AutoNum type="arabicPeriod" startAt="3"/>
            </a:pPr>
            <a:r>
              <a:rPr kumimoji="0" lang="en-US" altLang="en-US" sz="2400" b="1">
                <a:solidFill>
                  <a:schemeClr val="accent1"/>
                </a:solidFill>
                <a:cs typeface="Courier New" pitchFamily="49" charset="0"/>
              </a:rPr>
              <a:t>Functional issue: </a:t>
            </a:r>
          </a:p>
          <a:p>
            <a:pPr>
              <a:spcBef>
                <a:spcPct val="50000"/>
              </a:spcBef>
              <a:buClrTx/>
              <a:buFontTx/>
              <a:buNone/>
            </a:pPr>
            <a:r>
              <a:rPr kumimoji="0" lang="en-US" altLang="en-US" sz="2400" b="1">
                <a:cs typeface="Courier New" pitchFamily="49" charset="0"/>
              </a:rPr>
              <a:t>	What are the </a:t>
            </a:r>
            <a:r>
              <a:rPr kumimoji="0" lang="en-US" altLang="en-US" sz="2400" b="1">
                <a:solidFill>
                  <a:srgbClr val="C00000"/>
                </a:solidFill>
                <a:cs typeface="Courier New" pitchFamily="49" charset="0"/>
              </a:rPr>
              <a:t>communicative purposes</a:t>
            </a:r>
            <a:r>
              <a:rPr kumimoji="0" lang="en-US" altLang="en-US" sz="2400" b="1">
                <a:cs typeface="Courier New" pitchFamily="49" charset="0"/>
              </a:rPr>
              <a:t> of telling history in general?  What were the Israelite (OT) and Christian (NT) purposes?  [Different genre have different functions.]</a:t>
            </a:r>
          </a:p>
          <a:p>
            <a:pPr>
              <a:spcBef>
                <a:spcPct val="50000"/>
              </a:spcBef>
              <a:buClrTx/>
              <a:buFontTx/>
              <a:buAutoNum type="arabicPeriod" startAt="4"/>
            </a:pPr>
            <a:r>
              <a:rPr kumimoji="0" lang="en-US" altLang="en-US" sz="2400" b="1">
                <a:solidFill>
                  <a:schemeClr val="accent1"/>
                </a:solidFill>
                <a:cs typeface="Courier New" pitchFamily="49" charset="0"/>
              </a:rPr>
              <a:t>Issue of historicity:</a:t>
            </a:r>
            <a:r>
              <a:rPr kumimoji="0" lang="en-US" altLang="en-US" sz="2400" b="1">
                <a:cs typeface="Courier New" pitchFamily="49" charset="0"/>
              </a:rPr>
              <a:t> </a:t>
            </a:r>
          </a:p>
          <a:p>
            <a:pPr>
              <a:spcBef>
                <a:spcPct val="50000"/>
              </a:spcBef>
              <a:buClrTx/>
              <a:buFontTx/>
              <a:buNone/>
            </a:pPr>
            <a:r>
              <a:rPr kumimoji="0" lang="en-US" altLang="en-US" sz="2400" b="1">
                <a:cs typeface="Courier New" pitchFamily="49" charset="0"/>
              </a:rPr>
              <a:t>	How </a:t>
            </a:r>
            <a:r>
              <a:rPr kumimoji="0" lang="en-US" altLang="en-US" sz="2400" b="1">
                <a:solidFill>
                  <a:srgbClr val="C00000"/>
                </a:solidFill>
                <a:cs typeface="Courier New" pitchFamily="49" charset="0"/>
              </a:rPr>
              <a:t>accurate</a:t>
            </a:r>
            <a:r>
              <a:rPr kumimoji="0" lang="en-US" altLang="en-US" sz="2400" b="1">
                <a:cs typeface="Courier New" pitchFamily="49" charset="0"/>
              </a:rPr>
              <a:t> are the biblical historical narratives?  </a:t>
            </a:r>
            <a:br>
              <a:rPr kumimoji="0" lang="en-US" altLang="en-US" sz="2400" b="1">
                <a:cs typeface="Courier New" pitchFamily="49" charset="0"/>
              </a:rPr>
            </a:br>
            <a:r>
              <a:rPr kumimoji="0" lang="en-US" altLang="en-US" sz="2400" b="1">
                <a:cs typeface="Courier New" pitchFamily="49" charset="0"/>
              </a:rPr>
              <a:t>[Note: “accuracy” depends on the function/communicative purposes (#3) and standard necessary to carry out that function.]</a:t>
            </a:r>
            <a:endParaRPr kumimoji="0" lang="en-US" altLang="en-US" sz="2400" b="1"/>
          </a:p>
        </p:txBody>
      </p:sp>
      <p:sp>
        <p:nvSpPr>
          <p:cNvPr id="57347" name="Text Box 3"/>
          <p:cNvSpPr txBox="1">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BIBLE AS HISTORY</a:t>
            </a:r>
            <a:endParaRPr kumimoji="0" lang="en-US" altLang="en-US" sz="2400"/>
          </a:p>
        </p:txBody>
      </p:sp>
      <p:graphicFrame>
        <p:nvGraphicFramePr>
          <p:cNvPr id="33797" name="Object 5"/>
          <p:cNvGraphicFramePr>
            <a:graphicFrameLocks noChangeAspect="1"/>
          </p:cNvGraphicFramePr>
          <p:nvPr/>
        </p:nvGraphicFramePr>
        <p:xfrm>
          <a:off x="3657600" y="4953000"/>
          <a:ext cx="1784350" cy="1784350"/>
        </p:xfrm>
        <a:graphic>
          <a:graphicData uri="http://schemas.openxmlformats.org/presentationml/2006/ole">
            <mc:AlternateContent xmlns:mc="http://schemas.openxmlformats.org/markup-compatibility/2006">
              <mc:Choice xmlns:v="urn:schemas-microsoft-com:vml" Requires="v">
                <p:oleObj spid="_x0000_s57364" name="Clip" r:id="rId3" imgW="1783994" imgH="1783994" progId="MS_ClipArt_Gallery.5">
                  <p:embed/>
                </p:oleObj>
              </mc:Choice>
              <mc:Fallback>
                <p:oleObj name="Clip" r:id="rId3" imgW="1783994" imgH="1783994" progId="MS_ClipArt_Gallery.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953000"/>
                        <a:ext cx="178435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1+#ppt_w/2"/>
                                          </p:val>
                                        </p:tav>
                                        <p:tav tm="100000">
                                          <p:val>
                                            <p:strVal val="#ppt_x"/>
                                          </p:val>
                                        </p:tav>
                                      </p:tavLst>
                                    </p:anim>
                                    <p:anim calcmode="lin" valueType="num">
                                      <p:cBhvr additive="base">
                                        <p:cTn id="8"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379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794">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3794">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37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8534400" cy="4873625"/>
          </a:xfrm>
          <a:prstGeom prst="rect">
            <a:avLst/>
          </a:prstGeom>
          <a:noFill/>
        </p:spPr>
        <p:txBody>
          <a:bodyPr>
            <a:spAutoFit/>
          </a:bodyPr>
          <a:lstStyle/>
          <a:p>
            <a:pPr>
              <a:defRPr/>
            </a:pPr>
            <a:r>
              <a:rPr lang="en-US" b="1" dirty="0">
                <a:solidFill>
                  <a:schemeClr val="accent1"/>
                </a:solidFill>
                <a:cs typeface="Courier New" pitchFamily="49" charset="0"/>
              </a:rPr>
              <a:t>5.</a:t>
            </a:r>
            <a:r>
              <a:rPr lang="en-US" b="1" dirty="0">
                <a:cs typeface="Courier New" pitchFamily="49" charset="0"/>
              </a:rPr>
              <a:t>	</a:t>
            </a:r>
            <a:r>
              <a:rPr lang="en-US" b="1" dirty="0">
                <a:solidFill>
                  <a:schemeClr val="accent1"/>
                </a:solidFill>
                <a:cs typeface="Courier New" pitchFamily="49" charset="0"/>
              </a:rPr>
              <a:t>Nature of Inspiration:</a:t>
            </a:r>
          </a:p>
          <a:p>
            <a:pPr marL="914400" indent="-457200">
              <a:spcBef>
                <a:spcPts val="1440"/>
              </a:spcBef>
              <a:defRPr/>
            </a:pPr>
            <a:r>
              <a:rPr lang="en-US" b="1" dirty="0">
                <a:solidFill>
                  <a:schemeClr val="accent1"/>
                </a:solidFill>
                <a:cs typeface="Courier New" pitchFamily="49" charset="0"/>
              </a:rPr>
              <a:t>	</a:t>
            </a:r>
            <a:r>
              <a:rPr lang="en-US" b="1" dirty="0">
                <a:cs typeface="Courier New" pitchFamily="49" charset="0"/>
              </a:rPr>
              <a:t>Does the literature in the Bible carry out God’s communicative purposes?</a:t>
            </a:r>
          </a:p>
          <a:p>
            <a:pPr marL="914400" indent="-457200">
              <a:spcBef>
                <a:spcPts val="1440"/>
              </a:spcBef>
              <a:defRPr/>
            </a:pPr>
            <a:r>
              <a:rPr lang="en-US" b="1" dirty="0">
                <a:solidFill>
                  <a:schemeClr val="accent1"/>
                </a:solidFill>
                <a:cs typeface="Courier New" pitchFamily="49" charset="0"/>
              </a:rPr>
              <a:t>	</a:t>
            </a:r>
            <a:r>
              <a:rPr lang="en-US" b="1" dirty="0">
                <a:cs typeface="Courier New" pitchFamily="49" charset="0"/>
              </a:rPr>
              <a:t>Not: 21</a:t>
            </a:r>
            <a:r>
              <a:rPr lang="en-US" b="1" baseline="30000" dirty="0">
                <a:cs typeface="Courier New" pitchFamily="49" charset="0"/>
              </a:rPr>
              <a:t>st</a:t>
            </a:r>
            <a:r>
              <a:rPr lang="en-US" b="1" dirty="0">
                <a:cs typeface="Courier New" pitchFamily="49" charset="0"/>
              </a:rPr>
              <a:t> century expectations of being able to determine the authorship, date of writing, unity of writing, etc.</a:t>
            </a:r>
          </a:p>
          <a:p>
            <a:pPr marL="914400" indent="-457200">
              <a:spcBef>
                <a:spcPts val="1440"/>
              </a:spcBef>
              <a:defRPr/>
            </a:pPr>
            <a:r>
              <a:rPr lang="en-US" b="1" dirty="0">
                <a:solidFill>
                  <a:schemeClr val="accent1"/>
                </a:solidFill>
                <a:cs typeface="Courier New" pitchFamily="49" charset="0"/>
              </a:rPr>
              <a:t>	Question:</a:t>
            </a:r>
          </a:p>
          <a:p>
            <a:pPr marL="914400" indent="-457200">
              <a:spcBef>
                <a:spcPts val="1440"/>
              </a:spcBef>
              <a:defRPr/>
            </a:pPr>
            <a:r>
              <a:rPr lang="en-US" b="1" dirty="0">
                <a:solidFill>
                  <a:schemeClr val="accent1"/>
                </a:solidFill>
                <a:cs typeface="Courier New" pitchFamily="49" charset="0"/>
              </a:rPr>
              <a:t>	</a:t>
            </a:r>
            <a:r>
              <a:rPr lang="en-US" b="1" dirty="0">
                <a:cs typeface="Courier New" pitchFamily="49" charset="0"/>
              </a:rPr>
              <a:t>Could God work through the community of faith over several generations to preserve, shape, </a:t>
            </a:r>
            <a:br>
              <a:rPr lang="en-US" b="1" dirty="0">
                <a:cs typeface="Courier New" pitchFamily="49" charset="0"/>
              </a:rPr>
            </a:br>
            <a:r>
              <a:rPr lang="en-US" b="1" dirty="0">
                <a:cs typeface="Courier New" pitchFamily="49" charset="0"/>
              </a:rPr>
              <a:t>and edit the biblical text AND it still be </a:t>
            </a:r>
            <a:br>
              <a:rPr lang="en-US" b="1" dirty="0">
                <a:cs typeface="Courier New" pitchFamily="49" charset="0"/>
              </a:rPr>
            </a:br>
            <a:r>
              <a:rPr lang="en-US" b="1" dirty="0">
                <a:cs typeface="Courier New" pitchFamily="49" charset="0"/>
              </a:rPr>
              <a:t>inspired for God’s communicative </a:t>
            </a:r>
            <a:br>
              <a:rPr lang="en-US" b="1" dirty="0">
                <a:cs typeface="Courier New" pitchFamily="49" charset="0"/>
              </a:rPr>
            </a:br>
            <a:r>
              <a:rPr lang="en-US" b="1" dirty="0">
                <a:cs typeface="Courier New" pitchFamily="49" charset="0"/>
              </a:rPr>
              <a:t>purposes?</a:t>
            </a:r>
            <a:endParaRPr lang="en-US" dirty="0"/>
          </a:p>
        </p:txBody>
      </p:sp>
      <p:sp>
        <p:nvSpPr>
          <p:cNvPr id="58371" name="TextBox 2"/>
          <p:cNvSpPr txBox="1">
            <a:spLocks noChangeArrowheads="1"/>
          </p:cNvSpPr>
          <p:nvPr/>
        </p:nvSpPr>
        <p:spPr bwMode="auto">
          <a:xfrm>
            <a:off x="152400" y="2286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a:t>BIBLE AS HISTORY</a:t>
            </a:r>
            <a:endParaRPr kumimoji="0" lang="en-US" altLang="en-US" sz="2400"/>
          </a:p>
        </p:txBody>
      </p:sp>
      <p:pic>
        <p:nvPicPr>
          <p:cNvPr id="58372" name="Picture 4" descr="C:\Documents and Settings\DukeRK\Local Settings\Temporary Internet Files\Content.IE5\8N2PY12H\MPj0437371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522788"/>
            <a:ext cx="2620963"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182880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Hebrew ‘historical narrative’ combines:  		</a:t>
            </a:r>
          </a:p>
          <a:p>
            <a:pPr>
              <a:spcBef>
                <a:spcPct val="50000"/>
              </a:spcBef>
              <a:buClrTx/>
              <a:buFontTx/>
              <a:buNone/>
            </a:pPr>
            <a:r>
              <a:rPr kumimoji="0" lang="en-US" altLang="en-US" sz="2400" b="1"/>
              <a:t>	</a:t>
            </a:r>
            <a:r>
              <a:rPr kumimoji="0" lang="en-US" altLang="en-US" sz="2400" b="1">
                <a:solidFill>
                  <a:schemeClr val="accent1"/>
                </a:solidFill>
              </a:rPr>
              <a:t>historiography </a:t>
            </a:r>
            <a:r>
              <a:rPr kumimoji="0" lang="en-US" altLang="en-US" sz="2400" b="1"/>
              <a:t>(“Something like this must have </a:t>
            </a:r>
            <a:br>
              <a:rPr kumimoji="0" lang="en-US" altLang="en-US" sz="2400" b="1"/>
            </a:br>
            <a:r>
              <a:rPr kumimoji="0" lang="en-US" altLang="en-US" sz="2400" b="1"/>
              <a:t>       happened…”),</a:t>
            </a:r>
          </a:p>
          <a:p>
            <a:pPr>
              <a:spcBef>
                <a:spcPct val="50000"/>
              </a:spcBef>
              <a:buClrTx/>
              <a:buFontTx/>
              <a:buNone/>
            </a:pPr>
            <a:r>
              <a:rPr kumimoji="0" lang="en-US" altLang="en-US" sz="2400" b="1"/>
              <a:t/>
            </a:r>
            <a:br>
              <a:rPr kumimoji="0" lang="en-US" altLang="en-US" sz="2400" b="1"/>
            </a:br>
            <a:r>
              <a:rPr kumimoji="0" lang="en-US" altLang="en-US" sz="2400" b="1">
                <a:solidFill>
                  <a:schemeClr val="accent1"/>
                </a:solidFill>
              </a:rPr>
              <a:t>“science”</a:t>
            </a:r>
            <a:r>
              <a:rPr kumimoji="0" lang="en-US" altLang="en-US" sz="2400" b="1"/>
              <a:t> (Rational explanation of cosmology from a</a:t>
            </a:r>
            <a:br>
              <a:rPr kumimoji="0" lang="en-US" altLang="en-US" sz="2400" b="1"/>
            </a:br>
            <a:r>
              <a:rPr kumimoji="0" lang="en-US" altLang="en-US" sz="2400" b="1"/>
              <a:t>      phenomenological perspective.  Modern science has this</a:t>
            </a:r>
            <a:br>
              <a:rPr kumimoji="0" lang="en-US" altLang="en-US" sz="2400" b="1"/>
            </a:br>
            <a:r>
              <a:rPr kumimoji="0" lang="en-US" altLang="en-US" sz="2400" b="1"/>
              <a:t>     same “mythic” function of explaining origins materially.</a:t>
            </a:r>
          </a:p>
          <a:p>
            <a:pPr>
              <a:spcBef>
                <a:spcPct val="50000"/>
              </a:spcBef>
              <a:buClrTx/>
              <a:buFontTx/>
              <a:buNone/>
            </a:pPr>
            <a:r>
              <a:rPr kumimoji="0" lang="en-US" altLang="en-US" sz="2400" b="1"/>
              <a:t/>
            </a:r>
            <a:br>
              <a:rPr kumimoji="0" lang="en-US" altLang="en-US" sz="2400" b="1"/>
            </a:br>
            <a:r>
              <a:rPr kumimoji="0" lang="en-US" altLang="en-US" sz="2400" b="1">
                <a:solidFill>
                  <a:schemeClr val="accent1"/>
                </a:solidFill>
              </a:rPr>
              <a:t>theology </a:t>
            </a:r>
            <a:r>
              <a:rPr kumimoji="0" lang="en-US" altLang="en-US" sz="2400" b="1"/>
              <a:t>(The character and involvement of God), and </a:t>
            </a:r>
          </a:p>
          <a:p>
            <a:pPr>
              <a:spcBef>
                <a:spcPct val="50000"/>
              </a:spcBef>
              <a:buClrTx/>
              <a:buFontTx/>
              <a:buNone/>
            </a:pPr>
            <a:r>
              <a:rPr kumimoji="0" lang="en-US" altLang="en-US" sz="2400" b="1"/>
              <a:t>	</a:t>
            </a:r>
            <a:r>
              <a:rPr kumimoji="0" lang="en-US" altLang="en-US" sz="2400" b="1">
                <a:solidFill>
                  <a:schemeClr val="accent1"/>
                </a:solidFill>
              </a:rPr>
              <a:t>aesthetics </a:t>
            </a:r>
            <a:r>
              <a:rPr kumimoji="0" lang="en-US" altLang="en-US" sz="2400" b="1"/>
              <a:t>(Well composed “poetically”).</a:t>
            </a:r>
          </a:p>
          <a:p>
            <a:pPr>
              <a:spcBef>
                <a:spcPct val="50000"/>
              </a:spcBef>
              <a:buClrTx/>
              <a:buFontTx/>
              <a:buNone/>
            </a:pPr>
            <a:endParaRPr kumimoji="0" lang="en-US" altLang="en-US" sz="2400" b="1"/>
          </a:p>
        </p:txBody>
      </p:sp>
      <p:sp>
        <p:nvSpPr>
          <p:cNvPr id="59395" name="Text Box 3"/>
          <p:cNvSpPr txBox="1">
            <a:spLocks noChangeArrowheads="1"/>
          </p:cNvSpPr>
          <p:nvPr/>
        </p:nvSpPr>
        <p:spPr bwMode="auto">
          <a:xfrm>
            <a:off x="0" y="-37654"/>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smtClean="0">
                <a:cs typeface="Courier New" pitchFamily="49" charset="0"/>
              </a:rPr>
              <a:t>#2  Literary </a:t>
            </a:r>
            <a:r>
              <a:rPr kumimoji="0" lang="en-US" altLang="en-US" sz="2400" b="1" dirty="0">
                <a:cs typeface="Courier New" pitchFamily="49" charset="0"/>
              </a:rPr>
              <a:t>Issues:</a:t>
            </a:r>
          </a:p>
          <a:p>
            <a:pPr algn="ctr">
              <a:spcBef>
                <a:spcPct val="50000"/>
              </a:spcBef>
              <a:buClrTx/>
              <a:buFontTx/>
              <a:buNone/>
            </a:pPr>
            <a:r>
              <a:rPr kumimoji="0" lang="en-US" altLang="en-US" sz="2400" b="1" dirty="0">
                <a:cs typeface="Courier New" pitchFamily="49" charset="0"/>
              </a:rPr>
              <a:t>What should we expect from ancient Near Eastern historical narrative versus modern?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28600" y="1524000"/>
            <a:ext cx="8915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1"/>
                </a:solidFill>
              </a:rPr>
              <a:t>Summary of Purposes of Biblical Historical Narratives</a:t>
            </a:r>
          </a:p>
          <a:p>
            <a:pPr>
              <a:spcBef>
                <a:spcPct val="50000"/>
              </a:spcBef>
              <a:buClrTx/>
              <a:buFontTx/>
              <a:buNone/>
            </a:pPr>
            <a:r>
              <a:rPr kumimoji="0" lang="en-US" altLang="en-US" sz="2400" b="1"/>
              <a:t>1.  a. Preserve the story and traditions of Israel/Jesus,</a:t>
            </a:r>
          </a:p>
          <a:p>
            <a:pPr>
              <a:spcBef>
                <a:spcPct val="50000"/>
              </a:spcBef>
              <a:buClrTx/>
              <a:buFontTx/>
              <a:buNone/>
            </a:pPr>
            <a:r>
              <a:rPr kumimoji="0" lang="en-US" altLang="en-US" sz="2400" b="1"/>
              <a:t>     b. teaching (usually indirectly) the meaning of events, while </a:t>
            </a:r>
          </a:p>
          <a:p>
            <a:pPr>
              <a:spcBef>
                <a:spcPct val="50000"/>
              </a:spcBef>
              <a:buClrTx/>
              <a:buFontTx/>
              <a:buNone/>
            </a:pPr>
            <a:r>
              <a:rPr kumimoji="0" lang="en-US" altLang="en-US" sz="2400" b="1"/>
              <a:t>     c. addressing the questions and needs of the particular </a:t>
            </a:r>
          </a:p>
          <a:p>
            <a:pPr>
              <a:spcBef>
                <a:spcPct val="50000"/>
              </a:spcBef>
              <a:buClrTx/>
              <a:buFontTx/>
              <a:buNone/>
            </a:pPr>
            <a:r>
              <a:rPr kumimoji="0" lang="en-US" altLang="en-US" sz="2400" b="1"/>
              <a:t>       audiences of the greater narrative units.</a:t>
            </a:r>
          </a:p>
          <a:p>
            <a:pPr>
              <a:spcBef>
                <a:spcPct val="50000"/>
              </a:spcBef>
              <a:buClrTx/>
              <a:buFontTx/>
              <a:buNone/>
            </a:pPr>
            <a:r>
              <a:rPr kumimoji="0" lang="en-US" altLang="en-US" sz="2400" b="1"/>
              <a:t>2.  Inculcate (instill) a worldview (i.e. how the world works, </a:t>
            </a:r>
          </a:p>
          <a:p>
            <a:pPr>
              <a:spcBef>
                <a:spcPct val="50000"/>
              </a:spcBef>
              <a:buClrTx/>
              <a:buFontTx/>
              <a:buNone/>
            </a:pPr>
            <a:r>
              <a:rPr kumimoji="0" lang="en-US" altLang="en-US" sz="2400" b="1"/>
              <a:t>    particularly in relationship to the divine).</a:t>
            </a:r>
          </a:p>
        </p:txBody>
      </p:sp>
      <p:sp>
        <p:nvSpPr>
          <p:cNvPr id="60419" name="Text Box 3"/>
          <p:cNvSpPr txBox="1">
            <a:spLocks noChangeArrowheads="1"/>
          </p:cNvSpPr>
          <p:nvPr/>
        </p:nvSpPr>
        <p:spPr bwMode="auto">
          <a:xfrm>
            <a:off x="0" y="1524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dirty="0" smtClean="0">
                <a:cs typeface="Courier New" pitchFamily="49" charset="0"/>
              </a:rPr>
              <a:t>#3 Functional </a:t>
            </a:r>
            <a:r>
              <a:rPr kumimoji="0" lang="en-US" altLang="en-US" sz="2400" b="1" dirty="0">
                <a:cs typeface="Courier New" pitchFamily="49" charset="0"/>
              </a:rPr>
              <a:t>Issue</a:t>
            </a:r>
          </a:p>
          <a:p>
            <a:pPr algn="ctr">
              <a:spcBef>
                <a:spcPct val="0"/>
              </a:spcBef>
              <a:buClrTx/>
              <a:buFontTx/>
              <a:buNone/>
            </a:pPr>
            <a:r>
              <a:rPr kumimoji="0" lang="en-US" altLang="en-US" sz="2400" b="1" dirty="0">
                <a:cs typeface="Courier New" pitchFamily="49" charset="0"/>
              </a:rPr>
              <a:t>What are the communicative purposes of telling history in general?</a:t>
            </a:r>
          </a:p>
          <a:p>
            <a:pPr algn="ctr">
              <a:spcBef>
                <a:spcPct val="0"/>
              </a:spcBef>
              <a:buClrTx/>
              <a:buFontTx/>
              <a:buNone/>
            </a:pPr>
            <a:r>
              <a:rPr kumimoji="0" lang="en-US" altLang="en-US" sz="2400" b="1" dirty="0">
                <a:cs typeface="Courier New" pitchFamily="49" charset="0"/>
              </a:rPr>
              <a:t>(See </a:t>
            </a:r>
            <a:r>
              <a:rPr kumimoji="0" lang="en-US" altLang="en-US" sz="2400" b="1" dirty="0" err="1">
                <a:cs typeface="Courier New" pitchFamily="49" charset="0"/>
              </a:rPr>
              <a:t>CoursePack</a:t>
            </a:r>
            <a:r>
              <a:rPr kumimoji="0" lang="en-US" altLang="en-US" sz="2400" b="1" dirty="0">
                <a:cs typeface="Courier New" pitchFamily="49" charset="0"/>
              </a:rPr>
              <a:t>, p. 26)</a:t>
            </a:r>
            <a:endParaRPr kumimoji="0" lang="en-US" alt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685800" y="685800"/>
            <a:ext cx="7772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6000" b="1"/>
              <a:t>STRUCTURES OF NARRATIVE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0" y="12192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a:t>Questions</a:t>
            </a:r>
            <a:r>
              <a:rPr kumimoji="0" lang="en-US" altLang="en-US" sz="2400" b="1"/>
              <a:t>: Why do stories attract us so?  What purpose do they serve?</a:t>
            </a:r>
          </a:p>
          <a:p>
            <a:pPr>
              <a:spcBef>
                <a:spcPct val="0"/>
              </a:spcBef>
              <a:buClrTx/>
              <a:buFontTx/>
              <a:buNone/>
            </a:pPr>
            <a:endParaRPr kumimoji="0" lang="en-US" altLang="en-US" sz="2400" b="1"/>
          </a:p>
          <a:p>
            <a:pPr>
              <a:spcBef>
                <a:spcPct val="0"/>
              </a:spcBef>
              <a:buClrTx/>
              <a:buFontTx/>
              <a:buNone/>
            </a:pPr>
            <a:r>
              <a:rPr kumimoji="0" lang="en-US" altLang="en-US" sz="2400" b="1" i="1"/>
              <a:t>Thesis</a:t>
            </a:r>
            <a:r>
              <a:rPr kumimoji="0" lang="en-US" altLang="en-US" sz="2400" b="1"/>
              <a:t>: </a:t>
            </a:r>
            <a:r>
              <a:rPr kumimoji="0" lang="en-US" altLang="en-US" sz="2400" b="1">
                <a:solidFill>
                  <a:schemeClr val="accent1"/>
                </a:solidFill>
              </a:rPr>
              <a:t>A major component of our lives involves expressing our   comprehension of reality in narrative</a:t>
            </a:r>
            <a:r>
              <a:rPr kumimoji="0" lang="en-US" altLang="en-US" sz="2400" b="1"/>
              <a:t>.  Therefore, we are naturally   attracted to narrative (fictional or historical) for the meaning it    conveys. </a:t>
            </a:r>
          </a:p>
        </p:txBody>
      </p:sp>
      <p:sp>
        <p:nvSpPr>
          <p:cNvPr id="63491" name="Text Box 3"/>
          <p:cNvSpPr txBox="1">
            <a:spLocks noChangeArrowheads="1"/>
          </p:cNvSpPr>
          <p:nvPr/>
        </p:nvSpPr>
        <p:spPr bwMode="auto">
          <a:xfrm>
            <a:off x="152400" y="152400"/>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Exploring the Purpose and Attraction of Narrative/Story </a:t>
            </a:r>
          </a:p>
          <a:p>
            <a:pPr algn="ctr">
              <a:spcBef>
                <a:spcPct val="0"/>
              </a:spcBef>
              <a:buClrTx/>
              <a:buFontTx/>
              <a:buNone/>
            </a:pPr>
            <a:r>
              <a:rPr kumimoji="0" lang="en-US" altLang="en-US" sz="2400" b="1" u="sng"/>
              <a:t>(1 of 7) </a:t>
            </a:r>
            <a:endParaRPr kumimoji="0" lang="en-US" altLang="en-US" sz="2400"/>
          </a:p>
        </p:txBody>
      </p:sp>
      <p:graphicFrame>
        <p:nvGraphicFramePr>
          <p:cNvPr id="63492" name="Object 4"/>
          <p:cNvGraphicFramePr>
            <a:graphicFrameLocks noChangeAspect="1"/>
          </p:cNvGraphicFramePr>
          <p:nvPr/>
        </p:nvGraphicFramePr>
        <p:xfrm>
          <a:off x="5105400" y="3494088"/>
          <a:ext cx="3148013" cy="3363912"/>
        </p:xfrm>
        <a:graphic>
          <a:graphicData uri="http://schemas.openxmlformats.org/presentationml/2006/ole">
            <mc:AlternateContent xmlns:mc="http://schemas.openxmlformats.org/markup-compatibility/2006">
              <mc:Choice xmlns:v="urn:schemas-microsoft-com:vml" Requires="v">
                <p:oleObj spid="_x0000_s63508" name="Clip" r:id="rId4" imgW="3147588" imgH="3363362" progId="MS_ClipArt_Gallery.5">
                  <p:embed/>
                </p:oleObj>
              </mc:Choice>
              <mc:Fallback>
                <p:oleObj name="Clip" r:id="rId4" imgW="3147588" imgH="3363362"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494088"/>
                        <a:ext cx="3148013" cy="336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0098">
                                            <p:txEl>
                                              <p:pRg st="0" end="0"/>
                                            </p:txEl>
                                          </p:spTgt>
                                        </p:tgtEl>
                                        <p:attrNameLst>
                                          <p:attrName>style.visibility</p:attrName>
                                        </p:attrNameLst>
                                      </p:cBhvr>
                                      <p:to>
                                        <p:strVal val="visible"/>
                                      </p:to>
                                    </p:set>
                                    <p:anim calcmode="lin" valueType="num">
                                      <p:cBhvr additive="base">
                                        <p:cTn id="7" dur="500" fill="hold"/>
                                        <p:tgtEl>
                                          <p:spTgt spid="2600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00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0098">
                                            <p:txEl>
                                              <p:pRg st="2" end="2"/>
                                            </p:txEl>
                                          </p:spTgt>
                                        </p:tgtEl>
                                        <p:attrNameLst>
                                          <p:attrName>style.visibility</p:attrName>
                                        </p:attrNameLst>
                                      </p:cBhvr>
                                      <p:to>
                                        <p:strVal val="visible"/>
                                      </p:to>
                                    </p:set>
                                    <p:anim calcmode="lin" valueType="num">
                                      <p:cBhvr additive="base">
                                        <p:cTn id="13" dur="500" fill="hold"/>
                                        <p:tgtEl>
                                          <p:spTgt spid="26009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009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0" y="2057400"/>
            <a:ext cx="91440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i="1"/>
              <a:t>“The king was healthy but he became ill.”</a:t>
            </a:r>
            <a:endParaRPr kumimoji="0" lang="en-US" altLang="en-US" sz="2400" b="1"/>
          </a:p>
          <a:p>
            <a:pPr>
              <a:spcBef>
                <a:spcPct val="0"/>
              </a:spcBef>
              <a:buClrTx/>
              <a:buFontTx/>
              <a:buNone/>
            </a:pPr>
            <a:r>
              <a:rPr kumimoji="0" lang="en-US" altLang="en-US" sz="2400" b="1"/>
              <a:t>	 </a:t>
            </a:r>
            <a:r>
              <a:rPr kumimoji="0" lang="en-US" altLang="en-US" sz="2400" b="1">
                <a:solidFill>
                  <a:srgbClr val="0000FF"/>
                </a:solidFill>
              </a:rPr>
              <a:t>1) Select characters and events.</a:t>
            </a:r>
            <a:r>
              <a:rPr kumimoji="0" lang="en-US" altLang="en-US" sz="2400" b="1"/>
              <a:t> </a:t>
            </a:r>
          </a:p>
          <a:p>
            <a:pPr>
              <a:spcBef>
                <a:spcPct val="0"/>
              </a:spcBef>
              <a:buClrTx/>
              <a:buFontTx/>
              <a:buNone/>
            </a:pPr>
            <a:endParaRPr kumimoji="0" lang="en-US" altLang="en-US" sz="2400" b="1"/>
          </a:p>
          <a:p>
            <a:pPr>
              <a:spcBef>
                <a:spcPct val="0"/>
              </a:spcBef>
              <a:buClrTx/>
              <a:buFontTx/>
              <a:buNone/>
            </a:pPr>
            <a:r>
              <a:rPr kumimoji="0" lang="en-US" altLang="en-US" sz="2400" b="1" i="1"/>
              <a:t>“The king was healthy.  The king became ill.  The king took medicine.  The king died.”</a:t>
            </a:r>
          </a:p>
          <a:p>
            <a:pPr>
              <a:spcBef>
                <a:spcPct val="0"/>
              </a:spcBef>
              <a:buClrTx/>
              <a:buFontTx/>
              <a:buNone/>
            </a:pPr>
            <a:r>
              <a:rPr kumimoji="0" lang="en-US" altLang="en-US" sz="2400" b="1"/>
              <a:t> 	</a:t>
            </a:r>
            <a:r>
              <a:rPr kumimoji="0" lang="en-US" altLang="en-US" sz="2400" b="1">
                <a:solidFill>
                  <a:srgbClr val="0000FF"/>
                </a:solidFill>
              </a:rPr>
              <a:t>2) story-line/plot (begin, middle, end)</a:t>
            </a:r>
            <a:r>
              <a:rPr kumimoji="0" lang="en-US" altLang="en-US" sz="2400" b="1"/>
              <a:t> </a:t>
            </a:r>
          </a:p>
          <a:p>
            <a:pPr>
              <a:spcBef>
                <a:spcPct val="0"/>
              </a:spcBef>
              <a:buClrTx/>
              <a:buFontTx/>
              <a:buNone/>
            </a:pPr>
            <a:endParaRPr kumimoji="0" lang="en-US" altLang="en-US" sz="2400" b="1"/>
          </a:p>
          <a:p>
            <a:pPr>
              <a:spcBef>
                <a:spcPct val="0"/>
              </a:spcBef>
              <a:buClrTx/>
              <a:buFontTx/>
              <a:buNone/>
            </a:pPr>
            <a:r>
              <a:rPr kumimoji="0" lang="en-US" altLang="en-US" sz="2400" b="1" i="1"/>
              <a:t>“The king was healthy but he became ill, and although he tried every medicine in the kingdom, he still died.”</a:t>
            </a:r>
            <a:endParaRPr kumimoji="0" lang="en-US" altLang="en-US" sz="2400" b="1"/>
          </a:p>
          <a:p>
            <a:pPr>
              <a:spcBef>
                <a:spcPct val="0"/>
              </a:spcBef>
              <a:buClrTx/>
              <a:buFontTx/>
              <a:buNone/>
            </a:pPr>
            <a:r>
              <a:rPr kumimoji="0" lang="en-US" altLang="en-US" sz="2400" b="1"/>
              <a:t> 	</a:t>
            </a:r>
            <a:r>
              <a:rPr kumimoji="0" lang="en-US" altLang="en-US" sz="2400" b="1">
                <a:solidFill>
                  <a:srgbClr val="0000FF"/>
                </a:solidFill>
              </a:rPr>
              <a:t>3) relationships among events</a:t>
            </a:r>
            <a:endParaRPr kumimoji="0" lang="en-US" altLang="en-US" sz="2400" b="1"/>
          </a:p>
          <a:p>
            <a:pPr>
              <a:spcBef>
                <a:spcPct val="50000"/>
              </a:spcBef>
              <a:buClrTx/>
              <a:buFontTx/>
              <a:buNone/>
            </a:pPr>
            <a:endParaRPr kumimoji="0" lang="en-US" altLang="en-US" sz="2400"/>
          </a:p>
        </p:txBody>
      </p:sp>
      <p:sp>
        <p:nvSpPr>
          <p:cNvPr id="64515" name="Text Box 3"/>
          <p:cNvSpPr txBox="1">
            <a:spLocks noChangeArrowheads="1"/>
          </p:cNvSpPr>
          <p:nvPr/>
        </p:nvSpPr>
        <p:spPr bwMode="auto">
          <a:xfrm>
            <a:off x="0" y="1524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Exploring the Purpose and Attraction of Narrative/Story </a:t>
            </a:r>
          </a:p>
          <a:p>
            <a:pPr algn="ctr">
              <a:spcBef>
                <a:spcPct val="0"/>
              </a:spcBef>
              <a:buClrTx/>
              <a:buFontTx/>
              <a:buNone/>
            </a:pPr>
            <a:r>
              <a:rPr kumimoji="0" lang="en-US" altLang="en-US" sz="2400" b="1" u="sng"/>
              <a:t>(2 of 7)</a:t>
            </a:r>
          </a:p>
          <a:p>
            <a:pPr algn="ctr">
              <a:spcBef>
                <a:spcPct val="0"/>
              </a:spcBef>
              <a:buClrTx/>
              <a:buFontTx/>
              <a:buNone/>
            </a:pPr>
            <a:endParaRPr kumimoji="0" lang="en-US" altLang="en-US" sz="2400" b="1" u="sng"/>
          </a:p>
          <a:p>
            <a:pPr>
              <a:spcBef>
                <a:spcPct val="0"/>
              </a:spcBef>
              <a:buClrTx/>
              <a:buFontTx/>
              <a:buNone/>
            </a:pPr>
            <a:r>
              <a:rPr kumimoji="0" lang="en-US" altLang="en-US" sz="2400" b="1"/>
              <a:t>A. What are the components of narrative?</a:t>
            </a:r>
            <a:endParaRPr kumimoji="0" lang="en-US" altLang="en-US" sz="2400" b="1" i="1"/>
          </a:p>
        </p:txBody>
      </p:sp>
      <p:graphicFrame>
        <p:nvGraphicFramePr>
          <p:cNvPr id="261124" name="Object 4"/>
          <p:cNvGraphicFramePr>
            <a:graphicFrameLocks noChangeAspect="1"/>
          </p:cNvGraphicFramePr>
          <p:nvPr/>
        </p:nvGraphicFramePr>
        <p:xfrm>
          <a:off x="6159500" y="685800"/>
          <a:ext cx="2405063" cy="2514600"/>
        </p:xfrm>
        <a:graphic>
          <a:graphicData uri="http://schemas.openxmlformats.org/presentationml/2006/ole">
            <mc:AlternateContent xmlns:mc="http://schemas.openxmlformats.org/markup-compatibility/2006">
              <mc:Choice xmlns:v="urn:schemas-microsoft-com:vml" Requires="v">
                <p:oleObj spid="_x0000_s64532" name="Clip" r:id="rId4" imgW="1707185" imgH="1784909" progId="MS_ClipArt_Gallery.5">
                  <p:embed/>
                </p:oleObj>
              </mc:Choice>
              <mc:Fallback>
                <p:oleObj name="Clip" r:id="rId4" imgW="1707185" imgH="1784909"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685800"/>
                        <a:ext cx="2405063"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61124"/>
                                        </p:tgtEl>
                                        <p:attrNameLst>
                                          <p:attrName>style.visibility</p:attrName>
                                        </p:attrNameLst>
                                      </p:cBhvr>
                                      <p:to>
                                        <p:strVal val="visible"/>
                                      </p:to>
                                    </p:set>
                                    <p:anim calcmode="lin" valueType="num">
                                      <p:cBhvr additive="base">
                                        <p:cTn id="7" dur="500" fill="hold"/>
                                        <p:tgtEl>
                                          <p:spTgt spid="261124"/>
                                        </p:tgtEl>
                                        <p:attrNameLst>
                                          <p:attrName>ppt_x</p:attrName>
                                        </p:attrNameLst>
                                      </p:cBhvr>
                                      <p:tavLst>
                                        <p:tav tm="0">
                                          <p:val>
                                            <p:strVal val="0-#ppt_w/2"/>
                                          </p:val>
                                        </p:tav>
                                        <p:tav tm="100000">
                                          <p:val>
                                            <p:strVal val="#ppt_x"/>
                                          </p:val>
                                        </p:tav>
                                      </p:tavLst>
                                    </p:anim>
                                    <p:anim calcmode="lin" valueType="num">
                                      <p:cBhvr additive="base">
                                        <p:cTn id="8" dur="500" fill="hold"/>
                                        <p:tgtEl>
                                          <p:spTgt spid="2611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1122">
                                            <p:txEl>
                                              <p:pRg st="0" end="0"/>
                                            </p:txEl>
                                          </p:spTgt>
                                        </p:tgtEl>
                                        <p:attrNameLst>
                                          <p:attrName>style.visibility</p:attrName>
                                        </p:attrNameLst>
                                      </p:cBhvr>
                                      <p:to>
                                        <p:strVal val="visible"/>
                                      </p:to>
                                    </p:set>
                                    <p:anim calcmode="lin" valueType="num">
                                      <p:cBhvr additive="base">
                                        <p:cTn id="13" dur="500" fill="hold"/>
                                        <p:tgtEl>
                                          <p:spTgt spid="26112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11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1122">
                                            <p:txEl>
                                              <p:pRg st="1" end="1"/>
                                            </p:txEl>
                                          </p:spTgt>
                                        </p:tgtEl>
                                        <p:attrNameLst>
                                          <p:attrName>style.visibility</p:attrName>
                                        </p:attrNameLst>
                                      </p:cBhvr>
                                      <p:to>
                                        <p:strVal val="visible"/>
                                      </p:to>
                                    </p:set>
                                    <p:anim calcmode="lin" valueType="num">
                                      <p:cBhvr additive="base">
                                        <p:cTn id="19" dur="500" fill="hold"/>
                                        <p:tgtEl>
                                          <p:spTgt spid="26112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11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1122">
                                            <p:txEl>
                                              <p:pRg st="3" end="3"/>
                                            </p:txEl>
                                          </p:spTgt>
                                        </p:tgtEl>
                                        <p:attrNameLst>
                                          <p:attrName>style.visibility</p:attrName>
                                        </p:attrNameLst>
                                      </p:cBhvr>
                                      <p:to>
                                        <p:strVal val="visible"/>
                                      </p:to>
                                    </p:set>
                                    <p:anim calcmode="lin" valueType="num">
                                      <p:cBhvr additive="base">
                                        <p:cTn id="25" dur="500" fill="hold"/>
                                        <p:tgtEl>
                                          <p:spTgt spid="26112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11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1122">
                                            <p:txEl>
                                              <p:pRg st="4" end="4"/>
                                            </p:txEl>
                                          </p:spTgt>
                                        </p:tgtEl>
                                        <p:attrNameLst>
                                          <p:attrName>style.visibility</p:attrName>
                                        </p:attrNameLst>
                                      </p:cBhvr>
                                      <p:to>
                                        <p:strVal val="visible"/>
                                      </p:to>
                                    </p:set>
                                    <p:anim calcmode="lin" valueType="num">
                                      <p:cBhvr additive="base">
                                        <p:cTn id="31" dur="500" fill="hold"/>
                                        <p:tgtEl>
                                          <p:spTgt spid="26112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112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1122">
                                            <p:txEl>
                                              <p:pRg st="6" end="6"/>
                                            </p:txEl>
                                          </p:spTgt>
                                        </p:tgtEl>
                                        <p:attrNameLst>
                                          <p:attrName>style.visibility</p:attrName>
                                        </p:attrNameLst>
                                      </p:cBhvr>
                                      <p:to>
                                        <p:strVal val="visible"/>
                                      </p:to>
                                    </p:set>
                                    <p:anim calcmode="lin" valueType="num">
                                      <p:cBhvr additive="base">
                                        <p:cTn id="37" dur="500" fill="hold"/>
                                        <p:tgtEl>
                                          <p:spTgt spid="26112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112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1122">
                                            <p:txEl>
                                              <p:pRg st="7" end="7"/>
                                            </p:txEl>
                                          </p:spTgt>
                                        </p:tgtEl>
                                        <p:attrNameLst>
                                          <p:attrName>style.visibility</p:attrName>
                                        </p:attrNameLst>
                                      </p:cBhvr>
                                      <p:to>
                                        <p:strVal val="visible"/>
                                      </p:to>
                                    </p:set>
                                    <p:anim calcmode="lin" valueType="num">
                                      <p:cBhvr additive="base">
                                        <p:cTn id="43" dur="500" fill="hold"/>
                                        <p:tgtEl>
                                          <p:spTgt spid="261122">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112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0" y="1066800"/>
            <a:ext cx="914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Implications:</a:t>
            </a:r>
          </a:p>
          <a:p>
            <a:pPr>
              <a:spcBef>
                <a:spcPct val="0"/>
              </a:spcBef>
              <a:buClrTx/>
              <a:buFontTx/>
              <a:buNone/>
            </a:pPr>
            <a:r>
              <a:rPr kumimoji="0" lang="en-US" altLang="en-US" sz="2400" b="1"/>
              <a:t>      1) Since the OT narrative blocks are composed of a string of stories in order to create a total impact, we need to understand the intention of the a whole before analyzing the parts.</a:t>
            </a:r>
          </a:p>
          <a:p>
            <a:pPr>
              <a:spcBef>
                <a:spcPct val="0"/>
              </a:spcBef>
              <a:buClrTx/>
              <a:buFontTx/>
              <a:buNone/>
            </a:pPr>
            <a:r>
              <a:rPr kumimoji="0" lang="en-US" altLang="en-US" sz="2400" b="1"/>
              <a:t>       </a:t>
            </a:r>
          </a:p>
          <a:p>
            <a:pPr>
              <a:spcBef>
                <a:spcPct val="0"/>
              </a:spcBef>
              <a:buClrTx/>
              <a:buFontTx/>
              <a:buNone/>
            </a:pPr>
            <a:r>
              <a:rPr kumimoji="0" lang="en-US" altLang="en-US" sz="2400" b="1"/>
              <a:t>      2) Since the basic components of narrative and historical conception are the same, the process of forming narrative corresponds with the process of doing history.</a:t>
            </a:r>
            <a:endParaRPr kumimoji="0" lang="en-US" altLang="en-US" sz="2400"/>
          </a:p>
        </p:txBody>
      </p:sp>
      <p:sp>
        <p:nvSpPr>
          <p:cNvPr id="65539" name="Text Box 3"/>
          <p:cNvSpPr txBox="1">
            <a:spLocks noChangeArrowheads="1"/>
          </p:cNvSpPr>
          <p:nvPr/>
        </p:nvSpPr>
        <p:spPr bwMode="auto">
          <a:xfrm>
            <a:off x="228600" y="30480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Exploring the Purpose and Attraction of Narrative/Story </a:t>
            </a:r>
          </a:p>
          <a:p>
            <a:pPr algn="ctr">
              <a:spcBef>
                <a:spcPct val="0"/>
              </a:spcBef>
              <a:buClrTx/>
              <a:buFontTx/>
              <a:buNone/>
            </a:pPr>
            <a:r>
              <a:rPr kumimoji="0" lang="en-US" altLang="en-US" sz="2400" b="1" u="sng"/>
              <a:t>(3 of 7)</a:t>
            </a:r>
            <a:endParaRPr kumimoji="0" lang="en-US" altLang="en-US" sz="2400"/>
          </a:p>
        </p:txBody>
      </p:sp>
      <p:pic>
        <p:nvPicPr>
          <p:cNvPr id="65540" name="Picture 4" descr="historical_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038600"/>
            <a:ext cx="4648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2146">
                                            <p:txEl>
                                              <p:pRg st="0" end="0"/>
                                            </p:txEl>
                                          </p:spTgt>
                                        </p:tgtEl>
                                        <p:attrNameLst>
                                          <p:attrName>style.visibility</p:attrName>
                                        </p:attrNameLst>
                                      </p:cBhvr>
                                      <p:to>
                                        <p:strVal val="visible"/>
                                      </p:to>
                                    </p:set>
                                    <p:anim calcmode="lin" valueType="num">
                                      <p:cBhvr additive="base">
                                        <p:cTn id="7" dur="500" fill="hold"/>
                                        <p:tgtEl>
                                          <p:spTgt spid="2621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21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2146">
                                            <p:txEl>
                                              <p:pRg st="1" end="1"/>
                                            </p:txEl>
                                          </p:spTgt>
                                        </p:tgtEl>
                                        <p:attrNameLst>
                                          <p:attrName>style.visibility</p:attrName>
                                        </p:attrNameLst>
                                      </p:cBhvr>
                                      <p:to>
                                        <p:strVal val="visible"/>
                                      </p:to>
                                    </p:set>
                                    <p:anim calcmode="lin" valueType="num">
                                      <p:cBhvr additive="base">
                                        <p:cTn id="13" dur="500" fill="hold"/>
                                        <p:tgtEl>
                                          <p:spTgt spid="26214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21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2146">
                                            <p:txEl>
                                              <p:pRg st="2" end="2"/>
                                            </p:txEl>
                                          </p:spTgt>
                                        </p:tgtEl>
                                        <p:attrNameLst>
                                          <p:attrName>style.visibility</p:attrName>
                                        </p:attrNameLst>
                                      </p:cBhvr>
                                      <p:to>
                                        <p:strVal val="visible"/>
                                      </p:to>
                                    </p:set>
                                    <p:anim calcmode="lin" valueType="num">
                                      <p:cBhvr additive="base">
                                        <p:cTn id="19" dur="500" fill="hold"/>
                                        <p:tgtEl>
                                          <p:spTgt spid="26214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21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2146">
                                            <p:txEl>
                                              <p:pRg st="3" end="3"/>
                                            </p:txEl>
                                          </p:spTgt>
                                        </p:tgtEl>
                                        <p:attrNameLst>
                                          <p:attrName>style.visibility</p:attrName>
                                        </p:attrNameLst>
                                      </p:cBhvr>
                                      <p:to>
                                        <p:strVal val="visible"/>
                                      </p:to>
                                    </p:set>
                                    <p:anim calcmode="lin" valueType="num">
                                      <p:cBhvr additive="base">
                                        <p:cTn id="25" dur="500" fill="hold"/>
                                        <p:tgtEl>
                                          <p:spTgt spid="26214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214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0" y="1066800"/>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B. How narratives convey meaning.</a:t>
            </a:r>
          </a:p>
          <a:p>
            <a:pPr>
              <a:spcBef>
                <a:spcPct val="0"/>
              </a:spcBef>
              <a:buClrTx/>
              <a:buFontTx/>
              <a:buNone/>
            </a:pPr>
            <a:endParaRPr kumimoji="0" lang="en-US" altLang="en-US" sz="2400" b="1"/>
          </a:p>
          <a:p>
            <a:pPr>
              <a:spcBef>
                <a:spcPct val="0"/>
              </a:spcBef>
              <a:buClrTx/>
              <a:buFontTx/>
              <a:buNone/>
            </a:pPr>
            <a:r>
              <a:rPr kumimoji="0" lang="en-US" altLang="en-US" sz="2400" b="1"/>
              <a:t>	They convey a world-view through:                         </a:t>
            </a:r>
          </a:p>
          <a:p>
            <a:pPr>
              <a:spcBef>
                <a:spcPct val="0"/>
              </a:spcBef>
              <a:buClrTx/>
              <a:buFontTx/>
              <a:buNone/>
            </a:pPr>
            <a:endParaRPr kumimoji="0" lang="en-US" altLang="en-US" sz="2400" b="1"/>
          </a:p>
          <a:p>
            <a:pPr>
              <a:spcBef>
                <a:spcPct val="0"/>
              </a:spcBef>
              <a:buClrTx/>
              <a:buFontTx/>
              <a:buNone/>
            </a:pPr>
            <a:r>
              <a:rPr kumimoji="0" lang="en-US" altLang="en-US" sz="2400" b="1"/>
              <a:t>      	1) Select characters and events: </a:t>
            </a:r>
            <a:r>
              <a:rPr kumimoji="0" lang="en-US" altLang="en-US" sz="2400" b="1">
                <a:solidFill>
                  <a:srgbClr val="0000FF"/>
                </a:solidFill>
              </a:rPr>
              <a:t>reveal values</a:t>
            </a:r>
            <a:endParaRPr kumimoji="0" lang="en-US" altLang="en-US" sz="2400" b="1"/>
          </a:p>
          <a:p>
            <a:pPr>
              <a:spcBef>
                <a:spcPct val="0"/>
              </a:spcBef>
              <a:buClrTx/>
              <a:buFontTx/>
              <a:buNone/>
            </a:pPr>
            <a:r>
              <a:rPr kumimoji="0" lang="en-US" altLang="en-US" sz="2400" b="1"/>
              <a:t>	2) story-line/plot (begin, middle, end): </a:t>
            </a:r>
            <a:r>
              <a:rPr kumimoji="0" lang="en-US" altLang="en-US" sz="2400" b="1">
                <a:solidFill>
                  <a:srgbClr val="0000FF"/>
                </a:solidFill>
              </a:rPr>
              <a:t>show purpose/direction</a:t>
            </a:r>
            <a:endParaRPr kumimoji="0" lang="en-US" altLang="en-US" sz="2400" b="1"/>
          </a:p>
          <a:p>
            <a:pPr>
              <a:spcBef>
                <a:spcPct val="0"/>
              </a:spcBef>
              <a:buClrTx/>
              <a:buFontTx/>
              <a:buNone/>
            </a:pPr>
            <a:r>
              <a:rPr kumimoji="0" lang="en-US" altLang="en-US" sz="2400" b="1"/>
              <a:t>	3) relationships: </a:t>
            </a:r>
            <a:r>
              <a:rPr kumimoji="0" lang="en-US" altLang="en-US" sz="2400" b="1">
                <a:solidFill>
                  <a:srgbClr val="0000FF"/>
                </a:solidFill>
              </a:rPr>
              <a:t>demonstrate laws of reality</a:t>
            </a:r>
            <a:r>
              <a:rPr kumimoji="0" lang="en-US" altLang="en-US" sz="2400" b="1"/>
              <a:t>   </a:t>
            </a:r>
          </a:p>
        </p:txBody>
      </p:sp>
      <p:sp>
        <p:nvSpPr>
          <p:cNvPr id="66563" name="Rectangle 3"/>
          <p:cNvSpPr>
            <a:spLocks noChangeArrowheads="1"/>
          </p:cNvSpPr>
          <p:nvPr/>
        </p:nvSpPr>
        <p:spPr bwMode="auto">
          <a:xfrm>
            <a:off x="685800" y="152400"/>
            <a:ext cx="7658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Exploring the Purpose and Attraction of Narrative/Story </a:t>
            </a:r>
          </a:p>
          <a:p>
            <a:pPr algn="ctr">
              <a:spcBef>
                <a:spcPct val="0"/>
              </a:spcBef>
              <a:buClrTx/>
              <a:buFontTx/>
              <a:buNone/>
            </a:pPr>
            <a:r>
              <a:rPr kumimoji="0" lang="en-US" altLang="en-US" sz="2400" b="1" u="sng"/>
              <a:t>(4 of 7)</a:t>
            </a:r>
          </a:p>
        </p:txBody>
      </p:sp>
      <p:pic>
        <p:nvPicPr>
          <p:cNvPr id="66564" name="Picture 4" descr="D:\Pictures\Old Testament\Artifacts\papyrus_egyptians.gif"/>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743200" y="42672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papyrus_egypti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2672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9010">
                                            <p:txEl>
                                              <p:pRg st="0" end="0"/>
                                            </p:txEl>
                                          </p:spTgt>
                                        </p:tgtEl>
                                        <p:attrNameLst>
                                          <p:attrName>style.visibility</p:attrName>
                                        </p:attrNameLst>
                                      </p:cBhvr>
                                      <p:to>
                                        <p:strVal val="visible"/>
                                      </p:to>
                                    </p:set>
                                    <p:anim calcmode="lin" valueType="num">
                                      <p:cBhvr additive="base">
                                        <p:cTn id="7" dur="500" fill="hold"/>
                                        <p:tgtEl>
                                          <p:spTgt spid="2990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90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9010">
                                            <p:txEl>
                                              <p:pRg st="2" end="2"/>
                                            </p:txEl>
                                          </p:spTgt>
                                        </p:tgtEl>
                                        <p:attrNameLst>
                                          <p:attrName>style.visibility</p:attrName>
                                        </p:attrNameLst>
                                      </p:cBhvr>
                                      <p:to>
                                        <p:strVal val="visible"/>
                                      </p:to>
                                    </p:set>
                                    <p:anim calcmode="lin" valueType="num">
                                      <p:cBhvr additive="base">
                                        <p:cTn id="13" dur="500" fill="hold"/>
                                        <p:tgtEl>
                                          <p:spTgt spid="29901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90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9010">
                                            <p:txEl>
                                              <p:pRg st="4" end="4"/>
                                            </p:txEl>
                                          </p:spTgt>
                                        </p:tgtEl>
                                        <p:attrNameLst>
                                          <p:attrName>style.visibility</p:attrName>
                                        </p:attrNameLst>
                                      </p:cBhvr>
                                      <p:to>
                                        <p:strVal val="visible"/>
                                      </p:to>
                                    </p:set>
                                    <p:anim calcmode="lin" valueType="num">
                                      <p:cBhvr additive="base">
                                        <p:cTn id="19" dur="500" fill="hold"/>
                                        <p:tgtEl>
                                          <p:spTgt spid="29901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90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9010">
                                            <p:txEl>
                                              <p:pRg st="5" end="5"/>
                                            </p:txEl>
                                          </p:spTgt>
                                        </p:tgtEl>
                                        <p:attrNameLst>
                                          <p:attrName>style.visibility</p:attrName>
                                        </p:attrNameLst>
                                      </p:cBhvr>
                                      <p:to>
                                        <p:strVal val="visible"/>
                                      </p:to>
                                    </p:set>
                                    <p:anim calcmode="lin" valueType="num">
                                      <p:cBhvr additive="base">
                                        <p:cTn id="25" dur="500" fill="hold"/>
                                        <p:tgtEl>
                                          <p:spTgt spid="29901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90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9010">
                                            <p:txEl>
                                              <p:pRg st="6" end="6"/>
                                            </p:txEl>
                                          </p:spTgt>
                                        </p:tgtEl>
                                        <p:attrNameLst>
                                          <p:attrName>style.visibility</p:attrName>
                                        </p:attrNameLst>
                                      </p:cBhvr>
                                      <p:to>
                                        <p:strVal val="visible"/>
                                      </p:to>
                                    </p:set>
                                    <p:anim calcmode="lin" valueType="num">
                                      <p:cBhvr additive="base">
                                        <p:cTn id="31" dur="500" fill="hold"/>
                                        <p:tgtEl>
                                          <p:spTgt spid="29901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901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0" y="92392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C. We use narrative to express one of the ways we comprehend our world/lives.</a:t>
            </a:r>
          </a:p>
        </p:txBody>
      </p:sp>
      <p:sp>
        <p:nvSpPr>
          <p:cNvPr id="67587" name="Text Box 3"/>
          <p:cNvSpPr txBox="1">
            <a:spLocks noChangeArrowheads="1"/>
          </p:cNvSpPr>
          <p:nvPr/>
        </p:nvSpPr>
        <p:spPr bwMode="auto">
          <a:xfrm>
            <a:off x="457200" y="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Exploring the Purpose and Attraction of Narrative/Story </a:t>
            </a:r>
          </a:p>
          <a:p>
            <a:pPr algn="ctr">
              <a:spcBef>
                <a:spcPct val="0"/>
              </a:spcBef>
              <a:buClrTx/>
              <a:buFontTx/>
              <a:buNone/>
            </a:pPr>
            <a:r>
              <a:rPr kumimoji="0" lang="en-US" altLang="en-US" sz="2400" b="1" u="sng"/>
              <a:t>(5 of 7)</a:t>
            </a:r>
            <a:endParaRPr kumimoji="0" lang="en-US" altLang="en-US" sz="2400"/>
          </a:p>
        </p:txBody>
      </p:sp>
      <p:graphicFrame>
        <p:nvGraphicFramePr>
          <p:cNvPr id="264196" name="Object 4"/>
          <p:cNvGraphicFramePr>
            <a:graphicFrameLocks noChangeAspect="1"/>
          </p:cNvGraphicFramePr>
          <p:nvPr/>
        </p:nvGraphicFramePr>
        <p:xfrm>
          <a:off x="6324600" y="1371600"/>
          <a:ext cx="2687638" cy="2519363"/>
        </p:xfrm>
        <a:graphic>
          <a:graphicData uri="http://schemas.openxmlformats.org/presentationml/2006/ole">
            <mc:AlternateContent xmlns:mc="http://schemas.openxmlformats.org/markup-compatibility/2006">
              <mc:Choice xmlns:v="urn:schemas-microsoft-com:vml" Requires="v">
                <p:oleObj spid="_x0000_s67606" name="Clip" r:id="rId5" imgW="3699850" imgH="3468986" progId="MS_ClipArt_Gallery.5">
                  <p:embed/>
                </p:oleObj>
              </mc:Choice>
              <mc:Fallback>
                <p:oleObj name="Clip" r:id="rId5" imgW="3699850" imgH="3468986" progId="MS_ClipArt_Gallery.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371600"/>
                        <a:ext cx="2687638" cy="251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4197" name="Text Box 5"/>
          <p:cNvSpPr txBox="1">
            <a:spLocks noChangeArrowheads="1"/>
          </p:cNvSpPr>
          <p:nvPr/>
        </p:nvSpPr>
        <p:spPr bwMode="auto">
          <a:xfrm>
            <a:off x="0" y="1905000"/>
            <a:ext cx="6324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Three ways we comprehend reality:                                 </a:t>
            </a:r>
          </a:p>
          <a:p>
            <a:pPr>
              <a:spcBef>
                <a:spcPct val="0"/>
              </a:spcBef>
              <a:buClrTx/>
              <a:buFontTx/>
              <a:buNone/>
            </a:pPr>
            <a:r>
              <a:rPr kumimoji="0" lang="en-US" altLang="en-US" sz="2400" b="1"/>
              <a:t>1) Categorization: used in systematic theology, philosophy</a:t>
            </a:r>
          </a:p>
          <a:p>
            <a:pPr>
              <a:spcBef>
                <a:spcPct val="0"/>
              </a:spcBef>
              <a:buClrTx/>
              <a:buFontTx/>
              <a:buNone/>
            </a:pPr>
            <a:r>
              <a:rPr kumimoji="0" lang="en-US" altLang="en-US" sz="2400" b="1"/>
              <a:t>2) Hypothetico-deductive, used in science</a:t>
            </a:r>
          </a:p>
        </p:txBody>
      </p:sp>
      <p:sp>
        <p:nvSpPr>
          <p:cNvPr id="264198" name="Text Box 6"/>
          <p:cNvSpPr txBox="1">
            <a:spLocks noChangeArrowheads="1"/>
          </p:cNvSpPr>
          <p:nvPr/>
        </p:nvSpPr>
        <p:spPr bwMode="auto">
          <a:xfrm>
            <a:off x="0" y="34798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3) Configurational, used in historical memory, expressed in narrative.                                                     </a:t>
            </a:r>
          </a:p>
          <a:p>
            <a:pPr>
              <a:spcBef>
                <a:spcPct val="0"/>
              </a:spcBef>
              <a:buClrTx/>
              <a:buFontTx/>
              <a:buNone/>
            </a:pPr>
            <a:r>
              <a:rPr kumimoji="0" lang="en-US" altLang="en-US" sz="2400" b="1"/>
              <a:t>   -Important component of our lives; seen in our dreams,</a:t>
            </a:r>
            <a:br>
              <a:rPr kumimoji="0" lang="en-US" altLang="en-US" sz="2400" b="1"/>
            </a:br>
            <a:r>
              <a:rPr kumimoji="0" lang="en-US" altLang="en-US" sz="2400" b="1"/>
              <a:t>daydreams, plans, evaluation of our lives, etc.               </a:t>
            </a:r>
          </a:p>
          <a:p>
            <a:pPr>
              <a:spcBef>
                <a:spcPct val="0"/>
              </a:spcBef>
              <a:buClrTx/>
              <a:buFontTx/>
              <a:buNone/>
            </a:pPr>
            <a:endParaRPr kumimoji="0" lang="en-US" altLang="en-US" sz="2400" b="1"/>
          </a:p>
          <a:p>
            <a:pPr>
              <a:spcBef>
                <a:spcPct val="0"/>
              </a:spcBef>
              <a:buClrTx/>
              <a:buFontTx/>
              <a:buNone/>
            </a:pPr>
            <a:r>
              <a:rPr kumimoji="0" lang="en-US" altLang="en-US" sz="2400" b="1"/>
              <a:t>Thesis: </a:t>
            </a:r>
            <a:r>
              <a:rPr kumimoji="0" lang="en-US" altLang="en-US" sz="2400" b="1">
                <a:solidFill>
                  <a:schemeClr val="accent1"/>
                </a:solidFill>
              </a:rPr>
              <a:t>A major component of our lives involves expressing our comprehension of reality in narrative.  </a:t>
            </a:r>
            <a:r>
              <a:rPr kumimoji="0" lang="en-US" altLang="en-US" sz="2400" b="1"/>
              <a:t>Therefore, we are naturally attracted to narrative (fictional or historical) for the meaning it conveys. </a:t>
            </a:r>
            <a:endParaRPr kumimoji="0" lang="en-US" altLang="en-US" sz="24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4194">
                                            <p:txEl>
                                              <p:pRg st="0" end="0"/>
                                            </p:txEl>
                                          </p:spTgt>
                                        </p:tgtEl>
                                        <p:attrNameLst>
                                          <p:attrName>style.visibility</p:attrName>
                                        </p:attrNameLst>
                                      </p:cBhvr>
                                      <p:to>
                                        <p:strVal val="visible"/>
                                      </p:to>
                                    </p:set>
                                    <p:anim calcmode="lin" valueType="num">
                                      <p:cBhvr additive="base">
                                        <p:cTn id="7" dur="500" fill="hold"/>
                                        <p:tgtEl>
                                          <p:spTgt spid="2641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41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4197">
                                            <p:txEl>
                                              <p:pRg st="0" end="0"/>
                                            </p:txEl>
                                          </p:spTgt>
                                        </p:tgtEl>
                                        <p:attrNameLst>
                                          <p:attrName>style.visibility</p:attrName>
                                        </p:attrNameLst>
                                      </p:cBhvr>
                                      <p:to>
                                        <p:strVal val="visible"/>
                                      </p:to>
                                    </p:set>
                                    <p:anim calcmode="lin" valueType="num">
                                      <p:cBhvr additive="base">
                                        <p:cTn id="13" dur="500" fill="hold"/>
                                        <p:tgtEl>
                                          <p:spTgt spid="26419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41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4197">
                                            <p:txEl>
                                              <p:pRg st="1" end="1"/>
                                            </p:txEl>
                                          </p:spTgt>
                                        </p:tgtEl>
                                        <p:attrNameLst>
                                          <p:attrName>style.visibility</p:attrName>
                                        </p:attrNameLst>
                                      </p:cBhvr>
                                      <p:to>
                                        <p:strVal val="visible"/>
                                      </p:to>
                                    </p:set>
                                    <p:anim calcmode="lin" valueType="num">
                                      <p:cBhvr additive="base">
                                        <p:cTn id="19" dur="500" fill="hold"/>
                                        <p:tgtEl>
                                          <p:spTgt spid="26419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41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4197">
                                            <p:txEl>
                                              <p:pRg st="2" end="2"/>
                                            </p:txEl>
                                          </p:spTgt>
                                        </p:tgtEl>
                                        <p:attrNameLst>
                                          <p:attrName>style.visibility</p:attrName>
                                        </p:attrNameLst>
                                      </p:cBhvr>
                                      <p:to>
                                        <p:strVal val="visible"/>
                                      </p:to>
                                    </p:set>
                                    <p:anim calcmode="lin" valueType="num">
                                      <p:cBhvr additive="base">
                                        <p:cTn id="25" dur="500" fill="hold"/>
                                        <p:tgtEl>
                                          <p:spTgt spid="26419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41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nodeType="clickEffect">
                                  <p:stCondLst>
                                    <p:cond delay="0"/>
                                  </p:stCondLst>
                                  <p:childTnLst>
                                    <p:set>
                                      <p:cBhvr>
                                        <p:cTn id="30" dur="1" fill="hold">
                                          <p:stCondLst>
                                            <p:cond delay="0"/>
                                          </p:stCondLst>
                                        </p:cTn>
                                        <p:tgtEl>
                                          <p:spTgt spid="264196"/>
                                        </p:tgtEl>
                                        <p:attrNameLst>
                                          <p:attrName>style.visibility</p:attrName>
                                        </p:attrNameLst>
                                      </p:cBhvr>
                                      <p:to>
                                        <p:strVal val="visible"/>
                                      </p:to>
                                    </p:set>
                                    <p:anim calcmode="lin" valueType="num">
                                      <p:cBhvr additive="base">
                                        <p:cTn id="31" dur="5000" fill="hold"/>
                                        <p:tgtEl>
                                          <p:spTgt spid="264196"/>
                                        </p:tgtEl>
                                        <p:attrNameLst>
                                          <p:attrName>ppt_x</p:attrName>
                                        </p:attrNameLst>
                                      </p:cBhvr>
                                      <p:tavLst>
                                        <p:tav tm="0">
                                          <p:val>
                                            <p:strVal val="0-#ppt_w/2"/>
                                          </p:val>
                                        </p:tav>
                                        <p:tav tm="100000">
                                          <p:val>
                                            <p:strVal val="#ppt_x"/>
                                          </p:val>
                                        </p:tav>
                                      </p:tavLst>
                                    </p:anim>
                                    <p:anim calcmode="lin" valueType="num">
                                      <p:cBhvr additive="base">
                                        <p:cTn id="32" dur="5000" fill="hold"/>
                                        <p:tgtEl>
                                          <p:spTgt spid="2641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j0074733.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4198">
                                            <p:txEl>
                                              <p:pRg st="0" end="0"/>
                                            </p:txEl>
                                          </p:spTgt>
                                        </p:tgtEl>
                                        <p:attrNameLst>
                                          <p:attrName>style.visibility</p:attrName>
                                        </p:attrNameLst>
                                      </p:cBhvr>
                                      <p:to>
                                        <p:strVal val="visible"/>
                                      </p:to>
                                    </p:set>
                                    <p:anim calcmode="lin" valueType="num">
                                      <p:cBhvr additive="base">
                                        <p:cTn id="37" dur="500" fill="hold"/>
                                        <p:tgtEl>
                                          <p:spTgt spid="264198">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41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4198">
                                            <p:txEl>
                                              <p:pRg st="1" end="1"/>
                                            </p:txEl>
                                          </p:spTgt>
                                        </p:tgtEl>
                                        <p:attrNameLst>
                                          <p:attrName>style.visibility</p:attrName>
                                        </p:attrNameLst>
                                      </p:cBhvr>
                                      <p:to>
                                        <p:strVal val="visible"/>
                                      </p:to>
                                    </p:set>
                                    <p:anim calcmode="lin" valueType="num">
                                      <p:cBhvr additive="base">
                                        <p:cTn id="43" dur="500" fill="hold"/>
                                        <p:tgtEl>
                                          <p:spTgt spid="264198">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41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64198">
                                            <p:txEl>
                                              <p:pRg st="3" end="3"/>
                                            </p:txEl>
                                          </p:spTgt>
                                        </p:tgtEl>
                                        <p:attrNameLst>
                                          <p:attrName>style.visibility</p:attrName>
                                        </p:attrNameLst>
                                      </p:cBhvr>
                                      <p:to>
                                        <p:strVal val="visible"/>
                                      </p:to>
                                    </p:set>
                                    <p:anim calcmode="lin" valueType="num">
                                      <p:cBhvr additive="base">
                                        <p:cTn id="49" dur="500" fill="hold"/>
                                        <p:tgtEl>
                                          <p:spTgt spid="264198">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419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build="p" autoUpdateAnimBg="0"/>
      <p:bldP spid="264197" grpId="0" build="p" autoUpdateAnimBg="0"/>
      <p:bldP spid="26419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solidFill>
                  <a:srgbClr val="333333"/>
                </a:solidFill>
              </a:rPr>
              <a:t>Genre Recognition</a:t>
            </a:r>
            <a:endParaRPr kumimoji="0" lang="en-US" altLang="en-US" sz="2400" b="1">
              <a:solidFill>
                <a:srgbClr val="333333"/>
              </a:solidFill>
            </a:endParaRPr>
          </a:p>
          <a:p>
            <a:pPr>
              <a:spcBef>
                <a:spcPct val="50000"/>
              </a:spcBef>
              <a:buClrTx/>
              <a:buFontTx/>
              <a:buNone/>
            </a:pPr>
            <a:r>
              <a:rPr kumimoji="0" lang="en-US" altLang="en-US" sz="2400" b="1">
                <a:solidFill>
                  <a:srgbClr val="333333"/>
                </a:solidFill>
              </a:rPr>
              <a:t>Failure to employ a reading strategy that recognizes the types/genres of literature in the Bible and their original functions:</a:t>
            </a:r>
          </a:p>
        </p:txBody>
      </p:sp>
      <p:sp>
        <p:nvSpPr>
          <p:cNvPr id="16387" name="Text Box 3"/>
          <p:cNvSpPr txBox="1">
            <a:spLocks noChangeArrowheads="1"/>
          </p:cNvSpPr>
          <p:nvPr/>
        </p:nvSpPr>
        <p:spPr bwMode="auto">
          <a:xfrm>
            <a:off x="0" y="144780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333333"/>
                </a:solidFill>
              </a:rPr>
              <a:t>1.	</a:t>
            </a:r>
            <a:r>
              <a:rPr kumimoji="0" lang="en-US" altLang="en-US" sz="2400" b="1" u="sng">
                <a:solidFill>
                  <a:srgbClr val="3333CC"/>
                </a:solidFill>
              </a:rPr>
              <a:t>Obscures the variety of forms employed in the Bible</a:t>
            </a:r>
            <a:r>
              <a:rPr kumimoji="0" lang="en-US" altLang="en-US" sz="2400" b="1">
                <a:solidFill>
                  <a:srgbClr val="333333"/>
                </a:solidFill>
              </a:rPr>
              <a:t> and 	makes communication MORE difficult.  (People employ 	different genres to AID communication.)</a:t>
            </a:r>
          </a:p>
          <a:p>
            <a:pPr>
              <a:spcBef>
                <a:spcPct val="50000"/>
              </a:spcBef>
              <a:buClrTx/>
              <a:buFontTx/>
              <a:buNone/>
            </a:pPr>
            <a:r>
              <a:rPr kumimoji="0" lang="en-US" altLang="en-US" sz="2400" b="1">
                <a:solidFill>
                  <a:srgbClr val="333333"/>
                </a:solidFill>
              </a:rPr>
              <a:t>2.	</a:t>
            </a:r>
            <a:r>
              <a:rPr kumimoji="0" lang="en-US" altLang="en-US" sz="2400" b="1" u="sng">
                <a:solidFill>
                  <a:srgbClr val="3333CC"/>
                </a:solidFill>
              </a:rPr>
              <a:t>Locates the meaning of the text in the hands of the reader</a:t>
            </a:r>
            <a:r>
              <a:rPr kumimoji="0" lang="en-US" altLang="en-US" sz="2400" b="1">
                <a:solidFill>
                  <a:srgbClr val="3333CC"/>
                </a:solidFill>
              </a:rPr>
              <a:t> </a:t>
            </a:r>
            <a:r>
              <a:rPr kumimoji="0" lang="en-US" altLang="en-US" sz="2400" b="1">
                <a:solidFill>
                  <a:srgbClr val="333333"/>
                </a:solidFill>
              </a:rPr>
              <a:t>	(leading to unintended applications) rather than locating the 	meaning in the author’s intention.</a:t>
            </a:r>
          </a:p>
          <a:p>
            <a:pPr>
              <a:spcBef>
                <a:spcPct val="50000"/>
              </a:spcBef>
              <a:buClrTx/>
              <a:buFontTx/>
              <a:buNone/>
            </a:pPr>
            <a:r>
              <a:rPr kumimoji="0" lang="en-US" altLang="en-US" sz="2400" b="1">
                <a:solidFill>
                  <a:srgbClr val="333333"/>
                </a:solidFill>
              </a:rPr>
              <a:t>3.	</a:t>
            </a:r>
            <a:r>
              <a:rPr kumimoji="0" lang="en-US" altLang="en-US" sz="2400" b="1" u="sng">
                <a:solidFill>
                  <a:srgbClr val="3333CC"/>
                </a:solidFill>
              </a:rPr>
              <a:t>Promotes private and self-centered readings</a:t>
            </a:r>
            <a:r>
              <a:rPr kumimoji="0" lang="en-US" altLang="en-US" sz="2400" b="1">
                <a:solidFill>
                  <a:srgbClr val="333333"/>
                </a:solidFill>
              </a:rPr>
              <a:t> of the Bible 	(“God speaks to ME”), rather than an informed and 		communally guided interpretation.</a:t>
            </a:r>
          </a:p>
          <a:p>
            <a:pPr>
              <a:spcBef>
                <a:spcPct val="50000"/>
              </a:spcBef>
              <a:buClrTx/>
              <a:buFontTx/>
              <a:buNone/>
            </a:pPr>
            <a:r>
              <a:rPr kumimoji="0" lang="en-US" altLang="en-US" sz="2400" b="1">
                <a:solidFill>
                  <a:srgbClr val="333333"/>
                </a:solidFill>
              </a:rPr>
              <a:t>4.	</a:t>
            </a:r>
            <a:r>
              <a:rPr kumimoji="0" lang="en-US" altLang="en-US" sz="2400" b="1" u="sng">
                <a:solidFill>
                  <a:srgbClr val="3333CC"/>
                </a:solidFill>
              </a:rPr>
              <a:t>Often leads to an “atomizing” of the text</a:t>
            </a:r>
            <a:r>
              <a:rPr kumimoji="0" lang="en-US" altLang="en-US" sz="2400" b="1">
                <a:solidFill>
                  <a:srgbClr val="3333CC"/>
                </a:solidFill>
              </a:rPr>
              <a:t>.</a:t>
            </a:r>
            <a:r>
              <a:rPr kumimoji="0" lang="en-US" altLang="en-US" sz="2400" b="1">
                <a:solidFill>
                  <a:srgbClr val="333333"/>
                </a:solidFill>
              </a:rPr>
              <a:t>  </a:t>
            </a:r>
            <a:br>
              <a:rPr kumimoji="0" lang="en-US" altLang="en-US" sz="2400" b="1">
                <a:solidFill>
                  <a:srgbClr val="333333"/>
                </a:solidFill>
              </a:rPr>
            </a:br>
            <a:r>
              <a:rPr kumimoji="0" lang="en-US" altLang="en-US" sz="2400" b="1">
                <a:solidFill>
                  <a:srgbClr val="333333"/>
                </a:solidFill>
              </a:rPr>
              <a:t>            (Illustration: favorite cake – the impact of</a:t>
            </a:r>
            <a:br>
              <a:rPr kumimoji="0" lang="en-US" altLang="en-US" sz="2400" b="1">
                <a:solidFill>
                  <a:srgbClr val="333333"/>
                </a:solidFill>
              </a:rPr>
            </a:br>
            <a:r>
              <a:rPr kumimoji="0" lang="en-US" altLang="en-US" sz="2400" b="1">
                <a:solidFill>
                  <a:srgbClr val="333333"/>
                </a:solidFill>
              </a:rPr>
              <a:t>            the whole is much different than the </a:t>
            </a:r>
            <a:br>
              <a:rPr kumimoji="0" lang="en-US" altLang="en-US" sz="2400" b="1">
                <a:solidFill>
                  <a:srgbClr val="333333"/>
                </a:solidFill>
              </a:rPr>
            </a:br>
            <a:r>
              <a:rPr kumimoji="0" lang="en-US" altLang="en-US" sz="2400" b="1">
                <a:solidFill>
                  <a:srgbClr val="333333"/>
                </a:solidFill>
              </a:rPr>
              <a:t>            separate parts/ingredients)</a:t>
            </a:r>
            <a:endParaRPr kumimoji="0" lang="en-US" altLang="en-US" sz="2400">
              <a:solidFill>
                <a:srgbClr val="333333"/>
              </a:solidFill>
            </a:endParaRPr>
          </a:p>
        </p:txBody>
      </p:sp>
      <p:graphicFrame>
        <p:nvGraphicFramePr>
          <p:cNvPr id="27652" name="Object 0"/>
          <p:cNvGraphicFramePr>
            <a:graphicFrameLocks noChangeAspect="1"/>
          </p:cNvGraphicFramePr>
          <p:nvPr/>
        </p:nvGraphicFramePr>
        <p:xfrm>
          <a:off x="6553200" y="4852988"/>
          <a:ext cx="2590800" cy="2005012"/>
        </p:xfrm>
        <a:graphic>
          <a:graphicData uri="http://schemas.openxmlformats.org/presentationml/2006/ole">
            <mc:AlternateContent xmlns:mc="http://schemas.openxmlformats.org/markup-compatibility/2006">
              <mc:Choice xmlns:v="urn:schemas-microsoft-com:vml" Requires="v">
                <p:oleObj spid="_x0000_s27668" name="Clip" r:id="rId4" imgW="4800000" imgH="3714286" progId="MS_ClipArt_Gallery.5">
                  <p:embed/>
                </p:oleObj>
              </mc:Choice>
              <mc:Fallback>
                <p:oleObj name="Clip" r:id="rId4" imgW="4800000" imgH="3714286" progId="MS_ClipArt_Gallery.5">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852988"/>
                        <a:ext cx="2590800" cy="200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0" y="1143000"/>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D.  The above observation (historical and fictional stories share the same narrative form) raises other questions:</a:t>
            </a:r>
          </a:p>
          <a:p>
            <a:pPr>
              <a:spcBef>
                <a:spcPct val="0"/>
              </a:spcBef>
              <a:buClrTx/>
              <a:buFontTx/>
              <a:buNone/>
            </a:pPr>
            <a:r>
              <a:rPr kumimoji="0" lang="en-US" altLang="en-US" sz="2400" b="1"/>
              <a:t>      1. How do fictional narratives differ from historical? </a:t>
            </a:r>
          </a:p>
          <a:p>
            <a:pPr>
              <a:spcBef>
                <a:spcPct val="0"/>
              </a:spcBef>
              <a:buClrTx/>
              <a:buFontTx/>
              <a:buNone/>
            </a:pPr>
            <a:r>
              <a:rPr kumimoji="0" lang="en-US" altLang="en-US" sz="2400" b="1"/>
              <a:t>      2. How can the reader distinguish them?</a:t>
            </a:r>
          </a:p>
          <a:p>
            <a:pPr>
              <a:spcBef>
                <a:spcPct val="0"/>
              </a:spcBef>
              <a:buClrTx/>
              <a:buFontTx/>
              <a:buNone/>
            </a:pPr>
            <a:endParaRPr kumimoji="0" lang="en-US" altLang="en-US" sz="2400" b="1"/>
          </a:p>
          <a:p>
            <a:pPr>
              <a:spcBef>
                <a:spcPct val="0"/>
              </a:spcBef>
              <a:buClrTx/>
              <a:buFontTx/>
              <a:buNone/>
            </a:pPr>
            <a:r>
              <a:rPr kumimoji="0" lang="en-US" altLang="en-US" sz="2400" b="1"/>
              <a:t>      1. The difference is whether or not the </a:t>
            </a:r>
            <a:r>
              <a:rPr kumimoji="0" lang="en-US" altLang="en-US" sz="2400" b="1">
                <a:solidFill>
                  <a:srgbClr val="008000"/>
                </a:solidFill>
              </a:rPr>
              <a:t>REFERENT</a:t>
            </a:r>
            <a:r>
              <a:rPr kumimoji="0" lang="en-US" altLang="en-US" sz="2400" b="1"/>
              <a:t> existed in real time and space.</a:t>
            </a:r>
          </a:p>
        </p:txBody>
      </p:sp>
      <p:sp>
        <p:nvSpPr>
          <p:cNvPr id="68611" name="Rectangle 3"/>
          <p:cNvSpPr>
            <a:spLocks noChangeArrowheads="1"/>
          </p:cNvSpPr>
          <p:nvPr/>
        </p:nvSpPr>
        <p:spPr bwMode="auto">
          <a:xfrm>
            <a:off x="762000" y="152400"/>
            <a:ext cx="7658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Exploring the Purpose and Attraction of Narrative/Story </a:t>
            </a:r>
          </a:p>
          <a:p>
            <a:pPr algn="ctr">
              <a:spcBef>
                <a:spcPct val="0"/>
              </a:spcBef>
              <a:buClrTx/>
              <a:buFontTx/>
              <a:buNone/>
            </a:pPr>
            <a:r>
              <a:rPr kumimoji="0" lang="en-US" altLang="en-US" sz="2400" b="1" u="sng"/>
              <a:t>(6 of 7)</a:t>
            </a:r>
          </a:p>
        </p:txBody>
      </p:sp>
      <p:grpSp>
        <p:nvGrpSpPr>
          <p:cNvPr id="2" name="Group 4"/>
          <p:cNvGrpSpPr>
            <a:grpSpLocks/>
          </p:cNvGrpSpPr>
          <p:nvPr/>
        </p:nvGrpSpPr>
        <p:grpSpPr bwMode="auto">
          <a:xfrm>
            <a:off x="2209800" y="4038600"/>
            <a:ext cx="5257800" cy="2052638"/>
            <a:chOff x="1392" y="2544"/>
            <a:chExt cx="3312" cy="1293"/>
          </a:xfrm>
        </p:grpSpPr>
        <p:sp>
          <p:nvSpPr>
            <p:cNvPr id="68613" name="Text Box 5"/>
            <p:cNvSpPr txBox="1">
              <a:spLocks noChangeArrowheads="1"/>
            </p:cNvSpPr>
            <p:nvPr/>
          </p:nvSpPr>
          <p:spPr bwMode="auto">
            <a:xfrm>
              <a:off x="1392" y="2544"/>
              <a:ext cx="3312" cy="1293"/>
            </a:xfrm>
            <a:prstGeom prst="rect">
              <a:avLst/>
            </a:prstGeom>
            <a:solidFill>
              <a:schemeClr val="folHlink"/>
            </a:solidFill>
            <a:ln w="9525">
              <a:solidFill>
                <a:schemeClr val="bg2"/>
              </a:solidFill>
              <a:miter lim="800000"/>
              <a:headEnd/>
              <a:tailEnd/>
            </a:ln>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a:solidFill>
                    <a:schemeClr val="tx2"/>
                  </a:solidFill>
                </a:rPr>
                <a:t>Author</a:t>
              </a:r>
            </a:p>
            <a:p>
              <a:pPr>
                <a:spcBef>
                  <a:spcPct val="50000"/>
                </a:spcBef>
                <a:buClrTx/>
                <a:buFontTx/>
                <a:buNone/>
              </a:pPr>
              <a:r>
                <a:rPr kumimoji="0" lang="en-US" altLang="en-US">
                  <a:solidFill>
                    <a:schemeClr val="tx2"/>
                  </a:solidFill>
                </a:rPr>
                <a:t>Mean			Referent</a:t>
              </a:r>
            </a:p>
            <a:p>
              <a:pPr algn="ctr">
                <a:spcBef>
                  <a:spcPct val="50000"/>
                </a:spcBef>
                <a:buClrTx/>
                <a:buFontTx/>
                <a:buNone/>
              </a:pPr>
              <a:r>
                <a:rPr kumimoji="0" lang="en-US" altLang="en-US">
                  <a:solidFill>
                    <a:schemeClr val="tx2"/>
                  </a:solidFill>
                </a:rPr>
                <a:t>Audience</a:t>
              </a:r>
            </a:p>
          </p:txBody>
        </p:sp>
        <p:grpSp>
          <p:nvGrpSpPr>
            <p:cNvPr id="68614" name="Group 6"/>
            <p:cNvGrpSpPr>
              <a:grpSpLocks/>
            </p:cNvGrpSpPr>
            <p:nvPr/>
          </p:nvGrpSpPr>
          <p:grpSpPr bwMode="auto">
            <a:xfrm>
              <a:off x="2112" y="2928"/>
              <a:ext cx="1585" cy="624"/>
              <a:chOff x="2064" y="2928"/>
              <a:chExt cx="1633" cy="624"/>
            </a:xfrm>
          </p:grpSpPr>
          <p:grpSp>
            <p:nvGrpSpPr>
              <p:cNvPr id="68615" name="Group 7"/>
              <p:cNvGrpSpPr>
                <a:grpSpLocks/>
              </p:cNvGrpSpPr>
              <p:nvPr/>
            </p:nvGrpSpPr>
            <p:grpSpPr bwMode="auto">
              <a:xfrm>
                <a:off x="2064" y="2976"/>
                <a:ext cx="1585" cy="576"/>
                <a:chOff x="2112" y="2928"/>
                <a:chExt cx="1632" cy="576"/>
              </a:xfrm>
            </p:grpSpPr>
            <p:sp>
              <p:nvSpPr>
                <p:cNvPr id="68619" name="Line 8"/>
                <p:cNvSpPr>
                  <a:spLocks noChangeShapeType="1"/>
                </p:cNvSpPr>
                <p:nvPr/>
              </p:nvSpPr>
              <p:spPr bwMode="auto">
                <a:xfrm>
                  <a:off x="2976" y="2928"/>
                  <a:ext cx="0" cy="576"/>
                </a:xfrm>
                <a:prstGeom prst="line">
                  <a:avLst/>
                </a:prstGeom>
                <a:noFill/>
                <a:ln w="50800">
                  <a:solidFill>
                    <a:schemeClr val="tx1"/>
                  </a:solidFill>
                  <a:round/>
                  <a:headEnd/>
                  <a:tailEnd/>
                </a:ln>
                <a:effectLst>
                  <a:outerShdw dist="107763" dir="135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8620" name="Line 9"/>
                <p:cNvSpPr>
                  <a:spLocks noChangeShapeType="1"/>
                </p:cNvSpPr>
                <p:nvPr/>
              </p:nvSpPr>
              <p:spPr bwMode="auto">
                <a:xfrm>
                  <a:off x="2112" y="3216"/>
                  <a:ext cx="1632" cy="0"/>
                </a:xfrm>
                <a:prstGeom prst="line">
                  <a:avLst/>
                </a:prstGeom>
                <a:noFill/>
                <a:ln w="50800">
                  <a:solidFill>
                    <a:schemeClr val="tx1"/>
                  </a:solidFill>
                  <a:round/>
                  <a:headEnd/>
                  <a:tailEnd/>
                </a:ln>
                <a:effectLst>
                  <a:outerShdw dist="107763" dir="135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68616" name="Group 10"/>
              <p:cNvGrpSpPr>
                <a:grpSpLocks/>
              </p:cNvGrpSpPr>
              <p:nvPr/>
            </p:nvGrpSpPr>
            <p:grpSpPr bwMode="auto">
              <a:xfrm>
                <a:off x="2112" y="2928"/>
                <a:ext cx="1585" cy="576"/>
                <a:chOff x="2112" y="2928"/>
                <a:chExt cx="1632" cy="576"/>
              </a:xfrm>
            </p:grpSpPr>
            <p:sp>
              <p:nvSpPr>
                <p:cNvPr id="68617" name="Line 11"/>
                <p:cNvSpPr>
                  <a:spLocks noChangeShapeType="1"/>
                </p:cNvSpPr>
                <p:nvPr/>
              </p:nvSpPr>
              <p:spPr bwMode="auto">
                <a:xfrm>
                  <a:off x="2976" y="2928"/>
                  <a:ext cx="0" cy="576"/>
                </a:xfrm>
                <a:prstGeom prst="line">
                  <a:avLst/>
                </a:prstGeom>
                <a:noFill/>
                <a:ln w="50800">
                  <a:solidFill>
                    <a:schemeClr val="tx1"/>
                  </a:solidFill>
                  <a:round/>
                  <a:headEnd/>
                  <a:tailEnd/>
                </a:ln>
                <a:effectLst>
                  <a:outerShdw dist="107763" dir="189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8618" name="Line 12"/>
                <p:cNvSpPr>
                  <a:spLocks noChangeShapeType="1"/>
                </p:cNvSpPr>
                <p:nvPr/>
              </p:nvSpPr>
              <p:spPr bwMode="auto">
                <a:xfrm>
                  <a:off x="2112" y="3216"/>
                  <a:ext cx="1632" cy="0"/>
                </a:xfrm>
                <a:prstGeom prst="line">
                  <a:avLst/>
                </a:prstGeom>
                <a:noFill/>
                <a:ln w="50800">
                  <a:solidFill>
                    <a:schemeClr val="tx1"/>
                  </a:solidFill>
                  <a:round/>
                  <a:headEnd/>
                  <a:tailEnd/>
                </a:ln>
                <a:effectLst>
                  <a:outerShdw dist="107763" dir="189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a:p>
              </p:txBody>
            </p:sp>
          </p:gr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5218">
                                            <p:txEl>
                                              <p:pRg st="0" end="0"/>
                                            </p:txEl>
                                          </p:spTgt>
                                        </p:tgtEl>
                                        <p:attrNameLst>
                                          <p:attrName>style.visibility</p:attrName>
                                        </p:attrNameLst>
                                      </p:cBhvr>
                                      <p:to>
                                        <p:strVal val="visible"/>
                                      </p:to>
                                    </p:set>
                                    <p:anim calcmode="lin" valueType="num">
                                      <p:cBhvr additive="base">
                                        <p:cTn id="7" dur="500" fill="hold"/>
                                        <p:tgtEl>
                                          <p:spTgt spid="2652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52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5218">
                                            <p:txEl>
                                              <p:pRg st="1" end="1"/>
                                            </p:txEl>
                                          </p:spTgt>
                                        </p:tgtEl>
                                        <p:attrNameLst>
                                          <p:attrName>style.visibility</p:attrName>
                                        </p:attrNameLst>
                                      </p:cBhvr>
                                      <p:to>
                                        <p:strVal val="visible"/>
                                      </p:to>
                                    </p:set>
                                    <p:anim calcmode="lin" valueType="num">
                                      <p:cBhvr additive="base">
                                        <p:cTn id="13" dur="500" fill="hold"/>
                                        <p:tgtEl>
                                          <p:spTgt spid="2652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52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5218">
                                            <p:txEl>
                                              <p:pRg st="2" end="2"/>
                                            </p:txEl>
                                          </p:spTgt>
                                        </p:tgtEl>
                                        <p:attrNameLst>
                                          <p:attrName>style.visibility</p:attrName>
                                        </p:attrNameLst>
                                      </p:cBhvr>
                                      <p:to>
                                        <p:strVal val="visible"/>
                                      </p:to>
                                    </p:set>
                                    <p:anim calcmode="lin" valueType="num">
                                      <p:cBhvr additive="base">
                                        <p:cTn id="19" dur="500" fill="hold"/>
                                        <p:tgtEl>
                                          <p:spTgt spid="2652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52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5218">
                                            <p:txEl>
                                              <p:pRg st="4" end="4"/>
                                            </p:txEl>
                                          </p:spTgt>
                                        </p:tgtEl>
                                        <p:attrNameLst>
                                          <p:attrName>style.visibility</p:attrName>
                                        </p:attrNameLst>
                                      </p:cBhvr>
                                      <p:to>
                                        <p:strVal val="visible"/>
                                      </p:to>
                                    </p:set>
                                    <p:anim calcmode="lin" valueType="num">
                                      <p:cBhvr additive="base">
                                        <p:cTn id="25" dur="500" fill="hold"/>
                                        <p:tgtEl>
                                          <p:spTgt spid="26521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52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9" presetClass="entr" presetSubtype="1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0" fill="hold"/>
                                        <p:tgtEl>
                                          <p:spTgt spid="2"/>
                                        </p:tgtEl>
                                        <p:attrNameLst>
                                          <p:attrName>ppt_w</p:attrName>
                                        </p:attrNameLst>
                                      </p:cBhvr>
                                      <p:tavLst>
                                        <p:tav tm="0" fmla="#ppt_w*sin(2.5*pi*$)">
                                          <p:val>
                                            <p:fltVal val="0"/>
                                          </p:val>
                                        </p:tav>
                                        <p:tav tm="100000">
                                          <p:val>
                                            <p:fltVal val="1"/>
                                          </p:val>
                                        </p:tav>
                                      </p:tavLst>
                                    </p:anim>
                                    <p:anim calcmode="lin" valueType="num">
                                      <p:cBhvr>
                                        <p:cTn id="32"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0" y="1219200"/>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	2. Without external corroboration we cannot tell them apart.  	We must have some clues into the authorial intention (e.g 	genre clues such as "Once upon a time"). </a:t>
            </a:r>
          </a:p>
          <a:p>
            <a:pPr>
              <a:spcBef>
                <a:spcPct val="0"/>
              </a:spcBef>
              <a:buClrTx/>
              <a:buFontTx/>
              <a:buNone/>
            </a:pPr>
            <a:r>
              <a:rPr kumimoji="0" lang="en-US" altLang="en-US" sz="2400" b="1"/>
              <a:t>             </a:t>
            </a:r>
          </a:p>
          <a:p>
            <a:pPr>
              <a:spcBef>
                <a:spcPct val="0"/>
              </a:spcBef>
              <a:buClrTx/>
              <a:buFontTx/>
              <a:buNone/>
            </a:pPr>
            <a:r>
              <a:rPr kumimoji="0" lang="en-US" altLang="en-US" sz="2400" b="1"/>
              <a:t>        *Caution: We cannot make the distinction on whether or not  </a:t>
            </a:r>
            <a:br>
              <a:rPr kumimoji="0" lang="en-US" altLang="en-US" sz="2400" b="1"/>
            </a:br>
            <a:r>
              <a:rPr kumimoji="0" lang="en-US" altLang="en-US" sz="2400" b="1"/>
              <a:t>         the author's world-view differs from ours.</a:t>
            </a:r>
            <a:endParaRPr kumimoji="0" lang="en-US" altLang="en-US" sz="2400">
              <a:latin typeface="Courier New" pitchFamily="49" charset="0"/>
            </a:endParaRPr>
          </a:p>
          <a:p>
            <a:pPr>
              <a:spcBef>
                <a:spcPct val="0"/>
              </a:spcBef>
              <a:buClrTx/>
              <a:buFontTx/>
              <a:buNone/>
            </a:pPr>
            <a:endParaRPr kumimoji="0" lang="en-US" altLang="en-US" sz="2400" b="1"/>
          </a:p>
        </p:txBody>
      </p:sp>
      <p:sp>
        <p:nvSpPr>
          <p:cNvPr id="69635" name="Rectangle 3"/>
          <p:cNvSpPr>
            <a:spLocks noChangeArrowheads="1"/>
          </p:cNvSpPr>
          <p:nvPr/>
        </p:nvSpPr>
        <p:spPr bwMode="auto">
          <a:xfrm>
            <a:off x="762000" y="228600"/>
            <a:ext cx="7658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Exploring the Purpose and Attraction of Narrative/Story </a:t>
            </a:r>
          </a:p>
          <a:p>
            <a:pPr algn="ctr">
              <a:spcBef>
                <a:spcPct val="0"/>
              </a:spcBef>
              <a:buClrTx/>
              <a:buFontTx/>
              <a:buNone/>
            </a:pPr>
            <a:r>
              <a:rPr kumimoji="0" lang="en-US" altLang="en-US" sz="2400" b="1" u="sng"/>
              <a:t>(7 of 7)</a:t>
            </a:r>
          </a:p>
        </p:txBody>
      </p:sp>
      <p:graphicFrame>
        <p:nvGraphicFramePr>
          <p:cNvPr id="69636" name="Object 4"/>
          <p:cNvGraphicFramePr>
            <a:graphicFrameLocks noChangeAspect="1"/>
          </p:cNvGraphicFramePr>
          <p:nvPr/>
        </p:nvGraphicFramePr>
        <p:xfrm>
          <a:off x="1524000" y="3657600"/>
          <a:ext cx="3140075" cy="3200400"/>
        </p:xfrm>
        <a:graphic>
          <a:graphicData uri="http://schemas.openxmlformats.org/presentationml/2006/ole">
            <mc:AlternateContent xmlns:mc="http://schemas.openxmlformats.org/markup-compatibility/2006">
              <mc:Choice xmlns:v="urn:schemas-microsoft-com:vml" Requires="v">
                <p:oleObj spid="_x0000_s69652" name="Clip" r:id="rId4" imgW="3373925" imgH="3438808" progId="MS_ClipArt_Gallery.5">
                  <p:embed/>
                </p:oleObj>
              </mc:Choice>
              <mc:Fallback>
                <p:oleObj name="Clip" r:id="rId4" imgW="3373925" imgH="3438808"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657600"/>
                        <a:ext cx="314007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42">
                                            <p:txEl>
                                              <p:pRg st="0" end="0"/>
                                            </p:txEl>
                                          </p:spTgt>
                                        </p:tgtEl>
                                        <p:attrNameLst>
                                          <p:attrName>style.visibility</p:attrName>
                                        </p:attrNameLst>
                                      </p:cBhvr>
                                      <p:to>
                                        <p:strVal val="visible"/>
                                      </p:to>
                                    </p:set>
                                    <p:anim calcmode="lin" valueType="num">
                                      <p:cBhvr additive="base">
                                        <p:cTn id="7" dur="500" fill="hold"/>
                                        <p:tgtEl>
                                          <p:spTgt spid="2662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42">
                                            <p:txEl>
                                              <p:pRg st="1" end="1"/>
                                            </p:txEl>
                                          </p:spTgt>
                                        </p:tgtEl>
                                        <p:attrNameLst>
                                          <p:attrName>style.visibility</p:attrName>
                                        </p:attrNameLst>
                                      </p:cBhvr>
                                      <p:to>
                                        <p:strVal val="visible"/>
                                      </p:to>
                                    </p:set>
                                    <p:anim calcmode="lin" valueType="num">
                                      <p:cBhvr additive="base">
                                        <p:cTn id="13" dur="500" fill="hold"/>
                                        <p:tgtEl>
                                          <p:spTgt spid="2662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42">
                                            <p:txEl>
                                              <p:pRg st="2" end="2"/>
                                            </p:txEl>
                                          </p:spTgt>
                                        </p:tgtEl>
                                        <p:attrNameLst>
                                          <p:attrName>style.visibility</p:attrName>
                                        </p:attrNameLst>
                                      </p:cBhvr>
                                      <p:to>
                                        <p:strVal val="visible"/>
                                      </p:to>
                                    </p:set>
                                    <p:anim calcmode="lin" valueType="num">
                                      <p:cBhvr additive="base">
                                        <p:cTn id="19" dur="500" fill="hold"/>
                                        <p:tgtEl>
                                          <p:spTgt spid="2662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4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304800" y="152400"/>
            <a:ext cx="8382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ts val="600"/>
              </a:spcBef>
              <a:buClrTx/>
              <a:buFontTx/>
              <a:buNone/>
            </a:pPr>
            <a:r>
              <a:rPr kumimoji="0" lang="en-US" altLang="en-US" sz="2400" b="1">
                <a:solidFill>
                  <a:srgbClr val="333333"/>
                </a:solidFill>
              </a:rPr>
              <a:t>[Duke] </a:t>
            </a:r>
            <a:r>
              <a:rPr kumimoji="0" lang="en-US" altLang="en-US" sz="2400" b="1">
                <a:solidFill>
                  <a:srgbClr val="3333CC"/>
                </a:solidFill>
              </a:rPr>
              <a:t>Propositional Truth Vs. Mimetic Truth</a:t>
            </a:r>
          </a:p>
          <a:p>
            <a:pPr algn="ctr">
              <a:spcBef>
                <a:spcPts val="600"/>
              </a:spcBef>
              <a:buClrTx/>
              <a:buFontTx/>
              <a:buNone/>
            </a:pPr>
            <a:r>
              <a:rPr kumimoji="0" lang="en-US" altLang="en-US" sz="2400" b="1">
                <a:solidFill>
                  <a:srgbClr val="333333"/>
                </a:solidFill>
              </a:rPr>
              <a:t>(Thinking in terms of historical referentiality)</a:t>
            </a:r>
          </a:p>
        </p:txBody>
      </p:sp>
      <p:sp>
        <p:nvSpPr>
          <p:cNvPr id="70659" name="Text Box 5"/>
          <p:cNvSpPr txBox="1">
            <a:spLocks noChangeArrowheads="1"/>
          </p:cNvSpPr>
          <p:nvPr/>
        </p:nvSpPr>
        <p:spPr bwMode="auto">
          <a:xfrm>
            <a:off x="304800" y="1219200"/>
            <a:ext cx="4038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u="sng">
                <a:solidFill>
                  <a:srgbClr val="333333"/>
                </a:solidFill>
              </a:rPr>
              <a:t>Language</a:t>
            </a:r>
            <a:r>
              <a:rPr kumimoji="0" lang="en-US" altLang="en-US" sz="2400">
                <a:solidFill>
                  <a:srgbClr val="333333"/>
                </a:solidFill>
              </a:rPr>
              <a:t>                </a:t>
            </a:r>
          </a:p>
          <a:p>
            <a:pPr>
              <a:spcBef>
                <a:spcPct val="50000"/>
              </a:spcBef>
              <a:buClrTx/>
              <a:buFontTx/>
              <a:buNone/>
            </a:pPr>
            <a:r>
              <a:rPr kumimoji="0" lang="en-US" altLang="en-US" sz="2400">
                <a:solidFill>
                  <a:srgbClr val="333333"/>
                </a:solidFill>
              </a:rPr>
              <a:t>  creates                  </a:t>
            </a:r>
            <a:r>
              <a:rPr kumimoji="0" lang="en-US" altLang="en-US" sz="2400">
                <a:solidFill>
                  <a:srgbClr val="3333CC"/>
                </a:solidFill>
              </a:rPr>
              <a:t>Referential 		         Quality</a:t>
            </a:r>
          </a:p>
          <a:p>
            <a:pPr>
              <a:spcBef>
                <a:spcPct val="50000"/>
              </a:spcBef>
              <a:buClrTx/>
              <a:buFontTx/>
              <a:buNone/>
            </a:pPr>
            <a:r>
              <a:rPr kumimoji="0" lang="en-US" altLang="en-US" sz="2400" u="sng">
                <a:solidFill>
                  <a:srgbClr val="333333"/>
                </a:solidFill>
              </a:rPr>
              <a:t>Textual World</a:t>
            </a:r>
          </a:p>
          <a:p>
            <a:pPr>
              <a:spcBef>
                <a:spcPct val="0"/>
              </a:spcBef>
              <a:buClrTx/>
              <a:buFontTx/>
              <a:buNone/>
            </a:pPr>
            <a:r>
              <a:rPr kumimoji="0" lang="en-US" altLang="en-US" sz="2400">
                <a:solidFill>
                  <a:srgbClr val="333333"/>
                </a:solidFill>
              </a:rPr>
              <a:t> How does it </a:t>
            </a:r>
          </a:p>
          <a:p>
            <a:pPr>
              <a:spcBef>
                <a:spcPct val="0"/>
              </a:spcBef>
              <a:buClrTx/>
              <a:buFontTx/>
              <a:buNone/>
            </a:pPr>
            <a:r>
              <a:rPr kumimoji="0" lang="en-US" altLang="en-US" sz="2400">
                <a:solidFill>
                  <a:srgbClr val="333333"/>
                </a:solidFill>
              </a:rPr>
              <a:t> relate?	                   </a:t>
            </a:r>
            <a:r>
              <a:rPr kumimoji="0" lang="en-US" altLang="en-US" sz="2400">
                <a:solidFill>
                  <a:srgbClr val="C00000"/>
                </a:solidFill>
              </a:rPr>
              <a:t>Mimetic</a:t>
            </a:r>
          </a:p>
          <a:p>
            <a:pPr>
              <a:spcBef>
                <a:spcPct val="0"/>
              </a:spcBef>
              <a:buClrTx/>
              <a:buFontTx/>
              <a:buNone/>
            </a:pPr>
            <a:r>
              <a:rPr kumimoji="0" lang="en-US" altLang="en-US" sz="2400">
                <a:solidFill>
                  <a:srgbClr val="C00000"/>
                </a:solidFill>
              </a:rPr>
              <a:t>		          Quality</a:t>
            </a:r>
          </a:p>
          <a:p>
            <a:pPr>
              <a:spcBef>
                <a:spcPct val="50000"/>
              </a:spcBef>
              <a:buClrTx/>
              <a:buFontTx/>
              <a:buNone/>
            </a:pPr>
            <a:r>
              <a:rPr kumimoji="0" lang="en-US" altLang="en-US" sz="2400" u="sng">
                <a:solidFill>
                  <a:srgbClr val="333333"/>
                </a:solidFill>
              </a:rPr>
              <a:t>Real World</a:t>
            </a:r>
          </a:p>
          <a:p>
            <a:pPr>
              <a:spcBef>
                <a:spcPct val="0"/>
              </a:spcBef>
              <a:buClrTx/>
              <a:buFontTx/>
              <a:buNone/>
            </a:pPr>
            <a:endParaRPr kumimoji="0" lang="en-US" altLang="en-US" sz="2400">
              <a:solidFill>
                <a:srgbClr val="333333"/>
              </a:solidFill>
            </a:endParaRPr>
          </a:p>
          <a:p>
            <a:pPr>
              <a:spcBef>
                <a:spcPct val="0"/>
              </a:spcBef>
              <a:buClrTx/>
              <a:buFontTx/>
              <a:buNone/>
            </a:pPr>
            <a:endParaRPr kumimoji="0" lang="en-US" altLang="en-US" sz="2400">
              <a:solidFill>
                <a:srgbClr val="333333"/>
              </a:solidFill>
            </a:endParaRPr>
          </a:p>
          <a:p>
            <a:pPr>
              <a:spcBef>
                <a:spcPct val="0"/>
              </a:spcBef>
              <a:buClrTx/>
              <a:buFontTx/>
              <a:buNone/>
            </a:pPr>
            <a:endParaRPr kumimoji="0" lang="en-US" altLang="en-US" sz="2400">
              <a:solidFill>
                <a:srgbClr val="333333"/>
              </a:solidFill>
            </a:endParaRPr>
          </a:p>
          <a:p>
            <a:pPr>
              <a:spcBef>
                <a:spcPct val="0"/>
              </a:spcBef>
              <a:buClrTx/>
              <a:buFontTx/>
              <a:buNone/>
            </a:pPr>
            <a:endParaRPr kumimoji="0" lang="en-US" altLang="en-US" sz="2400">
              <a:solidFill>
                <a:srgbClr val="333333"/>
              </a:solidFill>
            </a:endParaRPr>
          </a:p>
        </p:txBody>
      </p:sp>
      <p:sp>
        <p:nvSpPr>
          <p:cNvPr id="70660" name="Line 6"/>
          <p:cNvSpPr>
            <a:spLocks noChangeShapeType="1"/>
          </p:cNvSpPr>
          <p:nvPr/>
        </p:nvSpPr>
        <p:spPr bwMode="auto">
          <a:xfrm>
            <a:off x="990600" y="2209800"/>
            <a:ext cx="0" cy="533400"/>
          </a:xfrm>
          <a:prstGeom prst="line">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0661" name="Line 8"/>
          <p:cNvSpPr>
            <a:spLocks noChangeShapeType="1"/>
          </p:cNvSpPr>
          <p:nvPr/>
        </p:nvSpPr>
        <p:spPr bwMode="auto">
          <a:xfrm>
            <a:off x="990600" y="3810000"/>
            <a:ext cx="0" cy="533400"/>
          </a:xfrm>
          <a:prstGeom prst="line">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16748" name="AutoShape 12"/>
          <p:cNvSpPr>
            <a:spLocks/>
          </p:cNvSpPr>
          <p:nvPr/>
        </p:nvSpPr>
        <p:spPr bwMode="auto">
          <a:xfrm>
            <a:off x="4038600" y="1600200"/>
            <a:ext cx="457200" cy="1066800"/>
          </a:xfrm>
          <a:prstGeom prst="rightBrace">
            <a:avLst>
              <a:gd name="adj1" fmla="val 19444"/>
              <a:gd name="adj2" fmla="val 50000"/>
            </a:avLst>
          </a:prstGeom>
          <a:noFill/>
          <a:ln w="317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solidFill>
                <a:srgbClr val="333333"/>
              </a:solidFill>
            </a:endParaRPr>
          </a:p>
        </p:txBody>
      </p:sp>
      <p:sp>
        <p:nvSpPr>
          <p:cNvPr id="116749" name="AutoShape 13"/>
          <p:cNvSpPr>
            <a:spLocks/>
          </p:cNvSpPr>
          <p:nvPr/>
        </p:nvSpPr>
        <p:spPr bwMode="auto">
          <a:xfrm>
            <a:off x="4114800" y="3276600"/>
            <a:ext cx="457200" cy="1066800"/>
          </a:xfrm>
          <a:prstGeom prst="rightBrace">
            <a:avLst>
              <a:gd name="adj1" fmla="val 19444"/>
              <a:gd name="adj2" fmla="val 50000"/>
            </a:avLst>
          </a:prstGeom>
          <a:noFill/>
          <a:ln w="317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solidFill>
                <a:srgbClr val="333333"/>
              </a:solidFill>
            </a:endParaRPr>
          </a:p>
        </p:txBody>
      </p:sp>
      <p:sp>
        <p:nvSpPr>
          <p:cNvPr id="116750" name="Text Box 14"/>
          <p:cNvSpPr txBox="1">
            <a:spLocks noChangeArrowheads="1"/>
          </p:cNvSpPr>
          <p:nvPr/>
        </p:nvSpPr>
        <p:spPr bwMode="auto">
          <a:xfrm>
            <a:off x="4572000" y="1371600"/>
            <a:ext cx="441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rgbClr val="3333CC"/>
                </a:solidFill>
              </a:rPr>
              <a:t>Asks if textual world is “accurate” to real world historically (events in time &amp; space)</a:t>
            </a:r>
          </a:p>
          <a:p>
            <a:pPr>
              <a:spcBef>
                <a:spcPct val="50000"/>
              </a:spcBef>
              <a:buClrTx/>
              <a:buFontTx/>
              <a:buNone/>
            </a:pPr>
            <a:endParaRPr kumimoji="0" lang="en-US" altLang="en-US" sz="2400">
              <a:solidFill>
                <a:srgbClr val="C00000"/>
              </a:solidFill>
            </a:endParaRPr>
          </a:p>
          <a:p>
            <a:pPr>
              <a:spcBef>
                <a:spcPct val="50000"/>
              </a:spcBef>
              <a:buClrTx/>
              <a:buFontTx/>
              <a:buNone/>
            </a:pPr>
            <a:r>
              <a:rPr kumimoji="0" lang="en-US" altLang="en-US" sz="2400">
                <a:solidFill>
                  <a:srgbClr val="C00000"/>
                </a:solidFill>
              </a:rPr>
              <a:t>Asks if textual world is “accurate” to nature of real world in terms of  how life “works” (life’s experiences)</a:t>
            </a:r>
            <a:r>
              <a:rPr kumimoji="0" lang="en-US" altLang="en-US" sz="2400" b="1">
                <a:solidFill>
                  <a:srgbClr val="C00000"/>
                </a:solidFill>
              </a:rPr>
              <a:t>*</a:t>
            </a:r>
          </a:p>
          <a:p>
            <a:pPr>
              <a:spcBef>
                <a:spcPct val="50000"/>
              </a:spcBef>
              <a:buClrTx/>
              <a:buFontTx/>
              <a:buNone/>
            </a:pPr>
            <a:r>
              <a:rPr kumimoji="0" lang="en-US" altLang="en-US" sz="2000">
                <a:solidFill>
                  <a:srgbClr val="333333"/>
                </a:solidFill>
              </a:rPr>
              <a:t>[Note: One might call both qualities “referential,” but pointing to two different considerations: historically unique and/or nature of reality.] </a:t>
            </a:r>
          </a:p>
        </p:txBody>
      </p:sp>
      <p:sp>
        <p:nvSpPr>
          <p:cNvPr id="70665" name="AutoShape 16"/>
          <p:cNvSpPr>
            <a:spLocks/>
          </p:cNvSpPr>
          <p:nvPr/>
        </p:nvSpPr>
        <p:spPr bwMode="auto">
          <a:xfrm>
            <a:off x="2286000" y="1676400"/>
            <a:ext cx="457200" cy="2667000"/>
          </a:xfrm>
          <a:prstGeom prst="leftBrace">
            <a:avLst>
              <a:gd name="adj1" fmla="val 48611"/>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solidFill>
                <a:srgbClr val="333333"/>
              </a:solidFill>
            </a:endParaRPr>
          </a:p>
        </p:txBody>
      </p:sp>
      <p:sp>
        <p:nvSpPr>
          <p:cNvPr id="2" name="TextBox 1"/>
          <p:cNvSpPr txBox="1">
            <a:spLocks noChangeArrowheads="1"/>
          </p:cNvSpPr>
          <p:nvPr/>
        </p:nvSpPr>
        <p:spPr bwMode="auto">
          <a:xfrm>
            <a:off x="304800" y="5097463"/>
            <a:ext cx="3962400" cy="120015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solidFill>
                  <a:srgbClr val="C00000"/>
                </a:solidFill>
              </a:rPr>
              <a:t>*Can there be interpretation (application), if there is no mimetic quality?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50">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67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75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750">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8" grpId="0" animBg="1"/>
      <p:bldP spid="116749" grpId="0" animBg="1"/>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3"/>
          <p:cNvSpPr txBox="1">
            <a:spLocks noChangeArrowheads="1"/>
          </p:cNvSpPr>
          <p:nvPr/>
        </p:nvSpPr>
        <p:spPr bwMode="auto">
          <a:xfrm>
            <a:off x="152400" y="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a:t>COMMON ASSUMPTIONS OF BOTH</a:t>
            </a:r>
          </a:p>
          <a:p>
            <a:pPr algn="ctr">
              <a:spcBef>
                <a:spcPct val="0"/>
              </a:spcBef>
              <a:buClrTx/>
              <a:buFontTx/>
              <a:buNone/>
            </a:pPr>
            <a:r>
              <a:rPr kumimoji="0" lang="en-US" altLang="en-US" sz="2400" b="1"/>
              <a:t>“ATHEISTIC” AND “FUNDAMENTALIST” INTERPRETERS</a:t>
            </a:r>
          </a:p>
        </p:txBody>
      </p:sp>
      <p:sp>
        <p:nvSpPr>
          <p:cNvPr id="71683" name="TextBox 5"/>
          <p:cNvSpPr txBox="1">
            <a:spLocks noChangeArrowheads="1"/>
          </p:cNvSpPr>
          <p:nvPr/>
        </p:nvSpPr>
        <p:spPr bwMode="auto">
          <a:xfrm>
            <a:off x="304800" y="10668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 typeface="Arial" charset="0"/>
              <a:buChar char="•"/>
            </a:pPr>
            <a:r>
              <a:rPr kumimoji="0" lang="en-US" altLang="en-US" sz="2400" b="1">
                <a:solidFill>
                  <a:schemeClr val="accent1"/>
                </a:solidFill>
              </a:rPr>
              <a:t>There is one kind of truth/knowledge: historical &amp; scientific </a:t>
            </a:r>
            <a:r>
              <a:rPr kumimoji="0" lang="en-US" altLang="en-US" sz="2400" b="1">
                <a:solidFill>
                  <a:srgbClr val="C00000"/>
                </a:solidFill>
              </a:rPr>
              <a:t>FACTS</a:t>
            </a:r>
          </a:p>
          <a:p>
            <a:pPr>
              <a:spcBef>
                <a:spcPct val="0"/>
              </a:spcBef>
              <a:buClrTx/>
              <a:buFont typeface="Arial" charset="0"/>
              <a:buChar char="•"/>
            </a:pPr>
            <a:r>
              <a:rPr kumimoji="0" lang="en-US" altLang="en-US" sz="2400" b="1">
                <a:solidFill>
                  <a:schemeClr val="accent1"/>
                </a:solidFill>
              </a:rPr>
              <a:t>There are two kinds of narrative: </a:t>
            </a:r>
            <a:r>
              <a:rPr kumimoji="0" lang="en-US" altLang="en-US" sz="2400" b="1">
                <a:solidFill>
                  <a:srgbClr val="C00000"/>
                </a:solidFill>
              </a:rPr>
              <a:t>HISTORY</a:t>
            </a:r>
            <a:r>
              <a:rPr kumimoji="0" lang="en-US" altLang="en-US" sz="2400" b="1">
                <a:solidFill>
                  <a:schemeClr val="accent1"/>
                </a:solidFill>
              </a:rPr>
              <a:t> (“true”) &amp; </a:t>
            </a:r>
            <a:r>
              <a:rPr kumimoji="0" lang="en-US" altLang="en-US" sz="2400" b="1">
                <a:solidFill>
                  <a:srgbClr val="C00000"/>
                </a:solidFill>
              </a:rPr>
              <a:t>FICTION</a:t>
            </a:r>
            <a:r>
              <a:rPr kumimoji="0" lang="en-US" altLang="en-US" sz="2400" b="1">
                <a:solidFill>
                  <a:schemeClr val="accent1"/>
                </a:solidFill>
              </a:rPr>
              <a:t> (“false”)</a:t>
            </a:r>
          </a:p>
        </p:txBody>
      </p:sp>
      <p:sp>
        <p:nvSpPr>
          <p:cNvPr id="15364" name="TextBox 6"/>
          <p:cNvSpPr txBox="1">
            <a:spLocks noChangeArrowheads="1"/>
          </p:cNvSpPr>
          <p:nvPr/>
        </p:nvSpPr>
        <p:spPr bwMode="auto">
          <a:xfrm>
            <a:off x="152400" y="2743200"/>
            <a:ext cx="8686800" cy="3940175"/>
          </a:xfrm>
          <a:prstGeom prst="rect">
            <a:avLst/>
          </a:prstGeom>
          <a:noFill/>
          <a:ln w="9525">
            <a:noFill/>
            <a:miter lim="800000"/>
            <a:headEnd/>
            <a:tailEnd/>
          </a:ln>
        </p:spPr>
        <p:txBody>
          <a:bodyPr>
            <a:spAutoFit/>
          </a:bodyPr>
          <a:lstStyle/>
          <a:p>
            <a:pPr algn="ctr">
              <a:spcAft>
                <a:spcPts val="1200"/>
              </a:spcAft>
              <a:defRPr/>
            </a:pPr>
            <a:r>
              <a:rPr lang="en-US" b="1" dirty="0"/>
              <a:t>HOWEVER (Duke):</a:t>
            </a:r>
            <a:endParaRPr lang="en-US" b="1" dirty="0">
              <a:solidFill>
                <a:srgbClr val="C00000"/>
              </a:solidFill>
            </a:endParaRPr>
          </a:p>
          <a:p>
            <a:pPr marL="347663" indent="-347663">
              <a:buFont typeface="Arial" charset="0"/>
              <a:buChar char="•"/>
              <a:defRPr/>
            </a:pPr>
            <a:r>
              <a:rPr lang="en-US" b="1" dirty="0">
                <a:solidFill>
                  <a:srgbClr val="C00000"/>
                </a:solidFill>
              </a:rPr>
              <a:t>There are different kinds of truths and ways of knowing.</a:t>
            </a:r>
            <a:r>
              <a:rPr lang="en-US" b="1" dirty="0"/>
              <a:t/>
            </a:r>
            <a:br>
              <a:rPr lang="en-US" b="1" dirty="0"/>
            </a:br>
            <a:r>
              <a:rPr lang="en-US" b="1" dirty="0"/>
              <a:t>E.g.   Relational knowledge expressed in narrative.  Narratives create “narrative worlds” that can be assessed in terms of their mimetic truth (how accurately they portray reality).</a:t>
            </a:r>
          </a:p>
          <a:p>
            <a:pPr marL="347663" indent="-347663">
              <a:buFont typeface="Arial" charset="0"/>
              <a:buChar char="•"/>
              <a:defRPr/>
            </a:pPr>
            <a:endParaRPr lang="en-US" b="1" dirty="0"/>
          </a:p>
          <a:p>
            <a:pPr marL="347663" indent="-347663">
              <a:buFont typeface="Arial" charset="0"/>
              <a:buChar char="•"/>
              <a:defRPr/>
            </a:pPr>
            <a:r>
              <a:rPr lang="en-US" b="1" dirty="0">
                <a:solidFill>
                  <a:srgbClr val="C00000"/>
                </a:solidFill>
              </a:rPr>
              <a:t>There is a whole range, or variety of “blends” between</a:t>
            </a:r>
            <a:br>
              <a:rPr lang="en-US" b="1" dirty="0">
                <a:solidFill>
                  <a:srgbClr val="C00000"/>
                </a:solidFill>
              </a:rPr>
            </a:br>
            <a:r>
              <a:rPr lang="en-US" b="1" dirty="0">
                <a:solidFill>
                  <a:srgbClr val="C00000"/>
                </a:solidFill>
              </a:rPr>
              <a:t>  historical narrative and fiction.</a:t>
            </a:r>
            <a:r>
              <a:rPr lang="en-US" b="1" dirty="0"/>
              <a:t/>
            </a:r>
            <a:br>
              <a:rPr lang="en-US" b="1" dirty="0"/>
            </a:br>
            <a:r>
              <a:rPr lang="en-US" b="1" dirty="0"/>
              <a:t>E.g.  court records, fictionalized history, historicized fiction, legends, novels, fairytales,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39738"/>
            <a:ext cx="8534400" cy="6740525"/>
          </a:xfrm>
          <a:prstGeom prst="rect">
            <a:avLst/>
          </a:prstGeom>
          <a:noFill/>
        </p:spPr>
        <p:txBody>
          <a:bodyPr>
            <a:spAutoFit/>
          </a:bodyPr>
          <a:lstStyle/>
          <a:p>
            <a:pPr>
              <a:spcAft>
                <a:spcPts val="0"/>
              </a:spcAft>
              <a:defRPr/>
            </a:pPr>
            <a:r>
              <a:rPr lang="en-US" b="1" dirty="0">
                <a:solidFill>
                  <a:srgbClr val="333333"/>
                </a:solidFill>
              </a:rPr>
              <a:t>All biblical narratives/stories must be historically accurate to be “true”!!!</a:t>
            </a:r>
          </a:p>
          <a:p>
            <a:pPr>
              <a:spcAft>
                <a:spcPts val="0"/>
              </a:spcAft>
              <a:defRPr/>
            </a:pPr>
            <a:r>
              <a:rPr lang="en-US" b="1" dirty="0">
                <a:solidFill>
                  <a:srgbClr val="3333CC"/>
                </a:solidFill>
              </a:rPr>
              <a:t>How are they “true”?  </a:t>
            </a:r>
          </a:p>
          <a:p>
            <a:pPr marL="342900" indent="-342900">
              <a:spcAft>
                <a:spcPts val="0"/>
              </a:spcAft>
              <a:buFont typeface="Arial" pitchFamily="34" charset="0"/>
              <a:buChar char="•"/>
              <a:defRPr/>
            </a:pPr>
            <a:r>
              <a:rPr lang="en-US" b="1" dirty="0">
                <a:solidFill>
                  <a:srgbClr val="3333CC"/>
                </a:solidFill>
              </a:rPr>
              <a:t>How is the historical </a:t>
            </a:r>
            <a:r>
              <a:rPr lang="en-US" b="1" dirty="0" err="1">
                <a:solidFill>
                  <a:srgbClr val="3333CC"/>
                </a:solidFill>
              </a:rPr>
              <a:t>referentiality</a:t>
            </a:r>
            <a:r>
              <a:rPr lang="en-US" b="1" dirty="0">
                <a:solidFill>
                  <a:srgbClr val="3333CC"/>
                </a:solidFill>
              </a:rPr>
              <a:t> of an account meaningful? </a:t>
            </a:r>
            <a:r>
              <a:rPr lang="en-US" b="1" dirty="0">
                <a:solidFill>
                  <a:srgbClr val="C00000"/>
                </a:solidFill>
              </a:rPr>
              <a:t> </a:t>
            </a:r>
          </a:p>
          <a:p>
            <a:pPr marL="342900" indent="-342900">
              <a:spcAft>
                <a:spcPts val="0"/>
              </a:spcAft>
              <a:buFont typeface="Arial" pitchFamily="34" charset="0"/>
              <a:buChar char="•"/>
              <a:defRPr/>
            </a:pPr>
            <a:r>
              <a:rPr lang="en-US" b="1" dirty="0">
                <a:solidFill>
                  <a:srgbClr val="3333CC"/>
                </a:solidFill>
              </a:rPr>
              <a:t>How can there be interpretation (application), unless there is mimetic “truth”?</a:t>
            </a:r>
            <a:endParaRPr lang="en-US" b="1" dirty="0">
              <a:solidFill>
                <a:srgbClr val="333333"/>
              </a:solidFill>
            </a:endParaRPr>
          </a:p>
          <a:p>
            <a:pPr>
              <a:spcAft>
                <a:spcPts val="0"/>
              </a:spcAft>
              <a:defRPr/>
            </a:pPr>
            <a:r>
              <a:rPr lang="en-US" b="1" dirty="0">
                <a:solidFill>
                  <a:srgbClr val="009900"/>
                </a:solidFill>
              </a:rPr>
              <a:t>What determines what is “historical”?  </a:t>
            </a:r>
          </a:p>
          <a:p>
            <a:pPr lvl="1">
              <a:spcAft>
                <a:spcPts val="0"/>
              </a:spcAft>
              <a:defRPr/>
            </a:pPr>
            <a:r>
              <a:rPr lang="en-US" b="1" dirty="0">
                <a:solidFill>
                  <a:srgbClr val="009900"/>
                </a:solidFill>
              </a:rPr>
              <a:t>For ancient Greek historians, a good historian was expected to record a person’s speech not verbatim, but accurately in terms of the person’s </a:t>
            </a:r>
            <a:r>
              <a:rPr lang="en-US" b="1" u="sng" dirty="0">
                <a:solidFill>
                  <a:srgbClr val="009900"/>
                </a:solidFill>
              </a:rPr>
              <a:t>character</a:t>
            </a:r>
            <a:r>
              <a:rPr lang="en-US" b="1" dirty="0">
                <a:solidFill>
                  <a:srgbClr val="009900"/>
                </a:solidFill>
              </a:rPr>
              <a:t> and the main point of the speech. (Large numbers in Joshua fits ANE battle accounts.)</a:t>
            </a:r>
          </a:p>
          <a:p>
            <a:pPr>
              <a:spcAft>
                <a:spcPts val="0"/>
              </a:spcAft>
              <a:defRPr/>
            </a:pPr>
            <a:r>
              <a:rPr lang="en-US" b="1" dirty="0">
                <a:solidFill>
                  <a:srgbClr val="C00000"/>
                </a:solidFill>
              </a:rPr>
              <a:t>Why must all stories be historical?  </a:t>
            </a:r>
          </a:p>
          <a:p>
            <a:pPr lvl="1">
              <a:spcAft>
                <a:spcPts val="0"/>
              </a:spcAft>
              <a:defRPr/>
            </a:pPr>
            <a:r>
              <a:rPr lang="en-US" b="1" dirty="0">
                <a:solidFill>
                  <a:srgbClr val="C00000"/>
                </a:solidFill>
              </a:rPr>
              <a:t>Even our culture does not make an absolute separation between history and fiction.  We have a range of literature with “blends”:  fables, parables, legends, tall tales, dramatic enactments, historical fiction, fictional history, and historical narrative.  (Which do we use the most for instruction?)</a:t>
            </a:r>
          </a:p>
          <a:p>
            <a:pPr>
              <a:spcAft>
                <a:spcPts val="0"/>
              </a:spcAft>
              <a:defRPr/>
            </a:pPr>
            <a:endParaRPr lang="en-US" b="1" dirty="0">
              <a:solidFill>
                <a:srgbClr val="009900"/>
              </a:solidFill>
            </a:endParaRPr>
          </a:p>
        </p:txBody>
      </p:sp>
      <p:sp>
        <p:nvSpPr>
          <p:cNvPr id="72707" name="TextBox 4"/>
          <p:cNvSpPr txBox="1">
            <a:spLocks noChangeArrowheads="1"/>
          </p:cNvSpPr>
          <p:nvPr/>
        </p:nvSpPr>
        <p:spPr bwMode="auto">
          <a:xfrm>
            <a:off x="717550" y="-22225"/>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a:solidFill>
                  <a:srgbClr val="333333"/>
                </a:solidFill>
              </a:rPr>
              <a:t>POSSIBLE</a:t>
            </a:r>
            <a:r>
              <a:rPr kumimoji="0" lang="en-US" altLang="en-US" sz="2400" b="1">
                <a:solidFill>
                  <a:srgbClr val="3333CC"/>
                </a:solidFill>
              </a:rPr>
              <a:t> “MODERN”</a:t>
            </a:r>
            <a:r>
              <a:rPr kumimoji="0" lang="en-US" altLang="en-US" sz="2400" b="1">
                <a:solidFill>
                  <a:srgbClr val="333333"/>
                </a:solidFill>
              </a:rPr>
              <a:t> ASSUMPTION?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0" y="0"/>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333333"/>
                </a:solidFill>
                <a:cs typeface="Courier New" pitchFamily="49" charset="0"/>
              </a:rPr>
              <a:t>Literary Issues:</a:t>
            </a:r>
          </a:p>
          <a:p>
            <a:pPr algn="ctr">
              <a:spcBef>
                <a:spcPct val="50000"/>
              </a:spcBef>
              <a:buClrTx/>
              <a:buFontTx/>
              <a:buNone/>
            </a:pPr>
            <a:r>
              <a:rPr kumimoji="0" lang="en-US" altLang="en-US" sz="2400" b="1">
                <a:solidFill>
                  <a:srgbClr val="333333"/>
                </a:solidFill>
                <a:cs typeface="Courier New" pitchFamily="49" charset="0"/>
              </a:rPr>
              <a:t>What should we expect from ancient Near Eastern historical narrative versus modern?</a:t>
            </a:r>
          </a:p>
        </p:txBody>
      </p:sp>
      <p:sp>
        <p:nvSpPr>
          <p:cNvPr id="73731" name="Text Box 4"/>
          <p:cNvSpPr txBox="1">
            <a:spLocks noChangeArrowheads="1"/>
          </p:cNvSpPr>
          <p:nvPr/>
        </p:nvSpPr>
        <p:spPr bwMode="auto">
          <a:xfrm>
            <a:off x="0" y="1524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2400">
              <a:solidFill>
                <a:srgbClr val="333333"/>
              </a:solidFill>
            </a:endParaRPr>
          </a:p>
        </p:txBody>
      </p:sp>
      <p:sp>
        <p:nvSpPr>
          <p:cNvPr id="34821" name="Text Box 5"/>
          <p:cNvSpPr txBox="1">
            <a:spLocks noChangeArrowheads="1"/>
          </p:cNvSpPr>
          <p:nvPr/>
        </p:nvSpPr>
        <p:spPr bwMode="auto">
          <a:xfrm>
            <a:off x="533400" y="1447800"/>
            <a:ext cx="861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333333"/>
                </a:solidFill>
              </a:rPr>
              <a:t>	</a:t>
            </a:r>
            <a:r>
              <a:rPr kumimoji="0" lang="en-US" altLang="en-US" sz="2400" b="1">
                <a:solidFill>
                  <a:srgbClr val="333333"/>
                </a:solidFill>
                <a:latin typeface="Old English Text MT" pitchFamily="66" charset="0"/>
              </a:rPr>
              <a:t>Ancient</a:t>
            </a:r>
            <a:r>
              <a:rPr kumimoji="0" lang="en-US" altLang="en-US" sz="2400" b="1">
                <a:solidFill>
                  <a:srgbClr val="333333"/>
                </a:solidFill>
              </a:rPr>
              <a:t>				</a:t>
            </a:r>
            <a:r>
              <a:rPr kumimoji="0" lang="en-US" altLang="en-US" b="1">
                <a:solidFill>
                  <a:srgbClr val="333333"/>
                </a:solidFill>
                <a:latin typeface="Freestyle Script" pitchFamily="66" charset="0"/>
              </a:rPr>
              <a:t>Modern</a:t>
            </a:r>
            <a:endParaRPr kumimoji="0" lang="en-US" altLang="en-US" sz="2400" b="1">
              <a:solidFill>
                <a:srgbClr val="333333"/>
              </a:solidFill>
              <a:latin typeface="Freestyle Script" pitchFamily="66" charset="0"/>
            </a:endParaRPr>
          </a:p>
          <a:p>
            <a:pPr>
              <a:spcBef>
                <a:spcPct val="50000"/>
              </a:spcBef>
              <a:buClrTx/>
              <a:buFontTx/>
              <a:buNone/>
            </a:pPr>
            <a:r>
              <a:rPr kumimoji="0" lang="en-US" altLang="en-US" sz="2400" b="1">
                <a:solidFill>
                  <a:srgbClr val="3333CC"/>
                </a:solidFill>
              </a:rPr>
              <a:t>Theistic perspective		vs.	Atheistic perspective</a:t>
            </a:r>
          </a:p>
          <a:p>
            <a:pPr>
              <a:spcBef>
                <a:spcPct val="50000"/>
              </a:spcBef>
              <a:buClrTx/>
              <a:buFontTx/>
              <a:buNone/>
            </a:pPr>
            <a:r>
              <a:rPr kumimoji="0" lang="en-US" altLang="en-US" sz="2400" b="1">
                <a:solidFill>
                  <a:srgbClr val="C00000"/>
                </a:solidFill>
              </a:rPr>
              <a:t>Aesthetically crafted		vs.	Plain “objective” style</a:t>
            </a:r>
          </a:p>
          <a:p>
            <a:pPr>
              <a:spcBef>
                <a:spcPct val="50000"/>
              </a:spcBef>
              <a:buClrTx/>
              <a:buFontTx/>
              <a:buNone/>
            </a:pPr>
            <a:r>
              <a:rPr kumimoji="0" lang="en-US" altLang="en-US" sz="2400" b="1">
                <a:solidFill>
                  <a:srgbClr val="00B050"/>
                </a:solidFill>
              </a:rPr>
              <a:t>Phenomenological view	vs.	Scientific world view</a:t>
            </a:r>
          </a:p>
          <a:p>
            <a:pPr>
              <a:spcBef>
                <a:spcPct val="50000"/>
              </a:spcBef>
              <a:buClrTx/>
              <a:buFontTx/>
              <a:buNone/>
            </a:pPr>
            <a:r>
              <a:rPr kumimoji="0" lang="en-US" altLang="en-US" sz="2400" b="1">
                <a:solidFill>
                  <a:srgbClr val="7030A0"/>
                </a:solidFill>
              </a:rPr>
              <a:t>Functional embellishment	vs.	Nothing but the “facts”</a:t>
            </a:r>
          </a:p>
          <a:p>
            <a:pPr>
              <a:spcBef>
                <a:spcPct val="50000"/>
              </a:spcBef>
              <a:buClrTx/>
              <a:buFontTx/>
              <a:buNone/>
            </a:pPr>
            <a:r>
              <a:rPr kumimoji="0" lang="en-US" altLang="en-US" sz="2400" b="1">
                <a:solidFill>
                  <a:srgbClr val="3333CC"/>
                </a:solidFill>
              </a:rPr>
              <a:t>Creation of speeches for	vs.	Word-for-word accuracy</a:t>
            </a:r>
            <a:br>
              <a:rPr kumimoji="0" lang="en-US" altLang="en-US" sz="2400" b="1">
                <a:solidFill>
                  <a:srgbClr val="3333CC"/>
                </a:solidFill>
              </a:rPr>
            </a:br>
            <a:r>
              <a:rPr kumimoji="0" lang="en-US" altLang="en-US" sz="2400" b="1">
                <a:solidFill>
                  <a:srgbClr val="3333CC"/>
                </a:solidFill>
              </a:rPr>
              <a:t>      character portrayal</a:t>
            </a:r>
          </a:p>
          <a:p>
            <a:pPr>
              <a:spcBef>
                <a:spcPct val="50000"/>
              </a:spcBef>
              <a:buClrTx/>
              <a:buFontTx/>
              <a:buNone/>
            </a:pPr>
            <a:r>
              <a:rPr kumimoji="0" lang="en-US" altLang="en-US" sz="2400" b="1">
                <a:solidFill>
                  <a:srgbClr val="C00000"/>
                </a:solidFill>
              </a:rPr>
              <a:t>Orally transmitted texts	vs.	Focus on incidental details</a:t>
            </a:r>
            <a:br>
              <a:rPr kumimoji="0" lang="en-US" altLang="en-US" sz="2400" b="1">
                <a:solidFill>
                  <a:srgbClr val="C00000"/>
                </a:solidFill>
              </a:rPr>
            </a:br>
            <a:r>
              <a:rPr kumimoji="0" lang="en-US" altLang="en-US" sz="2400" b="1">
                <a:solidFill>
                  <a:srgbClr val="C00000"/>
                </a:solidFill>
              </a:rPr>
              <a:t> drop incidental details</a:t>
            </a:r>
            <a:br>
              <a:rPr kumimoji="0" lang="en-US" altLang="en-US" sz="2400" b="1">
                <a:solidFill>
                  <a:srgbClr val="C00000"/>
                </a:solidFill>
              </a:rPr>
            </a:br>
            <a:r>
              <a:rPr kumimoji="0" lang="en-US" altLang="en-US" sz="2400" b="1">
                <a:solidFill>
                  <a:srgbClr val="C00000"/>
                </a:solidFill>
              </a:rPr>
              <a:t>	etc.</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2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82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82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82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4821">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821">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4821">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821">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4821">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48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0" y="8382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a. </a:t>
            </a:r>
            <a:r>
              <a:rPr kumimoji="0" lang="en-US" altLang="en-US" sz="2400" b="1" dirty="0" smtClean="0"/>
              <a:t>  How </a:t>
            </a:r>
            <a:r>
              <a:rPr kumimoji="0" lang="en-US" altLang="en-US" sz="2400" b="1" dirty="0"/>
              <a:t>does Gen 1-11 serve as a prologue?                                        </a:t>
            </a:r>
            <a:endParaRPr kumimoji="0" lang="en-US" altLang="en-US" sz="2400" dirty="0"/>
          </a:p>
        </p:txBody>
      </p:sp>
      <p:sp>
        <p:nvSpPr>
          <p:cNvPr id="268291" name="Text Box 3"/>
          <p:cNvSpPr txBox="1">
            <a:spLocks noChangeArrowheads="1"/>
          </p:cNvSpPr>
          <p:nvPr/>
        </p:nvSpPr>
        <p:spPr bwMode="auto">
          <a:xfrm>
            <a:off x="0" y="2819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chemeClr val="accent2"/>
                </a:solidFill>
              </a:rPr>
              <a:t>Creation</a:t>
            </a:r>
            <a:endParaRPr kumimoji="0" lang="en-US" altLang="en-US" sz="2400"/>
          </a:p>
        </p:txBody>
      </p:sp>
      <p:sp>
        <p:nvSpPr>
          <p:cNvPr id="268292" name="Text Box 4"/>
          <p:cNvSpPr txBox="1">
            <a:spLocks noChangeArrowheads="1"/>
          </p:cNvSpPr>
          <p:nvPr/>
        </p:nvSpPr>
        <p:spPr bwMode="auto">
          <a:xfrm>
            <a:off x="1981200" y="2667000"/>
            <a:ext cx="1600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300">
                <a:solidFill>
                  <a:schemeClr val="accent2"/>
                </a:solidFill>
              </a:rPr>
              <a:t>Total corruption</a:t>
            </a:r>
            <a:endParaRPr kumimoji="0" lang="en-US" altLang="en-US" sz="2300"/>
          </a:p>
        </p:txBody>
      </p:sp>
      <p:sp>
        <p:nvSpPr>
          <p:cNvPr id="268293" name="Text Box 5"/>
          <p:cNvSpPr txBox="1">
            <a:spLocks noChangeArrowheads="1"/>
          </p:cNvSpPr>
          <p:nvPr/>
        </p:nvSpPr>
        <p:spPr bwMode="auto">
          <a:xfrm>
            <a:off x="3276600" y="1752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chemeClr val="accent1"/>
                </a:solidFill>
              </a:rPr>
              <a:t>Flood</a:t>
            </a:r>
            <a:endParaRPr kumimoji="0" lang="en-US" altLang="en-US" sz="2400"/>
          </a:p>
        </p:txBody>
      </p:sp>
      <p:sp>
        <p:nvSpPr>
          <p:cNvPr id="268294" name="Text Box 6"/>
          <p:cNvSpPr txBox="1">
            <a:spLocks noChangeArrowheads="1"/>
          </p:cNvSpPr>
          <p:nvPr/>
        </p:nvSpPr>
        <p:spPr bwMode="auto">
          <a:xfrm>
            <a:off x="3352800" y="2590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chemeClr val="accent1"/>
                </a:solidFill>
              </a:rPr>
              <a:t>Noah</a:t>
            </a:r>
            <a:endParaRPr kumimoji="0" lang="en-US" altLang="en-US" sz="2400"/>
          </a:p>
        </p:txBody>
      </p:sp>
      <p:grpSp>
        <p:nvGrpSpPr>
          <p:cNvPr id="2" name="Group 7"/>
          <p:cNvGrpSpPr>
            <a:grpSpLocks/>
          </p:cNvGrpSpPr>
          <p:nvPr/>
        </p:nvGrpSpPr>
        <p:grpSpPr bwMode="auto">
          <a:xfrm>
            <a:off x="1295400" y="2209800"/>
            <a:ext cx="1981200" cy="1752600"/>
            <a:chOff x="816" y="1392"/>
            <a:chExt cx="1248" cy="1104"/>
          </a:xfrm>
        </p:grpSpPr>
        <p:sp>
          <p:nvSpPr>
            <p:cNvPr id="75799" name="Line 8"/>
            <p:cNvSpPr>
              <a:spLocks noChangeShapeType="1"/>
            </p:cNvSpPr>
            <p:nvPr/>
          </p:nvSpPr>
          <p:spPr bwMode="auto">
            <a:xfrm flipV="1">
              <a:off x="816" y="1392"/>
              <a:ext cx="1248" cy="528"/>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0" name="Line 9"/>
            <p:cNvSpPr>
              <a:spLocks noChangeShapeType="1"/>
            </p:cNvSpPr>
            <p:nvPr/>
          </p:nvSpPr>
          <p:spPr bwMode="auto">
            <a:xfrm>
              <a:off x="816" y="1920"/>
              <a:ext cx="1248" cy="576"/>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1" name="Line 10"/>
            <p:cNvSpPr>
              <a:spLocks noChangeShapeType="1"/>
            </p:cNvSpPr>
            <p:nvPr/>
          </p:nvSpPr>
          <p:spPr bwMode="auto">
            <a:xfrm>
              <a:off x="2064" y="1392"/>
              <a:ext cx="0" cy="1104"/>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1"/>
          <p:cNvGrpSpPr>
            <a:grpSpLocks/>
          </p:cNvGrpSpPr>
          <p:nvPr/>
        </p:nvGrpSpPr>
        <p:grpSpPr bwMode="auto">
          <a:xfrm>
            <a:off x="3276600" y="2286000"/>
            <a:ext cx="3048000" cy="1752600"/>
            <a:chOff x="2064" y="1440"/>
            <a:chExt cx="1920" cy="1104"/>
          </a:xfrm>
        </p:grpSpPr>
        <p:sp>
          <p:nvSpPr>
            <p:cNvPr id="75795" name="Line 12"/>
            <p:cNvSpPr>
              <a:spLocks noChangeShapeType="1"/>
            </p:cNvSpPr>
            <p:nvPr/>
          </p:nvSpPr>
          <p:spPr bwMode="auto">
            <a:xfrm flipH="1">
              <a:off x="2064" y="1968"/>
              <a:ext cx="672" cy="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6" name="Line 13"/>
            <p:cNvSpPr>
              <a:spLocks noChangeShapeType="1"/>
            </p:cNvSpPr>
            <p:nvPr/>
          </p:nvSpPr>
          <p:spPr bwMode="auto">
            <a:xfrm flipV="1">
              <a:off x="2736" y="1440"/>
              <a:ext cx="1248" cy="52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7" name="Line 14"/>
            <p:cNvSpPr>
              <a:spLocks noChangeShapeType="1"/>
            </p:cNvSpPr>
            <p:nvPr/>
          </p:nvSpPr>
          <p:spPr bwMode="auto">
            <a:xfrm>
              <a:off x="2736" y="1968"/>
              <a:ext cx="1248" cy="57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8" name="Line 15"/>
            <p:cNvSpPr>
              <a:spLocks noChangeShapeType="1"/>
            </p:cNvSpPr>
            <p:nvPr/>
          </p:nvSpPr>
          <p:spPr bwMode="auto">
            <a:xfrm>
              <a:off x="3984" y="1440"/>
              <a:ext cx="0" cy="1104"/>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68304" name="Text Box 16"/>
          <p:cNvSpPr txBox="1">
            <a:spLocks noChangeArrowheads="1"/>
          </p:cNvSpPr>
          <p:nvPr/>
        </p:nvSpPr>
        <p:spPr bwMode="auto">
          <a:xfrm>
            <a:off x="5029200" y="2743200"/>
            <a:ext cx="1600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300">
                <a:solidFill>
                  <a:schemeClr val="accent1"/>
                </a:solidFill>
              </a:rPr>
              <a:t>Total</a:t>
            </a:r>
            <a:r>
              <a:rPr kumimoji="0" lang="en-US" altLang="en-US" sz="2300"/>
              <a:t> </a:t>
            </a:r>
            <a:r>
              <a:rPr kumimoji="0" lang="en-US" altLang="en-US" sz="2300">
                <a:solidFill>
                  <a:schemeClr val="accent1"/>
                </a:solidFill>
              </a:rPr>
              <a:t>corruption</a:t>
            </a:r>
            <a:endParaRPr kumimoji="0" lang="en-US" altLang="en-US" sz="2300"/>
          </a:p>
        </p:txBody>
      </p:sp>
      <p:sp>
        <p:nvSpPr>
          <p:cNvPr id="268305" name="Text Box 17"/>
          <p:cNvSpPr txBox="1">
            <a:spLocks noChangeArrowheads="1"/>
          </p:cNvSpPr>
          <p:nvPr/>
        </p:nvSpPr>
        <p:spPr bwMode="auto">
          <a:xfrm>
            <a:off x="6248400" y="1752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chemeClr val="hlink"/>
                </a:solidFill>
              </a:rPr>
              <a:t>Abram</a:t>
            </a:r>
            <a:endParaRPr kumimoji="0" lang="en-US" altLang="en-US" sz="2400"/>
          </a:p>
        </p:txBody>
      </p:sp>
      <p:grpSp>
        <p:nvGrpSpPr>
          <p:cNvPr id="4" name="Group 18"/>
          <p:cNvGrpSpPr>
            <a:grpSpLocks/>
          </p:cNvGrpSpPr>
          <p:nvPr/>
        </p:nvGrpSpPr>
        <p:grpSpPr bwMode="auto">
          <a:xfrm>
            <a:off x="6324600" y="2286000"/>
            <a:ext cx="2590800" cy="1752600"/>
            <a:chOff x="3984" y="1440"/>
            <a:chExt cx="1632" cy="1104"/>
          </a:xfrm>
        </p:grpSpPr>
        <p:sp>
          <p:nvSpPr>
            <p:cNvPr id="75791" name="Line 19"/>
            <p:cNvSpPr>
              <a:spLocks noChangeShapeType="1"/>
            </p:cNvSpPr>
            <p:nvPr/>
          </p:nvSpPr>
          <p:spPr bwMode="auto">
            <a:xfrm flipH="1">
              <a:off x="3984" y="1968"/>
              <a:ext cx="432" cy="0"/>
            </a:xfrm>
            <a:prstGeom prst="line">
              <a:avLst/>
            </a:prstGeom>
            <a:noFill/>
            <a:ln w="2857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2" name="Line 20"/>
            <p:cNvSpPr>
              <a:spLocks noChangeShapeType="1"/>
            </p:cNvSpPr>
            <p:nvPr/>
          </p:nvSpPr>
          <p:spPr bwMode="auto">
            <a:xfrm flipV="1">
              <a:off x="4368" y="1440"/>
              <a:ext cx="1248" cy="52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3" name="Line 21"/>
            <p:cNvSpPr>
              <a:spLocks noChangeShapeType="1"/>
            </p:cNvSpPr>
            <p:nvPr/>
          </p:nvSpPr>
          <p:spPr bwMode="auto">
            <a:xfrm>
              <a:off x="4368" y="1968"/>
              <a:ext cx="1248" cy="576"/>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4" name="Line 22"/>
            <p:cNvSpPr>
              <a:spLocks noChangeShapeType="1"/>
            </p:cNvSpPr>
            <p:nvPr/>
          </p:nvSpPr>
          <p:spPr bwMode="auto">
            <a:xfrm>
              <a:off x="5616" y="1440"/>
              <a:ext cx="0" cy="110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68311" name="Text Box 23"/>
          <p:cNvSpPr txBox="1">
            <a:spLocks noChangeArrowheads="1"/>
          </p:cNvSpPr>
          <p:nvPr/>
        </p:nvSpPr>
        <p:spPr bwMode="auto">
          <a:xfrm>
            <a:off x="7696200" y="2895600"/>
            <a:ext cx="990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300">
                <a:solidFill>
                  <a:schemeClr val="hlink"/>
                </a:solidFill>
              </a:rPr>
              <a:t>Israel</a:t>
            </a:r>
            <a:endParaRPr kumimoji="0" lang="en-US" altLang="en-US" sz="2300"/>
          </a:p>
        </p:txBody>
      </p:sp>
      <p:sp>
        <p:nvSpPr>
          <p:cNvPr id="75789" name="Rectangle 24"/>
          <p:cNvSpPr>
            <a:spLocks noChangeArrowheads="1"/>
          </p:cNvSpPr>
          <p:nvPr/>
        </p:nvSpPr>
        <p:spPr bwMode="auto">
          <a:xfrm>
            <a:off x="3276600" y="228600"/>
            <a:ext cx="1503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dirty="0"/>
              <a:t>Paper #</a:t>
            </a:r>
            <a:r>
              <a:rPr kumimoji="0" lang="en-US" altLang="en-US" sz="2400" b="1" u="sng" dirty="0" smtClean="0"/>
              <a:t>16</a:t>
            </a:r>
            <a:endParaRPr kumimoji="0" lang="en-US" altLang="en-US" sz="2400" b="1" u="sng" dirty="0"/>
          </a:p>
        </p:txBody>
      </p:sp>
      <p:sp>
        <p:nvSpPr>
          <p:cNvPr id="268313" name="Text Box 25"/>
          <p:cNvSpPr txBox="1">
            <a:spLocks noChangeArrowheads="1"/>
          </p:cNvSpPr>
          <p:nvPr/>
        </p:nvSpPr>
        <p:spPr bwMode="auto">
          <a:xfrm>
            <a:off x="0" y="42672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b. What promises to Abraham? What significance?</a:t>
            </a:r>
          </a:p>
          <a:p>
            <a:pPr>
              <a:spcBef>
                <a:spcPct val="0"/>
              </a:spcBef>
              <a:buClrTx/>
              <a:buFontTx/>
              <a:buNone/>
            </a:pPr>
            <a:r>
              <a:rPr kumimoji="0" lang="en-US" altLang="en-US" sz="2400" b="1"/>
              <a:t>	Signif. (1) Israel’s beginning/ancestry (ethnic ID)</a:t>
            </a:r>
          </a:p>
          <a:p>
            <a:pPr>
              <a:spcBef>
                <a:spcPct val="0"/>
              </a:spcBef>
              <a:buClrTx/>
              <a:buFontTx/>
              <a:buNone/>
            </a:pPr>
            <a:r>
              <a:rPr kumimoji="0" lang="en-US" altLang="en-US" sz="2400" b="1"/>
              <a:t>		(2) </a:t>
            </a:r>
            <a:r>
              <a:rPr kumimoji="0" lang="en-US" altLang="en-US" sz="2400" b="1">
                <a:solidFill>
                  <a:schemeClr val="hlink"/>
                </a:solidFill>
              </a:rPr>
              <a:t>unity of Pentateuch</a:t>
            </a:r>
            <a:r>
              <a:rPr kumimoji="0" lang="en-US" altLang="en-US" sz="2400" b="1"/>
              <a:t>: overarching storyline with 		main themes related to the promises.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8290">
                                            <p:txEl>
                                              <p:pRg st="0" end="0"/>
                                            </p:txEl>
                                          </p:spTgt>
                                        </p:tgtEl>
                                        <p:attrNameLst>
                                          <p:attrName>style.visibility</p:attrName>
                                        </p:attrNameLst>
                                      </p:cBhvr>
                                      <p:to>
                                        <p:strVal val="visible"/>
                                      </p:to>
                                    </p:set>
                                    <p:anim calcmode="lin" valueType="num">
                                      <p:cBhvr additive="base">
                                        <p:cTn id="7" dur="500" fill="hold"/>
                                        <p:tgtEl>
                                          <p:spTgt spid="2682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82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68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26829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68293"/>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2682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26830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68305"/>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4"/>
                                        </p:tgtEl>
                                        <p:attrNameLst>
                                          <p:attrName>style.visibility</p:attrName>
                                        </p:attrNameLst>
                                      </p:cBhvr>
                                      <p:to>
                                        <p:strVal val="visible"/>
                                      </p:to>
                                    </p:se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26831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68313">
                                            <p:txEl>
                                              <p:pRg st="0" end="0"/>
                                            </p:txEl>
                                          </p:spTgt>
                                        </p:tgtEl>
                                        <p:attrNameLst>
                                          <p:attrName>style.visibility</p:attrName>
                                        </p:attrNameLst>
                                      </p:cBhvr>
                                      <p:to>
                                        <p:strVal val="visible"/>
                                      </p:to>
                                    </p:set>
                                    <p:anim calcmode="lin" valueType="num">
                                      <p:cBhvr additive="base">
                                        <p:cTn id="49" dur="500" fill="hold"/>
                                        <p:tgtEl>
                                          <p:spTgt spid="268313">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683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68313">
                                            <p:txEl>
                                              <p:pRg st="1" end="1"/>
                                            </p:txEl>
                                          </p:spTgt>
                                        </p:tgtEl>
                                        <p:attrNameLst>
                                          <p:attrName>style.visibility</p:attrName>
                                        </p:attrNameLst>
                                      </p:cBhvr>
                                      <p:to>
                                        <p:strVal val="visible"/>
                                      </p:to>
                                    </p:set>
                                    <p:anim calcmode="lin" valueType="num">
                                      <p:cBhvr additive="base">
                                        <p:cTn id="55" dur="500" fill="hold"/>
                                        <p:tgtEl>
                                          <p:spTgt spid="268313">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683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68313">
                                            <p:txEl>
                                              <p:pRg st="2" end="2"/>
                                            </p:txEl>
                                          </p:spTgt>
                                        </p:tgtEl>
                                        <p:attrNameLst>
                                          <p:attrName>style.visibility</p:attrName>
                                        </p:attrNameLst>
                                      </p:cBhvr>
                                      <p:to>
                                        <p:strVal val="visible"/>
                                      </p:to>
                                    </p:set>
                                    <p:anim calcmode="lin" valueType="num">
                                      <p:cBhvr additive="base">
                                        <p:cTn id="61" dur="500" fill="hold"/>
                                        <p:tgtEl>
                                          <p:spTgt spid="268313">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683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build="p" autoUpdateAnimBg="0"/>
      <p:bldP spid="268291" grpId="0" autoUpdateAnimBg="0"/>
      <p:bldP spid="268292" grpId="0" autoUpdateAnimBg="0"/>
      <p:bldP spid="268293" grpId="0" autoUpdateAnimBg="0"/>
      <p:bldP spid="268294" grpId="0" autoUpdateAnimBg="0"/>
      <p:bldP spid="268304" grpId="0" autoUpdateAnimBg="0"/>
      <p:bldP spid="268305" grpId="0" autoUpdateAnimBg="0"/>
      <p:bldP spid="268311" grpId="0" autoUpdateAnimBg="0"/>
      <p:bldP spid="26831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0" y="609600"/>
            <a:ext cx="9144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          Themes of the Pentateuch:</a:t>
            </a:r>
          </a:p>
          <a:p>
            <a:pPr>
              <a:spcBef>
                <a:spcPct val="0"/>
              </a:spcBef>
              <a:buClrTx/>
              <a:buFontTx/>
              <a:buNone/>
            </a:pPr>
            <a:r>
              <a:rPr kumimoji="0" lang="en-US" altLang="en-US" sz="2400" b="1"/>
              <a:t>          Gen:  'election'/chosen, covenant/promises (son, become 		          nation, land, blessing/cursing to nations) </a:t>
            </a:r>
          </a:p>
          <a:p>
            <a:pPr>
              <a:spcBef>
                <a:spcPct val="0"/>
              </a:spcBef>
              <a:buClrTx/>
              <a:buFontTx/>
              <a:buNone/>
            </a:pPr>
            <a:r>
              <a:rPr kumimoji="0" lang="en-US" altLang="en-US" sz="2400" b="1"/>
              <a:t>          Exod: deliverance (to keep promises), covenant-Law</a:t>
            </a:r>
          </a:p>
          <a:p>
            <a:pPr>
              <a:spcBef>
                <a:spcPct val="0"/>
              </a:spcBef>
              <a:buClrTx/>
              <a:buFontTx/>
              <a:buNone/>
            </a:pPr>
            <a:r>
              <a:rPr kumimoji="0" lang="en-US" altLang="en-US" sz="2400" b="1"/>
              <a:t>          Lev:    holiness (to keep covenant) [*middle "book"]</a:t>
            </a:r>
          </a:p>
          <a:p>
            <a:pPr>
              <a:spcBef>
                <a:spcPct val="0"/>
              </a:spcBef>
              <a:buClrTx/>
              <a:buFontTx/>
              <a:buNone/>
            </a:pPr>
            <a:r>
              <a:rPr kumimoji="0" lang="en-US" altLang="en-US" sz="2400" b="1"/>
              <a:t>          Num:  human failure to keep covenant, but God's 			          faithfulness/patience</a:t>
            </a:r>
          </a:p>
          <a:p>
            <a:pPr>
              <a:spcBef>
                <a:spcPct val="0"/>
              </a:spcBef>
              <a:buClrTx/>
              <a:buFontTx/>
              <a:buNone/>
            </a:pPr>
            <a:r>
              <a:rPr kumimoji="0" lang="en-US" altLang="en-US" sz="2400" b="1"/>
              <a:t>          Deut: renewal of covenant</a:t>
            </a:r>
          </a:p>
          <a:p>
            <a:pPr>
              <a:spcBef>
                <a:spcPct val="50000"/>
              </a:spcBef>
              <a:buClrTx/>
              <a:buFontTx/>
              <a:buNone/>
            </a:pPr>
            <a:endParaRPr kumimoji="0" lang="en-US" altLang="en-US" sz="2400"/>
          </a:p>
        </p:txBody>
      </p:sp>
      <p:graphicFrame>
        <p:nvGraphicFramePr>
          <p:cNvPr id="76803" name="Object 4"/>
          <p:cNvGraphicFramePr>
            <a:graphicFrameLocks noChangeAspect="1"/>
          </p:cNvGraphicFramePr>
          <p:nvPr/>
        </p:nvGraphicFramePr>
        <p:xfrm>
          <a:off x="533400" y="3632200"/>
          <a:ext cx="2068513" cy="3225800"/>
        </p:xfrm>
        <a:graphic>
          <a:graphicData uri="http://schemas.openxmlformats.org/presentationml/2006/ole">
            <mc:AlternateContent xmlns:mc="http://schemas.openxmlformats.org/markup-compatibility/2006">
              <mc:Choice xmlns:v="urn:schemas-microsoft-com:vml" Requires="v">
                <p:oleObj spid="_x0000_s76851" name="Clip" r:id="rId4" imgW="4579545" imgH="7137149" progId="MS_ClipArt_Gallery.5">
                  <p:embed/>
                </p:oleObj>
              </mc:Choice>
              <mc:Fallback>
                <p:oleObj name="Clip" r:id="rId4" imgW="4579545" imgH="7137149"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32200"/>
                        <a:ext cx="2068513" cy="322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04" name="Object 5"/>
          <p:cNvGraphicFramePr>
            <a:graphicFrameLocks noChangeAspect="1"/>
          </p:cNvGraphicFramePr>
          <p:nvPr/>
        </p:nvGraphicFramePr>
        <p:xfrm>
          <a:off x="3200400" y="3678238"/>
          <a:ext cx="3448050" cy="2949575"/>
        </p:xfrm>
        <a:graphic>
          <a:graphicData uri="http://schemas.openxmlformats.org/presentationml/2006/ole">
            <mc:AlternateContent xmlns:mc="http://schemas.openxmlformats.org/markup-compatibility/2006">
              <mc:Choice xmlns:v="urn:schemas-microsoft-com:vml" Requires="v">
                <p:oleObj spid="_x0000_s76852" name="Clip" r:id="rId6" imgW="3828107" imgH="3274337" progId="MS_ClipArt_Gallery.5">
                  <p:embed/>
                </p:oleObj>
              </mc:Choice>
              <mc:Fallback>
                <p:oleObj name="Clip" r:id="rId6" imgW="3828107" imgH="3274337" progId="MS_ClipArt_Gallery.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678238"/>
                        <a:ext cx="3448050" cy="294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05" name="Object 6"/>
          <p:cNvGraphicFramePr>
            <a:graphicFrameLocks noChangeAspect="1"/>
          </p:cNvGraphicFramePr>
          <p:nvPr/>
        </p:nvGraphicFramePr>
        <p:xfrm>
          <a:off x="6983413" y="3352800"/>
          <a:ext cx="1533525" cy="3302000"/>
        </p:xfrm>
        <a:graphic>
          <a:graphicData uri="http://schemas.openxmlformats.org/presentationml/2006/ole">
            <mc:AlternateContent xmlns:mc="http://schemas.openxmlformats.org/markup-compatibility/2006">
              <mc:Choice xmlns:v="urn:schemas-microsoft-com:vml" Requires="v">
                <p:oleObj spid="_x0000_s76853" name="Clip" r:id="rId8" imgW="4579545" imgH="9854697" progId="MS_ClipArt_Gallery.5">
                  <p:embed/>
                </p:oleObj>
              </mc:Choice>
              <mc:Fallback>
                <p:oleObj name="Clip" r:id="rId8" imgW="4579545" imgH="9854697" progId="MS_ClipArt_Gallery.5">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3413" y="3352800"/>
                        <a:ext cx="1533525"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9314">
                                            <p:txEl>
                                              <p:pRg st="0" end="0"/>
                                            </p:txEl>
                                          </p:spTgt>
                                        </p:tgtEl>
                                        <p:attrNameLst>
                                          <p:attrName>style.visibility</p:attrName>
                                        </p:attrNameLst>
                                      </p:cBhvr>
                                      <p:to>
                                        <p:strVal val="visible"/>
                                      </p:to>
                                    </p:set>
                                    <p:anim calcmode="lin" valueType="num">
                                      <p:cBhvr additive="base">
                                        <p:cTn id="7" dur="500" fill="hold"/>
                                        <p:tgtEl>
                                          <p:spTgt spid="2693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93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9314">
                                            <p:txEl>
                                              <p:pRg st="1" end="1"/>
                                            </p:txEl>
                                          </p:spTgt>
                                        </p:tgtEl>
                                        <p:attrNameLst>
                                          <p:attrName>style.visibility</p:attrName>
                                        </p:attrNameLst>
                                      </p:cBhvr>
                                      <p:to>
                                        <p:strVal val="visible"/>
                                      </p:to>
                                    </p:set>
                                    <p:anim calcmode="lin" valueType="num">
                                      <p:cBhvr additive="base">
                                        <p:cTn id="13" dur="500" fill="hold"/>
                                        <p:tgtEl>
                                          <p:spTgt spid="2693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93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9314">
                                            <p:txEl>
                                              <p:pRg st="2" end="2"/>
                                            </p:txEl>
                                          </p:spTgt>
                                        </p:tgtEl>
                                        <p:attrNameLst>
                                          <p:attrName>style.visibility</p:attrName>
                                        </p:attrNameLst>
                                      </p:cBhvr>
                                      <p:to>
                                        <p:strVal val="visible"/>
                                      </p:to>
                                    </p:set>
                                    <p:anim calcmode="lin" valueType="num">
                                      <p:cBhvr additive="base">
                                        <p:cTn id="19" dur="500" fill="hold"/>
                                        <p:tgtEl>
                                          <p:spTgt spid="2693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93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9314">
                                            <p:txEl>
                                              <p:pRg st="3" end="3"/>
                                            </p:txEl>
                                          </p:spTgt>
                                        </p:tgtEl>
                                        <p:attrNameLst>
                                          <p:attrName>style.visibility</p:attrName>
                                        </p:attrNameLst>
                                      </p:cBhvr>
                                      <p:to>
                                        <p:strVal val="visible"/>
                                      </p:to>
                                    </p:set>
                                    <p:anim calcmode="lin" valueType="num">
                                      <p:cBhvr additive="base">
                                        <p:cTn id="25" dur="500" fill="hold"/>
                                        <p:tgtEl>
                                          <p:spTgt spid="2693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93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9314">
                                            <p:txEl>
                                              <p:pRg st="4" end="4"/>
                                            </p:txEl>
                                          </p:spTgt>
                                        </p:tgtEl>
                                        <p:attrNameLst>
                                          <p:attrName>style.visibility</p:attrName>
                                        </p:attrNameLst>
                                      </p:cBhvr>
                                      <p:to>
                                        <p:strVal val="visible"/>
                                      </p:to>
                                    </p:set>
                                    <p:anim calcmode="lin" valueType="num">
                                      <p:cBhvr additive="base">
                                        <p:cTn id="31" dur="500" fill="hold"/>
                                        <p:tgtEl>
                                          <p:spTgt spid="2693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93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9314">
                                            <p:txEl>
                                              <p:pRg st="5" end="5"/>
                                            </p:txEl>
                                          </p:spTgt>
                                        </p:tgtEl>
                                        <p:attrNameLst>
                                          <p:attrName>style.visibility</p:attrName>
                                        </p:attrNameLst>
                                      </p:cBhvr>
                                      <p:to>
                                        <p:strVal val="visible"/>
                                      </p:to>
                                    </p:set>
                                    <p:anim calcmode="lin" valueType="num">
                                      <p:cBhvr additive="base">
                                        <p:cTn id="37" dur="500" fill="hold"/>
                                        <p:tgtEl>
                                          <p:spTgt spid="2693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931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Moses and the Pentateuch</a:t>
            </a:r>
            <a:endParaRPr kumimoji="0" lang="en-US" altLang="en-US" sz="2400"/>
          </a:p>
        </p:txBody>
      </p:sp>
      <p:sp>
        <p:nvSpPr>
          <p:cNvPr id="77827" name="Text Box 3"/>
          <p:cNvSpPr txBox="1">
            <a:spLocks noChangeArrowheads="1"/>
          </p:cNvSpPr>
          <p:nvPr/>
        </p:nvSpPr>
        <p:spPr bwMode="auto">
          <a:xfrm>
            <a:off x="0" y="2667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Which position do you support and why?</a:t>
            </a:r>
            <a:endParaRPr kumimoji="0" lang="en-US" altLang="en-US" sz="2400"/>
          </a:p>
        </p:txBody>
      </p:sp>
      <p:sp>
        <p:nvSpPr>
          <p:cNvPr id="77828" name="Text Box 4"/>
          <p:cNvSpPr txBox="1">
            <a:spLocks noChangeArrowheads="1"/>
          </p:cNvSpPr>
          <p:nvPr/>
        </p:nvSpPr>
        <p:spPr bwMode="auto">
          <a:xfrm>
            <a:off x="0" y="9144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chemeClr val="hlink"/>
                </a:solidFill>
              </a:rPr>
              <a:t>Moses wrote all</a:t>
            </a:r>
            <a:endParaRPr kumimoji="0" lang="en-US" altLang="en-US" sz="2400" b="1"/>
          </a:p>
        </p:txBody>
      </p:sp>
      <p:sp>
        <p:nvSpPr>
          <p:cNvPr id="77829" name="Text Box 5"/>
          <p:cNvSpPr txBox="1">
            <a:spLocks noChangeArrowheads="1"/>
          </p:cNvSpPr>
          <p:nvPr/>
        </p:nvSpPr>
        <p:spPr bwMode="auto">
          <a:xfrm>
            <a:off x="6781800" y="914400"/>
            <a:ext cx="236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chemeClr val="accent1"/>
                </a:solidFill>
              </a:rPr>
              <a:t>Moses wrote none</a:t>
            </a:r>
            <a:endParaRPr kumimoji="0" lang="en-US" altLang="en-US" sz="2400"/>
          </a:p>
        </p:txBody>
      </p:sp>
      <p:sp>
        <p:nvSpPr>
          <p:cNvPr id="77830" name="Line 6"/>
          <p:cNvSpPr>
            <a:spLocks noChangeShapeType="1"/>
          </p:cNvSpPr>
          <p:nvPr/>
        </p:nvSpPr>
        <p:spPr bwMode="auto">
          <a:xfrm>
            <a:off x="228600" y="2133600"/>
            <a:ext cx="8534400" cy="0"/>
          </a:xfrm>
          <a:prstGeom prst="line">
            <a:avLst/>
          </a:prstGeom>
          <a:noFill/>
          <a:ln w="2857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70343" name="Object 7"/>
          <p:cNvGraphicFramePr>
            <a:graphicFrameLocks noChangeAspect="1"/>
          </p:cNvGraphicFramePr>
          <p:nvPr/>
        </p:nvGraphicFramePr>
        <p:xfrm>
          <a:off x="6248400" y="2960688"/>
          <a:ext cx="2706688" cy="3897312"/>
        </p:xfrm>
        <a:graphic>
          <a:graphicData uri="http://schemas.openxmlformats.org/presentationml/2006/ole">
            <mc:AlternateContent xmlns:mc="http://schemas.openxmlformats.org/markup-compatibility/2006">
              <mc:Choice xmlns:v="urn:schemas-microsoft-com:vml" Requires="v">
                <p:oleObj spid="_x0000_s77847" name="Clip" r:id="rId4" imgW="4579545" imgH="6593941" progId="MS_ClipArt_Gallery.5">
                  <p:embed/>
                </p:oleObj>
              </mc:Choice>
              <mc:Fallback>
                <p:oleObj name="Clip" r:id="rId4" imgW="4579545" imgH="6593941" progId="MS_ClipArt_Gallery.5">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960688"/>
                        <a:ext cx="2706688" cy="3897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70343"/>
                                        </p:tgtEl>
                                        <p:attrNameLst>
                                          <p:attrName>style.visibility</p:attrName>
                                        </p:attrNameLst>
                                      </p:cBhvr>
                                      <p:to>
                                        <p:strVal val="visible"/>
                                      </p:to>
                                    </p:set>
                                    <p:animEffect transition="in" filter="blinds(vertical)">
                                      <p:cBhvr>
                                        <p:cTn id="7" dur="500"/>
                                        <p:tgtEl>
                                          <p:spTgt spid="270343"/>
                                        </p:tgtEl>
                                      </p:cBhvr>
                                    </p:animEffect>
                                  </p:childTnLst>
                                  <p:subTnLst>
                                    <p:audio>
                                      <p:cMediaNode>
                                        <p:cTn display="0" masterRel="sameClick">
                                          <p:stCondLst>
                                            <p:cond evt="begin" delay="0">
                                              <p:tn val="5"/>
                                            </p:cond>
                                          </p:stCondLst>
                                          <p:endCondLst>
                                            <p:cond evt="onStopAudio" delay="0">
                                              <p:tgtEl>
                                                <p:sldTgt/>
                                              </p:tgtEl>
                                            </p:cond>
                                          </p:endCondLst>
                                        </p:cTn>
                                        <p:tgtEl>
                                          <p:sndTgt r:embed="rId3" name="lfi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685800"/>
            <a:ext cx="7772400" cy="2590800"/>
          </a:xfrm>
        </p:spPr>
        <p:txBody>
          <a:bodyPr/>
          <a:lstStyle/>
          <a:p>
            <a:pPr algn="ctr" eaLnBrk="1" hangingPunct="1"/>
            <a:r>
              <a:rPr lang="en-US" altLang="en-US" smtClean="0"/>
              <a:t>READING STRATEGY</a:t>
            </a:r>
            <a:br>
              <a:rPr lang="en-US" altLang="en-US" smtClean="0"/>
            </a:br>
            <a:r>
              <a:rPr lang="en-US" altLang="en-US" smtClean="0"/>
              <a:t> </a:t>
            </a:r>
            <a:r>
              <a:rPr lang="en-US" altLang="en-US" sz="3200" smtClean="0">
                <a:solidFill>
                  <a:schemeClr val="tx1"/>
                </a:solidFill>
              </a:rPr>
              <a:t>(See CoursePack, pp. 27-28) </a:t>
            </a:r>
            <a:r>
              <a:rPr lang="en-US" altLang="en-US" smtClean="0"/>
              <a:t/>
            </a:r>
            <a:br>
              <a:rPr lang="en-US" altLang="en-US" smtClean="0"/>
            </a:br>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1889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0" y="914400"/>
            <a:ext cx="9144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18:1		Narrator: summary introduction</a:t>
            </a:r>
          </a:p>
          <a:p>
            <a:pPr>
              <a:spcBef>
                <a:spcPct val="0"/>
              </a:spcBef>
              <a:buClrTx/>
              <a:buFontTx/>
              <a:buNone/>
            </a:pPr>
            <a:endParaRPr kumimoji="0" lang="en-US" altLang="en-US" sz="2400" b="1"/>
          </a:p>
          <a:p>
            <a:pPr>
              <a:spcBef>
                <a:spcPct val="0"/>
              </a:spcBef>
              <a:buClrTx/>
              <a:buFontTx/>
              <a:buNone/>
            </a:pPr>
            <a:r>
              <a:rPr kumimoji="0" lang="en-US" altLang="en-US" sz="2400" b="1"/>
              <a:t>18:2,10,22,33; 19:1   Narrator: details to guide audience how </a:t>
            </a:r>
            <a:br>
              <a:rPr kumimoji="0" lang="en-US" altLang="en-US" sz="2400" b="1"/>
            </a:br>
            <a:r>
              <a:rPr kumimoji="0" lang="en-US" altLang="en-US" sz="2400" b="1"/>
              <a:t>                        revelation of God unfolds</a:t>
            </a:r>
          </a:p>
          <a:p>
            <a:pPr>
              <a:spcBef>
                <a:spcPct val="0"/>
              </a:spcBef>
              <a:buClrTx/>
              <a:buFontTx/>
              <a:buNone/>
            </a:pPr>
            <a:endParaRPr kumimoji="0" lang="en-US" altLang="en-US" sz="2400" b="1"/>
          </a:p>
          <a:p>
            <a:pPr>
              <a:spcBef>
                <a:spcPct val="0"/>
              </a:spcBef>
              <a:buClrTx/>
              <a:buFontTx/>
              <a:buNone/>
            </a:pPr>
            <a:r>
              <a:rPr kumimoji="0" lang="en-US" altLang="en-US" sz="2400" b="1"/>
              <a:t>18:2-8   	Length &amp; details show significance of scene</a:t>
            </a:r>
          </a:p>
          <a:p>
            <a:pPr>
              <a:spcBef>
                <a:spcPct val="0"/>
              </a:spcBef>
              <a:buClrTx/>
              <a:buFontTx/>
              <a:buNone/>
            </a:pPr>
            <a:endParaRPr kumimoji="0" lang="en-US" altLang="en-US" sz="2400" b="1"/>
          </a:p>
          <a:p>
            <a:pPr>
              <a:spcBef>
                <a:spcPct val="0"/>
              </a:spcBef>
              <a:buClrTx/>
              <a:buFontTx/>
              <a:buNone/>
            </a:pPr>
            <a:r>
              <a:rPr kumimoji="0" lang="en-US" altLang="en-US" sz="2400" b="1"/>
              <a:t>         		Character portrayal through action: emphasis 			on Abe's haste and humility = righteous</a:t>
            </a:r>
          </a:p>
          <a:p>
            <a:pPr>
              <a:spcBef>
                <a:spcPct val="0"/>
              </a:spcBef>
              <a:buClrTx/>
              <a:buFontTx/>
              <a:buNone/>
            </a:pPr>
            <a:endParaRPr kumimoji="0" lang="en-US" altLang="en-US" sz="2400" b="1"/>
          </a:p>
          <a:p>
            <a:pPr>
              <a:spcBef>
                <a:spcPct val="0"/>
              </a:spcBef>
              <a:buClrTx/>
              <a:buFontTx/>
              <a:buNone/>
            </a:pPr>
            <a:r>
              <a:rPr kumimoji="0" lang="en-US" altLang="en-US" sz="2400" b="1"/>
              <a:t>18:10-15 	Details (scenic) need to visualize to get impact 			(Abraham between Sarah and Yahweh)</a:t>
            </a:r>
          </a:p>
          <a:p>
            <a:pPr>
              <a:spcBef>
                <a:spcPct val="0"/>
              </a:spcBef>
              <a:buClrTx/>
              <a:buFontTx/>
              <a:buNone/>
            </a:pPr>
            <a:endParaRPr kumimoji="0" lang="en-US" altLang="en-US" sz="2400" b="1"/>
          </a:p>
          <a:p>
            <a:pPr>
              <a:spcBef>
                <a:spcPct val="0"/>
              </a:spcBef>
              <a:buClrTx/>
              <a:buFontTx/>
              <a:buNone/>
            </a:pPr>
            <a:r>
              <a:rPr kumimoji="0" lang="en-US" altLang="en-US" sz="2400" b="1"/>
              <a:t>18:10    	Narrator detail: change of number, "He said"</a:t>
            </a:r>
          </a:p>
          <a:p>
            <a:pPr>
              <a:spcBef>
                <a:spcPct val="0"/>
              </a:spcBef>
              <a:buClrTx/>
              <a:buFontTx/>
              <a:buNone/>
            </a:pPr>
            <a:endParaRPr kumimoji="0" lang="en-US" altLang="en-US" sz="2400" b="1"/>
          </a:p>
          <a:p>
            <a:pPr>
              <a:spcBef>
                <a:spcPct val="0"/>
              </a:spcBef>
              <a:buClrTx/>
              <a:buFontTx/>
              <a:buNone/>
            </a:pPr>
            <a:r>
              <a:rPr kumimoji="0" lang="en-US" altLang="en-US" sz="2400" b="1"/>
              <a:t>18:10    	Echo/repetition of main theme/promise (13-14, 17-19)</a:t>
            </a:r>
          </a:p>
        </p:txBody>
      </p:sp>
      <p:sp>
        <p:nvSpPr>
          <p:cNvPr id="79875" name="Rectangle 3"/>
          <p:cNvSpPr>
            <a:spLocks noChangeArrowheads="1"/>
          </p:cNvSpPr>
          <p:nvPr/>
        </p:nvSpPr>
        <p:spPr bwMode="auto">
          <a:xfrm>
            <a:off x="2057400" y="0"/>
            <a:ext cx="5084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Lit. Features of Genesis 18-19 (1 of 3)</a:t>
            </a:r>
          </a:p>
          <a:p>
            <a:pPr algn="ctr">
              <a:spcBef>
                <a:spcPct val="0"/>
              </a:spcBef>
              <a:buClrTx/>
              <a:buFontTx/>
              <a:buNone/>
            </a:pPr>
            <a:r>
              <a:rPr kumimoji="0" lang="en-US" altLang="en-US" sz="2400" b="1"/>
              <a:t>(Homework #5)</a:t>
            </a:r>
          </a:p>
        </p:txBody>
      </p:sp>
      <p:graphicFrame>
        <p:nvGraphicFramePr>
          <p:cNvPr id="79876" name="Object 4"/>
          <p:cNvGraphicFramePr>
            <a:graphicFrameLocks noChangeAspect="1"/>
          </p:cNvGraphicFramePr>
          <p:nvPr/>
        </p:nvGraphicFramePr>
        <p:xfrm>
          <a:off x="7107238" y="2362200"/>
          <a:ext cx="2036762" cy="3124200"/>
        </p:xfrm>
        <a:graphic>
          <a:graphicData uri="http://schemas.openxmlformats.org/presentationml/2006/ole">
            <mc:AlternateContent xmlns:mc="http://schemas.openxmlformats.org/markup-compatibility/2006">
              <mc:Choice xmlns:v="urn:schemas-microsoft-com:vml" Requires="v">
                <p:oleObj spid="_x0000_s79892" name="Clip" r:id="rId4" imgW="4579545" imgH="7023980" progId="MS_ClipArt_Gallery.5">
                  <p:embed/>
                </p:oleObj>
              </mc:Choice>
              <mc:Fallback>
                <p:oleObj name="Clip" r:id="rId4" imgW="4579545" imgH="7023980"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7238" y="2362200"/>
                        <a:ext cx="2036762"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2386">
                                            <p:txEl>
                                              <p:pRg st="0" end="0"/>
                                            </p:txEl>
                                          </p:spTgt>
                                        </p:tgtEl>
                                        <p:attrNameLst>
                                          <p:attrName>style.visibility</p:attrName>
                                        </p:attrNameLst>
                                      </p:cBhvr>
                                      <p:to>
                                        <p:strVal val="visible"/>
                                      </p:to>
                                    </p:set>
                                    <p:anim calcmode="lin" valueType="num">
                                      <p:cBhvr additive="base">
                                        <p:cTn id="7" dur="500" fill="hold"/>
                                        <p:tgtEl>
                                          <p:spTgt spid="2723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23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2386">
                                            <p:txEl>
                                              <p:pRg st="2" end="2"/>
                                            </p:txEl>
                                          </p:spTgt>
                                        </p:tgtEl>
                                        <p:attrNameLst>
                                          <p:attrName>style.visibility</p:attrName>
                                        </p:attrNameLst>
                                      </p:cBhvr>
                                      <p:to>
                                        <p:strVal val="visible"/>
                                      </p:to>
                                    </p:set>
                                    <p:anim calcmode="lin" valueType="num">
                                      <p:cBhvr additive="base">
                                        <p:cTn id="13" dur="500" fill="hold"/>
                                        <p:tgtEl>
                                          <p:spTgt spid="27238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23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2386">
                                            <p:txEl>
                                              <p:pRg st="4" end="4"/>
                                            </p:txEl>
                                          </p:spTgt>
                                        </p:tgtEl>
                                        <p:attrNameLst>
                                          <p:attrName>style.visibility</p:attrName>
                                        </p:attrNameLst>
                                      </p:cBhvr>
                                      <p:to>
                                        <p:strVal val="visible"/>
                                      </p:to>
                                    </p:set>
                                    <p:anim calcmode="lin" valueType="num">
                                      <p:cBhvr additive="base">
                                        <p:cTn id="19" dur="500" fill="hold"/>
                                        <p:tgtEl>
                                          <p:spTgt spid="27238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238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2386">
                                            <p:txEl>
                                              <p:pRg st="6" end="6"/>
                                            </p:txEl>
                                          </p:spTgt>
                                        </p:tgtEl>
                                        <p:attrNameLst>
                                          <p:attrName>style.visibility</p:attrName>
                                        </p:attrNameLst>
                                      </p:cBhvr>
                                      <p:to>
                                        <p:strVal val="visible"/>
                                      </p:to>
                                    </p:set>
                                    <p:anim calcmode="lin" valueType="num">
                                      <p:cBhvr additive="base">
                                        <p:cTn id="25" dur="500" fill="hold"/>
                                        <p:tgtEl>
                                          <p:spTgt spid="27238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238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2386">
                                            <p:txEl>
                                              <p:pRg st="8" end="8"/>
                                            </p:txEl>
                                          </p:spTgt>
                                        </p:tgtEl>
                                        <p:attrNameLst>
                                          <p:attrName>style.visibility</p:attrName>
                                        </p:attrNameLst>
                                      </p:cBhvr>
                                      <p:to>
                                        <p:strVal val="visible"/>
                                      </p:to>
                                    </p:set>
                                    <p:anim calcmode="lin" valueType="num">
                                      <p:cBhvr additive="base">
                                        <p:cTn id="31" dur="500" fill="hold"/>
                                        <p:tgtEl>
                                          <p:spTgt spid="272386">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238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2386">
                                            <p:txEl>
                                              <p:pRg st="10" end="10"/>
                                            </p:txEl>
                                          </p:spTgt>
                                        </p:tgtEl>
                                        <p:attrNameLst>
                                          <p:attrName>style.visibility</p:attrName>
                                        </p:attrNameLst>
                                      </p:cBhvr>
                                      <p:to>
                                        <p:strVal val="visible"/>
                                      </p:to>
                                    </p:set>
                                    <p:anim calcmode="lin" valueType="num">
                                      <p:cBhvr additive="base">
                                        <p:cTn id="37" dur="500" fill="hold"/>
                                        <p:tgtEl>
                                          <p:spTgt spid="272386">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238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2386">
                                            <p:txEl>
                                              <p:pRg st="12" end="12"/>
                                            </p:txEl>
                                          </p:spTgt>
                                        </p:tgtEl>
                                        <p:attrNameLst>
                                          <p:attrName>style.visibility</p:attrName>
                                        </p:attrNameLst>
                                      </p:cBhvr>
                                      <p:to>
                                        <p:strVal val="visible"/>
                                      </p:to>
                                    </p:set>
                                    <p:anim calcmode="lin" valueType="num">
                                      <p:cBhvr additive="base">
                                        <p:cTn id="43" dur="500" fill="hold"/>
                                        <p:tgtEl>
                                          <p:spTgt spid="272386">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2386">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0" y="838200"/>
            <a:ext cx="91440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18:11    	Narrator: highlighting tension to fulfill of promise</a:t>
            </a:r>
          </a:p>
          <a:p>
            <a:pPr>
              <a:spcBef>
                <a:spcPct val="0"/>
              </a:spcBef>
              <a:buClrTx/>
              <a:buFontTx/>
              <a:buNone/>
            </a:pPr>
            <a:endParaRPr kumimoji="0" lang="en-US" altLang="en-US" sz="2400" b="1"/>
          </a:p>
          <a:p>
            <a:pPr>
              <a:spcBef>
                <a:spcPct val="0"/>
              </a:spcBef>
              <a:buClrTx/>
              <a:buFontTx/>
              <a:buNone/>
            </a:pPr>
            <a:r>
              <a:rPr kumimoji="0" lang="en-US" altLang="en-US" sz="2400" b="1"/>
              <a:t>18:17-19 	Narrator's use of speech of Yahweh: talks to self, 		emphasizes promises and nature</a:t>
            </a:r>
          </a:p>
          <a:p>
            <a:pPr>
              <a:spcBef>
                <a:spcPct val="0"/>
              </a:spcBef>
              <a:buClrTx/>
              <a:buFontTx/>
              <a:buNone/>
            </a:pPr>
            <a:endParaRPr kumimoji="0" lang="en-US" altLang="en-US" sz="2400" b="1"/>
          </a:p>
          <a:p>
            <a:pPr>
              <a:spcBef>
                <a:spcPct val="0"/>
              </a:spcBef>
              <a:buClrTx/>
              <a:buFontTx/>
              <a:buNone/>
            </a:pPr>
            <a:r>
              <a:rPr kumimoji="0" lang="en-US" altLang="en-US" sz="2400" b="1"/>
              <a:t>18:22-33 	Length shows significance of scene</a:t>
            </a:r>
          </a:p>
          <a:p>
            <a:pPr>
              <a:spcBef>
                <a:spcPct val="0"/>
              </a:spcBef>
              <a:buClrTx/>
              <a:buFontTx/>
              <a:buNone/>
            </a:pPr>
            <a:endParaRPr kumimoji="0" lang="en-US" altLang="en-US" sz="2400" b="1"/>
          </a:p>
          <a:p>
            <a:pPr>
              <a:spcBef>
                <a:spcPct val="0"/>
              </a:spcBef>
              <a:buClrTx/>
              <a:buFontTx/>
              <a:buNone/>
            </a:pPr>
            <a:r>
              <a:rPr kumimoji="0" lang="en-US" altLang="en-US" sz="2400" b="1"/>
              <a:t>         		Character portrayal through speech/intervention 		(emphasizes corruption of people as well)</a:t>
            </a:r>
          </a:p>
          <a:p>
            <a:pPr>
              <a:spcBef>
                <a:spcPct val="0"/>
              </a:spcBef>
              <a:buClrTx/>
              <a:buFontTx/>
              <a:buNone/>
            </a:pPr>
            <a:endParaRPr kumimoji="0" lang="en-US" altLang="en-US" sz="2400" b="1"/>
          </a:p>
          <a:p>
            <a:pPr>
              <a:spcBef>
                <a:spcPct val="0"/>
              </a:spcBef>
              <a:buClrTx/>
              <a:buFontTx/>
              <a:buNone/>
            </a:pPr>
            <a:r>
              <a:rPr kumimoji="0" lang="en-US" altLang="en-US" sz="2400" b="1"/>
              <a:t>         		Link/bridge to next episode: Yahweh looking for			righteous person.</a:t>
            </a:r>
          </a:p>
        </p:txBody>
      </p:sp>
      <p:sp>
        <p:nvSpPr>
          <p:cNvPr id="80899" name="Rectangle 3"/>
          <p:cNvSpPr>
            <a:spLocks noChangeArrowheads="1"/>
          </p:cNvSpPr>
          <p:nvPr/>
        </p:nvSpPr>
        <p:spPr bwMode="auto">
          <a:xfrm>
            <a:off x="2057400" y="152400"/>
            <a:ext cx="504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Lit. Features of Genesis 18-19 (2 of 3)</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3410">
                                            <p:txEl>
                                              <p:pRg st="0" end="0"/>
                                            </p:txEl>
                                          </p:spTgt>
                                        </p:tgtEl>
                                        <p:attrNameLst>
                                          <p:attrName>style.visibility</p:attrName>
                                        </p:attrNameLst>
                                      </p:cBhvr>
                                      <p:to>
                                        <p:strVal val="visible"/>
                                      </p:to>
                                    </p:set>
                                    <p:anim calcmode="lin" valueType="num">
                                      <p:cBhvr additive="base">
                                        <p:cTn id="7" dur="500" fill="hold"/>
                                        <p:tgtEl>
                                          <p:spTgt spid="2734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34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3410">
                                            <p:txEl>
                                              <p:pRg st="2" end="2"/>
                                            </p:txEl>
                                          </p:spTgt>
                                        </p:tgtEl>
                                        <p:attrNameLst>
                                          <p:attrName>style.visibility</p:attrName>
                                        </p:attrNameLst>
                                      </p:cBhvr>
                                      <p:to>
                                        <p:strVal val="visible"/>
                                      </p:to>
                                    </p:set>
                                    <p:anim calcmode="lin" valueType="num">
                                      <p:cBhvr additive="base">
                                        <p:cTn id="13" dur="500" fill="hold"/>
                                        <p:tgtEl>
                                          <p:spTgt spid="27341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34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3410">
                                            <p:txEl>
                                              <p:pRg st="4" end="4"/>
                                            </p:txEl>
                                          </p:spTgt>
                                        </p:tgtEl>
                                        <p:attrNameLst>
                                          <p:attrName>style.visibility</p:attrName>
                                        </p:attrNameLst>
                                      </p:cBhvr>
                                      <p:to>
                                        <p:strVal val="visible"/>
                                      </p:to>
                                    </p:set>
                                    <p:anim calcmode="lin" valueType="num">
                                      <p:cBhvr additive="base">
                                        <p:cTn id="19" dur="500" fill="hold"/>
                                        <p:tgtEl>
                                          <p:spTgt spid="27341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34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3410">
                                            <p:txEl>
                                              <p:pRg st="6" end="6"/>
                                            </p:txEl>
                                          </p:spTgt>
                                        </p:tgtEl>
                                        <p:attrNameLst>
                                          <p:attrName>style.visibility</p:attrName>
                                        </p:attrNameLst>
                                      </p:cBhvr>
                                      <p:to>
                                        <p:strVal val="visible"/>
                                      </p:to>
                                    </p:set>
                                    <p:anim calcmode="lin" valueType="num">
                                      <p:cBhvr additive="base">
                                        <p:cTn id="25" dur="500" fill="hold"/>
                                        <p:tgtEl>
                                          <p:spTgt spid="27341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34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3410">
                                            <p:txEl>
                                              <p:pRg st="8" end="8"/>
                                            </p:txEl>
                                          </p:spTgt>
                                        </p:tgtEl>
                                        <p:attrNameLst>
                                          <p:attrName>style.visibility</p:attrName>
                                        </p:attrNameLst>
                                      </p:cBhvr>
                                      <p:to>
                                        <p:strVal val="visible"/>
                                      </p:to>
                                    </p:set>
                                    <p:anim calcmode="lin" valueType="num">
                                      <p:cBhvr additive="base">
                                        <p:cTn id="31" dur="500" fill="hold"/>
                                        <p:tgtEl>
                                          <p:spTgt spid="273410">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341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0" y="1066800"/>
            <a:ext cx="914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19:1-3   	Juxtaposition for comparison, contrast:</a:t>
            </a:r>
          </a:p>
          <a:p>
            <a:pPr>
              <a:spcBef>
                <a:spcPct val="0"/>
              </a:spcBef>
              <a:buClrTx/>
              <a:buFontTx/>
              <a:buNone/>
            </a:pPr>
            <a:endParaRPr kumimoji="0" lang="en-US" altLang="en-US" sz="2400" b="1"/>
          </a:p>
          <a:p>
            <a:pPr>
              <a:spcBef>
                <a:spcPct val="0"/>
              </a:spcBef>
              <a:buClrTx/>
              <a:buFontTx/>
              <a:buNone/>
            </a:pPr>
            <a:r>
              <a:rPr kumimoji="0" lang="en-US" altLang="en-US" sz="2400" b="1"/>
              <a:t>         		Echoing: comparison</a:t>
            </a:r>
          </a:p>
          <a:p>
            <a:pPr>
              <a:spcBef>
                <a:spcPct val="0"/>
              </a:spcBef>
              <a:buClrTx/>
              <a:buFontTx/>
              <a:buNone/>
            </a:pPr>
            <a:endParaRPr kumimoji="0" lang="en-US" altLang="en-US" sz="2400" b="1"/>
          </a:p>
          <a:p>
            <a:pPr>
              <a:spcBef>
                <a:spcPct val="0"/>
              </a:spcBef>
              <a:buClrTx/>
              <a:buFontTx/>
              <a:buNone/>
            </a:pPr>
            <a:r>
              <a:rPr kumimoji="0" lang="en-US" altLang="en-US" sz="2400" b="1"/>
              <a:t>         		Character portrayal through action</a:t>
            </a:r>
          </a:p>
          <a:p>
            <a:pPr>
              <a:spcBef>
                <a:spcPct val="0"/>
              </a:spcBef>
              <a:buClrTx/>
              <a:buFontTx/>
              <a:buNone/>
            </a:pPr>
            <a:endParaRPr kumimoji="0" lang="en-US" altLang="en-US" sz="2400" b="1"/>
          </a:p>
          <a:p>
            <a:pPr>
              <a:spcBef>
                <a:spcPct val="0"/>
              </a:spcBef>
              <a:buClrTx/>
              <a:buFontTx/>
              <a:buNone/>
            </a:pPr>
            <a:r>
              <a:rPr kumimoji="0" lang="en-US" altLang="en-US" sz="2400" b="1"/>
              <a:t>19:4-10  	Juxtaposition: antithesis of "echo" of Abe: contrast</a:t>
            </a:r>
            <a:endParaRPr kumimoji="0" lang="en-US" altLang="en-US" sz="2400"/>
          </a:p>
        </p:txBody>
      </p:sp>
      <p:sp>
        <p:nvSpPr>
          <p:cNvPr id="81923" name="Rectangle 3"/>
          <p:cNvSpPr>
            <a:spLocks noChangeArrowheads="1"/>
          </p:cNvSpPr>
          <p:nvPr/>
        </p:nvSpPr>
        <p:spPr bwMode="auto">
          <a:xfrm>
            <a:off x="2057400" y="228600"/>
            <a:ext cx="504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Lit. Features of Genesis 18-19 (3 of 3)</a:t>
            </a:r>
          </a:p>
        </p:txBody>
      </p:sp>
      <p:graphicFrame>
        <p:nvGraphicFramePr>
          <p:cNvPr id="81924" name="Object 4"/>
          <p:cNvGraphicFramePr>
            <a:graphicFrameLocks noChangeAspect="1"/>
          </p:cNvGraphicFramePr>
          <p:nvPr/>
        </p:nvGraphicFramePr>
        <p:xfrm>
          <a:off x="304800" y="3797300"/>
          <a:ext cx="3886200" cy="2944813"/>
        </p:xfrm>
        <a:graphic>
          <a:graphicData uri="http://schemas.openxmlformats.org/presentationml/2006/ole">
            <mc:AlternateContent xmlns:mc="http://schemas.openxmlformats.org/markup-compatibility/2006">
              <mc:Choice xmlns:v="urn:schemas-microsoft-com:vml" Requires="v">
                <p:oleObj spid="_x0000_s81942" name="Clip" r:id="rId4" imgW="4579545" imgH="3470495" progId="MS_ClipArt_Gallery.5">
                  <p:embed/>
                </p:oleObj>
              </mc:Choice>
              <mc:Fallback>
                <p:oleObj name="Clip" r:id="rId4" imgW="4579545" imgH="3470495"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797300"/>
                        <a:ext cx="3886200" cy="294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25" name="Picture 5" descr="D:\Pictures\Old Testament\Places\sodom.jpg"/>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4724400" y="3790950"/>
            <a:ext cx="28162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descr="sod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810000"/>
            <a:ext cx="27987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4434">
                                            <p:txEl>
                                              <p:pRg st="0" end="0"/>
                                            </p:txEl>
                                          </p:spTgt>
                                        </p:tgtEl>
                                        <p:attrNameLst>
                                          <p:attrName>style.visibility</p:attrName>
                                        </p:attrNameLst>
                                      </p:cBhvr>
                                      <p:to>
                                        <p:strVal val="visible"/>
                                      </p:to>
                                    </p:set>
                                    <p:anim calcmode="lin" valueType="num">
                                      <p:cBhvr additive="base">
                                        <p:cTn id="7" dur="500" fill="hold"/>
                                        <p:tgtEl>
                                          <p:spTgt spid="2744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4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4434">
                                            <p:txEl>
                                              <p:pRg st="2" end="2"/>
                                            </p:txEl>
                                          </p:spTgt>
                                        </p:tgtEl>
                                        <p:attrNameLst>
                                          <p:attrName>style.visibility</p:attrName>
                                        </p:attrNameLst>
                                      </p:cBhvr>
                                      <p:to>
                                        <p:strVal val="visible"/>
                                      </p:to>
                                    </p:set>
                                    <p:anim calcmode="lin" valueType="num">
                                      <p:cBhvr additive="base">
                                        <p:cTn id="13" dur="500" fill="hold"/>
                                        <p:tgtEl>
                                          <p:spTgt spid="27443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44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4434">
                                            <p:txEl>
                                              <p:pRg st="4" end="4"/>
                                            </p:txEl>
                                          </p:spTgt>
                                        </p:tgtEl>
                                        <p:attrNameLst>
                                          <p:attrName>style.visibility</p:attrName>
                                        </p:attrNameLst>
                                      </p:cBhvr>
                                      <p:to>
                                        <p:strVal val="visible"/>
                                      </p:to>
                                    </p:set>
                                    <p:anim calcmode="lin" valueType="num">
                                      <p:cBhvr additive="base">
                                        <p:cTn id="19" dur="500" fill="hold"/>
                                        <p:tgtEl>
                                          <p:spTgt spid="27443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44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4434">
                                            <p:txEl>
                                              <p:pRg st="6" end="6"/>
                                            </p:txEl>
                                          </p:spTgt>
                                        </p:tgtEl>
                                        <p:attrNameLst>
                                          <p:attrName>style.visibility</p:attrName>
                                        </p:attrNameLst>
                                      </p:cBhvr>
                                      <p:to>
                                        <p:strVal val="visible"/>
                                      </p:to>
                                    </p:set>
                                    <p:anim calcmode="lin" valueType="num">
                                      <p:cBhvr additive="base">
                                        <p:cTn id="25" dur="500" fill="hold"/>
                                        <p:tgtEl>
                                          <p:spTgt spid="27443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443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Homework #6</a:t>
            </a:r>
            <a:endParaRPr kumimoji="0" lang="en-US" altLang="en-US" sz="2400"/>
          </a:p>
        </p:txBody>
      </p:sp>
      <p:sp>
        <p:nvSpPr>
          <p:cNvPr id="275459" name="Text Box 3"/>
          <p:cNvSpPr txBox="1">
            <a:spLocks noChangeArrowheads="1"/>
          </p:cNvSpPr>
          <p:nvPr/>
        </p:nvSpPr>
        <p:spPr bwMode="auto">
          <a:xfrm>
            <a:off x="0" y="9906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a:t>Genesis: 12:10-20; 20:1-17; and 26:1-11</a:t>
            </a:r>
            <a:endParaRPr kumimoji="0" lang="en-US" altLang="en-US" sz="2400" b="1"/>
          </a:p>
          <a:p>
            <a:pPr>
              <a:spcBef>
                <a:spcPct val="50000"/>
              </a:spcBef>
              <a:buClrTx/>
              <a:buFontTx/>
              <a:buNone/>
            </a:pPr>
            <a:r>
              <a:rPr kumimoji="0" lang="en-US" altLang="en-US" sz="2400" b="1"/>
              <a:t>1) What is the common plot element?</a:t>
            </a:r>
          </a:p>
          <a:p>
            <a:pPr>
              <a:spcBef>
                <a:spcPct val="50000"/>
              </a:spcBef>
              <a:buClrTx/>
              <a:buFontTx/>
              <a:buNone/>
            </a:pPr>
            <a:r>
              <a:rPr kumimoji="0" lang="en-US" altLang="en-US" sz="2400" b="1"/>
              <a:t>2) (W) How do you account for the similarity?</a:t>
            </a:r>
          </a:p>
        </p:txBody>
      </p:sp>
      <p:graphicFrame>
        <p:nvGraphicFramePr>
          <p:cNvPr id="82948" name="Object 4"/>
          <p:cNvGraphicFramePr>
            <a:graphicFrameLocks noChangeAspect="1"/>
          </p:cNvGraphicFramePr>
          <p:nvPr/>
        </p:nvGraphicFramePr>
        <p:xfrm>
          <a:off x="304800" y="2794000"/>
          <a:ext cx="2087563" cy="4064000"/>
        </p:xfrm>
        <a:graphic>
          <a:graphicData uri="http://schemas.openxmlformats.org/presentationml/2006/ole">
            <mc:AlternateContent xmlns:mc="http://schemas.openxmlformats.org/markup-compatibility/2006">
              <mc:Choice xmlns:v="urn:schemas-microsoft-com:vml" Requires="v">
                <p:oleObj spid="_x0000_s82981" name="Clip" r:id="rId3" imgW="4579545" imgH="8914646" progId="MS_ClipArt_Gallery.5">
                  <p:embed/>
                </p:oleObj>
              </mc:Choice>
              <mc:Fallback>
                <p:oleObj name="Clip" r:id="rId3" imgW="4579545" imgH="8914646"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94000"/>
                        <a:ext cx="20875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6819900" y="0"/>
          <a:ext cx="2324100" cy="3048000"/>
        </p:xfrm>
        <a:graphic>
          <a:graphicData uri="http://schemas.openxmlformats.org/presentationml/2006/ole">
            <mc:AlternateContent xmlns:mc="http://schemas.openxmlformats.org/markup-compatibility/2006">
              <mc:Choice xmlns:v="urn:schemas-microsoft-com:vml" Requires="v">
                <p:oleObj spid="_x0000_s82982" name="Clip" r:id="rId5" imgW="4579545" imgH="6005465" progId="MS_ClipArt_Gallery.5">
                  <p:embed/>
                </p:oleObj>
              </mc:Choice>
              <mc:Fallback>
                <p:oleObj name="Clip" r:id="rId5" imgW="4579545" imgH="6005465" progId="MS_ClipArt_Gallery.5">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9900" y="0"/>
                        <a:ext cx="23241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5462" name="Text Box 6"/>
          <p:cNvSpPr txBox="1">
            <a:spLocks noChangeArrowheads="1"/>
          </p:cNvSpPr>
          <p:nvPr/>
        </p:nvSpPr>
        <p:spPr bwMode="auto">
          <a:xfrm>
            <a:off x="2514600" y="3352800"/>
            <a:ext cx="6629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a:t>Judges 2:6-3:30</a:t>
            </a:r>
            <a:endParaRPr kumimoji="0" lang="en-US" altLang="en-US" sz="2400" b="1"/>
          </a:p>
          <a:p>
            <a:pPr>
              <a:spcBef>
                <a:spcPct val="50000"/>
              </a:spcBef>
              <a:buClrTx/>
              <a:buFontTx/>
              <a:buNone/>
            </a:pPr>
            <a:r>
              <a:rPr kumimoji="0" lang="en-US" altLang="en-US" sz="2400" b="1"/>
              <a:t>3) What is the main structuring element in Judges?</a:t>
            </a:r>
          </a:p>
          <a:p>
            <a:pPr>
              <a:spcBef>
                <a:spcPct val="50000"/>
              </a:spcBef>
              <a:buClrTx/>
              <a:buFontTx/>
              <a:buNone/>
            </a:pPr>
            <a:r>
              <a:rPr kumimoji="0" lang="en-US" altLang="en-US" sz="2400" b="1"/>
              <a:t>4) (W) Support whether or not you think this material was put into written form soon or long after the events mentioned?</a:t>
            </a:r>
          </a:p>
          <a:p>
            <a:pPr>
              <a:spcBef>
                <a:spcPct val="50000"/>
              </a:spcBef>
              <a:buClrTx/>
              <a:buFontTx/>
              <a:buNone/>
            </a:pP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additive="base">
                                        <p:cTn id="7" dur="500" fill="hold"/>
                                        <p:tgtEl>
                                          <p:spTgt spid="275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5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5459">
                                            <p:txEl>
                                              <p:pRg st="1" end="1"/>
                                            </p:txEl>
                                          </p:spTgt>
                                        </p:tgtEl>
                                        <p:attrNameLst>
                                          <p:attrName>style.visibility</p:attrName>
                                        </p:attrNameLst>
                                      </p:cBhvr>
                                      <p:to>
                                        <p:strVal val="visible"/>
                                      </p:to>
                                    </p:set>
                                    <p:anim calcmode="lin" valueType="num">
                                      <p:cBhvr additive="base">
                                        <p:cTn id="13" dur="500" fill="hold"/>
                                        <p:tgtEl>
                                          <p:spTgt spid="275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5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5459">
                                            <p:txEl>
                                              <p:pRg st="2" end="2"/>
                                            </p:txEl>
                                          </p:spTgt>
                                        </p:tgtEl>
                                        <p:attrNameLst>
                                          <p:attrName>style.visibility</p:attrName>
                                        </p:attrNameLst>
                                      </p:cBhvr>
                                      <p:to>
                                        <p:strVal val="visible"/>
                                      </p:to>
                                    </p:set>
                                    <p:anim calcmode="lin" valueType="num">
                                      <p:cBhvr additive="base">
                                        <p:cTn id="19" dur="500" fill="hold"/>
                                        <p:tgtEl>
                                          <p:spTgt spid="275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5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5462">
                                            <p:txEl>
                                              <p:pRg st="0" end="0"/>
                                            </p:txEl>
                                          </p:spTgt>
                                        </p:tgtEl>
                                        <p:attrNameLst>
                                          <p:attrName>style.visibility</p:attrName>
                                        </p:attrNameLst>
                                      </p:cBhvr>
                                      <p:to>
                                        <p:strVal val="visible"/>
                                      </p:to>
                                    </p:set>
                                    <p:anim calcmode="lin" valueType="num">
                                      <p:cBhvr additive="base">
                                        <p:cTn id="25" dur="500" fill="hold"/>
                                        <p:tgtEl>
                                          <p:spTgt spid="27546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54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5462">
                                            <p:txEl>
                                              <p:pRg st="1" end="1"/>
                                            </p:txEl>
                                          </p:spTgt>
                                        </p:tgtEl>
                                        <p:attrNameLst>
                                          <p:attrName>style.visibility</p:attrName>
                                        </p:attrNameLst>
                                      </p:cBhvr>
                                      <p:to>
                                        <p:strVal val="visible"/>
                                      </p:to>
                                    </p:set>
                                    <p:anim calcmode="lin" valueType="num">
                                      <p:cBhvr additive="base">
                                        <p:cTn id="31" dur="500" fill="hold"/>
                                        <p:tgtEl>
                                          <p:spTgt spid="275462">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54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75462">
                                            <p:txEl>
                                              <p:pRg st="2" end="2"/>
                                            </p:txEl>
                                          </p:spTgt>
                                        </p:tgtEl>
                                        <p:attrNameLst>
                                          <p:attrName>style.visibility</p:attrName>
                                        </p:attrNameLst>
                                      </p:cBhvr>
                                      <p:to>
                                        <p:strVal val="visible"/>
                                      </p:to>
                                    </p:set>
                                    <p:anim calcmode="lin" valueType="num">
                                      <p:cBhvr additive="base">
                                        <p:cTn id="37" dur="500" fill="hold"/>
                                        <p:tgtEl>
                                          <p:spTgt spid="275462">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7546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p:bldP spid="27546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0" y="6096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Objective: Figure out how biblical narratives are to be read.</a:t>
            </a:r>
          </a:p>
          <a:p>
            <a:pPr>
              <a:spcBef>
                <a:spcPct val="0"/>
              </a:spcBef>
              <a:buClrTx/>
              <a:buFontTx/>
              <a:buNone/>
            </a:pPr>
            <a:endParaRPr kumimoji="0" lang="en-US" altLang="en-US" sz="2400" b="1"/>
          </a:p>
          <a:p>
            <a:pPr>
              <a:spcBef>
                <a:spcPct val="0"/>
              </a:spcBef>
              <a:buClrTx/>
              <a:buFontTx/>
              <a:buNone/>
            </a:pPr>
            <a:r>
              <a:rPr kumimoji="0" lang="en-US" altLang="en-US" sz="2400" b="1"/>
              <a:t>1. Note that we have two stories (Q#a):   </a:t>
            </a:r>
          </a:p>
          <a:p>
            <a:pPr>
              <a:spcBef>
                <a:spcPct val="0"/>
              </a:spcBef>
              <a:buClrTx/>
              <a:buFontTx/>
              <a:buNone/>
            </a:pPr>
            <a:r>
              <a:rPr kumimoji="0" lang="en-US" altLang="en-US" sz="2400" b="1"/>
              <a:t>(Where does the first account end?)</a:t>
            </a:r>
            <a:endParaRPr kumimoji="0" lang="en-US" altLang="en-US" sz="2400"/>
          </a:p>
        </p:txBody>
      </p:sp>
      <p:sp>
        <p:nvSpPr>
          <p:cNvPr id="2867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Homework #3:  GENESIS 1-2</a:t>
            </a:r>
          </a:p>
        </p:txBody>
      </p:sp>
      <p:sp>
        <p:nvSpPr>
          <p:cNvPr id="146436" name="Text Box 4"/>
          <p:cNvSpPr txBox="1">
            <a:spLocks noChangeArrowheads="1"/>
          </p:cNvSpPr>
          <p:nvPr/>
        </p:nvSpPr>
        <p:spPr bwMode="auto">
          <a:xfrm>
            <a:off x="0" y="2286000"/>
            <a:ext cx="91440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Gen 2:4 (chiastic structure suggests verse 4 is not to be subdivided)</a:t>
            </a:r>
          </a:p>
          <a:p>
            <a:pPr>
              <a:spcBef>
                <a:spcPct val="50000"/>
              </a:spcBef>
              <a:buClrTx/>
              <a:buFontTx/>
              <a:buNone/>
            </a:pPr>
            <a:r>
              <a:rPr kumimoji="0" lang="en-US" altLang="en-US" sz="2400" b="1"/>
              <a:t>“These are the generations:</a:t>
            </a:r>
          </a:p>
          <a:p>
            <a:pPr>
              <a:spcBef>
                <a:spcPct val="50000"/>
              </a:spcBef>
              <a:buClrTx/>
              <a:buFontTx/>
              <a:buNone/>
            </a:pPr>
            <a:r>
              <a:rPr kumimoji="0" lang="en-US" altLang="en-US" sz="2400" b="1"/>
              <a:t>	</a:t>
            </a:r>
            <a:r>
              <a:rPr kumimoji="0" lang="en-US" altLang="en-US" sz="2400" b="1">
                <a:solidFill>
                  <a:schemeClr val="accent1"/>
                </a:solidFill>
              </a:rPr>
              <a:t>A. of the heavens and</a:t>
            </a:r>
            <a:endParaRPr kumimoji="0" lang="en-US" altLang="en-US" sz="2400" b="1"/>
          </a:p>
          <a:p>
            <a:pPr>
              <a:spcBef>
                <a:spcPct val="50000"/>
              </a:spcBef>
              <a:buClrTx/>
              <a:buFontTx/>
              <a:buNone/>
            </a:pPr>
            <a:r>
              <a:rPr kumimoji="0" lang="en-US" altLang="en-US" sz="2400" b="1"/>
              <a:t>		</a:t>
            </a:r>
            <a:r>
              <a:rPr kumimoji="0" lang="en-US" altLang="en-US" sz="2400" b="1">
                <a:solidFill>
                  <a:schemeClr val="accent2"/>
                </a:solidFill>
              </a:rPr>
              <a:t>B. the earth</a:t>
            </a:r>
            <a:endParaRPr kumimoji="0" lang="en-US" altLang="en-US" sz="2400" b="1"/>
          </a:p>
          <a:p>
            <a:pPr>
              <a:spcBef>
                <a:spcPct val="50000"/>
              </a:spcBef>
              <a:buClrTx/>
              <a:buFontTx/>
              <a:buNone/>
            </a:pPr>
            <a:r>
              <a:rPr kumimoji="0" lang="en-US" altLang="en-US" sz="2400" b="1"/>
              <a:t>			</a:t>
            </a:r>
            <a:r>
              <a:rPr kumimoji="0" lang="en-US" altLang="en-US" sz="2400" b="1">
                <a:solidFill>
                  <a:schemeClr val="hlink"/>
                </a:solidFill>
              </a:rPr>
              <a:t>C. when they were created</a:t>
            </a:r>
          </a:p>
          <a:p>
            <a:pPr>
              <a:spcBef>
                <a:spcPct val="50000"/>
              </a:spcBef>
              <a:buClrTx/>
              <a:buFontTx/>
              <a:buNone/>
            </a:pPr>
            <a:r>
              <a:rPr kumimoji="0" lang="en-US" altLang="en-US" sz="2400" b="1">
                <a:solidFill>
                  <a:schemeClr val="hlink"/>
                </a:solidFill>
              </a:rPr>
              <a:t>			C. in the day Yahweh God created</a:t>
            </a:r>
            <a:endParaRPr kumimoji="0" lang="en-US" altLang="en-US" sz="2400" b="1"/>
          </a:p>
          <a:p>
            <a:pPr>
              <a:spcBef>
                <a:spcPct val="50000"/>
              </a:spcBef>
              <a:buClrTx/>
              <a:buFontTx/>
              <a:buNone/>
            </a:pPr>
            <a:r>
              <a:rPr kumimoji="0" lang="en-US" altLang="en-US" sz="2400" b="1"/>
              <a:t>		</a:t>
            </a:r>
            <a:r>
              <a:rPr kumimoji="0" lang="en-US" altLang="en-US" sz="2400" b="1">
                <a:solidFill>
                  <a:schemeClr val="accent2"/>
                </a:solidFill>
              </a:rPr>
              <a:t>B. the earth and</a:t>
            </a:r>
            <a:endParaRPr kumimoji="0" lang="en-US" altLang="en-US" sz="2400" b="1"/>
          </a:p>
          <a:p>
            <a:pPr>
              <a:spcBef>
                <a:spcPct val="50000"/>
              </a:spcBef>
              <a:buClrTx/>
              <a:buFontTx/>
              <a:buNone/>
            </a:pPr>
            <a:r>
              <a:rPr kumimoji="0" lang="en-US" altLang="en-US" sz="2400" b="1"/>
              <a:t>	</a:t>
            </a:r>
            <a:r>
              <a:rPr kumimoji="0" lang="en-US" altLang="en-US" sz="2400" b="1">
                <a:solidFill>
                  <a:schemeClr val="accent1"/>
                </a:solidFill>
              </a:rPr>
              <a:t>A. the heavens”</a:t>
            </a:r>
            <a:endParaRPr kumimoji="0" lang="en-US"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34">
                                            <p:txEl>
                                              <p:pRg st="0" end="0"/>
                                            </p:txEl>
                                          </p:spTgt>
                                        </p:tgtEl>
                                        <p:attrNameLst>
                                          <p:attrName>style.visibility</p:attrName>
                                        </p:attrNameLst>
                                      </p:cBhvr>
                                      <p:to>
                                        <p:strVal val="visible"/>
                                      </p:to>
                                    </p:set>
                                    <p:anim calcmode="lin" valueType="num">
                                      <p:cBhvr additive="base">
                                        <p:cTn id="7" dur="500" fill="hold"/>
                                        <p:tgtEl>
                                          <p:spTgt spid="1464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34">
                                            <p:txEl>
                                              <p:pRg st="2" end="2"/>
                                            </p:txEl>
                                          </p:spTgt>
                                        </p:tgtEl>
                                        <p:attrNameLst>
                                          <p:attrName>style.visibility</p:attrName>
                                        </p:attrNameLst>
                                      </p:cBhvr>
                                      <p:to>
                                        <p:strVal val="visible"/>
                                      </p:to>
                                    </p:set>
                                    <p:anim calcmode="lin" valueType="num">
                                      <p:cBhvr additive="base">
                                        <p:cTn id="13" dur="500" fill="hold"/>
                                        <p:tgtEl>
                                          <p:spTgt spid="14643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64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6434">
                                            <p:txEl>
                                              <p:pRg st="3" end="3"/>
                                            </p:txEl>
                                          </p:spTgt>
                                        </p:tgtEl>
                                        <p:attrNameLst>
                                          <p:attrName>style.visibility</p:attrName>
                                        </p:attrNameLst>
                                      </p:cBhvr>
                                      <p:to>
                                        <p:strVal val="visible"/>
                                      </p:to>
                                    </p:set>
                                    <p:anim calcmode="lin" valueType="num">
                                      <p:cBhvr additive="base">
                                        <p:cTn id="19" dur="500" fill="hold"/>
                                        <p:tgtEl>
                                          <p:spTgt spid="14643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64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6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build="p" autoUpdateAnimBg="0"/>
      <p:bldP spid="14643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0" y="609600"/>
            <a:ext cx="914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Parallel literary structure of openings of Gen 1:1-3 and 2:4-7</a:t>
            </a:r>
          </a:p>
          <a:p>
            <a:pPr algn="ctr">
              <a:spcBef>
                <a:spcPct val="50000"/>
              </a:spcBef>
              <a:buClrTx/>
              <a:buFontTx/>
              <a:buNone/>
            </a:pPr>
            <a:r>
              <a:rPr kumimoji="0" lang="en-US" altLang="en-US" sz="2400" b="1"/>
              <a:t>(Shows that we have two separate accounts)</a:t>
            </a:r>
            <a:endParaRPr kumimoji="0" lang="en-US" altLang="en-US" sz="2400"/>
          </a:p>
        </p:txBody>
      </p:sp>
      <p:sp>
        <p:nvSpPr>
          <p:cNvPr id="29699" name="Text Box 3"/>
          <p:cNvSpPr txBox="1">
            <a:spLocks noChangeArrowheads="1"/>
          </p:cNvSpPr>
          <p:nvPr/>
        </p:nvSpPr>
        <p:spPr bwMode="auto">
          <a:xfrm>
            <a:off x="0" y="121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2400"/>
          </a:p>
        </p:txBody>
      </p:sp>
      <p:sp>
        <p:nvSpPr>
          <p:cNvPr id="148484" name="Text Box 4"/>
          <p:cNvSpPr txBox="1">
            <a:spLocks noChangeArrowheads="1"/>
          </p:cNvSpPr>
          <p:nvPr/>
        </p:nvSpPr>
        <p:spPr bwMode="auto">
          <a:xfrm>
            <a:off x="0" y="17526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1. Summary introduction / title:		1:1 and 2:4</a:t>
            </a:r>
          </a:p>
          <a:p>
            <a:pPr>
              <a:spcBef>
                <a:spcPct val="50000"/>
              </a:spcBef>
              <a:buClrTx/>
              <a:buFontTx/>
              <a:buNone/>
            </a:pPr>
            <a:r>
              <a:rPr kumimoji="0" lang="en-US" altLang="en-US" sz="2400" b="1"/>
              <a:t>2. Circumstantial clauses:			1:2 and 2:5-6</a:t>
            </a:r>
          </a:p>
          <a:p>
            <a:pPr>
              <a:spcBef>
                <a:spcPct val="50000"/>
              </a:spcBef>
              <a:buClrTx/>
              <a:buFontTx/>
              <a:buNone/>
            </a:pPr>
            <a:r>
              <a:rPr kumimoji="0" lang="en-US" altLang="en-US" sz="2400" b="1"/>
              <a:t>3. Main action begins:			1:3 and 2:7</a:t>
            </a:r>
          </a:p>
        </p:txBody>
      </p:sp>
      <p:graphicFrame>
        <p:nvGraphicFramePr>
          <p:cNvPr id="148485" name="Object 5"/>
          <p:cNvGraphicFramePr>
            <a:graphicFrameLocks noChangeAspect="1"/>
          </p:cNvGraphicFramePr>
          <p:nvPr/>
        </p:nvGraphicFramePr>
        <p:xfrm>
          <a:off x="6705600" y="3200400"/>
          <a:ext cx="1892300" cy="1927225"/>
        </p:xfrm>
        <a:graphic>
          <a:graphicData uri="http://schemas.openxmlformats.org/presentationml/2006/ole">
            <mc:AlternateContent xmlns:mc="http://schemas.openxmlformats.org/markup-compatibility/2006">
              <mc:Choice xmlns:v="urn:schemas-microsoft-com:vml" Requires="v">
                <p:oleObj spid="_x0000_s29722" name="Clip" r:id="rId4" imgW="1891894" imgH="1928470" progId="MS_ClipArt_Gallery.5">
                  <p:embed/>
                </p:oleObj>
              </mc:Choice>
              <mc:Fallback>
                <p:oleObj name="Clip" r:id="rId4" imgW="1891894" imgH="1928470" progId="MS_ClipArt_Gallery.5">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200400"/>
                        <a:ext cx="1892300" cy="192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486" name="WordArt 6"/>
          <p:cNvSpPr>
            <a:spLocks noChangeArrowheads="1" noChangeShapeType="1" noTextEdit="1"/>
          </p:cNvSpPr>
          <p:nvPr/>
        </p:nvSpPr>
        <p:spPr bwMode="auto">
          <a:xfrm>
            <a:off x="990600" y="3657600"/>
            <a:ext cx="1209675" cy="51435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FF0000"/>
                </a:solidFill>
                <a:latin typeface="Algerian"/>
              </a:rPr>
              <a:t>Title</a:t>
            </a:r>
          </a:p>
        </p:txBody>
      </p:sp>
      <p:sp>
        <p:nvSpPr>
          <p:cNvPr id="148487" name="WordArt 7"/>
          <p:cNvSpPr>
            <a:spLocks noChangeArrowheads="1" noChangeShapeType="1" noTextEdit="1"/>
          </p:cNvSpPr>
          <p:nvPr/>
        </p:nvSpPr>
        <p:spPr bwMode="auto">
          <a:xfrm>
            <a:off x="3276600" y="3962400"/>
            <a:ext cx="1809750" cy="1157288"/>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33CC"/>
                </a:solidFill>
                <a:latin typeface="Algerian"/>
              </a:rPr>
              <a:t>Setting</a:t>
            </a:r>
          </a:p>
        </p:txBody>
      </p:sp>
      <p:sp>
        <p:nvSpPr>
          <p:cNvPr id="148488" name="WordArt 8"/>
          <p:cNvSpPr>
            <a:spLocks noChangeArrowheads="1" noChangeShapeType="1" noTextEdit="1"/>
          </p:cNvSpPr>
          <p:nvPr/>
        </p:nvSpPr>
        <p:spPr bwMode="auto">
          <a:xfrm>
            <a:off x="5638800" y="5181600"/>
            <a:ext cx="1581150" cy="600075"/>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8080"/>
                </a:solidFill>
                <a:latin typeface="Algerian"/>
              </a:rPr>
              <a:t>Action</a:t>
            </a:r>
          </a:p>
        </p:txBody>
      </p:sp>
      <p:sp>
        <p:nvSpPr>
          <p:cNvPr id="148489" name="Text Box 9"/>
          <p:cNvSpPr txBox="1">
            <a:spLocks noChangeArrowheads="1"/>
          </p:cNvSpPr>
          <p:nvPr/>
        </p:nvSpPr>
        <p:spPr bwMode="auto">
          <a:xfrm>
            <a:off x="0" y="6172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    Do we have two conflicting accounts of creation?</a:t>
            </a:r>
          </a:p>
        </p:txBody>
      </p:sp>
      <p:sp>
        <p:nvSpPr>
          <p:cNvPr id="29706" name="Text Box 10"/>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GENESIS 1-2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4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848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848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848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8486"/>
                                        </p:tgtEl>
                                        <p:attrNameLst>
                                          <p:attrName>style.visibility</p:attrName>
                                        </p:attrNameLst>
                                      </p:cBhvr>
                                      <p:to>
                                        <p:strVal val="visible"/>
                                      </p:to>
                                    </p:set>
                                    <p:anim calcmode="lin" valueType="num">
                                      <p:cBhvr additive="base">
                                        <p:cTn id="27" dur="500" fill="hold"/>
                                        <p:tgtEl>
                                          <p:spTgt spid="148486"/>
                                        </p:tgtEl>
                                        <p:attrNameLst>
                                          <p:attrName>ppt_x</p:attrName>
                                        </p:attrNameLst>
                                      </p:cBhvr>
                                      <p:tavLst>
                                        <p:tav tm="0">
                                          <p:val>
                                            <p:strVal val="0-#ppt_w/2"/>
                                          </p:val>
                                        </p:tav>
                                        <p:tav tm="100000">
                                          <p:val>
                                            <p:strVal val="#ppt_x"/>
                                          </p:val>
                                        </p:tav>
                                      </p:tavLst>
                                    </p:anim>
                                    <p:anim calcmode="lin" valueType="num">
                                      <p:cBhvr additive="base">
                                        <p:cTn id="28" dur="500" fill="hold"/>
                                        <p:tgtEl>
                                          <p:spTgt spid="14848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2" presetClass="entr" presetSubtype="4" fill="hold" grpId="0" nodeType="afterEffect">
                                  <p:stCondLst>
                                    <p:cond delay="1000"/>
                                  </p:stCondLst>
                                  <p:childTnLst>
                                    <p:set>
                                      <p:cBhvr>
                                        <p:cTn id="31" dur="1" fill="hold">
                                          <p:stCondLst>
                                            <p:cond delay="0"/>
                                          </p:stCondLst>
                                        </p:cTn>
                                        <p:tgtEl>
                                          <p:spTgt spid="148487"/>
                                        </p:tgtEl>
                                        <p:attrNameLst>
                                          <p:attrName>style.visibility</p:attrName>
                                        </p:attrNameLst>
                                      </p:cBhvr>
                                      <p:to>
                                        <p:strVal val="visible"/>
                                      </p:to>
                                    </p:set>
                                    <p:anim calcmode="lin" valueType="num">
                                      <p:cBhvr additive="base">
                                        <p:cTn id="32" dur="500" fill="hold"/>
                                        <p:tgtEl>
                                          <p:spTgt spid="148487"/>
                                        </p:tgtEl>
                                        <p:attrNameLst>
                                          <p:attrName>ppt_x</p:attrName>
                                        </p:attrNameLst>
                                      </p:cBhvr>
                                      <p:tavLst>
                                        <p:tav tm="0">
                                          <p:val>
                                            <p:strVal val="#ppt_x"/>
                                          </p:val>
                                        </p:tav>
                                        <p:tav tm="100000">
                                          <p:val>
                                            <p:strVal val="#ppt_x"/>
                                          </p:val>
                                        </p:tav>
                                      </p:tavLst>
                                    </p:anim>
                                    <p:anim calcmode="lin" valueType="num">
                                      <p:cBhvr additive="base">
                                        <p:cTn id="33" dur="500" fill="hold"/>
                                        <p:tgtEl>
                                          <p:spTgt spid="148487"/>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000"/>
                            </p:stCondLst>
                            <p:childTnLst>
                              <p:par>
                                <p:cTn id="35" presetID="2" presetClass="entr" presetSubtype="2" fill="hold" grpId="0" nodeType="afterEffect">
                                  <p:stCondLst>
                                    <p:cond delay="1000"/>
                                  </p:stCondLst>
                                  <p:childTnLst>
                                    <p:set>
                                      <p:cBhvr>
                                        <p:cTn id="36" dur="1" fill="hold">
                                          <p:stCondLst>
                                            <p:cond delay="0"/>
                                          </p:stCondLst>
                                        </p:cTn>
                                        <p:tgtEl>
                                          <p:spTgt spid="148488"/>
                                        </p:tgtEl>
                                        <p:attrNameLst>
                                          <p:attrName>style.visibility</p:attrName>
                                        </p:attrNameLst>
                                      </p:cBhvr>
                                      <p:to>
                                        <p:strVal val="visible"/>
                                      </p:to>
                                    </p:set>
                                    <p:anim calcmode="lin" valueType="num">
                                      <p:cBhvr additive="base">
                                        <p:cTn id="37" dur="500" fill="hold"/>
                                        <p:tgtEl>
                                          <p:spTgt spid="148488"/>
                                        </p:tgtEl>
                                        <p:attrNameLst>
                                          <p:attrName>ppt_x</p:attrName>
                                        </p:attrNameLst>
                                      </p:cBhvr>
                                      <p:tavLst>
                                        <p:tav tm="0">
                                          <p:val>
                                            <p:strVal val="1+#ppt_w/2"/>
                                          </p:val>
                                        </p:tav>
                                        <p:tav tm="100000">
                                          <p:val>
                                            <p:strVal val="#ppt_x"/>
                                          </p:val>
                                        </p:tav>
                                      </p:tavLst>
                                    </p:anim>
                                    <p:anim calcmode="lin" valueType="num">
                                      <p:cBhvr additive="base">
                                        <p:cTn id="38" dur="500" fill="hold"/>
                                        <p:tgtEl>
                                          <p:spTgt spid="14848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1" presetClass="entr" presetSubtype="0" fill="hold" nodeType="afterEffect">
                                  <p:stCondLst>
                                    <p:cond delay="0"/>
                                  </p:stCondLst>
                                  <p:childTnLst>
                                    <p:set>
                                      <p:cBhvr>
                                        <p:cTn id="41" dur="1" fill="hold">
                                          <p:stCondLst>
                                            <p:cond delay="499"/>
                                          </p:stCondLst>
                                        </p:cTn>
                                        <p:tgtEl>
                                          <p:spTgt spid="14848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CLAP.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48489"/>
                                        </p:tgtEl>
                                        <p:attrNameLst>
                                          <p:attrName>style.visibility</p:attrName>
                                        </p:attrNameLst>
                                      </p:cBhvr>
                                      <p:to>
                                        <p:strVal val="visible"/>
                                      </p:to>
                                    </p:set>
                                    <p:anim calcmode="lin" valueType="num">
                                      <p:cBhvr additive="base">
                                        <p:cTn id="46" dur="500" fill="hold"/>
                                        <p:tgtEl>
                                          <p:spTgt spid="148489"/>
                                        </p:tgtEl>
                                        <p:attrNameLst>
                                          <p:attrName>ppt_x</p:attrName>
                                        </p:attrNameLst>
                                      </p:cBhvr>
                                      <p:tavLst>
                                        <p:tav tm="0">
                                          <p:val>
                                            <p:strVal val="0-#ppt_w/2"/>
                                          </p:val>
                                        </p:tav>
                                        <p:tav tm="100000">
                                          <p:val>
                                            <p:strVal val="#ppt_x"/>
                                          </p:val>
                                        </p:tav>
                                      </p:tavLst>
                                    </p:anim>
                                    <p:anim calcmode="lin" valueType="num">
                                      <p:cBhvr additive="base">
                                        <p:cTn id="47" dur="500" fill="hold"/>
                                        <p:tgtEl>
                                          <p:spTgt spid="1484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build="p" autoUpdateAnimBg="0"/>
      <p:bldP spid="148484" grpId="0" build="p" autoUpdateAnimBg="0"/>
      <p:bldP spid="148486" grpId="0" animBg="1"/>
      <p:bldP spid="148487" grpId="0" animBg="1"/>
      <p:bldP spid="148488" grpId="0" animBg="1"/>
      <p:bldP spid="14848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0" y="685800"/>
            <a:ext cx="9144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Note the differences, the diversity in content and style </a:t>
            </a:r>
            <a:br>
              <a:rPr kumimoji="0" lang="en-US" altLang="en-US" sz="2400" b="1"/>
            </a:br>
            <a:r>
              <a:rPr kumimoji="0" lang="en-US" altLang="en-US" sz="2400" b="1"/>
              <a:t>    (#1.  b,c responses)</a:t>
            </a:r>
          </a:p>
          <a:p>
            <a:pPr>
              <a:spcBef>
                <a:spcPct val="0"/>
              </a:spcBef>
              <a:buClrTx/>
              <a:buFontTx/>
              <a:buNone/>
            </a:pPr>
            <a:r>
              <a:rPr kumimoji="0" lang="en-US" altLang="en-US" sz="2400" b="1"/>
              <a:t> </a:t>
            </a:r>
          </a:p>
          <a:p>
            <a:pPr>
              <a:spcBef>
                <a:spcPct val="0"/>
              </a:spcBef>
              <a:buClrTx/>
              <a:buFontTx/>
              <a:buNone/>
            </a:pPr>
            <a:r>
              <a:rPr kumimoji="0" lang="en-US" altLang="en-US" sz="2400" b="1"/>
              <a:t>Problem: How are these accounts to be read? </a:t>
            </a:r>
          </a:p>
          <a:p>
            <a:pPr>
              <a:spcBef>
                <a:spcPct val="0"/>
              </a:spcBef>
              <a:buClrTx/>
              <a:buFontTx/>
              <a:buNone/>
            </a:pPr>
            <a:r>
              <a:rPr kumimoji="0" lang="en-US" altLang="en-US" sz="2400" b="1"/>
              <a:t>    Are they contradictory and meant to be read separately?</a:t>
            </a:r>
          </a:p>
          <a:p>
            <a:pPr>
              <a:spcBef>
                <a:spcPct val="0"/>
              </a:spcBef>
              <a:buClrTx/>
              <a:buFontTx/>
              <a:buNone/>
            </a:pPr>
            <a:r>
              <a:rPr kumimoji="0" lang="en-US" altLang="en-US" sz="2400" b="1"/>
              <a:t>    Should we try to solve the "problems" (harmonize) so that they 	can be read together? </a:t>
            </a:r>
          </a:p>
          <a:p>
            <a:pPr>
              <a:spcBef>
                <a:spcPct val="0"/>
              </a:spcBef>
              <a:buClrTx/>
              <a:buFontTx/>
              <a:buNone/>
            </a:pPr>
            <a:r>
              <a:rPr kumimoji="0" lang="en-US" altLang="en-US" sz="2400" b="1"/>
              <a:t>What are their functions?  Historical?  Fictional/Poetic? 		Theological?  Scientific?</a:t>
            </a:r>
          </a:p>
          <a:p>
            <a:pPr>
              <a:spcBef>
                <a:spcPct val="0"/>
              </a:spcBef>
              <a:buClrTx/>
              <a:buFontTx/>
              <a:buNone/>
            </a:pPr>
            <a:r>
              <a:rPr kumimoji="0" lang="en-US" altLang="en-US" sz="2400" b="1"/>
              <a:t>Towards a solution: What questions does each account seek to</a:t>
            </a:r>
            <a:br>
              <a:rPr kumimoji="0" lang="en-US" altLang="en-US" sz="2400" b="1"/>
            </a:br>
            <a:r>
              <a:rPr kumimoji="0" lang="en-US" altLang="en-US" sz="2400" b="1"/>
              <a:t>    answer? (d)</a:t>
            </a:r>
          </a:p>
          <a:p>
            <a:pPr>
              <a:spcBef>
                <a:spcPct val="0"/>
              </a:spcBef>
              <a:buClrTx/>
              <a:buFontTx/>
              <a:buNone/>
            </a:pPr>
            <a:r>
              <a:rPr kumimoji="0" lang="en-US" altLang="en-US" sz="2400" b="1"/>
              <a:t>    (e) Are the answers to the questions behind these two accounts 		contradictory or complementary?</a:t>
            </a:r>
          </a:p>
          <a:p>
            <a:pPr>
              <a:spcBef>
                <a:spcPct val="0"/>
              </a:spcBef>
              <a:buClrTx/>
              <a:buFontTx/>
              <a:buNone/>
            </a:pPr>
            <a:r>
              <a:rPr kumimoji="0" lang="en-US" altLang="en-US" sz="2400" b="1">
                <a:solidFill>
                  <a:schemeClr val="hlink"/>
                </a:solidFill>
              </a:rPr>
              <a:t>Duke: The “key” to get back to the rhetorical intention is to play:</a:t>
            </a:r>
            <a:endParaRPr kumimoji="0" lang="en-US" altLang="en-US" sz="2400" b="1"/>
          </a:p>
        </p:txBody>
      </p:sp>
      <p:sp>
        <p:nvSpPr>
          <p:cNvPr id="30723"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GENESIS 1-2</a:t>
            </a:r>
          </a:p>
        </p:txBody>
      </p:sp>
      <p:sp>
        <p:nvSpPr>
          <p:cNvPr id="149508" name="WordArt 4"/>
          <p:cNvSpPr>
            <a:spLocks noChangeArrowheads="1" noChangeShapeType="1" noTextEdit="1"/>
          </p:cNvSpPr>
          <p:nvPr/>
        </p:nvSpPr>
        <p:spPr bwMode="auto">
          <a:xfrm>
            <a:off x="3276600" y="5943600"/>
            <a:ext cx="2438400" cy="6477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JEOPARDY!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anim calcmode="lin" valueType="num">
                                      <p:cBhvr additive="base">
                                        <p:cTn id="7" dur="500" fill="hold"/>
                                        <p:tgtEl>
                                          <p:spTgt spid="1495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506">
                                            <p:txEl>
                                              <p:pRg st="1" end="1"/>
                                            </p:txEl>
                                          </p:spTgt>
                                        </p:tgtEl>
                                        <p:attrNameLst>
                                          <p:attrName>style.visibility</p:attrName>
                                        </p:attrNameLst>
                                      </p:cBhvr>
                                      <p:to>
                                        <p:strVal val="visible"/>
                                      </p:to>
                                    </p:set>
                                    <p:anim calcmode="lin" valueType="num">
                                      <p:cBhvr additive="base">
                                        <p:cTn id="13" dur="500" fill="hold"/>
                                        <p:tgtEl>
                                          <p:spTgt spid="1495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95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9506">
                                            <p:txEl>
                                              <p:pRg st="2" end="2"/>
                                            </p:txEl>
                                          </p:spTgt>
                                        </p:tgtEl>
                                        <p:attrNameLst>
                                          <p:attrName>style.visibility</p:attrName>
                                        </p:attrNameLst>
                                      </p:cBhvr>
                                      <p:to>
                                        <p:strVal val="visible"/>
                                      </p:to>
                                    </p:set>
                                    <p:anim calcmode="lin" valueType="num">
                                      <p:cBhvr additive="base">
                                        <p:cTn id="19" dur="500" fill="hold"/>
                                        <p:tgtEl>
                                          <p:spTgt spid="1495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95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9506">
                                            <p:txEl>
                                              <p:pRg st="3" end="3"/>
                                            </p:txEl>
                                          </p:spTgt>
                                        </p:tgtEl>
                                        <p:attrNameLst>
                                          <p:attrName>style.visibility</p:attrName>
                                        </p:attrNameLst>
                                      </p:cBhvr>
                                      <p:to>
                                        <p:strVal val="visible"/>
                                      </p:to>
                                    </p:set>
                                    <p:anim calcmode="lin" valueType="num">
                                      <p:cBhvr additive="base">
                                        <p:cTn id="25" dur="500" fill="hold"/>
                                        <p:tgtEl>
                                          <p:spTgt spid="1495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95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9506">
                                            <p:txEl>
                                              <p:pRg st="4" end="4"/>
                                            </p:txEl>
                                          </p:spTgt>
                                        </p:tgtEl>
                                        <p:attrNameLst>
                                          <p:attrName>style.visibility</p:attrName>
                                        </p:attrNameLst>
                                      </p:cBhvr>
                                      <p:to>
                                        <p:strVal val="visible"/>
                                      </p:to>
                                    </p:set>
                                    <p:anim calcmode="lin" valueType="num">
                                      <p:cBhvr additive="base">
                                        <p:cTn id="31" dur="500" fill="hold"/>
                                        <p:tgtEl>
                                          <p:spTgt spid="14950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95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9506">
                                            <p:txEl>
                                              <p:pRg st="5" end="5"/>
                                            </p:txEl>
                                          </p:spTgt>
                                        </p:tgtEl>
                                        <p:attrNameLst>
                                          <p:attrName>style.visibility</p:attrName>
                                        </p:attrNameLst>
                                      </p:cBhvr>
                                      <p:to>
                                        <p:strVal val="visible"/>
                                      </p:to>
                                    </p:set>
                                    <p:anim calcmode="lin" valueType="num">
                                      <p:cBhvr additive="base">
                                        <p:cTn id="37" dur="500" fill="hold"/>
                                        <p:tgtEl>
                                          <p:spTgt spid="14950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950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9506">
                                            <p:txEl>
                                              <p:pRg st="6" end="6"/>
                                            </p:txEl>
                                          </p:spTgt>
                                        </p:tgtEl>
                                        <p:attrNameLst>
                                          <p:attrName>style.visibility</p:attrName>
                                        </p:attrNameLst>
                                      </p:cBhvr>
                                      <p:to>
                                        <p:strVal val="visible"/>
                                      </p:to>
                                    </p:set>
                                    <p:anim calcmode="lin" valueType="num">
                                      <p:cBhvr additive="base">
                                        <p:cTn id="43" dur="500" fill="hold"/>
                                        <p:tgtEl>
                                          <p:spTgt spid="14950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950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9506">
                                            <p:txEl>
                                              <p:pRg st="7" end="7"/>
                                            </p:txEl>
                                          </p:spTgt>
                                        </p:tgtEl>
                                        <p:attrNameLst>
                                          <p:attrName>style.visibility</p:attrName>
                                        </p:attrNameLst>
                                      </p:cBhvr>
                                      <p:to>
                                        <p:strVal val="visible"/>
                                      </p:to>
                                    </p:set>
                                    <p:anim calcmode="lin" valueType="num">
                                      <p:cBhvr additive="base">
                                        <p:cTn id="49" dur="500" fill="hold"/>
                                        <p:tgtEl>
                                          <p:spTgt spid="14950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950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9506">
                                            <p:txEl>
                                              <p:pRg st="8" end="8"/>
                                            </p:txEl>
                                          </p:spTgt>
                                        </p:tgtEl>
                                        <p:attrNameLst>
                                          <p:attrName>style.visibility</p:attrName>
                                        </p:attrNameLst>
                                      </p:cBhvr>
                                      <p:to>
                                        <p:strVal val="visible"/>
                                      </p:to>
                                    </p:set>
                                    <p:anim calcmode="lin" valueType="num">
                                      <p:cBhvr additive="base">
                                        <p:cTn id="55" dur="500" fill="hold"/>
                                        <p:tgtEl>
                                          <p:spTgt spid="149506">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4950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49508"/>
                                        </p:tgtEl>
                                        <p:attrNameLst>
                                          <p:attrName>style.visibility</p:attrName>
                                        </p:attrNameLst>
                                      </p:cBhvr>
                                      <p:to>
                                        <p:strVal val="visible"/>
                                      </p:to>
                                    </p:set>
                                    <p:animEffect transition="in" filter="barn(inVertical)">
                                      <p:cBhvr>
                                        <p:cTn id="61" dur="500"/>
                                        <p:tgtEl>
                                          <p:spTgt spid="149508"/>
                                        </p:tgtEl>
                                      </p:cBhvr>
                                    </p:animEffect>
                                  </p:childTnLst>
                                  <p:subTnLst>
                                    <p:audio>
                                      <p:cMediaNode vol="100000">
                                        <p:cTn display="0" masterRel="sameClick">
                                          <p:stCondLst>
                                            <p:cond evt="begin" delay="0">
                                              <p:tn val="59"/>
                                            </p:cond>
                                          </p:stCondLst>
                                          <p:endCondLst>
                                            <p:cond evt="onStopAudio" delay="0">
                                              <p:tgtEl>
                                                <p:sldTgt/>
                                              </p:tgtEl>
                                            </p:cond>
                                          </p:endCondLst>
                                        </p:cTn>
                                        <p:tgtEl>
                                          <p:sndTgt r:embed="rId2" name="thinkthem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build="p" autoUpdateAnimBg="0"/>
      <p:bldP spid="149508" grpId="0" animBg="1"/>
    </p:bldLst>
  </p:timing>
</p:sld>
</file>

<file path=ppt/theme/theme1.xml><?xml version="1.0" encoding="utf-8"?>
<a:theme xmlns:a="http://schemas.openxmlformats.org/drawingml/2006/main" name="Serene">
  <a:themeElements>
    <a:clrScheme name="Custom 5">
      <a:dk1>
        <a:srgbClr val="333333"/>
      </a:dk1>
      <a:lt1>
        <a:srgbClr val="A9BDA9"/>
      </a:lt1>
      <a:dk2>
        <a:srgbClr val="004C2B"/>
      </a:dk2>
      <a:lt2>
        <a:srgbClr val="578963"/>
      </a:lt2>
      <a:accent1>
        <a:srgbClr val="262699"/>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Serene">
  <a:themeElements>
    <a:clrScheme name="Custom 4">
      <a:dk1>
        <a:srgbClr val="333333"/>
      </a:dk1>
      <a:lt1>
        <a:srgbClr val="A9BDA9"/>
      </a:lt1>
      <a:dk2>
        <a:srgbClr val="004C2B"/>
      </a:dk2>
      <a:lt2>
        <a:srgbClr val="578963"/>
      </a:lt2>
      <a:accent1>
        <a:srgbClr val="0000FF"/>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TUnit1Day1">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NTUnit1Day1">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NTUnit1Day1">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10.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1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12.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2.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3.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4.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5.xml><?xml version="1.0" encoding="utf-8"?>
<a:themeOverride xmlns:a="http://schemas.openxmlformats.org/drawingml/2006/main">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themeOverride>
</file>

<file path=ppt/theme/themeOverride6.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7.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8.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ppt/theme/themeOverride9.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docProps/app.xml><?xml version="1.0" encoding="utf-8"?>
<Properties xmlns="http://schemas.openxmlformats.org/officeDocument/2006/extended-properties" xmlns:vt="http://schemas.openxmlformats.org/officeDocument/2006/docPropsVTypes">
  <Template>W:\windows\MS\97\msoffice.sr2\Template\Designs\SERENE.POT</Template>
  <TotalTime>2735</TotalTime>
  <Words>7273</Words>
  <Application>Microsoft Office PowerPoint</Application>
  <PresentationFormat>On-screen Show (4:3)</PresentationFormat>
  <Paragraphs>600</Paragraphs>
  <Slides>63</Slides>
  <Notes>15</Notes>
  <HiddenSlides>0</HiddenSlides>
  <MMClips>0</MMClips>
  <ScaleCrop>false</ScaleCrop>
  <HeadingPairs>
    <vt:vector size="8" baseType="variant">
      <vt:variant>
        <vt:lpstr>Fonts Used</vt:lpstr>
      </vt:variant>
      <vt:variant>
        <vt:i4>9</vt:i4>
      </vt:variant>
      <vt:variant>
        <vt:lpstr>Theme</vt:lpstr>
      </vt:variant>
      <vt:variant>
        <vt:i4>10</vt:i4>
      </vt:variant>
      <vt:variant>
        <vt:lpstr>Embedded OLE Servers</vt:lpstr>
      </vt:variant>
      <vt:variant>
        <vt:i4>1</vt:i4>
      </vt:variant>
      <vt:variant>
        <vt:lpstr>Slide Titles</vt:lpstr>
      </vt:variant>
      <vt:variant>
        <vt:i4>63</vt:i4>
      </vt:variant>
    </vt:vector>
  </HeadingPairs>
  <TitlesOfParts>
    <vt:vector size="83" baseType="lpstr">
      <vt:lpstr>Calibri</vt:lpstr>
      <vt:lpstr>Old English Text MT</vt:lpstr>
      <vt:lpstr>Freestyle Script</vt:lpstr>
      <vt:lpstr>Monotype Sorts</vt:lpstr>
      <vt:lpstr>Times New Roman</vt:lpstr>
      <vt:lpstr>Arial</vt:lpstr>
      <vt:lpstr>Courier New</vt:lpstr>
      <vt:lpstr>Algerian</vt:lpstr>
      <vt:lpstr>Impact</vt:lpstr>
      <vt:lpstr>Serene</vt:lpstr>
      <vt:lpstr>1_Serene</vt:lpstr>
      <vt:lpstr>NTUnit1Day1</vt:lpstr>
      <vt:lpstr>2_Serene</vt:lpstr>
      <vt:lpstr>3_Serene</vt:lpstr>
      <vt:lpstr>1_NTUnit1Day1</vt:lpstr>
      <vt:lpstr>4_Serene</vt:lpstr>
      <vt:lpstr>5_Serene</vt:lpstr>
      <vt:lpstr>2_NTUnit1Day1</vt:lpstr>
      <vt:lpstr>6_Serene</vt:lpstr>
      <vt:lpstr>Clip</vt:lpstr>
      <vt:lpstr>COS 221  Bible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STRATEGY  (See CoursePack, pp. 27-28)  </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Duke, Rodney</cp:lastModifiedBy>
  <cp:revision>140</cp:revision>
  <cp:lastPrinted>2002-05-20T20:53:18Z</cp:lastPrinted>
  <dcterms:created xsi:type="dcterms:W3CDTF">1999-08-18T12:34:09Z</dcterms:created>
  <dcterms:modified xsi:type="dcterms:W3CDTF">2020-05-21T15:57:18Z</dcterms:modified>
</cp:coreProperties>
</file>