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651" r:id="rId2"/>
    <p:sldMasterId id="2147483817" r:id="rId3"/>
    <p:sldMasterId id="2147483935" r:id="rId4"/>
    <p:sldMasterId id="2147484017" r:id="rId5"/>
  </p:sldMasterIdLst>
  <p:notesMasterIdLst>
    <p:notesMasterId r:id="rId22"/>
  </p:notesMasterIdLst>
  <p:handoutMasterIdLst>
    <p:handoutMasterId r:id="rId23"/>
  </p:handoutMasterIdLst>
  <p:sldIdLst>
    <p:sldId id="451" r:id="rId6"/>
    <p:sldId id="259" r:id="rId7"/>
    <p:sldId id="441" r:id="rId8"/>
    <p:sldId id="442" r:id="rId9"/>
    <p:sldId id="427" r:id="rId10"/>
    <p:sldId id="428" r:id="rId11"/>
    <p:sldId id="429" r:id="rId12"/>
    <p:sldId id="430" r:id="rId13"/>
    <p:sldId id="431" r:id="rId14"/>
    <p:sldId id="445" r:id="rId15"/>
    <p:sldId id="413" r:id="rId16"/>
    <p:sldId id="414" r:id="rId17"/>
    <p:sldId id="415" r:id="rId18"/>
    <p:sldId id="417" r:id="rId19"/>
    <p:sldId id="423" r:id="rId20"/>
    <p:sldId id="439" r:id="rId21"/>
  </p:sldIdLst>
  <p:sldSz cx="9144000" cy="6858000" type="screen4x3"/>
  <p:notesSz cx="7102475" cy="9388475"/>
  <p:embeddedFontLst>
    <p:embeddedFont>
      <p:font typeface="Calibri" panose="020F0502020204030204" pitchFamily="34" charset="0"/>
      <p:regular r:id="rId24"/>
      <p:bold r:id="rId25"/>
      <p:italic r:id="rId26"/>
      <p:boldItalic r:id="rId27"/>
    </p:embeddedFont>
    <p:embeddedFont>
      <p:font typeface="Freestyle Script" panose="030804020302050B0404" pitchFamily="66" charset="0"/>
      <p:regular r:id="rId28"/>
    </p:embeddedFont>
    <p:embeddedFont>
      <p:font typeface="Old English Text MT" panose="03040902040508030806" pitchFamily="66" charset="0"/>
      <p:regular r:id="rId2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37" autoAdjust="0"/>
    <p:restoredTop sz="91361" autoAdjust="0"/>
  </p:normalViewPr>
  <p:slideViewPr>
    <p:cSldViewPr>
      <p:cViewPr varScale="1">
        <p:scale>
          <a:sx n="58" d="100"/>
          <a:sy n="58" d="100"/>
        </p:scale>
        <p:origin x="7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3"/>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4"/>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5"/>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5CF2651C-9707-4F91-BE07-3A2B804F2251}" type="slidenum">
              <a:rPr lang="en-US"/>
              <a:pPr>
                <a:defRPr/>
              </a:pPr>
              <a:t>‹#›</a:t>
            </a:fld>
            <a:endParaRPr lang="en-US"/>
          </a:p>
        </p:txBody>
      </p:sp>
    </p:spTree>
    <p:extLst>
      <p:ext uri="{BB962C8B-B14F-4D97-AF65-F5344CB8AC3E}">
        <p14:creationId xmlns:p14="http://schemas.microsoft.com/office/powerpoint/2010/main" val="3557645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839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E14930A8-C151-41E4-BF1F-6372F56D22A1}" type="slidenum">
              <a:rPr lang="en-US"/>
              <a:pPr>
                <a:defRPr/>
              </a:pPr>
              <a:t>‹#›</a:t>
            </a:fld>
            <a:endParaRPr lang="en-US"/>
          </a:p>
        </p:txBody>
      </p:sp>
    </p:spTree>
    <p:extLst>
      <p:ext uri="{BB962C8B-B14F-4D97-AF65-F5344CB8AC3E}">
        <p14:creationId xmlns:p14="http://schemas.microsoft.com/office/powerpoint/2010/main" val="2778220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Enuma Elish substitutes Marduk for the leading role of Enlil (going back to Atrahasis) and makes the political statement that Marduk established Babylon at about the time the First Babylonian Dynasty (Semitic people taking over Sumerian culture), when Babylon became the capital.  This account consolidated Marduk as the chief god of the state religion.  Early Assyrian kings were seen as the “son” of the god and as the “image” of the god, representing the god to the people; so, such stories also consolidated the power of the king.  And stories such as the Enuma Elish established the social structure of king &gt; priests and scribes of the court &gt; common people.  So, too, the Memphite Theology establishes not just the role of Ptah, but empowered a Pharoah and the city of Memphis.  Each of the Egyptian creation texts of Heliopolis, Hermopolis, and Thebes tell the same story but each identifies the primordial land with their cultic center (Johnston</a:t>
            </a:r>
            <a:r>
              <a:rPr lang="en-US" altLang="en-US" u="sng" smtClean="0"/>
              <a:t>, Genesis 1 and Ancient Egyptian Creation Myths</a:t>
            </a:r>
            <a:r>
              <a:rPr lang="en-US" altLang="en-US" smtClean="0"/>
              <a:t>. 189-90). </a:t>
            </a:r>
          </a:p>
          <a:p>
            <a:r>
              <a:rPr lang="en-US" altLang="en-US" smtClean="0"/>
              <a:t>See Currid, </a:t>
            </a:r>
            <a:r>
              <a:rPr lang="en-US" altLang="en-US" u="sng" smtClean="0"/>
              <a:t>Ancient Egypt and the Old Testament</a:t>
            </a:r>
            <a:r>
              <a:rPr lang="en-US" altLang="en-US" smtClean="0"/>
              <a:t>, on Egyptian parallels.  Here Pyramid Texts, cited on p. 69.</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9878583-E483-41DF-A10A-6C0B0609F525}" type="slidenum">
              <a:rPr lang="en-US" altLang="en-US" sz="1200" smtClean="0">
                <a:solidFill>
                  <a:srgbClr val="000000"/>
                </a:solidFill>
              </a:rPr>
              <a:pPr/>
              <a:t>3</a:t>
            </a:fld>
            <a:endParaRPr lang="en-US" altLang="en-US"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“Science” means knowledge.  Our knowledge of this world is constantly changing.</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81D20502-FE7C-4294-8422-0A740E7D2D74}" type="slidenum">
              <a:rPr lang="en-US" altLang="en-US" sz="1200" smtClean="0">
                <a:solidFill>
                  <a:srgbClr val="000000"/>
                </a:solidFill>
              </a:rPr>
              <a:pPr/>
              <a:t>10</a:t>
            </a:fld>
            <a:endParaRPr lang="en-US" alt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3B322F9B-F6A5-4B46-8B0A-A33CCF5EE87F}" type="slidenum">
              <a:rPr lang="en-US" altLang="en-US" sz="1200" smtClean="0">
                <a:solidFill>
                  <a:srgbClr val="000000"/>
                </a:solidFill>
              </a:rPr>
              <a:pPr/>
              <a:t>15</a:t>
            </a:fld>
            <a:endParaRPr lang="en-US" altLang="en-US" sz="1200" smtClean="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29FF2798-74DC-43C7-B56D-9C85B68FB494}" type="slidenum">
              <a:rPr lang="en-US"/>
              <a:pPr>
                <a:defRPr/>
              </a:pPr>
              <a:t>‹#›</a:t>
            </a:fld>
            <a:endParaRPr lang="en-US"/>
          </a:p>
        </p:txBody>
      </p:sp>
    </p:spTree>
    <p:extLst>
      <p:ext uri="{BB962C8B-B14F-4D97-AF65-F5344CB8AC3E}">
        <p14:creationId xmlns:p14="http://schemas.microsoft.com/office/powerpoint/2010/main" val="8380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690E2-1168-4BA7-85EE-E0D1769DF6CC}" type="slidenum">
              <a:rPr lang="en-US"/>
              <a:pPr>
                <a:defRPr/>
              </a:pPr>
              <a:t>‹#›</a:t>
            </a:fld>
            <a:endParaRPr lang="en-US"/>
          </a:p>
        </p:txBody>
      </p:sp>
    </p:spTree>
    <p:extLst>
      <p:ext uri="{BB962C8B-B14F-4D97-AF65-F5344CB8AC3E}">
        <p14:creationId xmlns:p14="http://schemas.microsoft.com/office/powerpoint/2010/main" val="94128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1600C-D4AA-40A1-A20C-AB8A237B2322}" type="slidenum">
              <a:rPr lang="en-US"/>
              <a:pPr>
                <a:defRPr/>
              </a:pPr>
              <a:t>‹#›</a:t>
            </a:fld>
            <a:endParaRPr lang="en-US"/>
          </a:p>
        </p:txBody>
      </p:sp>
    </p:spTree>
    <p:extLst>
      <p:ext uri="{BB962C8B-B14F-4D97-AF65-F5344CB8AC3E}">
        <p14:creationId xmlns:p14="http://schemas.microsoft.com/office/powerpoint/2010/main" val="379615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90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79E7CF0F-1266-4187-93DA-55EDFD140E6F}" type="slidenum">
              <a:rPr lang="en-US"/>
              <a:pPr>
                <a:defRPr/>
              </a:pPr>
              <a:t>‹#›</a:t>
            </a:fld>
            <a:endParaRPr lang="en-US"/>
          </a:p>
        </p:txBody>
      </p:sp>
    </p:spTree>
    <p:extLst>
      <p:ext uri="{BB962C8B-B14F-4D97-AF65-F5344CB8AC3E}">
        <p14:creationId xmlns:p14="http://schemas.microsoft.com/office/powerpoint/2010/main" val="402058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8C99A-47A3-4C24-AE72-5D6C501727E5}" type="slidenum">
              <a:rPr lang="en-US"/>
              <a:pPr>
                <a:defRPr/>
              </a:pPr>
              <a:t>‹#›</a:t>
            </a:fld>
            <a:endParaRPr lang="en-US"/>
          </a:p>
        </p:txBody>
      </p:sp>
    </p:spTree>
    <p:extLst>
      <p:ext uri="{BB962C8B-B14F-4D97-AF65-F5344CB8AC3E}">
        <p14:creationId xmlns:p14="http://schemas.microsoft.com/office/powerpoint/2010/main" val="168751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8A614-3435-493F-B42F-847CAA4C44DB}" type="slidenum">
              <a:rPr lang="en-US"/>
              <a:pPr>
                <a:defRPr/>
              </a:pPr>
              <a:t>‹#›</a:t>
            </a:fld>
            <a:endParaRPr lang="en-US"/>
          </a:p>
        </p:txBody>
      </p:sp>
    </p:spTree>
    <p:extLst>
      <p:ext uri="{BB962C8B-B14F-4D97-AF65-F5344CB8AC3E}">
        <p14:creationId xmlns:p14="http://schemas.microsoft.com/office/powerpoint/2010/main" val="424548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516DC-CD10-4255-AAFD-0B7DBA337BC7}" type="slidenum">
              <a:rPr lang="en-US"/>
              <a:pPr>
                <a:defRPr/>
              </a:pPr>
              <a:t>‹#›</a:t>
            </a:fld>
            <a:endParaRPr lang="en-US"/>
          </a:p>
        </p:txBody>
      </p:sp>
    </p:spTree>
    <p:extLst>
      <p:ext uri="{BB962C8B-B14F-4D97-AF65-F5344CB8AC3E}">
        <p14:creationId xmlns:p14="http://schemas.microsoft.com/office/powerpoint/2010/main" val="239652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FB3284-C6FE-45B2-A70C-F9C96AB35C0D}" type="slidenum">
              <a:rPr lang="en-US"/>
              <a:pPr>
                <a:defRPr/>
              </a:pPr>
              <a:t>‹#›</a:t>
            </a:fld>
            <a:endParaRPr lang="en-US"/>
          </a:p>
        </p:txBody>
      </p:sp>
    </p:spTree>
    <p:extLst>
      <p:ext uri="{BB962C8B-B14F-4D97-AF65-F5344CB8AC3E}">
        <p14:creationId xmlns:p14="http://schemas.microsoft.com/office/powerpoint/2010/main" val="402274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81A559-7B75-4603-8BE5-F4B0945118A6}" type="slidenum">
              <a:rPr lang="en-US"/>
              <a:pPr>
                <a:defRPr/>
              </a:pPr>
              <a:t>‹#›</a:t>
            </a:fld>
            <a:endParaRPr lang="en-US"/>
          </a:p>
        </p:txBody>
      </p:sp>
    </p:spTree>
    <p:extLst>
      <p:ext uri="{BB962C8B-B14F-4D97-AF65-F5344CB8AC3E}">
        <p14:creationId xmlns:p14="http://schemas.microsoft.com/office/powerpoint/2010/main" val="414907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A531C9-BD38-4140-AB0F-4D0FEB00AB57}" type="slidenum">
              <a:rPr lang="en-US"/>
              <a:pPr>
                <a:defRPr/>
              </a:pPr>
              <a:t>‹#›</a:t>
            </a:fld>
            <a:endParaRPr lang="en-US"/>
          </a:p>
        </p:txBody>
      </p:sp>
    </p:spTree>
    <p:extLst>
      <p:ext uri="{BB962C8B-B14F-4D97-AF65-F5344CB8AC3E}">
        <p14:creationId xmlns:p14="http://schemas.microsoft.com/office/powerpoint/2010/main" val="2937216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2309D9-800D-4EF6-9223-45F580F4A995}" type="slidenum">
              <a:rPr lang="en-US"/>
              <a:pPr>
                <a:defRPr/>
              </a:pPr>
              <a:t>‹#›</a:t>
            </a:fld>
            <a:endParaRPr lang="en-US"/>
          </a:p>
        </p:txBody>
      </p:sp>
    </p:spTree>
    <p:extLst>
      <p:ext uri="{BB962C8B-B14F-4D97-AF65-F5344CB8AC3E}">
        <p14:creationId xmlns:p14="http://schemas.microsoft.com/office/powerpoint/2010/main" val="30844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72C976-41AB-4943-B30E-09E6FAD6828C}" type="slidenum">
              <a:rPr lang="en-US"/>
              <a:pPr>
                <a:defRPr/>
              </a:pPr>
              <a:t>‹#›</a:t>
            </a:fld>
            <a:endParaRPr lang="en-US"/>
          </a:p>
        </p:txBody>
      </p:sp>
    </p:spTree>
    <p:extLst>
      <p:ext uri="{BB962C8B-B14F-4D97-AF65-F5344CB8AC3E}">
        <p14:creationId xmlns:p14="http://schemas.microsoft.com/office/powerpoint/2010/main" val="2019732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3F9C0-B7A0-489F-AE0C-AC77E1617483}" type="slidenum">
              <a:rPr lang="en-US"/>
              <a:pPr>
                <a:defRPr/>
              </a:pPr>
              <a:t>‹#›</a:t>
            </a:fld>
            <a:endParaRPr lang="en-US"/>
          </a:p>
        </p:txBody>
      </p:sp>
    </p:spTree>
    <p:extLst>
      <p:ext uri="{BB962C8B-B14F-4D97-AF65-F5344CB8AC3E}">
        <p14:creationId xmlns:p14="http://schemas.microsoft.com/office/powerpoint/2010/main" val="297301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D9C98-FBCF-4BDE-870E-EDA025CE9B37}" type="slidenum">
              <a:rPr lang="en-US"/>
              <a:pPr>
                <a:defRPr/>
              </a:pPr>
              <a:t>‹#›</a:t>
            </a:fld>
            <a:endParaRPr lang="en-US"/>
          </a:p>
        </p:txBody>
      </p:sp>
    </p:spTree>
    <p:extLst>
      <p:ext uri="{BB962C8B-B14F-4D97-AF65-F5344CB8AC3E}">
        <p14:creationId xmlns:p14="http://schemas.microsoft.com/office/powerpoint/2010/main" val="4202276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5DFE6-D166-44DB-8830-3AC1D2846E45}" type="slidenum">
              <a:rPr lang="en-US"/>
              <a:pPr>
                <a:defRPr/>
              </a:pPr>
              <a:t>‹#›</a:t>
            </a:fld>
            <a:endParaRPr lang="en-US"/>
          </a:p>
        </p:txBody>
      </p:sp>
    </p:spTree>
    <p:extLst>
      <p:ext uri="{BB962C8B-B14F-4D97-AF65-F5344CB8AC3E}">
        <p14:creationId xmlns:p14="http://schemas.microsoft.com/office/powerpoint/2010/main" val="558528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A1A7A40-F6BA-4B28-B79D-8ECCFCCECA1A}" type="slidenum">
              <a:rPr lang="en-US"/>
              <a:pPr>
                <a:defRPr/>
              </a:pPr>
              <a:t>‹#›</a:t>
            </a:fld>
            <a:endParaRPr lang="en-US"/>
          </a:p>
        </p:txBody>
      </p:sp>
    </p:spTree>
    <p:extLst>
      <p:ext uri="{BB962C8B-B14F-4D97-AF65-F5344CB8AC3E}">
        <p14:creationId xmlns:p14="http://schemas.microsoft.com/office/powerpoint/2010/main" val="4233568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14A70-8D18-40A4-A1CA-B9D39991E598}" type="slidenum">
              <a:rPr lang="en-US"/>
              <a:pPr>
                <a:defRPr/>
              </a:pPr>
              <a:t>‹#›</a:t>
            </a:fld>
            <a:endParaRPr lang="en-US"/>
          </a:p>
        </p:txBody>
      </p:sp>
    </p:spTree>
    <p:extLst>
      <p:ext uri="{BB962C8B-B14F-4D97-AF65-F5344CB8AC3E}">
        <p14:creationId xmlns:p14="http://schemas.microsoft.com/office/powerpoint/2010/main" val="346292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AA971-C7F0-4113-AED7-160FC53EE814}" type="slidenum">
              <a:rPr lang="en-US"/>
              <a:pPr>
                <a:defRPr/>
              </a:pPr>
              <a:t>‹#›</a:t>
            </a:fld>
            <a:endParaRPr lang="en-US"/>
          </a:p>
        </p:txBody>
      </p:sp>
    </p:spTree>
    <p:extLst>
      <p:ext uri="{BB962C8B-B14F-4D97-AF65-F5344CB8AC3E}">
        <p14:creationId xmlns:p14="http://schemas.microsoft.com/office/powerpoint/2010/main" val="279347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E534B-CC38-49A3-81B2-A565943C327E}" type="slidenum">
              <a:rPr lang="en-US"/>
              <a:pPr>
                <a:defRPr/>
              </a:pPr>
              <a:t>‹#›</a:t>
            </a:fld>
            <a:endParaRPr lang="en-US"/>
          </a:p>
        </p:txBody>
      </p:sp>
    </p:spTree>
    <p:extLst>
      <p:ext uri="{BB962C8B-B14F-4D97-AF65-F5344CB8AC3E}">
        <p14:creationId xmlns:p14="http://schemas.microsoft.com/office/powerpoint/2010/main" val="300438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9B5EAD-1231-4F69-A0F2-98AD2F2B9EB0}" type="slidenum">
              <a:rPr lang="en-US"/>
              <a:pPr>
                <a:defRPr/>
              </a:pPr>
              <a:t>‹#›</a:t>
            </a:fld>
            <a:endParaRPr lang="en-US"/>
          </a:p>
        </p:txBody>
      </p:sp>
    </p:spTree>
    <p:extLst>
      <p:ext uri="{BB962C8B-B14F-4D97-AF65-F5344CB8AC3E}">
        <p14:creationId xmlns:p14="http://schemas.microsoft.com/office/powerpoint/2010/main" val="61399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C3014B-C33C-4F0A-A10E-589A8E54F33F}" type="slidenum">
              <a:rPr lang="en-US"/>
              <a:pPr>
                <a:defRPr/>
              </a:pPr>
              <a:t>‹#›</a:t>
            </a:fld>
            <a:endParaRPr lang="en-US"/>
          </a:p>
        </p:txBody>
      </p:sp>
    </p:spTree>
    <p:extLst>
      <p:ext uri="{BB962C8B-B14F-4D97-AF65-F5344CB8AC3E}">
        <p14:creationId xmlns:p14="http://schemas.microsoft.com/office/powerpoint/2010/main" val="251818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BC58FD-821A-445B-BBF8-B787204111BE}" type="slidenum">
              <a:rPr lang="en-US"/>
              <a:pPr>
                <a:defRPr/>
              </a:pPr>
              <a:t>‹#›</a:t>
            </a:fld>
            <a:endParaRPr lang="en-US"/>
          </a:p>
        </p:txBody>
      </p:sp>
    </p:spTree>
    <p:extLst>
      <p:ext uri="{BB962C8B-B14F-4D97-AF65-F5344CB8AC3E}">
        <p14:creationId xmlns:p14="http://schemas.microsoft.com/office/powerpoint/2010/main" val="62825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B5A208-12AF-4F7B-808F-5AB8CE58D1E7}" type="slidenum">
              <a:rPr lang="en-US"/>
              <a:pPr>
                <a:defRPr/>
              </a:pPr>
              <a:t>‹#›</a:t>
            </a:fld>
            <a:endParaRPr lang="en-US"/>
          </a:p>
        </p:txBody>
      </p:sp>
    </p:spTree>
    <p:extLst>
      <p:ext uri="{BB962C8B-B14F-4D97-AF65-F5344CB8AC3E}">
        <p14:creationId xmlns:p14="http://schemas.microsoft.com/office/powerpoint/2010/main" val="407413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5E584-AE47-49C8-82B9-AB0916518EDD}" type="slidenum">
              <a:rPr lang="en-US"/>
              <a:pPr>
                <a:defRPr/>
              </a:pPr>
              <a:t>‹#›</a:t>
            </a:fld>
            <a:endParaRPr lang="en-US"/>
          </a:p>
        </p:txBody>
      </p:sp>
    </p:spTree>
    <p:extLst>
      <p:ext uri="{BB962C8B-B14F-4D97-AF65-F5344CB8AC3E}">
        <p14:creationId xmlns:p14="http://schemas.microsoft.com/office/powerpoint/2010/main" val="230623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89FEB-4CA2-4790-8314-96FF554C7CCB}" type="slidenum">
              <a:rPr lang="en-US"/>
              <a:pPr>
                <a:defRPr/>
              </a:pPr>
              <a:t>‹#›</a:t>
            </a:fld>
            <a:endParaRPr lang="en-US"/>
          </a:p>
        </p:txBody>
      </p:sp>
    </p:spTree>
    <p:extLst>
      <p:ext uri="{BB962C8B-B14F-4D97-AF65-F5344CB8AC3E}">
        <p14:creationId xmlns:p14="http://schemas.microsoft.com/office/powerpoint/2010/main" val="4168061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56B20-FB7D-4BAB-9E52-AE584EE23EF1}" type="slidenum">
              <a:rPr lang="en-US"/>
              <a:pPr>
                <a:defRPr/>
              </a:pPr>
              <a:t>‹#›</a:t>
            </a:fld>
            <a:endParaRPr lang="en-US"/>
          </a:p>
        </p:txBody>
      </p:sp>
    </p:spTree>
    <p:extLst>
      <p:ext uri="{BB962C8B-B14F-4D97-AF65-F5344CB8AC3E}">
        <p14:creationId xmlns:p14="http://schemas.microsoft.com/office/powerpoint/2010/main" val="278586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E8077-779B-4B76-88AB-DF8262E6FBB6}" type="slidenum">
              <a:rPr lang="en-US"/>
              <a:pPr>
                <a:defRPr/>
              </a:pPr>
              <a:t>‹#›</a:t>
            </a:fld>
            <a:endParaRPr lang="en-US"/>
          </a:p>
        </p:txBody>
      </p:sp>
    </p:spTree>
    <p:extLst>
      <p:ext uri="{BB962C8B-B14F-4D97-AF65-F5344CB8AC3E}">
        <p14:creationId xmlns:p14="http://schemas.microsoft.com/office/powerpoint/2010/main" val="166061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E82B1FC6-40E4-48EA-B1A2-FB9FA2AFE74E}" type="slidenum">
              <a:rPr lang="en-US"/>
              <a:pPr>
                <a:defRPr/>
              </a:pPr>
              <a:t>‹#›</a:t>
            </a:fld>
            <a:endParaRPr lang="en-US"/>
          </a:p>
        </p:txBody>
      </p:sp>
    </p:spTree>
    <p:extLst>
      <p:ext uri="{BB962C8B-B14F-4D97-AF65-F5344CB8AC3E}">
        <p14:creationId xmlns:p14="http://schemas.microsoft.com/office/powerpoint/2010/main" val="2900942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E997D-CDAD-4FF1-9E90-0EAB670D47F6}" type="slidenum">
              <a:rPr lang="en-US"/>
              <a:pPr>
                <a:defRPr/>
              </a:pPr>
              <a:t>‹#›</a:t>
            </a:fld>
            <a:endParaRPr lang="en-US"/>
          </a:p>
        </p:txBody>
      </p:sp>
    </p:spTree>
    <p:extLst>
      <p:ext uri="{BB962C8B-B14F-4D97-AF65-F5344CB8AC3E}">
        <p14:creationId xmlns:p14="http://schemas.microsoft.com/office/powerpoint/2010/main" val="2737672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EC2EB-24C7-41F8-AF1D-36DDF36F78AA}" type="slidenum">
              <a:rPr lang="en-US"/>
              <a:pPr>
                <a:defRPr/>
              </a:pPr>
              <a:t>‹#›</a:t>
            </a:fld>
            <a:endParaRPr lang="en-US"/>
          </a:p>
        </p:txBody>
      </p:sp>
    </p:spTree>
    <p:extLst>
      <p:ext uri="{BB962C8B-B14F-4D97-AF65-F5344CB8AC3E}">
        <p14:creationId xmlns:p14="http://schemas.microsoft.com/office/powerpoint/2010/main" val="3572874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F52594-6D7F-407B-8584-0B1CFC904D2F}" type="slidenum">
              <a:rPr lang="en-US"/>
              <a:pPr>
                <a:defRPr/>
              </a:pPr>
              <a:t>‹#›</a:t>
            </a:fld>
            <a:endParaRPr lang="en-US"/>
          </a:p>
        </p:txBody>
      </p:sp>
    </p:spTree>
    <p:extLst>
      <p:ext uri="{BB962C8B-B14F-4D97-AF65-F5344CB8AC3E}">
        <p14:creationId xmlns:p14="http://schemas.microsoft.com/office/powerpoint/2010/main" val="94378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094BE0-1D70-47F6-A2F7-4364BDEE5D30}" type="slidenum">
              <a:rPr lang="en-US"/>
              <a:pPr>
                <a:defRPr/>
              </a:pPr>
              <a:t>‹#›</a:t>
            </a:fld>
            <a:endParaRPr lang="en-US"/>
          </a:p>
        </p:txBody>
      </p:sp>
    </p:spTree>
    <p:extLst>
      <p:ext uri="{BB962C8B-B14F-4D97-AF65-F5344CB8AC3E}">
        <p14:creationId xmlns:p14="http://schemas.microsoft.com/office/powerpoint/2010/main" val="3857138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8AD7A7-06B2-4A6C-B140-80302F727896}" type="slidenum">
              <a:rPr lang="en-US"/>
              <a:pPr>
                <a:defRPr/>
              </a:pPr>
              <a:t>‹#›</a:t>
            </a:fld>
            <a:endParaRPr lang="en-US"/>
          </a:p>
        </p:txBody>
      </p:sp>
    </p:spTree>
    <p:extLst>
      <p:ext uri="{BB962C8B-B14F-4D97-AF65-F5344CB8AC3E}">
        <p14:creationId xmlns:p14="http://schemas.microsoft.com/office/powerpoint/2010/main" val="207931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267524-7219-41F4-978D-689905DCA131}" type="slidenum">
              <a:rPr lang="en-US"/>
              <a:pPr>
                <a:defRPr/>
              </a:pPr>
              <a:t>‹#›</a:t>
            </a:fld>
            <a:endParaRPr lang="en-US"/>
          </a:p>
        </p:txBody>
      </p:sp>
    </p:spTree>
    <p:extLst>
      <p:ext uri="{BB962C8B-B14F-4D97-AF65-F5344CB8AC3E}">
        <p14:creationId xmlns:p14="http://schemas.microsoft.com/office/powerpoint/2010/main" val="1311131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C56C75-9C00-43F8-988A-6EC868E14E34}" type="slidenum">
              <a:rPr lang="en-US"/>
              <a:pPr>
                <a:defRPr/>
              </a:pPr>
              <a:t>‹#›</a:t>
            </a:fld>
            <a:endParaRPr lang="en-US"/>
          </a:p>
        </p:txBody>
      </p:sp>
    </p:spTree>
    <p:extLst>
      <p:ext uri="{BB962C8B-B14F-4D97-AF65-F5344CB8AC3E}">
        <p14:creationId xmlns:p14="http://schemas.microsoft.com/office/powerpoint/2010/main" val="1767953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78BB4-87EE-493C-9E25-79A06C8CF37D}" type="slidenum">
              <a:rPr lang="en-US"/>
              <a:pPr>
                <a:defRPr/>
              </a:pPr>
              <a:t>‹#›</a:t>
            </a:fld>
            <a:endParaRPr lang="en-US"/>
          </a:p>
        </p:txBody>
      </p:sp>
    </p:spTree>
    <p:extLst>
      <p:ext uri="{BB962C8B-B14F-4D97-AF65-F5344CB8AC3E}">
        <p14:creationId xmlns:p14="http://schemas.microsoft.com/office/powerpoint/2010/main" val="3456373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A815C9-37AA-4436-9CED-74DB6F0DB1FC}" type="slidenum">
              <a:rPr lang="en-US"/>
              <a:pPr>
                <a:defRPr/>
              </a:pPr>
              <a:t>‹#›</a:t>
            </a:fld>
            <a:endParaRPr lang="en-US"/>
          </a:p>
        </p:txBody>
      </p:sp>
    </p:spTree>
    <p:extLst>
      <p:ext uri="{BB962C8B-B14F-4D97-AF65-F5344CB8AC3E}">
        <p14:creationId xmlns:p14="http://schemas.microsoft.com/office/powerpoint/2010/main" val="777566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F9B3C-A3E2-4207-9A81-BD7DEE100F34}" type="slidenum">
              <a:rPr lang="en-US"/>
              <a:pPr>
                <a:defRPr/>
              </a:pPr>
              <a:t>‹#›</a:t>
            </a:fld>
            <a:endParaRPr lang="en-US"/>
          </a:p>
        </p:txBody>
      </p:sp>
    </p:spTree>
    <p:extLst>
      <p:ext uri="{BB962C8B-B14F-4D97-AF65-F5344CB8AC3E}">
        <p14:creationId xmlns:p14="http://schemas.microsoft.com/office/powerpoint/2010/main" val="4023766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0C588C-BE5C-4B35-974D-1EE2E1671845}" type="slidenum">
              <a:rPr lang="en-US"/>
              <a:pPr>
                <a:defRPr/>
              </a:pPr>
              <a:t>‹#›</a:t>
            </a:fld>
            <a:endParaRPr lang="en-US"/>
          </a:p>
        </p:txBody>
      </p:sp>
    </p:spTree>
    <p:extLst>
      <p:ext uri="{BB962C8B-B14F-4D97-AF65-F5344CB8AC3E}">
        <p14:creationId xmlns:p14="http://schemas.microsoft.com/office/powerpoint/2010/main" val="687236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A4DC8711-6D8D-48B5-802F-31647B9782AC}" type="slidenum">
              <a:rPr lang="en-US"/>
              <a:pPr>
                <a:defRPr/>
              </a:pPr>
              <a:t>‹#›</a:t>
            </a:fld>
            <a:endParaRPr lang="en-US"/>
          </a:p>
        </p:txBody>
      </p:sp>
    </p:spTree>
    <p:extLst>
      <p:ext uri="{BB962C8B-B14F-4D97-AF65-F5344CB8AC3E}">
        <p14:creationId xmlns:p14="http://schemas.microsoft.com/office/powerpoint/2010/main" val="326788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BF47D-5DF2-418C-BE43-5B95FD0A4EFB}" type="slidenum">
              <a:rPr lang="en-US"/>
              <a:pPr>
                <a:defRPr/>
              </a:pPr>
              <a:t>‹#›</a:t>
            </a:fld>
            <a:endParaRPr lang="en-US"/>
          </a:p>
        </p:txBody>
      </p:sp>
    </p:spTree>
    <p:extLst>
      <p:ext uri="{BB962C8B-B14F-4D97-AF65-F5344CB8AC3E}">
        <p14:creationId xmlns:p14="http://schemas.microsoft.com/office/powerpoint/2010/main" val="3783547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EA8F6D-DC0C-4D4B-AA80-1C31C8DFBB4E}" type="slidenum">
              <a:rPr lang="en-US"/>
              <a:pPr>
                <a:defRPr/>
              </a:pPr>
              <a:t>‹#›</a:t>
            </a:fld>
            <a:endParaRPr lang="en-US"/>
          </a:p>
        </p:txBody>
      </p:sp>
    </p:spTree>
    <p:extLst>
      <p:ext uri="{BB962C8B-B14F-4D97-AF65-F5344CB8AC3E}">
        <p14:creationId xmlns:p14="http://schemas.microsoft.com/office/powerpoint/2010/main" val="4187425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68BF8B-6D4E-451E-8B28-4B4AE6F1E763}" type="slidenum">
              <a:rPr lang="en-US"/>
              <a:pPr>
                <a:defRPr/>
              </a:pPr>
              <a:t>‹#›</a:t>
            </a:fld>
            <a:endParaRPr lang="en-US"/>
          </a:p>
        </p:txBody>
      </p:sp>
    </p:spTree>
    <p:extLst>
      <p:ext uri="{BB962C8B-B14F-4D97-AF65-F5344CB8AC3E}">
        <p14:creationId xmlns:p14="http://schemas.microsoft.com/office/powerpoint/2010/main" val="3610044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A05858-45E0-46C6-9A6B-9DF86F754F5B}" type="slidenum">
              <a:rPr lang="en-US"/>
              <a:pPr>
                <a:defRPr/>
              </a:pPr>
              <a:t>‹#›</a:t>
            </a:fld>
            <a:endParaRPr lang="en-US"/>
          </a:p>
        </p:txBody>
      </p:sp>
    </p:spTree>
    <p:extLst>
      <p:ext uri="{BB962C8B-B14F-4D97-AF65-F5344CB8AC3E}">
        <p14:creationId xmlns:p14="http://schemas.microsoft.com/office/powerpoint/2010/main" val="37606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EB7EF6-5B3A-4E1D-9A0D-BE81ADB6536B}" type="slidenum">
              <a:rPr lang="en-US"/>
              <a:pPr>
                <a:defRPr/>
              </a:pPr>
              <a:t>‹#›</a:t>
            </a:fld>
            <a:endParaRPr lang="en-US"/>
          </a:p>
        </p:txBody>
      </p:sp>
    </p:spTree>
    <p:extLst>
      <p:ext uri="{BB962C8B-B14F-4D97-AF65-F5344CB8AC3E}">
        <p14:creationId xmlns:p14="http://schemas.microsoft.com/office/powerpoint/2010/main" val="2058826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8D9060-E544-4322-9FC7-3096212DC67F}" type="slidenum">
              <a:rPr lang="en-US"/>
              <a:pPr>
                <a:defRPr/>
              </a:pPr>
              <a:t>‹#›</a:t>
            </a:fld>
            <a:endParaRPr lang="en-US"/>
          </a:p>
        </p:txBody>
      </p:sp>
    </p:spTree>
    <p:extLst>
      <p:ext uri="{BB962C8B-B14F-4D97-AF65-F5344CB8AC3E}">
        <p14:creationId xmlns:p14="http://schemas.microsoft.com/office/powerpoint/2010/main" val="860107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14709A-A94E-49DE-8414-BCE9AC501823}" type="slidenum">
              <a:rPr lang="en-US"/>
              <a:pPr>
                <a:defRPr/>
              </a:pPr>
              <a:t>‹#›</a:t>
            </a:fld>
            <a:endParaRPr lang="en-US"/>
          </a:p>
        </p:txBody>
      </p:sp>
    </p:spTree>
    <p:extLst>
      <p:ext uri="{BB962C8B-B14F-4D97-AF65-F5344CB8AC3E}">
        <p14:creationId xmlns:p14="http://schemas.microsoft.com/office/powerpoint/2010/main" val="298358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5DE669-FCAA-45AA-B39C-854135BAA4A1}" type="slidenum">
              <a:rPr lang="en-US"/>
              <a:pPr>
                <a:defRPr/>
              </a:pPr>
              <a:t>‹#›</a:t>
            </a:fld>
            <a:endParaRPr lang="en-US"/>
          </a:p>
        </p:txBody>
      </p:sp>
    </p:spTree>
    <p:extLst>
      <p:ext uri="{BB962C8B-B14F-4D97-AF65-F5344CB8AC3E}">
        <p14:creationId xmlns:p14="http://schemas.microsoft.com/office/powerpoint/2010/main" val="2236286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4D5EDB-8E1E-42EA-BD31-26E6E52F70F6}" type="slidenum">
              <a:rPr lang="en-US"/>
              <a:pPr>
                <a:defRPr/>
              </a:pPr>
              <a:t>‹#›</a:t>
            </a:fld>
            <a:endParaRPr lang="en-US"/>
          </a:p>
        </p:txBody>
      </p:sp>
    </p:spTree>
    <p:extLst>
      <p:ext uri="{BB962C8B-B14F-4D97-AF65-F5344CB8AC3E}">
        <p14:creationId xmlns:p14="http://schemas.microsoft.com/office/powerpoint/2010/main" val="1961347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FAEF4-D093-4A91-B608-751B76F4A1F3}" type="slidenum">
              <a:rPr lang="en-US"/>
              <a:pPr>
                <a:defRPr/>
              </a:pPr>
              <a:t>‹#›</a:t>
            </a:fld>
            <a:endParaRPr lang="en-US"/>
          </a:p>
        </p:txBody>
      </p:sp>
    </p:spTree>
    <p:extLst>
      <p:ext uri="{BB962C8B-B14F-4D97-AF65-F5344CB8AC3E}">
        <p14:creationId xmlns:p14="http://schemas.microsoft.com/office/powerpoint/2010/main" val="4124218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B70A2-96EA-45A8-B79B-97FCA96EB151}" type="slidenum">
              <a:rPr lang="en-US"/>
              <a:pPr>
                <a:defRPr/>
              </a:pPr>
              <a:t>‹#›</a:t>
            </a:fld>
            <a:endParaRPr lang="en-US"/>
          </a:p>
        </p:txBody>
      </p:sp>
    </p:spTree>
    <p:extLst>
      <p:ext uri="{BB962C8B-B14F-4D97-AF65-F5344CB8AC3E}">
        <p14:creationId xmlns:p14="http://schemas.microsoft.com/office/powerpoint/2010/main" val="19254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35EB00-D15C-4019-BA11-968500709A0A}" type="slidenum">
              <a:rPr lang="en-US"/>
              <a:pPr>
                <a:defRPr/>
              </a:pPr>
              <a:t>‹#›</a:t>
            </a:fld>
            <a:endParaRPr lang="en-US"/>
          </a:p>
        </p:txBody>
      </p:sp>
    </p:spTree>
    <p:extLst>
      <p:ext uri="{BB962C8B-B14F-4D97-AF65-F5344CB8AC3E}">
        <p14:creationId xmlns:p14="http://schemas.microsoft.com/office/powerpoint/2010/main" val="42280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EA1B2B-C1A3-4793-854B-4D2C4CCEEAC3}" type="slidenum">
              <a:rPr lang="en-US"/>
              <a:pPr>
                <a:defRPr/>
              </a:pPr>
              <a:t>‹#›</a:t>
            </a:fld>
            <a:endParaRPr lang="en-US"/>
          </a:p>
        </p:txBody>
      </p:sp>
    </p:spTree>
    <p:extLst>
      <p:ext uri="{BB962C8B-B14F-4D97-AF65-F5344CB8AC3E}">
        <p14:creationId xmlns:p14="http://schemas.microsoft.com/office/powerpoint/2010/main" val="165568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8F0C4F-7EA4-4F43-A2AC-F8EEC678ED67}" type="slidenum">
              <a:rPr lang="en-US"/>
              <a:pPr>
                <a:defRPr/>
              </a:pPr>
              <a:t>‹#›</a:t>
            </a:fld>
            <a:endParaRPr lang="en-US"/>
          </a:p>
        </p:txBody>
      </p:sp>
    </p:spTree>
    <p:extLst>
      <p:ext uri="{BB962C8B-B14F-4D97-AF65-F5344CB8AC3E}">
        <p14:creationId xmlns:p14="http://schemas.microsoft.com/office/powerpoint/2010/main" val="292492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0E306-03F4-4B2F-AEE6-9F9D1C20ADB6}" type="slidenum">
              <a:rPr lang="en-US"/>
              <a:pPr>
                <a:defRPr/>
              </a:pPr>
              <a:t>‹#›</a:t>
            </a:fld>
            <a:endParaRPr lang="en-US"/>
          </a:p>
        </p:txBody>
      </p:sp>
    </p:spTree>
    <p:extLst>
      <p:ext uri="{BB962C8B-B14F-4D97-AF65-F5344CB8AC3E}">
        <p14:creationId xmlns:p14="http://schemas.microsoft.com/office/powerpoint/2010/main" val="73206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55673239-70D5-407E-8CDE-E8F834DEC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258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258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E9E6417D-2DA6-41D1-B243-692F659630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51028827-3222-40F7-A68D-E8A48ADDD4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6266AC37-12B3-4996-B9E6-929F7C5843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7E1DED74-E0CB-4C57-A23A-AEBF8182B5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itchFamily="18" charset="0"/>
        </a:defRPr>
      </a:lvl2pPr>
      <a:lvl3pPr algn="l" rtl="0" fontAlgn="base">
        <a:spcBef>
          <a:spcPct val="0"/>
        </a:spcBef>
        <a:spcAft>
          <a:spcPct val="0"/>
        </a:spcAft>
        <a:defRPr kumimoji="1" sz="4400">
          <a:solidFill>
            <a:schemeClr val="tx2"/>
          </a:solidFill>
          <a:latin typeface="Times New Roman" pitchFamily="18" charset="0"/>
        </a:defRPr>
      </a:lvl3pPr>
      <a:lvl4pPr algn="l" rtl="0" fontAlgn="base">
        <a:spcBef>
          <a:spcPct val="0"/>
        </a:spcBef>
        <a:spcAft>
          <a:spcPct val="0"/>
        </a:spcAft>
        <a:defRPr kumimoji="1" sz="4400">
          <a:solidFill>
            <a:schemeClr val="tx2"/>
          </a:solidFill>
          <a:latin typeface="Times New Roman" pitchFamily="18" charset="0"/>
        </a:defRPr>
      </a:lvl4pPr>
      <a:lvl5pPr algn="l" rtl="0" fontAlgn="base">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fontAlgn="base">
        <a:spcBef>
          <a:spcPct val="20000"/>
        </a:spcBef>
        <a:spcAft>
          <a:spcPct val="0"/>
        </a:spcAft>
        <a:buChar char="•"/>
        <a:defRPr kumimoji="1" sz="2400">
          <a:solidFill>
            <a:schemeClr val="tx1"/>
          </a:solidFill>
          <a:latin typeface="+mn-lt"/>
        </a:defRPr>
      </a:lvl3pPr>
      <a:lvl4pPr marL="1600200" indent="-228600" algn="l" rtl="0" fontAlgn="base">
        <a:spcBef>
          <a:spcPct val="20000"/>
        </a:spcBef>
        <a:spcAft>
          <a:spcPct val="0"/>
        </a:spcAft>
        <a:buChar char="–"/>
        <a:defRPr kumimoji="1" sz="2000">
          <a:solidFill>
            <a:schemeClr val="tx1"/>
          </a:solidFill>
          <a:latin typeface="+mn-lt"/>
        </a:defRPr>
      </a:lvl4pPr>
      <a:lvl5pPr marL="2057400" indent="-228600" algn="l" rtl="0" fontAlgn="base">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3075"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3076"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06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457200" y="65088"/>
            <a:ext cx="8153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a:solidFill>
                  <a:srgbClr val="333333"/>
                </a:solidFill>
              </a:rPr>
              <a:t>Issues of Interpretation</a:t>
            </a:r>
          </a:p>
        </p:txBody>
      </p:sp>
      <p:sp>
        <p:nvSpPr>
          <p:cNvPr id="3" name="TextBox 2"/>
          <p:cNvSpPr txBox="1"/>
          <p:nvPr/>
        </p:nvSpPr>
        <p:spPr>
          <a:xfrm>
            <a:off x="381000" y="596900"/>
            <a:ext cx="8458200" cy="6002338"/>
          </a:xfrm>
          <a:prstGeom prst="rect">
            <a:avLst/>
          </a:prstGeom>
          <a:noFill/>
        </p:spPr>
        <p:txBody>
          <a:bodyPr>
            <a:spAutoFit/>
          </a:bodyPr>
          <a:lstStyle/>
          <a:p>
            <a:pPr>
              <a:defRPr/>
            </a:pPr>
            <a:r>
              <a:rPr lang="en-US" b="1" dirty="0">
                <a:solidFill>
                  <a:srgbClr val="C00000"/>
                </a:solidFill>
              </a:rPr>
              <a:t>Physical Picture</a:t>
            </a:r>
          </a:p>
          <a:p>
            <a:pPr>
              <a:defRPr/>
            </a:pPr>
            <a:r>
              <a:rPr lang="en-US" b="1" dirty="0">
                <a:solidFill>
                  <a:srgbClr val="333333"/>
                </a:solidFill>
              </a:rPr>
              <a:t>The “origin” texts of the ancient Near East, including the Bible, </a:t>
            </a:r>
            <a:r>
              <a:rPr lang="en-US" b="1" dirty="0">
                <a:solidFill>
                  <a:srgbClr val="3333CC"/>
                </a:solidFill>
              </a:rPr>
              <a:t>have to be read and understood on the basis of their ancient understanding of the physical world (“world picture”)</a:t>
            </a:r>
            <a:r>
              <a:rPr lang="en-US" b="1" dirty="0">
                <a:solidFill>
                  <a:srgbClr val="333333"/>
                </a:solidFill>
              </a:rPr>
              <a:t>, NOT on the perspective of some later era, 18</a:t>
            </a:r>
            <a:r>
              <a:rPr lang="en-US" b="1" baseline="30000" dirty="0">
                <a:solidFill>
                  <a:srgbClr val="333333"/>
                </a:solidFill>
              </a:rPr>
              <a:t>th</a:t>
            </a:r>
            <a:r>
              <a:rPr lang="en-US" b="1" dirty="0">
                <a:solidFill>
                  <a:srgbClr val="333333"/>
                </a:solidFill>
              </a:rPr>
              <a:t> century, 21</a:t>
            </a:r>
            <a:r>
              <a:rPr lang="en-US" b="1" baseline="30000" dirty="0">
                <a:solidFill>
                  <a:srgbClr val="333333"/>
                </a:solidFill>
              </a:rPr>
              <a:t>st</a:t>
            </a:r>
            <a:r>
              <a:rPr lang="en-US" b="1" dirty="0">
                <a:solidFill>
                  <a:srgbClr val="333333"/>
                </a:solidFill>
              </a:rPr>
              <a:t> century, or future 22</a:t>
            </a:r>
            <a:r>
              <a:rPr lang="en-US" b="1" baseline="30000" dirty="0">
                <a:solidFill>
                  <a:srgbClr val="333333"/>
                </a:solidFill>
              </a:rPr>
              <a:t>nd</a:t>
            </a:r>
            <a:r>
              <a:rPr lang="en-US" b="1" dirty="0">
                <a:solidFill>
                  <a:srgbClr val="333333"/>
                </a:solidFill>
              </a:rPr>
              <a:t> century.</a:t>
            </a:r>
          </a:p>
          <a:p>
            <a:pPr lvl="1">
              <a:defRPr/>
            </a:pPr>
            <a:r>
              <a:rPr lang="en-US" b="1" dirty="0">
                <a:solidFill>
                  <a:srgbClr val="333333"/>
                </a:solidFill>
              </a:rPr>
              <a:t>Helpful distinction?</a:t>
            </a:r>
          </a:p>
          <a:p>
            <a:pPr marL="800100" lvl="1" indent="-342900">
              <a:buFont typeface="Arial" panose="020B0604020202020204" pitchFamily="34" charset="0"/>
              <a:buChar char="•"/>
              <a:defRPr/>
            </a:pPr>
            <a:r>
              <a:rPr lang="en-US" b="1" dirty="0">
                <a:solidFill>
                  <a:srgbClr val="3333CC"/>
                </a:solidFill>
              </a:rPr>
              <a:t>“World picture”</a:t>
            </a:r>
            <a:r>
              <a:rPr lang="en-US" b="1" dirty="0">
                <a:solidFill>
                  <a:srgbClr val="333333"/>
                </a:solidFill>
              </a:rPr>
              <a:t> (a scientific and pragmatic explanation of reality) is culturally dependent and ever changing.</a:t>
            </a:r>
          </a:p>
          <a:p>
            <a:pPr marL="800100" lvl="1" indent="-342900">
              <a:buFont typeface="Arial" panose="020B0604020202020204" pitchFamily="34" charset="0"/>
              <a:buChar char="•"/>
              <a:defRPr/>
            </a:pPr>
            <a:r>
              <a:rPr lang="en-US" b="1" dirty="0">
                <a:solidFill>
                  <a:srgbClr val="3333CC"/>
                </a:solidFill>
              </a:rPr>
              <a:t>“Worldview”</a:t>
            </a:r>
            <a:r>
              <a:rPr lang="en-US" b="1" dirty="0">
                <a:solidFill>
                  <a:srgbClr val="333333"/>
                </a:solidFill>
              </a:rPr>
              <a:t> (a religious meaning/value-oriented understanding of reality) might be viewed as lasting.</a:t>
            </a:r>
          </a:p>
          <a:p>
            <a:pPr>
              <a:defRPr/>
            </a:pPr>
            <a:endParaRPr lang="en-US" b="1" dirty="0">
              <a:solidFill>
                <a:srgbClr val="333333"/>
              </a:solidFill>
            </a:endParaRPr>
          </a:p>
          <a:p>
            <a:pPr>
              <a:defRPr/>
            </a:pPr>
            <a:r>
              <a:rPr lang="en-US" b="1" dirty="0">
                <a:solidFill>
                  <a:srgbClr val="C00000"/>
                </a:solidFill>
              </a:rPr>
              <a:t>Function of ANE “Origin” Texts</a:t>
            </a:r>
          </a:p>
          <a:p>
            <a:pPr>
              <a:defRPr/>
            </a:pPr>
            <a:r>
              <a:rPr lang="en-US" b="1" dirty="0">
                <a:solidFill>
                  <a:srgbClr val="333333"/>
                </a:solidFill>
              </a:rPr>
              <a:t>Such narrative texts presented a basic worldview (divine, human, and natural realms), explaining, in part politically, why things are the way they are.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BIBLE AS HISTORY</a:t>
            </a:r>
          </a:p>
          <a:p>
            <a:pPr algn="ctr">
              <a:spcBef>
                <a:spcPct val="50000"/>
              </a:spcBef>
              <a:buClrTx/>
              <a:buFontTx/>
              <a:buNone/>
            </a:pPr>
            <a:r>
              <a:rPr kumimoji="0" lang="en-US" altLang="en-US" sz="2400" b="1"/>
              <a:t>Overview of Issues</a:t>
            </a:r>
          </a:p>
        </p:txBody>
      </p:sp>
      <p:sp>
        <p:nvSpPr>
          <p:cNvPr id="32771" name="Text Box 3"/>
          <p:cNvSpPr txBox="1">
            <a:spLocks noChangeArrowheads="1"/>
          </p:cNvSpPr>
          <p:nvPr/>
        </p:nvSpPr>
        <p:spPr bwMode="auto">
          <a:xfrm>
            <a:off x="0" y="9906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cs typeface="Courier New" pitchFamily="49" charset="0"/>
              </a:rPr>
              <a:t>1.</a:t>
            </a:r>
            <a:r>
              <a:rPr kumimoji="0" lang="en-US" altLang="en-US" sz="2400" b="1">
                <a:cs typeface="Courier New" pitchFamily="49" charset="0"/>
              </a:rPr>
              <a:t>	</a:t>
            </a:r>
            <a:r>
              <a:rPr kumimoji="0" lang="en-US" altLang="en-US" sz="2400" b="1">
                <a:solidFill>
                  <a:schemeClr val="accent1"/>
                </a:solidFill>
                <a:cs typeface="Courier New" pitchFamily="49" charset="0"/>
              </a:rPr>
              <a:t>Nature of the Bible:</a:t>
            </a:r>
            <a:r>
              <a:rPr kumimoji="0" lang="en-US" altLang="en-US" sz="2400" b="1">
                <a:cs typeface="Courier New" pitchFamily="49" charset="0"/>
              </a:rPr>
              <a:t> </a:t>
            </a:r>
            <a:br>
              <a:rPr kumimoji="0" lang="en-US" altLang="en-US" sz="2400" b="1">
                <a:cs typeface="Courier New" pitchFamily="49" charset="0"/>
              </a:rPr>
            </a:br>
            <a:r>
              <a:rPr kumimoji="0" lang="en-US" altLang="en-US" sz="2400" b="1">
                <a:cs typeface="Courier New" pitchFamily="49" charset="0"/>
              </a:rPr>
              <a:t>The Bible is not a history book but a collection of many genres: wisdom, prophetic, legal, hymnic, apocalyptic, etc., as well as historical narrative. </a:t>
            </a:r>
          </a:p>
          <a:p>
            <a:pPr>
              <a:spcBef>
                <a:spcPct val="50000"/>
              </a:spcBef>
              <a:buClrTx/>
              <a:buFontTx/>
              <a:buNone/>
            </a:pPr>
            <a:r>
              <a:rPr kumimoji="0" lang="en-US" altLang="en-US" sz="2400" b="1">
                <a:solidFill>
                  <a:schemeClr val="accent1"/>
                </a:solidFill>
                <a:cs typeface="Courier New" pitchFamily="49" charset="0"/>
              </a:rPr>
              <a:t>2.</a:t>
            </a:r>
            <a:r>
              <a:rPr kumimoji="0" lang="en-US" altLang="en-US" sz="2400" b="1">
                <a:cs typeface="Courier New" pitchFamily="49" charset="0"/>
              </a:rPr>
              <a:t>	</a:t>
            </a:r>
            <a:r>
              <a:rPr kumimoji="0" lang="en-US" altLang="en-US" sz="2400" b="1">
                <a:solidFill>
                  <a:schemeClr val="accent1"/>
                </a:solidFill>
                <a:cs typeface="Courier New" pitchFamily="49" charset="0"/>
              </a:rPr>
              <a:t>Literary issues</a:t>
            </a:r>
            <a:r>
              <a:rPr kumimoji="0" lang="en-US" altLang="en-US" sz="2400" b="1">
                <a:cs typeface="Courier New" pitchFamily="49" charset="0"/>
              </a:rPr>
              <a:t>:</a:t>
            </a:r>
            <a:br>
              <a:rPr kumimoji="0" lang="en-US" altLang="en-US" sz="2400" b="1">
                <a:cs typeface="Courier New" pitchFamily="49" charset="0"/>
              </a:rPr>
            </a:br>
            <a:r>
              <a:rPr kumimoji="0" lang="en-US" altLang="en-US" sz="2400" b="1">
                <a:cs typeface="Courier New" pitchFamily="49" charset="0"/>
              </a:rPr>
              <a:t>How do we know a historical narrative when we see it?  What distinguishes it from fiction?  Are there “blends” (types of literature that blend history and fiction)?</a:t>
            </a:r>
          </a:p>
          <a:p>
            <a:pPr>
              <a:spcBef>
                <a:spcPct val="50000"/>
              </a:spcBef>
              <a:buClrTx/>
              <a:buFontTx/>
              <a:buNone/>
            </a:pPr>
            <a:r>
              <a:rPr kumimoji="0" lang="en-US" altLang="en-US" sz="2400" b="1">
                <a:cs typeface="Courier New" pitchFamily="49" charset="0"/>
              </a:rPr>
              <a:t>	What should we expect from ancient Near Eastern historical narrative?  How does it differ from modern Western history telling?</a:t>
            </a:r>
          </a:p>
          <a:p>
            <a:pPr>
              <a:spcBef>
                <a:spcPct val="50000"/>
              </a:spcBef>
              <a:buClrTx/>
              <a:buFontTx/>
              <a:buNone/>
            </a:pPr>
            <a:endParaRPr kumimoji="0" lang="en-US" altLang="en-US" sz="2400" b="1"/>
          </a:p>
        </p:txBody>
      </p:sp>
      <p:pic>
        <p:nvPicPr>
          <p:cNvPr id="56324" name="Picture 4" descr="C:\WINDOWS\Application Data\Microsoft\Media Catalog\Downloaded Clips\cl23\j008919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073650"/>
            <a:ext cx="1784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8382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AutoNum type="arabicPeriod" startAt="3"/>
            </a:pPr>
            <a:r>
              <a:rPr kumimoji="0" lang="en-US" altLang="en-US" sz="2400" b="1">
                <a:solidFill>
                  <a:schemeClr val="accent1"/>
                </a:solidFill>
                <a:cs typeface="Courier New" pitchFamily="49" charset="0"/>
              </a:rPr>
              <a:t>Functional issue: </a:t>
            </a:r>
          </a:p>
          <a:p>
            <a:pPr>
              <a:spcBef>
                <a:spcPct val="50000"/>
              </a:spcBef>
              <a:buClrTx/>
              <a:buFontTx/>
              <a:buNone/>
            </a:pPr>
            <a:r>
              <a:rPr kumimoji="0" lang="en-US" altLang="en-US" sz="2400" b="1">
                <a:cs typeface="Courier New" pitchFamily="49" charset="0"/>
              </a:rPr>
              <a:t>	What are the </a:t>
            </a:r>
            <a:r>
              <a:rPr kumimoji="0" lang="en-US" altLang="en-US" sz="2400" b="1">
                <a:solidFill>
                  <a:srgbClr val="C00000"/>
                </a:solidFill>
                <a:cs typeface="Courier New" pitchFamily="49" charset="0"/>
              </a:rPr>
              <a:t>communicative purposes</a:t>
            </a:r>
            <a:r>
              <a:rPr kumimoji="0" lang="en-US" altLang="en-US" sz="2400" b="1">
                <a:cs typeface="Courier New" pitchFamily="49" charset="0"/>
              </a:rPr>
              <a:t> of telling history in general?  What were the Israelite (OT) and Christian (NT) purposes?  [Different genre have different functions.]</a:t>
            </a:r>
          </a:p>
          <a:p>
            <a:pPr>
              <a:spcBef>
                <a:spcPct val="50000"/>
              </a:spcBef>
              <a:buClrTx/>
              <a:buFontTx/>
              <a:buAutoNum type="arabicPeriod" startAt="4"/>
            </a:pPr>
            <a:r>
              <a:rPr kumimoji="0" lang="en-US" altLang="en-US" sz="2400" b="1">
                <a:solidFill>
                  <a:schemeClr val="accent1"/>
                </a:solidFill>
                <a:cs typeface="Courier New" pitchFamily="49" charset="0"/>
              </a:rPr>
              <a:t>Issue of historicity:</a:t>
            </a:r>
            <a:r>
              <a:rPr kumimoji="0" lang="en-US" altLang="en-US" sz="2400" b="1">
                <a:cs typeface="Courier New" pitchFamily="49" charset="0"/>
              </a:rPr>
              <a:t> </a:t>
            </a:r>
          </a:p>
          <a:p>
            <a:pPr>
              <a:spcBef>
                <a:spcPct val="50000"/>
              </a:spcBef>
              <a:buClrTx/>
              <a:buFontTx/>
              <a:buNone/>
            </a:pPr>
            <a:r>
              <a:rPr kumimoji="0" lang="en-US" altLang="en-US" sz="2400" b="1">
                <a:cs typeface="Courier New" pitchFamily="49" charset="0"/>
              </a:rPr>
              <a:t>	How </a:t>
            </a:r>
            <a:r>
              <a:rPr kumimoji="0" lang="en-US" altLang="en-US" sz="2400" b="1">
                <a:solidFill>
                  <a:srgbClr val="C00000"/>
                </a:solidFill>
                <a:cs typeface="Courier New" pitchFamily="49" charset="0"/>
              </a:rPr>
              <a:t>accurate</a:t>
            </a:r>
            <a:r>
              <a:rPr kumimoji="0" lang="en-US" altLang="en-US" sz="2400" b="1">
                <a:cs typeface="Courier New" pitchFamily="49" charset="0"/>
              </a:rPr>
              <a:t> are the biblical historical narratives?  </a:t>
            </a:r>
            <a:br>
              <a:rPr kumimoji="0" lang="en-US" altLang="en-US" sz="2400" b="1">
                <a:cs typeface="Courier New" pitchFamily="49" charset="0"/>
              </a:rPr>
            </a:br>
            <a:r>
              <a:rPr kumimoji="0" lang="en-US" altLang="en-US" sz="2400" b="1">
                <a:cs typeface="Courier New" pitchFamily="49" charset="0"/>
              </a:rPr>
              <a:t>[Note: “accuracy” depends on the function/communicative purposes (#3) and standard necessary to carry out that function.]</a:t>
            </a:r>
            <a:endParaRPr kumimoji="0" lang="en-US" altLang="en-US" sz="2400" b="1"/>
          </a:p>
        </p:txBody>
      </p:sp>
      <p:sp>
        <p:nvSpPr>
          <p:cNvPr id="57347" name="Text Box 3"/>
          <p:cNvSpPr txBox="1">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BIBLE AS HISTORY</a:t>
            </a:r>
            <a:endParaRPr kumimoji="0" lang="en-US" altLang="en-US" sz="2400"/>
          </a:p>
        </p:txBody>
      </p:sp>
      <p:graphicFrame>
        <p:nvGraphicFramePr>
          <p:cNvPr id="33797" name="Object 5"/>
          <p:cNvGraphicFramePr>
            <a:graphicFrameLocks noChangeAspect="1"/>
          </p:cNvGraphicFramePr>
          <p:nvPr/>
        </p:nvGraphicFramePr>
        <p:xfrm>
          <a:off x="3657600" y="4953000"/>
          <a:ext cx="1784350" cy="1784350"/>
        </p:xfrm>
        <a:graphic>
          <a:graphicData uri="http://schemas.openxmlformats.org/presentationml/2006/ole">
            <mc:AlternateContent xmlns:mc="http://schemas.openxmlformats.org/markup-compatibility/2006">
              <mc:Choice xmlns:v="urn:schemas-microsoft-com:vml" Requires="v">
                <p:oleObj spid="_x0000_s57360" name="Clip" r:id="rId3" imgW="1783994" imgH="1783994" progId="MS_ClipArt_Gallery.5">
                  <p:embed/>
                </p:oleObj>
              </mc:Choice>
              <mc:Fallback>
                <p:oleObj name="Clip" r:id="rId3" imgW="1783994" imgH="1783994"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953000"/>
                        <a:ext cx="178435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1+#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79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8534400" cy="4873625"/>
          </a:xfrm>
          <a:prstGeom prst="rect">
            <a:avLst/>
          </a:prstGeom>
          <a:noFill/>
        </p:spPr>
        <p:txBody>
          <a:bodyPr>
            <a:spAutoFit/>
          </a:bodyPr>
          <a:lstStyle/>
          <a:p>
            <a:pPr>
              <a:defRPr/>
            </a:pPr>
            <a:r>
              <a:rPr lang="en-US" b="1" dirty="0">
                <a:solidFill>
                  <a:schemeClr val="accent1"/>
                </a:solidFill>
                <a:cs typeface="Courier New" pitchFamily="49" charset="0"/>
              </a:rPr>
              <a:t>5.</a:t>
            </a:r>
            <a:r>
              <a:rPr lang="en-US" b="1" dirty="0">
                <a:cs typeface="Courier New" pitchFamily="49" charset="0"/>
              </a:rPr>
              <a:t>	</a:t>
            </a:r>
            <a:r>
              <a:rPr lang="en-US" b="1" dirty="0">
                <a:solidFill>
                  <a:schemeClr val="accent1"/>
                </a:solidFill>
                <a:cs typeface="Courier New" pitchFamily="49" charset="0"/>
              </a:rPr>
              <a:t>Nature of Inspiration:</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Does the literature in the Bible carry out God’s communicative purposes?</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Not: 21</a:t>
            </a:r>
            <a:r>
              <a:rPr lang="en-US" b="1" baseline="30000" dirty="0">
                <a:cs typeface="Courier New" pitchFamily="49" charset="0"/>
              </a:rPr>
              <a:t>st</a:t>
            </a:r>
            <a:r>
              <a:rPr lang="en-US" b="1" dirty="0">
                <a:cs typeface="Courier New" pitchFamily="49" charset="0"/>
              </a:rPr>
              <a:t> century expectations of being able to determine the authorship, date of writing, unity of writing, etc.</a:t>
            </a:r>
          </a:p>
          <a:p>
            <a:pPr marL="914400" indent="-457200">
              <a:spcBef>
                <a:spcPts val="1440"/>
              </a:spcBef>
              <a:defRPr/>
            </a:pPr>
            <a:r>
              <a:rPr lang="en-US" b="1" dirty="0">
                <a:solidFill>
                  <a:schemeClr val="accent1"/>
                </a:solidFill>
                <a:cs typeface="Courier New" pitchFamily="49" charset="0"/>
              </a:rPr>
              <a:t>	Question:</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Could God work through the community of faith over several generations to preserve, shape, </a:t>
            </a:r>
            <a:br>
              <a:rPr lang="en-US" b="1" dirty="0">
                <a:cs typeface="Courier New" pitchFamily="49" charset="0"/>
              </a:rPr>
            </a:br>
            <a:r>
              <a:rPr lang="en-US" b="1" dirty="0">
                <a:cs typeface="Courier New" pitchFamily="49" charset="0"/>
              </a:rPr>
              <a:t>and edit the biblical text AND it still be </a:t>
            </a:r>
            <a:br>
              <a:rPr lang="en-US" b="1" dirty="0">
                <a:cs typeface="Courier New" pitchFamily="49" charset="0"/>
              </a:rPr>
            </a:br>
            <a:r>
              <a:rPr lang="en-US" b="1" dirty="0">
                <a:cs typeface="Courier New" pitchFamily="49" charset="0"/>
              </a:rPr>
              <a:t>inspired for God’s communicative </a:t>
            </a:r>
            <a:br>
              <a:rPr lang="en-US" b="1" dirty="0">
                <a:cs typeface="Courier New" pitchFamily="49" charset="0"/>
              </a:rPr>
            </a:br>
            <a:r>
              <a:rPr lang="en-US" b="1" dirty="0">
                <a:cs typeface="Courier New" pitchFamily="49" charset="0"/>
              </a:rPr>
              <a:t>purposes?</a:t>
            </a:r>
            <a:endParaRPr lang="en-US" dirty="0"/>
          </a:p>
        </p:txBody>
      </p:sp>
      <p:sp>
        <p:nvSpPr>
          <p:cNvPr id="58371" name="TextBox 2"/>
          <p:cNvSpPr txBox="1">
            <a:spLocks noChangeArrowheads="1"/>
          </p:cNvSpPr>
          <p:nvPr/>
        </p:nvSpPr>
        <p:spPr bwMode="auto">
          <a:xfrm>
            <a:off x="152400" y="2286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BIBLE AS HISTORY</a:t>
            </a:r>
            <a:endParaRPr kumimoji="0" lang="en-US" altLang="en-US" sz="2400"/>
          </a:p>
        </p:txBody>
      </p:sp>
      <p:pic>
        <p:nvPicPr>
          <p:cNvPr id="58372" name="Picture 4" descr="C:\Documents and Settings\DukeRK\Local Settings\Temporary Internet Files\Content.IE5\8N2PY12H\MPj0437371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22788"/>
            <a:ext cx="2620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18288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Hebrew ‘historical narrative’ combines:  		</a:t>
            </a:r>
          </a:p>
          <a:p>
            <a:pPr>
              <a:spcBef>
                <a:spcPct val="50000"/>
              </a:spcBef>
              <a:buClrTx/>
              <a:buFontTx/>
              <a:buNone/>
            </a:pPr>
            <a:r>
              <a:rPr kumimoji="0" lang="en-US" altLang="en-US" sz="2400" b="1"/>
              <a:t>	</a:t>
            </a:r>
            <a:r>
              <a:rPr kumimoji="0" lang="en-US" altLang="en-US" sz="2400" b="1">
                <a:solidFill>
                  <a:schemeClr val="accent1"/>
                </a:solidFill>
              </a:rPr>
              <a:t>historiography </a:t>
            </a:r>
            <a:r>
              <a:rPr kumimoji="0" lang="en-US" altLang="en-US" sz="2400" b="1"/>
              <a:t>(“Something like this must have </a:t>
            </a:r>
            <a:br>
              <a:rPr kumimoji="0" lang="en-US" altLang="en-US" sz="2400" b="1"/>
            </a:br>
            <a:r>
              <a:rPr kumimoji="0" lang="en-US" altLang="en-US" sz="2400" b="1"/>
              <a:t>       happened…”),</a:t>
            </a:r>
          </a:p>
          <a:p>
            <a:pPr>
              <a:spcBef>
                <a:spcPct val="50000"/>
              </a:spcBef>
              <a:buClrTx/>
              <a:buFontTx/>
              <a:buNone/>
            </a:pPr>
            <a:r>
              <a:rPr kumimoji="0" lang="en-US" altLang="en-US" sz="2400" b="1"/>
              <a:t/>
            </a:r>
            <a:br>
              <a:rPr kumimoji="0" lang="en-US" altLang="en-US" sz="2400" b="1"/>
            </a:br>
            <a:r>
              <a:rPr kumimoji="0" lang="en-US" altLang="en-US" sz="2400" b="1">
                <a:solidFill>
                  <a:schemeClr val="accent1"/>
                </a:solidFill>
              </a:rPr>
              <a:t>“science”</a:t>
            </a:r>
            <a:r>
              <a:rPr kumimoji="0" lang="en-US" altLang="en-US" sz="2400" b="1"/>
              <a:t> (Rational explanation of cosmology from a</a:t>
            </a:r>
            <a:br>
              <a:rPr kumimoji="0" lang="en-US" altLang="en-US" sz="2400" b="1"/>
            </a:br>
            <a:r>
              <a:rPr kumimoji="0" lang="en-US" altLang="en-US" sz="2400" b="1"/>
              <a:t>      phenomenological perspective.  Modern science has this</a:t>
            </a:r>
            <a:br>
              <a:rPr kumimoji="0" lang="en-US" altLang="en-US" sz="2400" b="1"/>
            </a:br>
            <a:r>
              <a:rPr kumimoji="0" lang="en-US" altLang="en-US" sz="2400" b="1"/>
              <a:t>     same “mythic” function of explaining origins materially.</a:t>
            </a:r>
          </a:p>
          <a:p>
            <a:pPr>
              <a:spcBef>
                <a:spcPct val="50000"/>
              </a:spcBef>
              <a:buClrTx/>
              <a:buFontTx/>
              <a:buNone/>
            </a:pPr>
            <a:r>
              <a:rPr kumimoji="0" lang="en-US" altLang="en-US" sz="2400" b="1"/>
              <a:t/>
            </a:r>
            <a:br>
              <a:rPr kumimoji="0" lang="en-US" altLang="en-US" sz="2400" b="1"/>
            </a:br>
            <a:r>
              <a:rPr kumimoji="0" lang="en-US" altLang="en-US" sz="2400" b="1">
                <a:solidFill>
                  <a:schemeClr val="accent1"/>
                </a:solidFill>
              </a:rPr>
              <a:t>theology </a:t>
            </a:r>
            <a:r>
              <a:rPr kumimoji="0" lang="en-US" altLang="en-US" sz="2400" b="1"/>
              <a:t>(The character and involvement of God), and </a:t>
            </a:r>
          </a:p>
          <a:p>
            <a:pPr>
              <a:spcBef>
                <a:spcPct val="50000"/>
              </a:spcBef>
              <a:buClrTx/>
              <a:buFontTx/>
              <a:buNone/>
            </a:pPr>
            <a:r>
              <a:rPr kumimoji="0" lang="en-US" altLang="en-US" sz="2400" b="1"/>
              <a:t>	</a:t>
            </a:r>
            <a:r>
              <a:rPr kumimoji="0" lang="en-US" altLang="en-US" sz="2400" b="1">
                <a:solidFill>
                  <a:schemeClr val="accent1"/>
                </a:solidFill>
              </a:rPr>
              <a:t>aesthetics </a:t>
            </a:r>
            <a:r>
              <a:rPr kumimoji="0" lang="en-US" altLang="en-US" sz="2400" b="1"/>
              <a:t>(Well composed “poetically”).</a:t>
            </a:r>
          </a:p>
          <a:p>
            <a:pPr>
              <a:spcBef>
                <a:spcPct val="50000"/>
              </a:spcBef>
              <a:buClrTx/>
              <a:buFontTx/>
              <a:buNone/>
            </a:pPr>
            <a:endParaRPr kumimoji="0" lang="en-US" altLang="en-US" sz="2400" b="1"/>
          </a:p>
        </p:txBody>
      </p:sp>
      <p:sp>
        <p:nvSpPr>
          <p:cNvPr id="59395" name="Text Box 3"/>
          <p:cNvSpPr txBox="1">
            <a:spLocks noChangeArrowheads="1"/>
          </p:cNvSpPr>
          <p:nvPr/>
        </p:nvSpPr>
        <p:spPr bwMode="auto">
          <a:xfrm>
            <a:off x="0" y="-30163"/>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cs typeface="Courier New" pitchFamily="49" charset="0"/>
              </a:rPr>
              <a:t>Literary Issues:</a:t>
            </a:r>
          </a:p>
          <a:p>
            <a:pPr algn="ctr">
              <a:spcBef>
                <a:spcPct val="50000"/>
              </a:spcBef>
              <a:buClrTx/>
              <a:buFontTx/>
              <a:buNone/>
            </a:pPr>
            <a:r>
              <a:rPr kumimoji="0" lang="en-US" altLang="en-US" sz="2400" b="1">
                <a:cs typeface="Courier New" pitchFamily="49" charset="0"/>
              </a:rPr>
              <a:t>What should we expect from ancient Near Eastern historical narrative versus modern?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304800" y="152400"/>
            <a:ext cx="838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ts val="600"/>
              </a:spcBef>
              <a:buClrTx/>
              <a:buFontTx/>
              <a:buNone/>
            </a:pPr>
            <a:r>
              <a:rPr kumimoji="0" lang="en-US" altLang="en-US" sz="2400" b="1">
                <a:solidFill>
                  <a:srgbClr val="333333"/>
                </a:solidFill>
              </a:rPr>
              <a:t>[Duke] </a:t>
            </a:r>
            <a:r>
              <a:rPr kumimoji="0" lang="en-US" altLang="en-US" sz="2400" b="1">
                <a:solidFill>
                  <a:srgbClr val="3333CC"/>
                </a:solidFill>
              </a:rPr>
              <a:t>Propositional Truth Vs. Mimetic Truth</a:t>
            </a:r>
          </a:p>
          <a:p>
            <a:pPr algn="ctr">
              <a:spcBef>
                <a:spcPts val="600"/>
              </a:spcBef>
              <a:buClrTx/>
              <a:buFontTx/>
              <a:buNone/>
            </a:pPr>
            <a:r>
              <a:rPr kumimoji="0" lang="en-US" altLang="en-US" sz="2400" b="1">
                <a:solidFill>
                  <a:srgbClr val="333333"/>
                </a:solidFill>
              </a:rPr>
              <a:t>(Thinking in terms of historical referentiality)</a:t>
            </a:r>
          </a:p>
        </p:txBody>
      </p:sp>
      <p:sp>
        <p:nvSpPr>
          <p:cNvPr id="70659" name="Text Box 5"/>
          <p:cNvSpPr txBox="1">
            <a:spLocks noChangeArrowheads="1"/>
          </p:cNvSpPr>
          <p:nvPr/>
        </p:nvSpPr>
        <p:spPr bwMode="auto">
          <a:xfrm>
            <a:off x="304800" y="1219200"/>
            <a:ext cx="4038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u="sng">
                <a:solidFill>
                  <a:srgbClr val="333333"/>
                </a:solidFill>
              </a:rPr>
              <a:t>Language</a:t>
            </a:r>
            <a:r>
              <a:rPr kumimoji="0" lang="en-US" altLang="en-US" sz="2400">
                <a:solidFill>
                  <a:srgbClr val="333333"/>
                </a:solidFill>
              </a:rPr>
              <a:t>                </a:t>
            </a:r>
          </a:p>
          <a:p>
            <a:pPr>
              <a:spcBef>
                <a:spcPct val="50000"/>
              </a:spcBef>
              <a:buClrTx/>
              <a:buFontTx/>
              <a:buNone/>
            </a:pPr>
            <a:r>
              <a:rPr kumimoji="0" lang="en-US" altLang="en-US" sz="2400">
                <a:solidFill>
                  <a:srgbClr val="333333"/>
                </a:solidFill>
              </a:rPr>
              <a:t>  creates                  </a:t>
            </a:r>
            <a:r>
              <a:rPr kumimoji="0" lang="en-US" altLang="en-US" sz="2400">
                <a:solidFill>
                  <a:srgbClr val="3333CC"/>
                </a:solidFill>
              </a:rPr>
              <a:t>Referential 		         Quality</a:t>
            </a:r>
          </a:p>
          <a:p>
            <a:pPr>
              <a:spcBef>
                <a:spcPct val="50000"/>
              </a:spcBef>
              <a:buClrTx/>
              <a:buFontTx/>
              <a:buNone/>
            </a:pPr>
            <a:r>
              <a:rPr kumimoji="0" lang="en-US" altLang="en-US" sz="2400" u="sng">
                <a:solidFill>
                  <a:srgbClr val="333333"/>
                </a:solidFill>
              </a:rPr>
              <a:t>Textual World</a:t>
            </a:r>
          </a:p>
          <a:p>
            <a:pPr>
              <a:spcBef>
                <a:spcPct val="0"/>
              </a:spcBef>
              <a:buClrTx/>
              <a:buFontTx/>
              <a:buNone/>
            </a:pPr>
            <a:r>
              <a:rPr kumimoji="0" lang="en-US" altLang="en-US" sz="2400">
                <a:solidFill>
                  <a:srgbClr val="333333"/>
                </a:solidFill>
              </a:rPr>
              <a:t> How does it </a:t>
            </a:r>
          </a:p>
          <a:p>
            <a:pPr>
              <a:spcBef>
                <a:spcPct val="0"/>
              </a:spcBef>
              <a:buClrTx/>
              <a:buFontTx/>
              <a:buNone/>
            </a:pPr>
            <a:r>
              <a:rPr kumimoji="0" lang="en-US" altLang="en-US" sz="2400">
                <a:solidFill>
                  <a:srgbClr val="333333"/>
                </a:solidFill>
              </a:rPr>
              <a:t> relate?	                   </a:t>
            </a:r>
            <a:r>
              <a:rPr kumimoji="0" lang="en-US" altLang="en-US" sz="2400">
                <a:solidFill>
                  <a:srgbClr val="C00000"/>
                </a:solidFill>
              </a:rPr>
              <a:t>Mimetic</a:t>
            </a:r>
          </a:p>
          <a:p>
            <a:pPr>
              <a:spcBef>
                <a:spcPct val="0"/>
              </a:spcBef>
              <a:buClrTx/>
              <a:buFontTx/>
              <a:buNone/>
            </a:pPr>
            <a:r>
              <a:rPr kumimoji="0" lang="en-US" altLang="en-US" sz="2400">
                <a:solidFill>
                  <a:srgbClr val="C00000"/>
                </a:solidFill>
              </a:rPr>
              <a:t>		          Quality</a:t>
            </a:r>
          </a:p>
          <a:p>
            <a:pPr>
              <a:spcBef>
                <a:spcPct val="50000"/>
              </a:spcBef>
              <a:buClrTx/>
              <a:buFontTx/>
              <a:buNone/>
            </a:pPr>
            <a:r>
              <a:rPr kumimoji="0" lang="en-US" altLang="en-US" sz="2400" u="sng">
                <a:solidFill>
                  <a:srgbClr val="333333"/>
                </a:solidFill>
              </a:rPr>
              <a:t>Real World</a:t>
            </a: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p:txBody>
      </p:sp>
      <p:sp>
        <p:nvSpPr>
          <p:cNvPr id="70660" name="Line 6"/>
          <p:cNvSpPr>
            <a:spLocks noChangeShapeType="1"/>
          </p:cNvSpPr>
          <p:nvPr/>
        </p:nvSpPr>
        <p:spPr bwMode="auto">
          <a:xfrm>
            <a:off x="990600" y="2209800"/>
            <a:ext cx="0" cy="53340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0661" name="Line 8"/>
          <p:cNvSpPr>
            <a:spLocks noChangeShapeType="1"/>
          </p:cNvSpPr>
          <p:nvPr/>
        </p:nvSpPr>
        <p:spPr bwMode="auto">
          <a:xfrm>
            <a:off x="990600" y="3810000"/>
            <a:ext cx="0" cy="53340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6748" name="AutoShape 12"/>
          <p:cNvSpPr>
            <a:spLocks/>
          </p:cNvSpPr>
          <p:nvPr/>
        </p:nvSpPr>
        <p:spPr bwMode="auto">
          <a:xfrm>
            <a:off x="4038600" y="1600200"/>
            <a:ext cx="457200" cy="1066800"/>
          </a:xfrm>
          <a:prstGeom prst="rightBrace">
            <a:avLst>
              <a:gd name="adj1" fmla="val 19444"/>
              <a:gd name="adj2" fmla="val 50000"/>
            </a:avLst>
          </a:prstGeom>
          <a:noFill/>
          <a:ln w="317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16749" name="AutoShape 13"/>
          <p:cNvSpPr>
            <a:spLocks/>
          </p:cNvSpPr>
          <p:nvPr/>
        </p:nvSpPr>
        <p:spPr bwMode="auto">
          <a:xfrm>
            <a:off x="4114800" y="3276600"/>
            <a:ext cx="457200" cy="1066800"/>
          </a:xfrm>
          <a:prstGeom prst="rightBrace">
            <a:avLst>
              <a:gd name="adj1" fmla="val 19444"/>
              <a:gd name="adj2" fmla="val 50000"/>
            </a:avLst>
          </a:prstGeom>
          <a:noFill/>
          <a:ln w="317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16750" name="Text Box 14"/>
          <p:cNvSpPr txBox="1">
            <a:spLocks noChangeArrowheads="1"/>
          </p:cNvSpPr>
          <p:nvPr/>
        </p:nvSpPr>
        <p:spPr bwMode="auto">
          <a:xfrm>
            <a:off x="4572000" y="137160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rgbClr val="3333CC"/>
                </a:solidFill>
              </a:rPr>
              <a:t>Asks if textual world is “accurate” to real world historically (events in time &amp; space)</a:t>
            </a:r>
          </a:p>
          <a:p>
            <a:pPr>
              <a:spcBef>
                <a:spcPct val="50000"/>
              </a:spcBef>
              <a:buClrTx/>
              <a:buFontTx/>
              <a:buNone/>
            </a:pPr>
            <a:endParaRPr kumimoji="0" lang="en-US" altLang="en-US" sz="2400">
              <a:solidFill>
                <a:srgbClr val="C00000"/>
              </a:solidFill>
            </a:endParaRPr>
          </a:p>
          <a:p>
            <a:pPr>
              <a:spcBef>
                <a:spcPct val="50000"/>
              </a:spcBef>
              <a:buClrTx/>
              <a:buFontTx/>
              <a:buNone/>
            </a:pPr>
            <a:r>
              <a:rPr kumimoji="0" lang="en-US" altLang="en-US" sz="2400">
                <a:solidFill>
                  <a:srgbClr val="C00000"/>
                </a:solidFill>
              </a:rPr>
              <a:t>Asks if textual world is “accurate” to nature of real world in terms of  how life “works” (life’s experiences)</a:t>
            </a:r>
            <a:r>
              <a:rPr kumimoji="0" lang="en-US" altLang="en-US" sz="2400" b="1">
                <a:solidFill>
                  <a:srgbClr val="C00000"/>
                </a:solidFill>
              </a:rPr>
              <a:t>*</a:t>
            </a:r>
          </a:p>
          <a:p>
            <a:pPr>
              <a:spcBef>
                <a:spcPct val="50000"/>
              </a:spcBef>
              <a:buClrTx/>
              <a:buFontTx/>
              <a:buNone/>
            </a:pPr>
            <a:r>
              <a:rPr kumimoji="0" lang="en-US" altLang="en-US" sz="2000">
                <a:solidFill>
                  <a:srgbClr val="333333"/>
                </a:solidFill>
              </a:rPr>
              <a:t>[Note: One might call both qualities “referential,” but pointing to two different considerations: historically unique and/or nature of reality.] </a:t>
            </a:r>
          </a:p>
        </p:txBody>
      </p:sp>
      <p:sp>
        <p:nvSpPr>
          <p:cNvPr id="70665" name="AutoShape 16"/>
          <p:cNvSpPr>
            <a:spLocks/>
          </p:cNvSpPr>
          <p:nvPr/>
        </p:nvSpPr>
        <p:spPr bwMode="auto">
          <a:xfrm>
            <a:off x="2286000" y="1676400"/>
            <a:ext cx="457200" cy="2667000"/>
          </a:xfrm>
          <a:prstGeom prst="leftBrace">
            <a:avLst>
              <a:gd name="adj1" fmla="val 4861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2" name="TextBox 1"/>
          <p:cNvSpPr txBox="1">
            <a:spLocks noChangeArrowheads="1"/>
          </p:cNvSpPr>
          <p:nvPr/>
        </p:nvSpPr>
        <p:spPr bwMode="auto">
          <a:xfrm>
            <a:off x="304800" y="5097463"/>
            <a:ext cx="3962400" cy="12001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*Can there be interpretation (application), if there is no mimetic quality?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50">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7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75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5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8" grpId="0" animBg="1"/>
      <p:bldP spid="11674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cs typeface="Courier New" pitchFamily="49" charset="0"/>
              </a:rPr>
              <a:t>Literary Issues:</a:t>
            </a:r>
          </a:p>
          <a:p>
            <a:pPr algn="ctr">
              <a:spcBef>
                <a:spcPct val="50000"/>
              </a:spcBef>
              <a:buClrTx/>
              <a:buFontTx/>
              <a:buNone/>
            </a:pPr>
            <a:r>
              <a:rPr kumimoji="0" lang="en-US" altLang="en-US" sz="2400" b="1">
                <a:solidFill>
                  <a:srgbClr val="333333"/>
                </a:solidFill>
                <a:cs typeface="Courier New" pitchFamily="49" charset="0"/>
              </a:rPr>
              <a:t>What should we expect from ancient Near Eastern historical narrative versus modern?</a:t>
            </a:r>
          </a:p>
        </p:txBody>
      </p:sp>
      <p:sp>
        <p:nvSpPr>
          <p:cNvPr id="73731" name="Text Box 4"/>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solidFill>
                <a:srgbClr val="333333"/>
              </a:solidFill>
            </a:endParaRPr>
          </a:p>
        </p:txBody>
      </p:sp>
      <p:sp>
        <p:nvSpPr>
          <p:cNvPr id="34821" name="Text Box 5"/>
          <p:cNvSpPr txBox="1">
            <a:spLocks noChangeArrowheads="1"/>
          </p:cNvSpPr>
          <p:nvPr/>
        </p:nvSpPr>
        <p:spPr bwMode="auto">
          <a:xfrm>
            <a:off x="533400" y="14478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	</a:t>
            </a:r>
            <a:r>
              <a:rPr kumimoji="0" lang="en-US" altLang="en-US" sz="2400" b="1">
                <a:solidFill>
                  <a:srgbClr val="333333"/>
                </a:solidFill>
                <a:latin typeface="Old English Text MT" pitchFamily="66" charset="0"/>
              </a:rPr>
              <a:t>Ancient</a:t>
            </a:r>
            <a:r>
              <a:rPr kumimoji="0" lang="en-US" altLang="en-US" sz="2400" b="1">
                <a:solidFill>
                  <a:srgbClr val="333333"/>
                </a:solidFill>
              </a:rPr>
              <a:t>				</a:t>
            </a:r>
            <a:r>
              <a:rPr kumimoji="0" lang="en-US" altLang="en-US" b="1">
                <a:solidFill>
                  <a:srgbClr val="333333"/>
                </a:solidFill>
                <a:latin typeface="Freestyle Script" pitchFamily="66" charset="0"/>
              </a:rPr>
              <a:t>Modern</a:t>
            </a:r>
            <a:endParaRPr kumimoji="0" lang="en-US" altLang="en-US" sz="2400" b="1">
              <a:solidFill>
                <a:srgbClr val="333333"/>
              </a:solidFill>
              <a:latin typeface="Freestyle Script" pitchFamily="66" charset="0"/>
            </a:endParaRPr>
          </a:p>
          <a:p>
            <a:pPr>
              <a:spcBef>
                <a:spcPct val="50000"/>
              </a:spcBef>
              <a:buClrTx/>
              <a:buFontTx/>
              <a:buNone/>
            </a:pPr>
            <a:r>
              <a:rPr kumimoji="0" lang="en-US" altLang="en-US" sz="2400" b="1">
                <a:solidFill>
                  <a:srgbClr val="3333CC"/>
                </a:solidFill>
              </a:rPr>
              <a:t>Theistic perspective		vs.	Atheistic perspective</a:t>
            </a:r>
          </a:p>
          <a:p>
            <a:pPr>
              <a:spcBef>
                <a:spcPct val="50000"/>
              </a:spcBef>
              <a:buClrTx/>
              <a:buFontTx/>
              <a:buNone/>
            </a:pPr>
            <a:r>
              <a:rPr kumimoji="0" lang="en-US" altLang="en-US" sz="2400" b="1">
                <a:solidFill>
                  <a:srgbClr val="C00000"/>
                </a:solidFill>
              </a:rPr>
              <a:t>Aesthetically crafted		vs.	Plain “objective” style</a:t>
            </a:r>
          </a:p>
          <a:p>
            <a:pPr>
              <a:spcBef>
                <a:spcPct val="50000"/>
              </a:spcBef>
              <a:buClrTx/>
              <a:buFontTx/>
              <a:buNone/>
            </a:pPr>
            <a:r>
              <a:rPr kumimoji="0" lang="en-US" altLang="en-US" sz="2400" b="1">
                <a:solidFill>
                  <a:srgbClr val="00B050"/>
                </a:solidFill>
              </a:rPr>
              <a:t>Phenomenological view	vs.	Scientific world view</a:t>
            </a:r>
          </a:p>
          <a:p>
            <a:pPr>
              <a:spcBef>
                <a:spcPct val="50000"/>
              </a:spcBef>
              <a:buClrTx/>
              <a:buFontTx/>
              <a:buNone/>
            </a:pPr>
            <a:r>
              <a:rPr kumimoji="0" lang="en-US" altLang="en-US" sz="2400" b="1">
                <a:solidFill>
                  <a:srgbClr val="7030A0"/>
                </a:solidFill>
              </a:rPr>
              <a:t>Functional embellishment	vs.	Nothing but the “facts”</a:t>
            </a:r>
          </a:p>
          <a:p>
            <a:pPr>
              <a:spcBef>
                <a:spcPct val="50000"/>
              </a:spcBef>
              <a:buClrTx/>
              <a:buFontTx/>
              <a:buNone/>
            </a:pPr>
            <a:r>
              <a:rPr kumimoji="0" lang="en-US" altLang="en-US" sz="2400" b="1">
                <a:solidFill>
                  <a:srgbClr val="3333CC"/>
                </a:solidFill>
              </a:rPr>
              <a:t>Creation of speeches for	vs.	Word-for-word accuracy</a:t>
            </a:r>
            <a:br>
              <a:rPr kumimoji="0" lang="en-US" altLang="en-US" sz="2400" b="1">
                <a:solidFill>
                  <a:srgbClr val="3333CC"/>
                </a:solidFill>
              </a:rPr>
            </a:br>
            <a:r>
              <a:rPr kumimoji="0" lang="en-US" altLang="en-US" sz="2400" b="1">
                <a:solidFill>
                  <a:srgbClr val="3333CC"/>
                </a:solidFill>
              </a:rPr>
              <a:t>      character portrayal</a:t>
            </a:r>
          </a:p>
          <a:p>
            <a:pPr>
              <a:spcBef>
                <a:spcPct val="50000"/>
              </a:spcBef>
              <a:buClrTx/>
              <a:buFontTx/>
              <a:buNone/>
            </a:pPr>
            <a:r>
              <a:rPr kumimoji="0" lang="en-US" altLang="en-US" sz="2400" b="1">
                <a:solidFill>
                  <a:srgbClr val="C00000"/>
                </a:solidFill>
              </a:rPr>
              <a:t>Orally transmitted texts	vs.	Focus on incidental details</a:t>
            </a:r>
            <a:br>
              <a:rPr kumimoji="0" lang="en-US" altLang="en-US" sz="2400" b="1">
                <a:solidFill>
                  <a:srgbClr val="C00000"/>
                </a:solidFill>
              </a:rPr>
            </a:br>
            <a:r>
              <a:rPr kumimoji="0" lang="en-US" altLang="en-US" sz="2400" b="1">
                <a:solidFill>
                  <a:srgbClr val="C00000"/>
                </a:solidFill>
              </a:rPr>
              <a:t> drop incidental details</a:t>
            </a:r>
            <a:br>
              <a:rPr kumimoji="0" lang="en-US" altLang="en-US" sz="2400" b="1">
                <a:solidFill>
                  <a:srgbClr val="C00000"/>
                </a:solidFill>
              </a:rPr>
            </a:br>
            <a:r>
              <a:rPr kumimoji="0" lang="en-US" altLang="en-US" sz="2400" b="1">
                <a:solidFill>
                  <a:srgbClr val="C00000"/>
                </a:solidFill>
              </a:rPr>
              <a:t>	etc.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2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821">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821">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4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228600"/>
            <a:ext cx="8534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a:t>DAY 4</a:t>
            </a:r>
            <a:endParaRPr kumimoji="0" lang="en-US" altLang="en-US" sz="2400" b="1">
              <a:latin typeface="Courier New" pitchFamily="49" charset="0"/>
            </a:endParaRPr>
          </a:p>
          <a:p>
            <a:pPr>
              <a:spcBef>
                <a:spcPct val="0"/>
              </a:spcBef>
              <a:buClrTx/>
              <a:buFontTx/>
              <a:buNone/>
            </a:pPr>
            <a:r>
              <a:rPr kumimoji="0" lang="en-US" altLang="en-US" sz="2400" b="1"/>
              <a:t>Assign:</a:t>
            </a:r>
          </a:p>
          <a:p>
            <a:pPr>
              <a:spcBef>
                <a:spcPct val="0"/>
              </a:spcBef>
              <a:buClrTx/>
              <a:buFontTx/>
              <a:buNone/>
            </a:pPr>
            <a:r>
              <a:rPr kumimoji="0" lang="en-US" altLang="en-US" sz="2400" b="1"/>
              <a:t>1) (Journal)</a:t>
            </a:r>
          </a:p>
          <a:p>
            <a:pPr>
              <a:spcBef>
                <a:spcPct val="0"/>
              </a:spcBef>
              <a:buClrTx/>
              <a:buFontTx/>
              <a:buNone/>
            </a:pPr>
            <a:r>
              <a:rPr kumimoji="0" lang="en-US" altLang="en-US" sz="2400" b="1"/>
              <a:t>2) #12 Deuteronomistic History </a:t>
            </a:r>
            <a:r>
              <a:rPr kumimoji="0" lang="en-US" altLang="en-US" sz="2400" b="1">
                <a:solidFill>
                  <a:srgbClr val="C00000"/>
                </a:solidFill>
              </a:rPr>
              <a:t>*Change W to N (notes)</a:t>
            </a:r>
          </a:p>
          <a:p>
            <a:pPr>
              <a:spcBef>
                <a:spcPct val="0"/>
              </a:spcBef>
              <a:buClrTx/>
              <a:buFontTx/>
              <a:buNone/>
            </a:pPr>
            <a:r>
              <a:rPr kumimoji="0" lang="en-US" altLang="en-US" sz="2400" b="1"/>
              <a:t>3) #14 Priesthood  </a:t>
            </a:r>
            <a:r>
              <a:rPr kumimoji="0" lang="en-US" altLang="en-US" sz="2400" b="1">
                <a:solidFill>
                  <a:srgbClr val="C00000"/>
                </a:solidFill>
              </a:rPr>
              <a:t>*Change W to N (notes)</a:t>
            </a:r>
            <a:endParaRPr kumimoji="0" lang="en-US" altLang="en-US" sz="2400"/>
          </a:p>
          <a:p>
            <a:pPr>
              <a:spcBef>
                <a:spcPct val="0"/>
              </a:spcBef>
              <a:buClrTx/>
              <a:buFontTx/>
              <a:buNone/>
            </a:pPr>
            <a:r>
              <a:rPr kumimoji="0" lang="en-US" altLang="en-US" sz="2400" b="1"/>
              <a:t>4</a:t>
            </a:r>
            <a:r>
              <a:rPr kumimoji="0" lang="en-US" altLang="en-US" sz="2400"/>
              <a:t>)</a:t>
            </a:r>
            <a:r>
              <a:rPr kumimoji="0" lang="en-US" altLang="en-US" sz="2400" b="1"/>
              <a:t> #15 Chronicles </a:t>
            </a:r>
            <a:r>
              <a:rPr kumimoji="0" lang="en-US" altLang="en-US" sz="2400" b="1">
                <a:solidFill>
                  <a:srgbClr val="C00000"/>
                </a:solidFill>
              </a:rPr>
              <a:t>*Change W to N (notes)</a:t>
            </a:r>
          </a:p>
          <a:p>
            <a:pPr>
              <a:spcBef>
                <a:spcPct val="0"/>
              </a:spcBef>
              <a:buClrTx/>
              <a:buFontTx/>
              <a:buNone/>
            </a:pPr>
            <a:r>
              <a:rPr kumimoji="0" lang="en-US" altLang="en-US" sz="2400" b="1"/>
              <a:t>5) #16 Ruth </a:t>
            </a:r>
            <a:r>
              <a:rPr kumimoji="0" lang="en-US" altLang="en-US" sz="2400" b="1">
                <a:solidFill>
                  <a:srgbClr val="C00000"/>
                </a:solidFill>
              </a:rPr>
              <a:t>Just if you want to for fun.</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Day Obj.: (Laws, Cult)</a:t>
            </a:r>
          </a:p>
          <a:p>
            <a:pPr>
              <a:spcBef>
                <a:spcPct val="0"/>
              </a:spcBef>
              <a:buClrTx/>
              <a:buFontTx/>
              <a:buNone/>
            </a:pPr>
            <a:r>
              <a:rPr kumimoji="0" lang="en-US" altLang="en-US" sz="2400" b="1"/>
              <a:t>    1) Describe how narratives communicate meaning. </a:t>
            </a:r>
          </a:p>
          <a:p>
            <a:pPr>
              <a:spcBef>
                <a:spcPct val="0"/>
              </a:spcBef>
              <a:buClrTx/>
              <a:buFontTx/>
              <a:buNone/>
            </a:pPr>
            <a:r>
              <a:rPr kumimoji="0" lang="en-US" altLang="en-US" sz="2400" b="1"/>
              <a:t>    2) Formulate guidelines for reading biblical narrative.</a:t>
            </a:r>
          </a:p>
          <a:p>
            <a:pPr>
              <a:spcBef>
                <a:spcPct val="0"/>
              </a:spcBef>
              <a:buClrTx/>
              <a:buFontTx/>
              <a:buNone/>
            </a:pPr>
            <a:r>
              <a:rPr kumimoji="0" lang="en-US" altLang="en-US" sz="2400" b="1"/>
              <a:t>    3) Formulate guidelines for reading</a:t>
            </a:r>
            <a:r>
              <a:rPr kumimoji="0" lang="en-US" altLang="en-US" sz="2400"/>
              <a:t> </a:t>
            </a:r>
            <a:r>
              <a:rPr kumimoji="0" lang="en-US" altLang="en-US" sz="2400" b="1"/>
              <a:t>and applying OT laws.</a:t>
            </a:r>
          </a:p>
          <a:p>
            <a:pPr>
              <a:spcBef>
                <a:spcPct val="0"/>
              </a:spcBef>
              <a:buClrTx/>
              <a:buFontTx/>
              <a:buNone/>
            </a:pPr>
            <a:r>
              <a:rPr kumimoji="0" lang="en-US" altLang="en-US" sz="2400" b="1"/>
              <a:t>    4) Describe the Deuteronomistic History.</a:t>
            </a:r>
          </a:p>
        </p:txBody>
      </p:sp>
      <p:graphicFrame>
        <p:nvGraphicFramePr>
          <p:cNvPr id="24579" name="Object 1024"/>
          <p:cNvGraphicFramePr>
            <a:graphicFrameLocks noChangeAspect="1"/>
          </p:cNvGraphicFramePr>
          <p:nvPr/>
        </p:nvGraphicFramePr>
        <p:xfrm>
          <a:off x="6705600" y="2895600"/>
          <a:ext cx="2438400" cy="1968500"/>
        </p:xfrm>
        <a:graphic>
          <a:graphicData uri="http://schemas.openxmlformats.org/presentationml/2006/ole">
            <mc:AlternateContent xmlns:mc="http://schemas.openxmlformats.org/markup-compatibility/2006">
              <mc:Choice xmlns:v="urn:schemas-microsoft-com:vml" Requires="v">
                <p:oleObj spid="_x0000_s24591" name="Clip" r:id="rId3" imgW="1891894" imgH="1527048" progId="MS_ClipArt_Gallery.5">
                  <p:embed/>
                </p:oleObj>
              </mc:Choice>
              <mc:Fallback>
                <p:oleObj name="Clip" r:id="rId3" imgW="1891894" imgH="1527048"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95600"/>
                        <a:ext cx="24384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09600" y="3968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a:solidFill>
                  <a:srgbClr val="333333"/>
                </a:solidFill>
              </a:rPr>
              <a:t>Reading Ancient “Creation” Texts in Context</a:t>
            </a:r>
          </a:p>
        </p:txBody>
      </p:sp>
      <p:sp>
        <p:nvSpPr>
          <p:cNvPr id="3" name="TextBox 2"/>
          <p:cNvSpPr txBox="1">
            <a:spLocks noChangeArrowheads="1"/>
          </p:cNvSpPr>
          <p:nvPr/>
        </p:nvSpPr>
        <p:spPr bwMode="auto">
          <a:xfrm>
            <a:off x="76200" y="762000"/>
            <a:ext cx="8763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charset="0"/>
              <a:buChar char="•"/>
            </a:pPr>
            <a:r>
              <a:rPr lang="en-US" altLang="en-US" b="1" dirty="0">
                <a:solidFill>
                  <a:srgbClr val="3333CC"/>
                </a:solidFill>
              </a:rPr>
              <a:t>Some of the texts (e.g. </a:t>
            </a:r>
            <a:r>
              <a:rPr lang="en-US" altLang="en-US" b="1" dirty="0" err="1">
                <a:solidFill>
                  <a:srgbClr val="3333CC"/>
                </a:solidFill>
              </a:rPr>
              <a:t>Enuma</a:t>
            </a:r>
            <a:r>
              <a:rPr lang="en-US" altLang="en-US" b="1" dirty="0">
                <a:solidFill>
                  <a:srgbClr val="3333CC"/>
                </a:solidFill>
              </a:rPr>
              <a:t> </a:t>
            </a:r>
            <a:r>
              <a:rPr lang="en-US" altLang="en-US" b="1" dirty="0" err="1">
                <a:solidFill>
                  <a:srgbClr val="3333CC"/>
                </a:solidFill>
              </a:rPr>
              <a:t>Elish</a:t>
            </a:r>
            <a:r>
              <a:rPr lang="en-US" altLang="en-US" b="1" dirty="0">
                <a:solidFill>
                  <a:srgbClr val="3333CC"/>
                </a:solidFill>
              </a:rPr>
              <a:t>, Memphite Theology) </a:t>
            </a:r>
            <a:r>
              <a:rPr lang="en-US" altLang="en-US" b="1" dirty="0" smtClean="0">
                <a:solidFill>
                  <a:srgbClr val="3333CC"/>
                </a:solidFill>
              </a:rPr>
              <a:t>are </a:t>
            </a:r>
            <a:r>
              <a:rPr lang="en-US" altLang="en-US" b="1" dirty="0">
                <a:solidFill>
                  <a:srgbClr val="3333CC"/>
                </a:solidFill>
              </a:rPr>
              <a:t>not </a:t>
            </a:r>
            <a:r>
              <a:rPr lang="en-US" altLang="en-US" b="1" dirty="0" smtClean="0">
                <a:solidFill>
                  <a:srgbClr val="3333CC"/>
                </a:solidFill>
              </a:rPr>
              <a:t>merely </a:t>
            </a:r>
            <a:r>
              <a:rPr lang="en-US" altLang="en-US" b="1" dirty="0">
                <a:solidFill>
                  <a:srgbClr val="3333CC"/>
                </a:solidFill>
              </a:rPr>
              <a:t>abstract </a:t>
            </a:r>
            <a:r>
              <a:rPr lang="en-US" altLang="en-US" b="1" dirty="0">
                <a:solidFill>
                  <a:srgbClr val="C00000"/>
                </a:solidFill>
              </a:rPr>
              <a:t>cosmogonies</a:t>
            </a:r>
            <a:r>
              <a:rPr lang="en-US" altLang="en-US" b="1" dirty="0">
                <a:solidFill>
                  <a:srgbClr val="3333CC"/>
                </a:solidFill>
              </a:rPr>
              <a:t> (origin of the cosmos) or </a:t>
            </a:r>
            <a:r>
              <a:rPr lang="en-US" altLang="en-US" b="1" dirty="0" err="1">
                <a:solidFill>
                  <a:srgbClr val="C00000"/>
                </a:solidFill>
              </a:rPr>
              <a:t>theogonies</a:t>
            </a:r>
            <a:r>
              <a:rPr lang="en-US" altLang="en-US" b="1" dirty="0">
                <a:solidFill>
                  <a:srgbClr val="3333CC"/>
                </a:solidFill>
              </a:rPr>
              <a:t> (origins of the gods), but </a:t>
            </a:r>
            <a:r>
              <a:rPr lang="en-US" altLang="en-US" b="1" dirty="0">
                <a:solidFill>
                  <a:srgbClr val="C00000"/>
                </a:solidFill>
              </a:rPr>
              <a:t>political treatises.</a:t>
            </a:r>
          </a:p>
          <a:p>
            <a:pPr lvl="1">
              <a:buFont typeface="Arial" charset="0"/>
              <a:buChar char="•"/>
            </a:pPr>
            <a:r>
              <a:rPr lang="en-US" altLang="en-US" b="1" dirty="0">
                <a:solidFill>
                  <a:srgbClr val="333333"/>
                </a:solidFill>
              </a:rPr>
              <a:t>Established state religion, capital city, main temple, ruler</a:t>
            </a:r>
          </a:p>
          <a:p>
            <a:pPr lvl="1">
              <a:buFont typeface="Arial" charset="0"/>
              <a:buChar char="•"/>
            </a:pPr>
            <a:r>
              <a:rPr lang="en-US" altLang="en-US" b="1" dirty="0">
                <a:solidFill>
                  <a:srgbClr val="333333"/>
                </a:solidFill>
              </a:rPr>
              <a:t>Egyptian accounts of Heliopolis, </a:t>
            </a:r>
            <a:r>
              <a:rPr lang="en-US" altLang="en-US" b="1" dirty="0" err="1">
                <a:solidFill>
                  <a:srgbClr val="333333"/>
                </a:solidFill>
              </a:rPr>
              <a:t>Hermopolis</a:t>
            </a:r>
            <a:r>
              <a:rPr lang="en-US" altLang="en-US" b="1" dirty="0">
                <a:solidFill>
                  <a:srgbClr val="333333"/>
                </a:solidFill>
              </a:rPr>
              <a:t>, and Thebes, each identifies the primordial land with their cultic center.</a:t>
            </a:r>
          </a:p>
          <a:p>
            <a:pPr lvl="1">
              <a:buFont typeface="Arial" charset="0"/>
              <a:buChar char="•"/>
            </a:pPr>
            <a:r>
              <a:rPr lang="en-US" altLang="en-US" b="1" dirty="0">
                <a:solidFill>
                  <a:srgbClr val="333333"/>
                </a:solidFill>
              </a:rPr>
              <a:t>Established social structure/roles/archetypes of tradition</a:t>
            </a:r>
          </a:p>
          <a:p>
            <a:pPr>
              <a:buFont typeface="Arial" charset="0"/>
              <a:buChar char="•"/>
            </a:pPr>
            <a:r>
              <a:rPr lang="en-US" altLang="en-US" b="1" dirty="0">
                <a:solidFill>
                  <a:srgbClr val="3333CC"/>
                </a:solidFill>
              </a:rPr>
              <a:t>Some of the texts may have been used in </a:t>
            </a:r>
            <a:r>
              <a:rPr lang="en-US" altLang="en-US" b="1" dirty="0">
                <a:solidFill>
                  <a:srgbClr val="C00000"/>
                </a:solidFill>
              </a:rPr>
              <a:t>religious ritual re-enactments</a:t>
            </a:r>
            <a:r>
              <a:rPr lang="en-US" altLang="en-US" b="1" dirty="0">
                <a:solidFill>
                  <a:srgbClr val="3333CC"/>
                </a:solidFill>
              </a:rPr>
              <a:t> (mimetic magic) of the state religion’s myths in order to encourage the god to carry out their proper functions in maintaining the natural order of the world</a:t>
            </a:r>
          </a:p>
          <a:p>
            <a:pPr lvl="1">
              <a:buFont typeface="Arial" charset="0"/>
              <a:buChar char="•"/>
            </a:pPr>
            <a:r>
              <a:rPr lang="en-US" altLang="en-US" b="1" dirty="0" err="1">
                <a:solidFill>
                  <a:srgbClr val="333333"/>
                </a:solidFill>
              </a:rPr>
              <a:t>Enuma</a:t>
            </a:r>
            <a:r>
              <a:rPr lang="en-US" altLang="en-US" b="1" dirty="0">
                <a:solidFill>
                  <a:srgbClr val="333333"/>
                </a:solidFill>
              </a:rPr>
              <a:t> </a:t>
            </a:r>
            <a:r>
              <a:rPr lang="en-US" altLang="en-US" b="1" dirty="0" err="1">
                <a:solidFill>
                  <a:srgbClr val="333333"/>
                </a:solidFill>
              </a:rPr>
              <a:t>Elish</a:t>
            </a:r>
            <a:r>
              <a:rPr lang="en-US" altLang="en-US" b="1" dirty="0">
                <a:solidFill>
                  <a:srgbClr val="333333"/>
                </a:solidFill>
              </a:rPr>
              <a:t> became used in the New Year Festival.</a:t>
            </a:r>
          </a:p>
          <a:p>
            <a:pPr lvl="1">
              <a:buFont typeface="Arial" charset="0"/>
              <a:buChar char="•"/>
            </a:pPr>
            <a:r>
              <a:rPr lang="en-US" altLang="en-US" b="1" dirty="0">
                <a:solidFill>
                  <a:srgbClr val="333333"/>
                </a:solidFill>
              </a:rPr>
              <a:t>Pyramid Texts, king (as image of) ritually stands in for </a:t>
            </a:r>
            <a:r>
              <a:rPr lang="en-US" altLang="en-US" b="1" dirty="0" err="1">
                <a:solidFill>
                  <a:srgbClr val="333333"/>
                </a:solidFill>
              </a:rPr>
              <a:t>Atum</a:t>
            </a:r>
            <a:r>
              <a:rPr lang="en-US" altLang="en-US" b="1" dirty="0">
                <a:solidFill>
                  <a:srgbClr val="333333"/>
                </a:solidFill>
              </a:rPr>
              <a:t> (</a:t>
            </a:r>
            <a:r>
              <a:rPr lang="en-US" altLang="en-US" b="1" dirty="0" err="1">
                <a:solidFill>
                  <a:srgbClr val="333333"/>
                </a:solidFill>
              </a:rPr>
              <a:t>Kheprer</a:t>
            </a:r>
            <a:r>
              <a:rPr lang="en-US" altLang="en-US" b="1" dirty="0">
                <a:solidFill>
                  <a:srgbClr val="333333"/>
                </a:solidFill>
              </a:rPr>
              <a:t>) when he assumed kingship of the world he was creating.</a:t>
            </a:r>
          </a:p>
          <a:p>
            <a:pPr lvl="1">
              <a:buFont typeface="Arial" charset="0"/>
              <a:buChar char="•"/>
            </a:pPr>
            <a:r>
              <a:rPr lang="en-US" altLang="en-US" b="1" dirty="0">
                <a:solidFill>
                  <a:srgbClr val="333333"/>
                </a:solidFill>
              </a:rPr>
              <a:t>Egyptian Re-</a:t>
            </a:r>
            <a:r>
              <a:rPr lang="en-US" altLang="en-US" b="1" dirty="0" err="1">
                <a:solidFill>
                  <a:srgbClr val="333333"/>
                </a:solidFill>
              </a:rPr>
              <a:t>Atum</a:t>
            </a:r>
            <a:r>
              <a:rPr lang="en-US" altLang="en-US" b="1" dirty="0">
                <a:solidFill>
                  <a:srgbClr val="333333"/>
                </a:solidFill>
              </a:rPr>
              <a:t> renews world every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786188"/>
          </a:xfrm>
          <a:prstGeom prst="rect">
            <a:avLst/>
          </a:prstGeom>
          <a:noFill/>
        </p:spPr>
        <p:txBody>
          <a:bodyPr>
            <a:spAutoFit/>
          </a:bodyPr>
          <a:lstStyle/>
          <a:p>
            <a:pPr>
              <a:defRPr/>
            </a:pPr>
            <a:r>
              <a:rPr lang="en-US" b="1" dirty="0">
                <a:solidFill>
                  <a:srgbClr val="333333"/>
                </a:solidFill>
              </a:rPr>
              <a:t>Those texts which present a cosmogony and/or </a:t>
            </a:r>
            <a:r>
              <a:rPr lang="en-US" b="1" dirty="0" err="1">
                <a:solidFill>
                  <a:srgbClr val="333333"/>
                </a:solidFill>
              </a:rPr>
              <a:t>theogony</a:t>
            </a:r>
            <a:r>
              <a:rPr lang="en-US" b="1" dirty="0">
                <a:solidFill>
                  <a:srgbClr val="333333"/>
                </a:solidFill>
              </a:rPr>
              <a:t>, even if politically oriented:</a:t>
            </a:r>
          </a:p>
          <a:p>
            <a:pPr marL="342900" indent="-342900">
              <a:buFont typeface="Arial" panose="020B0604020202020204" pitchFamily="34" charset="0"/>
              <a:buChar char="•"/>
              <a:defRPr/>
            </a:pPr>
            <a:r>
              <a:rPr lang="en-US" b="1" dirty="0">
                <a:solidFill>
                  <a:srgbClr val="3333CC"/>
                </a:solidFill>
              </a:rPr>
              <a:t>Explain the nature of things and how they came to be the way they are.</a:t>
            </a:r>
          </a:p>
          <a:p>
            <a:pPr marL="342900" indent="-342900">
              <a:buFont typeface="Arial" panose="020B0604020202020204" pitchFamily="34" charset="0"/>
              <a:buChar char="•"/>
              <a:defRPr/>
            </a:pPr>
            <a:r>
              <a:rPr lang="en-US" b="1" dirty="0">
                <a:solidFill>
                  <a:srgbClr val="3333CC"/>
                </a:solidFill>
              </a:rPr>
              <a:t>Are focused not on material origins, but on the origins of </a:t>
            </a:r>
            <a:r>
              <a:rPr lang="en-US" b="1" dirty="0">
                <a:solidFill>
                  <a:srgbClr val="C00000"/>
                </a:solidFill>
              </a:rPr>
              <a:t>the functions and roles of the gods</a:t>
            </a:r>
            <a:r>
              <a:rPr lang="en-US" b="1" dirty="0">
                <a:solidFill>
                  <a:srgbClr val="3333CC"/>
                </a:solidFill>
              </a:rPr>
              <a:t> as reflected in the physical world.</a:t>
            </a:r>
          </a:p>
          <a:p>
            <a:pPr marL="342900" indent="-342900">
              <a:buFont typeface="Arial" panose="020B0604020202020204" pitchFamily="34" charset="0"/>
              <a:buChar char="•"/>
              <a:defRPr/>
            </a:pPr>
            <a:r>
              <a:rPr lang="en-US" b="1" dirty="0">
                <a:solidFill>
                  <a:srgbClr val="3333CC"/>
                </a:solidFill>
              </a:rPr>
              <a:t>Presupposes their ancient phenomenological (commonly observed) understanding of the cosmos.  </a:t>
            </a:r>
            <a:r>
              <a:rPr lang="en-US" b="1" dirty="0">
                <a:solidFill>
                  <a:srgbClr val="333333"/>
                </a:solidFill>
              </a:rPr>
              <a:t>(See following slide on “Issue of Science and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200"/>
          <a:ext cx="8991600" cy="6353174"/>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84414">
                <a:tc gridSpan="3">
                  <a:txBody>
                    <a:bodyPr/>
                    <a:lstStyle/>
                    <a:p>
                      <a:pPr marL="0" marR="0" algn="ctr">
                        <a:spcBef>
                          <a:spcPts val="0"/>
                        </a:spcBef>
                        <a:spcAft>
                          <a:spcPts val="0"/>
                        </a:spcAft>
                      </a:pPr>
                      <a:r>
                        <a:rPr lang="en-US" sz="1800">
                          <a:effectLst/>
                        </a:rPr>
                        <a:t>Parallels Between Genesis 1-2 and Enuma Elish</a:t>
                      </a:r>
                      <a:endParaRPr lang="en-US" sz="1800">
                        <a:effectLst/>
                        <a:latin typeface="Times New Roman"/>
                        <a:ea typeface="Calibri"/>
                        <a:cs typeface="Times New Roman"/>
                      </a:endParaRPr>
                    </a:p>
                  </a:txBody>
                  <a:tcPr marL="9525" marR="9525" marT="9525" marB="95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4414">
                <a:tc>
                  <a:txBody>
                    <a:bodyPr/>
                    <a:lstStyle/>
                    <a:p>
                      <a:pPr marL="0" marR="0">
                        <a:spcBef>
                          <a:spcPts val="0"/>
                        </a:spcBef>
                        <a:spcAft>
                          <a:spcPts val="0"/>
                        </a:spcAft>
                      </a:pPr>
                      <a:r>
                        <a:rPr lang="en-US" sz="1800">
                          <a:effectLst/>
                        </a:rPr>
                        <a:t>Parallel</a:t>
                      </a:r>
                      <a:endParaRPr lang="en-US" sz="1800">
                        <a:effectLst/>
                        <a:latin typeface="Times New Roman"/>
                        <a:ea typeface="Calibri"/>
                        <a:cs typeface="Times New Roman"/>
                      </a:endParaRPr>
                    </a:p>
                  </a:txBody>
                  <a:tcPr marL="9525" marR="9525" marT="9525" marB="9525" anchor="ctr"/>
                </a:tc>
                <a:tc>
                  <a:txBody>
                    <a:bodyPr/>
                    <a:lstStyle/>
                    <a:p>
                      <a:pPr marL="0" marR="0">
                        <a:spcBef>
                          <a:spcPts val="0"/>
                        </a:spcBef>
                        <a:spcAft>
                          <a:spcPts val="0"/>
                        </a:spcAft>
                      </a:pPr>
                      <a:r>
                        <a:rPr lang="en-US" sz="1800">
                          <a:effectLst/>
                        </a:rPr>
                        <a:t>Genesis</a:t>
                      </a:r>
                      <a:endParaRPr lang="en-US" sz="1800">
                        <a:effectLst/>
                        <a:latin typeface="Times New Roman"/>
                        <a:ea typeface="Calibri"/>
                        <a:cs typeface="Times New Roman"/>
                      </a:endParaRPr>
                    </a:p>
                  </a:txBody>
                  <a:tcPr marL="9525" marR="9525" marT="9525" marB="9525" anchor="ctr"/>
                </a:tc>
                <a:tc>
                  <a:txBody>
                    <a:bodyPr/>
                    <a:lstStyle/>
                    <a:p>
                      <a:pPr marL="0" marR="0">
                        <a:spcBef>
                          <a:spcPts val="0"/>
                        </a:spcBef>
                        <a:spcAft>
                          <a:spcPts val="0"/>
                        </a:spcAft>
                      </a:pPr>
                      <a:r>
                        <a:rPr lang="en-US" sz="1800">
                          <a:effectLst/>
                        </a:rPr>
                        <a:t>Enuma Elish</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1"/>
                  </a:ext>
                </a:extLst>
              </a:tr>
              <a:tr h="842037">
                <a:tc>
                  <a:txBody>
                    <a:bodyPr/>
                    <a:lstStyle/>
                    <a:p>
                      <a:pPr marL="0" marR="0" algn="ctr">
                        <a:spcBef>
                          <a:spcPts val="0"/>
                        </a:spcBef>
                        <a:spcAft>
                          <a:spcPts val="0"/>
                        </a:spcAft>
                      </a:pPr>
                      <a:r>
                        <a:rPr lang="en-US" sz="1800" dirty="0">
                          <a:effectLst/>
                        </a:rPr>
                        <a:t>Chaotic Primeval State</a:t>
                      </a:r>
                      <a:endParaRPr lang="en-US" sz="1800" dirty="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“Formless” and “empty” – Gen 1:2a</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Chaos from the absence of gods and the absence of “name” – EE I. lines 7-8).</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2"/>
                  </a:ext>
                </a:extLst>
              </a:tr>
              <a:tr h="1116366">
                <a:tc>
                  <a:txBody>
                    <a:bodyPr/>
                    <a:lstStyle/>
                    <a:p>
                      <a:pPr marL="0" marR="0" algn="ctr">
                        <a:spcBef>
                          <a:spcPts val="0"/>
                        </a:spcBef>
                        <a:spcAft>
                          <a:spcPts val="0"/>
                        </a:spcAft>
                      </a:pPr>
                      <a:r>
                        <a:rPr lang="en-US" sz="1800">
                          <a:effectLst/>
                        </a:rPr>
                        <a:t>Primordial Waters</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dirty="0">
                          <a:effectLst/>
                        </a:rPr>
                        <a:t>“Darkness” over the surface of the watery depths – Gen 1:2b, and separation of two spheres of water (cf. Gen 1:6-7)</a:t>
                      </a:r>
                      <a:endParaRPr lang="en-US" sz="1800" dirty="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Tiamat, personification of primeval ocean, split in two spheres of water – EE IV. lines 100-140.</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3"/>
                  </a:ext>
                </a:extLst>
              </a:tr>
              <a:tr h="1080714">
                <a:tc>
                  <a:txBody>
                    <a:bodyPr/>
                    <a:lstStyle/>
                    <a:p>
                      <a:pPr marL="0" marR="0" algn="ctr">
                        <a:spcBef>
                          <a:spcPts val="0"/>
                        </a:spcBef>
                        <a:spcAft>
                          <a:spcPts val="0"/>
                        </a:spcAft>
                      </a:pPr>
                      <a:r>
                        <a:rPr lang="en-US" sz="1800">
                          <a:effectLst/>
                        </a:rPr>
                        <a:t>Creation of Mankind</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 is formed out of “dust” – Gen 2:7</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Mankind is created from the blood of Kingu, Tiamat’s co-conspirator – EE VI. lines 1-10.</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4"/>
                  </a:ext>
                </a:extLst>
              </a:tr>
              <a:tr h="1428863">
                <a:tc>
                  <a:txBody>
                    <a:bodyPr/>
                    <a:lstStyle/>
                    <a:p>
                      <a:pPr marL="0" marR="0" algn="ctr">
                        <a:spcBef>
                          <a:spcPts val="0"/>
                        </a:spcBef>
                        <a:spcAft>
                          <a:spcPts val="0"/>
                        </a:spcAft>
                      </a:pPr>
                      <a:r>
                        <a:rPr lang="en-US" sz="1800">
                          <a:effectLst/>
                        </a:rPr>
                        <a:t>Image</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Mankind is created in the “image of God” – Gen 1:26-27; cf. Gen 5:3, where the divine image given to Adam is carried on to his progeny (i.e., Seth).</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Anu begets Nudimmud in his image – EE I. line 16.</a:t>
                      </a:r>
                    </a:p>
                    <a:p>
                      <a:pPr marL="0" marR="0">
                        <a:spcBef>
                          <a:spcPts val="0"/>
                        </a:spcBef>
                        <a:spcAft>
                          <a:spcPts val="0"/>
                        </a:spcAft>
                      </a:pPr>
                      <a:r>
                        <a:rPr lang="en-US" sz="1800">
                          <a:effectLst/>
                        </a:rPr>
                        <a:t>*Note: Both Anu and Nudimmud, however, are both gods, not humans.</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5"/>
                  </a:ext>
                </a:extLst>
              </a:tr>
              <a:tr h="1116366">
                <a:tc>
                  <a:txBody>
                    <a:bodyPr/>
                    <a:lstStyle/>
                    <a:p>
                      <a:pPr marL="0" marR="0" algn="ctr">
                        <a:spcBef>
                          <a:spcPts val="0"/>
                        </a:spcBef>
                        <a:spcAft>
                          <a:spcPts val="0"/>
                        </a:spcAft>
                      </a:pPr>
                      <a:r>
                        <a:rPr lang="en-US" sz="1800">
                          <a:effectLst/>
                        </a:rPr>
                        <a:t>Temple-Rest</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Yahweh takes up divine rest in his cosmic-temple after creation out of chaos (cf. Gen 3:8; Rev 22:1-2)</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dirty="0" err="1">
                          <a:effectLst/>
                        </a:rPr>
                        <a:t>Marduk</a:t>
                      </a:r>
                      <a:r>
                        <a:rPr lang="en-US" sz="1800" dirty="0">
                          <a:effectLst/>
                        </a:rPr>
                        <a:t> and other gods take rest in temple after victory over creation-conflict – EE V. lines 121-130; cf. VI. lines 51-60.</a:t>
                      </a:r>
                      <a:endParaRPr lang="en-US" sz="1800" dirty="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6"/>
                  </a:ext>
                </a:extLst>
              </a:tr>
            </a:tbl>
          </a:graphicData>
        </a:graphic>
      </p:graphicFrame>
      <p:sp>
        <p:nvSpPr>
          <p:cNvPr id="46114" name="TextBox 2"/>
          <p:cNvSpPr txBox="1">
            <a:spLocks noChangeArrowheads="1"/>
          </p:cNvSpPr>
          <p:nvPr/>
        </p:nvSpPr>
        <p:spPr bwMode="auto">
          <a:xfrm>
            <a:off x="228600" y="6477000"/>
            <a:ext cx="853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200">
                <a:solidFill>
                  <a:srgbClr val="333333"/>
                </a:solidFill>
              </a:rPr>
              <a:t>http://atpreston.wordpress.com/2012/11/05/a-comparative-essay-on-the-creation-epic-of-enuma-elish-and-genesis-1-2/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325"/>
            <a:ext cx="5715000"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TextBox 1"/>
          <p:cNvSpPr txBox="1">
            <a:spLocks noChangeArrowheads="1"/>
          </p:cNvSpPr>
          <p:nvPr/>
        </p:nvSpPr>
        <p:spPr bwMode="auto">
          <a:xfrm>
            <a:off x="6172200" y="59436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400">
                <a:solidFill>
                  <a:srgbClr val="333333"/>
                </a:solidFill>
              </a:rPr>
              <a:t>http://biologos.org/blog/the-second-creation-story-and-atrahasis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8" y="96838"/>
            <a:ext cx="8558212" cy="6740525"/>
          </a:xfrm>
          <a:prstGeom prst="rect">
            <a:avLst/>
          </a:prstGeom>
          <a:noFill/>
        </p:spPr>
        <p:txBody>
          <a:bodyPr>
            <a:spAutoFit/>
          </a:bodyPr>
          <a:lstStyle/>
          <a:p>
            <a:pPr algn="ctr">
              <a:defRPr/>
            </a:pPr>
            <a:r>
              <a:rPr lang="en-US" b="1" dirty="0">
                <a:solidFill>
                  <a:srgbClr val="333333"/>
                </a:solidFill>
              </a:rPr>
              <a:t>General Similarities Between Genesis Texts and ANE</a:t>
            </a:r>
          </a:p>
          <a:p>
            <a:pPr algn="ctr">
              <a:defRPr/>
            </a:pPr>
            <a:endParaRPr lang="en-US" b="1" dirty="0">
              <a:solidFill>
                <a:srgbClr val="333333"/>
              </a:solidFill>
            </a:endParaRPr>
          </a:p>
          <a:p>
            <a:pPr marL="342900" indent="-342900">
              <a:buFont typeface="Arial" pitchFamily="34" charset="0"/>
              <a:buChar char="•"/>
              <a:defRPr/>
            </a:pPr>
            <a:r>
              <a:rPr lang="en-US" b="1" dirty="0">
                <a:solidFill>
                  <a:srgbClr val="333333"/>
                </a:solidFill>
              </a:rPr>
              <a:t>Same basic story outlines and emplotment.</a:t>
            </a:r>
          </a:p>
          <a:p>
            <a:pPr marL="342900" indent="-342900">
              <a:buFont typeface="Arial" pitchFamily="34" charset="0"/>
              <a:buChar char="•"/>
              <a:defRPr/>
            </a:pPr>
            <a:r>
              <a:rPr lang="en-US" b="1" dirty="0">
                <a:solidFill>
                  <a:srgbClr val="333333"/>
                </a:solidFill>
              </a:rPr>
              <a:t>Same kinds of literary features.</a:t>
            </a:r>
          </a:p>
          <a:p>
            <a:pPr marL="342900" indent="-342900">
              <a:buFont typeface="Arial" pitchFamily="34" charset="0"/>
              <a:buChar char="•"/>
              <a:defRPr/>
            </a:pPr>
            <a:r>
              <a:rPr lang="en-US" b="1" dirty="0">
                <a:solidFill>
                  <a:srgbClr val="333333"/>
                </a:solidFill>
              </a:rPr>
              <a:t>Neither focused on material origins, but on nature of life now.</a:t>
            </a:r>
          </a:p>
          <a:p>
            <a:pPr marL="800100" lvl="1" indent="-342900">
              <a:buFont typeface="Arial" pitchFamily="34" charset="0"/>
              <a:buChar char="•"/>
              <a:defRPr/>
            </a:pPr>
            <a:r>
              <a:rPr lang="en-US" b="1" dirty="0">
                <a:solidFill>
                  <a:srgbClr val="C00000"/>
                </a:solidFill>
              </a:rPr>
              <a:t>ANE texts explain the functional roles of the gods involved in maintaining the order of the world</a:t>
            </a:r>
          </a:p>
          <a:p>
            <a:pPr marL="800100" lvl="1" indent="-342900">
              <a:buFont typeface="Arial" pitchFamily="34" charset="0"/>
              <a:buChar char="•"/>
              <a:defRPr/>
            </a:pPr>
            <a:r>
              <a:rPr lang="en-US" b="1" dirty="0">
                <a:solidFill>
                  <a:srgbClr val="3333CC"/>
                </a:solidFill>
              </a:rPr>
              <a:t>Hebrew explain how God established the proper functioning of the cosmos.</a:t>
            </a:r>
          </a:p>
          <a:p>
            <a:pPr marL="1257300" lvl="2" indent="-342900">
              <a:buFont typeface="Arial" pitchFamily="34" charset="0"/>
              <a:buChar char="•"/>
              <a:defRPr/>
            </a:pPr>
            <a:r>
              <a:rPr lang="en-US" b="1" dirty="0">
                <a:solidFill>
                  <a:srgbClr val="C00000"/>
                </a:solidFill>
              </a:rPr>
              <a:t>Difference</a:t>
            </a:r>
            <a:r>
              <a:rPr lang="en-US" b="1" dirty="0">
                <a:solidFill>
                  <a:srgbClr val="3333CC"/>
                </a:solidFill>
              </a:rPr>
              <a:t>: God is NOT a part of the material world; God is NOT a functionary in it as other gods; God is sovereign over all.</a:t>
            </a:r>
          </a:p>
          <a:p>
            <a:pPr marL="342900" indent="-342900">
              <a:buFont typeface="Arial" pitchFamily="34" charset="0"/>
              <a:buChar char="•"/>
              <a:defRPr/>
            </a:pPr>
            <a:r>
              <a:rPr lang="en-US" b="1" dirty="0">
                <a:solidFill>
                  <a:srgbClr val="333333"/>
                </a:solidFill>
              </a:rPr>
              <a:t>Both concerned about understanding order and chaos</a:t>
            </a:r>
          </a:p>
          <a:p>
            <a:pPr marL="800100" lvl="1" indent="-342900">
              <a:buFont typeface="Arial" pitchFamily="34" charset="0"/>
              <a:buChar char="•"/>
              <a:defRPr/>
            </a:pPr>
            <a:r>
              <a:rPr lang="en-US" b="1" dirty="0">
                <a:solidFill>
                  <a:srgbClr val="3333CC"/>
                </a:solidFill>
              </a:rPr>
              <a:t>ANE gods want to establish equilibrium and rest: after victory, they establish sacred city/temple </a:t>
            </a:r>
          </a:p>
          <a:p>
            <a:pPr marL="800100" lvl="1" indent="-342900">
              <a:buFont typeface="Arial" pitchFamily="34" charset="0"/>
              <a:buChar char="•"/>
              <a:defRPr/>
            </a:pPr>
            <a:r>
              <a:rPr lang="en-US" b="1" dirty="0">
                <a:solidFill>
                  <a:srgbClr val="C00000"/>
                </a:solidFill>
              </a:rPr>
              <a:t>Hebrew: God creates cosmos as Temple of order, equilibrium, unending 7</a:t>
            </a:r>
            <a:r>
              <a:rPr lang="en-US" b="1" baseline="30000" dirty="0">
                <a:solidFill>
                  <a:srgbClr val="C00000"/>
                </a:solidFill>
              </a:rPr>
              <a:t>th</a:t>
            </a:r>
            <a:r>
              <a:rPr lang="en-US" b="1" dirty="0">
                <a:solidFill>
                  <a:srgbClr val="C00000"/>
                </a:solidFill>
              </a:rPr>
              <a:t> day of rest.  Sabbath  (7 day dedication)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10563" cy="6740525"/>
          </a:xfrm>
          <a:prstGeom prst="rect">
            <a:avLst/>
          </a:prstGeom>
          <a:noFill/>
        </p:spPr>
        <p:txBody>
          <a:bodyPr>
            <a:spAutoFit/>
          </a:bodyPr>
          <a:lstStyle/>
          <a:p>
            <a:pPr algn="ctr">
              <a:defRPr/>
            </a:pPr>
            <a:r>
              <a:rPr lang="en-US" b="1" dirty="0">
                <a:solidFill>
                  <a:srgbClr val="333333"/>
                </a:solidFill>
              </a:rPr>
              <a:t>General Differences Between Genesis Texts and ANE</a:t>
            </a:r>
          </a:p>
          <a:p>
            <a:pPr algn="ctr">
              <a:defRPr/>
            </a:pPr>
            <a:endParaRPr lang="en-US" b="1" dirty="0">
              <a:solidFill>
                <a:srgbClr val="333333"/>
              </a:solidFill>
            </a:endParaRPr>
          </a:p>
          <a:p>
            <a:pPr>
              <a:defRPr/>
            </a:pPr>
            <a:r>
              <a:rPr lang="en-US" b="1" u="sng" dirty="0">
                <a:solidFill>
                  <a:srgbClr val="333333"/>
                </a:solidFill>
              </a:rPr>
              <a:t>Political:</a:t>
            </a:r>
          </a:p>
          <a:p>
            <a:pPr marL="342900" indent="-342900">
              <a:buFont typeface="Arial" panose="020B0604020202020204" pitchFamily="34" charset="0"/>
              <a:buChar char="•"/>
              <a:defRPr/>
            </a:pPr>
            <a:r>
              <a:rPr lang="en-US" b="1" dirty="0">
                <a:solidFill>
                  <a:srgbClr val="3333CC"/>
                </a:solidFill>
              </a:rPr>
              <a:t>Not establishing a capital city, temple, or a king/pharaoh</a:t>
            </a:r>
            <a:br>
              <a:rPr lang="en-US" b="1" dirty="0">
                <a:solidFill>
                  <a:srgbClr val="3333CC"/>
                </a:solidFill>
              </a:rPr>
            </a:br>
            <a:r>
              <a:rPr lang="en-US" b="1" dirty="0">
                <a:solidFill>
                  <a:srgbClr val="C00000"/>
                </a:solidFill>
              </a:rPr>
              <a:t>All land is the same  </a:t>
            </a:r>
            <a:r>
              <a:rPr lang="en-US" b="1" dirty="0">
                <a:solidFill>
                  <a:srgbClr val="333333"/>
                </a:solidFill>
              </a:rPr>
              <a:t>[Note: no concept of  ‘planet earth’]</a:t>
            </a:r>
          </a:p>
          <a:p>
            <a:pPr marL="342900" indent="-342900">
              <a:buFont typeface="Arial" panose="020B0604020202020204" pitchFamily="34" charset="0"/>
              <a:buChar char="•"/>
              <a:defRPr/>
            </a:pPr>
            <a:r>
              <a:rPr lang="en-US" b="1" dirty="0">
                <a:solidFill>
                  <a:srgbClr val="3333CC"/>
                </a:solidFill>
              </a:rPr>
              <a:t>Not establishing a separate state religion</a:t>
            </a:r>
            <a:br>
              <a:rPr lang="en-US" b="1" dirty="0">
                <a:solidFill>
                  <a:srgbClr val="3333CC"/>
                </a:solidFill>
              </a:rPr>
            </a:br>
            <a:r>
              <a:rPr lang="en-US" b="1" dirty="0">
                <a:solidFill>
                  <a:srgbClr val="C00000"/>
                </a:solidFill>
              </a:rPr>
              <a:t>Worship of Israelite God was apparently both state and popular religion</a:t>
            </a:r>
          </a:p>
          <a:p>
            <a:pPr marL="342900" indent="-342900">
              <a:buFont typeface="Arial" panose="020B0604020202020204" pitchFamily="34" charset="0"/>
              <a:buChar char="•"/>
              <a:defRPr/>
            </a:pPr>
            <a:r>
              <a:rPr lang="en-US" b="1" dirty="0">
                <a:solidFill>
                  <a:srgbClr val="3333CC"/>
                </a:solidFill>
              </a:rPr>
              <a:t>Not establishing a divided social order with king as ‘son’ (Egypt) or regent (Mesopotamia)</a:t>
            </a:r>
            <a:br>
              <a:rPr lang="en-US" b="1" dirty="0">
                <a:solidFill>
                  <a:srgbClr val="3333CC"/>
                </a:solidFill>
              </a:rPr>
            </a:br>
            <a:r>
              <a:rPr lang="en-US" b="1" dirty="0">
                <a:solidFill>
                  <a:srgbClr val="C00000"/>
                </a:solidFill>
              </a:rPr>
              <a:t>All humans are created in the image of God (image not a statue of a god or king)</a:t>
            </a:r>
          </a:p>
          <a:p>
            <a:pPr marL="342900" indent="-342900">
              <a:buFont typeface="Arial" panose="020B0604020202020204" pitchFamily="34" charset="0"/>
              <a:buChar char="•"/>
              <a:defRPr/>
            </a:pPr>
            <a:r>
              <a:rPr lang="en-US" b="1" dirty="0">
                <a:solidFill>
                  <a:srgbClr val="3333CC"/>
                </a:solidFill>
              </a:rPr>
              <a:t>Not establishing a labor class from other</a:t>
            </a:r>
            <a:br>
              <a:rPr lang="en-US" b="1" dirty="0">
                <a:solidFill>
                  <a:srgbClr val="3333CC"/>
                </a:solidFill>
              </a:rPr>
            </a:br>
            <a:r>
              <a:rPr lang="en-US" b="1" dirty="0">
                <a:solidFill>
                  <a:srgbClr val="C00000"/>
                </a:solidFill>
              </a:rPr>
              <a:t>All serve with/for God</a:t>
            </a:r>
          </a:p>
          <a:p>
            <a:pPr marL="800100" lvl="1" indent="-342900">
              <a:buFont typeface="Arial" panose="020B0604020202020204" pitchFamily="34" charset="0"/>
              <a:buChar char="•"/>
              <a:defRPr/>
            </a:pPr>
            <a:r>
              <a:rPr lang="en-US" b="1" dirty="0">
                <a:solidFill>
                  <a:srgbClr val="3333CC"/>
                </a:solidFill>
              </a:rPr>
              <a:t>In Gen. 2, monogenesis, not polygenesis: </a:t>
            </a:r>
          </a:p>
          <a:p>
            <a:pPr marL="1257300" lvl="2" indent="-342900">
              <a:buFont typeface="Arial" panose="020B0604020202020204" pitchFamily="34" charset="0"/>
              <a:buChar char="•"/>
              <a:defRPr/>
            </a:pPr>
            <a:r>
              <a:rPr lang="en-US" b="1" dirty="0">
                <a:solidFill>
                  <a:srgbClr val="3333CC"/>
                </a:solidFill>
              </a:rPr>
              <a:t>Adam and Eve as archetypes who ideally walk and talk with Yahweh.</a:t>
            </a:r>
          </a:p>
          <a:p>
            <a:pPr marL="342900" indent="-342900">
              <a:buFont typeface="Arial" panose="020B0604020202020204" pitchFamily="34" charset="0"/>
              <a:buChar char="•"/>
              <a:defRPr/>
            </a:pP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228600"/>
            <a:ext cx="8382000" cy="6370638"/>
          </a:xfrm>
          <a:prstGeom prst="rect">
            <a:avLst/>
          </a:prstGeom>
          <a:noFill/>
        </p:spPr>
        <p:txBody>
          <a:bodyPr>
            <a:spAutoFit/>
          </a:bodyPr>
          <a:lstStyle/>
          <a:p>
            <a:pPr algn="ctr">
              <a:defRPr/>
            </a:pPr>
            <a:r>
              <a:rPr lang="en-US" b="1" dirty="0">
                <a:solidFill>
                  <a:srgbClr val="333333"/>
                </a:solidFill>
              </a:rPr>
              <a:t>General Differences Cont.</a:t>
            </a:r>
          </a:p>
          <a:p>
            <a:pPr>
              <a:defRPr/>
            </a:pPr>
            <a:endParaRPr lang="en-US" b="1" u="sng" dirty="0">
              <a:solidFill>
                <a:srgbClr val="333333"/>
              </a:solidFill>
            </a:endParaRPr>
          </a:p>
          <a:p>
            <a:pPr>
              <a:defRPr/>
            </a:pPr>
            <a:r>
              <a:rPr lang="en-US" b="1" u="sng" dirty="0">
                <a:solidFill>
                  <a:srgbClr val="333333"/>
                </a:solidFill>
              </a:rPr>
              <a:t>Theological/Religious</a:t>
            </a:r>
          </a:p>
          <a:p>
            <a:pPr marL="342900" indent="-342900">
              <a:buFont typeface="Arial" panose="020B0604020202020204" pitchFamily="34" charset="0"/>
              <a:buChar char="•"/>
              <a:defRPr/>
            </a:pPr>
            <a:r>
              <a:rPr lang="en-US" b="1" dirty="0">
                <a:solidFill>
                  <a:srgbClr val="3333CC"/>
                </a:solidFill>
              </a:rPr>
              <a:t>No </a:t>
            </a:r>
            <a:r>
              <a:rPr lang="en-US" b="1" dirty="0" err="1">
                <a:solidFill>
                  <a:srgbClr val="3333CC"/>
                </a:solidFill>
              </a:rPr>
              <a:t>theogony</a:t>
            </a:r>
            <a:r>
              <a:rPr lang="en-US" b="1" dirty="0">
                <a:solidFill>
                  <a:srgbClr val="3333CC"/>
                </a:solidFill>
              </a:rPr>
              <a:t> (birth of gods)</a:t>
            </a:r>
            <a:br>
              <a:rPr lang="en-US" b="1" dirty="0">
                <a:solidFill>
                  <a:srgbClr val="3333CC"/>
                </a:solidFill>
              </a:rPr>
            </a:br>
            <a:r>
              <a:rPr lang="en-US" b="1" dirty="0">
                <a:solidFill>
                  <a:srgbClr val="C00000"/>
                </a:solidFill>
              </a:rPr>
              <a:t>Monotheistic: God assumes all functions of the cosmos</a:t>
            </a:r>
          </a:p>
          <a:p>
            <a:pPr marL="342900" indent="-342900">
              <a:buFont typeface="Arial" panose="020B0604020202020204" pitchFamily="34" charset="0"/>
              <a:buChar char="•"/>
              <a:defRPr/>
            </a:pPr>
            <a:r>
              <a:rPr lang="en-US" b="1" dirty="0">
                <a:solidFill>
                  <a:srgbClr val="3333CC"/>
                </a:solidFill>
              </a:rPr>
              <a:t>No battle among gods (Mesopotamia)</a:t>
            </a:r>
            <a:br>
              <a:rPr lang="en-US" b="1" dirty="0">
                <a:solidFill>
                  <a:srgbClr val="3333CC"/>
                </a:solidFill>
              </a:rPr>
            </a:br>
            <a:r>
              <a:rPr lang="en-US" b="1" dirty="0">
                <a:solidFill>
                  <a:srgbClr val="C00000"/>
                </a:solidFill>
              </a:rPr>
              <a:t>God is sovereign over chaos and all that is contra life</a:t>
            </a:r>
            <a:r>
              <a:rPr lang="en-US" b="1" dirty="0">
                <a:solidFill>
                  <a:srgbClr val="3333CC"/>
                </a:solidFill>
              </a:rPr>
              <a:t> </a:t>
            </a:r>
          </a:p>
          <a:p>
            <a:pPr marL="342900" indent="-342900">
              <a:buFont typeface="Arial" panose="020B0604020202020204" pitchFamily="34" charset="0"/>
              <a:buChar char="•"/>
              <a:defRPr/>
            </a:pPr>
            <a:r>
              <a:rPr lang="en-US" b="1" dirty="0">
                <a:solidFill>
                  <a:srgbClr val="3333CC"/>
                </a:solidFill>
              </a:rPr>
              <a:t>No pantheism or animism (material world as manifestation of gods or spirits)</a:t>
            </a:r>
            <a:br>
              <a:rPr lang="en-US" b="1" dirty="0">
                <a:solidFill>
                  <a:srgbClr val="3333CC"/>
                </a:solidFill>
              </a:rPr>
            </a:br>
            <a:r>
              <a:rPr lang="en-US" b="1" dirty="0">
                <a:solidFill>
                  <a:srgbClr val="C00000"/>
                </a:solidFill>
              </a:rPr>
              <a:t>God is not part of natural world</a:t>
            </a:r>
          </a:p>
          <a:p>
            <a:pPr marL="342900" indent="-342900">
              <a:buFont typeface="Arial" panose="020B0604020202020204" pitchFamily="34" charset="0"/>
              <a:buChar char="•"/>
              <a:defRPr/>
            </a:pPr>
            <a:r>
              <a:rPr lang="en-US" b="1" dirty="0">
                <a:solidFill>
                  <a:srgbClr val="3333CC"/>
                </a:solidFill>
              </a:rPr>
              <a:t>No mythic enactment and mimetic magic</a:t>
            </a:r>
            <a:br>
              <a:rPr lang="en-US" b="1" dirty="0">
                <a:solidFill>
                  <a:srgbClr val="3333CC"/>
                </a:solidFill>
              </a:rPr>
            </a:br>
            <a:r>
              <a:rPr lang="en-US" b="1" dirty="0">
                <a:solidFill>
                  <a:srgbClr val="C00000"/>
                </a:solidFill>
              </a:rPr>
              <a:t>God, not materially part of world, cannot be coerced</a:t>
            </a:r>
          </a:p>
          <a:p>
            <a:pPr marL="342900" indent="-342900">
              <a:buFont typeface="Arial" panose="020B0604020202020204" pitchFamily="34" charset="0"/>
              <a:buChar char="•"/>
              <a:defRPr/>
            </a:pPr>
            <a:r>
              <a:rPr lang="en-US" b="1" dirty="0">
                <a:solidFill>
                  <a:srgbClr val="3333CC"/>
                </a:solidFill>
              </a:rPr>
              <a:t>No “common folk”</a:t>
            </a:r>
            <a:br>
              <a:rPr lang="en-US" b="1" dirty="0">
                <a:solidFill>
                  <a:srgbClr val="3333CC"/>
                </a:solidFill>
              </a:rPr>
            </a:br>
            <a:r>
              <a:rPr lang="en-US" b="1" dirty="0">
                <a:solidFill>
                  <a:srgbClr val="C00000"/>
                </a:solidFill>
              </a:rPr>
              <a:t>Humans have lofty calling:</a:t>
            </a:r>
          </a:p>
          <a:p>
            <a:pPr marL="800100" lvl="1" indent="-342900">
              <a:buFont typeface="Arial" panose="020B0604020202020204" pitchFamily="34" charset="0"/>
              <a:buChar char="•"/>
              <a:defRPr/>
            </a:pPr>
            <a:r>
              <a:rPr lang="en-US" b="1" dirty="0">
                <a:solidFill>
                  <a:srgbClr val="C00000"/>
                </a:solidFill>
              </a:rPr>
              <a:t>all in image of God (Gen 1)</a:t>
            </a:r>
          </a:p>
          <a:p>
            <a:pPr marL="800100" lvl="1" indent="-342900">
              <a:buFont typeface="Arial" panose="020B0604020202020204" pitchFamily="34" charset="0"/>
              <a:buChar char="•"/>
              <a:defRPr/>
            </a:pPr>
            <a:r>
              <a:rPr lang="en-US" b="1" dirty="0">
                <a:solidFill>
                  <a:srgbClr val="C00000"/>
                </a:solidFill>
              </a:rPr>
              <a:t>all given priestly role of serving (Gen 2)</a:t>
            </a:r>
          </a:p>
          <a:p>
            <a:pPr>
              <a:defRPr/>
            </a:pPr>
            <a:endParaRPr lang="en-US"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2609</TotalTime>
  <Words>1265</Words>
  <Application>Microsoft Office PowerPoint</Application>
  <PresentationFormat>On-screen Show (4:3)</PresentationFormat>
  <Paragraphs>146</Paragraphs>
  <Slides>16</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9" baseType="lpstr">
      <vt:lpstr>Arial</vt:lpstr>
      <vt:lpstr>Calibri</vt:lpstr>
      <vt:lpstr>Courier New</vt:lpstr>
      <vt:lpstr>Times New Roman</vt:lpstr>
      <vt:lpstr>Freestyle Script</vt:lpstr>
      <vt:lpstr>Monotype Sorts</vt:lpstr>
      <vt:lpstr>Old English Text MT</vt:lpstr>
      <vt:lpstr>Serene</vt:lpstr>
      <vt:lpstr>1_Serene</vt:lpstr>
      <vt:lpstr>NTUnit1Day1</vt:lpstr>
      <vt:lpstr>3_Serene</vt:lpstr>
      <vt:lpstr>1_NTUnit1Day1</vt:lpstr>
      <vt:lpstr>Clip</vt:lpstr>
      <vt:lpstr>COS 221  Bible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 K.</cp:lastModifiedBy>
  <cp:revision>134</cp:revision>
  <cp:lastPrinted>2002-05-20T20:53:18Z</cp:lastPrinted>
  <dcterms:created xsi:type="dcterms:W3CDTF">1999-08-18T12:34:09Z</dcterms:created>
  <dcterms:modified xsi:type="dcterms:W3CDTF">2018-05-15T18:31:48Z</dcterms:modified>
</cp:coreProperties>
</file>