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651" r:id="rId2"/>
    <p:sldMasterId id="2147483769" r:id="rId3"/>
    <p:sldMasterId id="2147483817" r:id="rId4"/>
    <p:sldMasterId id="2147483829" r:id="rId5"/>
    <p:sldMasterId id="2147483841" r:id="rId6"/>
  </p:sldMasterIdLst>
  <p:notesMasterIdLst>
    <p:notesMasterId r:id="rId60"/>
  </p:notesMasterIdLst>
  <p:handoutMasterIdLst>
    <p:handoutMasterId r:id="rId61"/>
  </p:handoutMasterIdLst>
  <p:sldIdLst>
    <p:sldId id="421" r:id="rId7"/>
    <p:sldId id="422" r:id="rId8"/>
    <p:sldId id="428" r:id="rId9"/>
    <p:sldId id="423" r:id="rId10"/>
    <p:sldId id="427" r:id="rId11"/>
    <p:sldId id="397" r:id="rId12"/>
    <p:sldId id="379" r:id="rId13"/>
    <p:sldId id="380" r:id="rId14"/>
    <p:sldId id="429" r:id="rId15"/>
    <p:sldId id="430" r:id="rId16"/>
    <p:sldId id="334" r:id="rId17"/>
    <p:sldId id="402" r:id="rId18"/>
    <p:sldId id="350" r:id="rId19"/>
    <p:sldId id="351" r:id="rId20"/>
    <p:sldId id="352" r:id="rId21"/>
    <p:sldId id="353" r:id="rId22"/>
    <p:sldId id="335" r:id="rId23"/>
    <p:sldId id="417" r:id="rId24"/>
    <p:sldId id="339" r:id="rId25"/>
    <p:sldId id="340" r:id="rId26"/>
    <p:sldId id="341" r:id="rId27"/>
    <p:sldId id="337" r:id="rId28"/>
    <p:sldId id="383" r:id="rId29"/>
    <p:sldId id="404" r:id="rId30"/>
    <p:sldId id="405" r:id="rId31"/>
    <p:sldId id="386" r:id="rId32"/>
    <p:sldId id="387" r:id="rId33"/>
    <p:sldId id="388" r:id="rId34"/>
    <p:sldId id="389" r:id="rId35"/>
    <p:sldId id="390" r:id="rId36"/>
    <p:sldId id="391" r:id="rId37"/>
    <p:sldId id="356" r:id="rId38"/>
    <p:sldId id="392" r:id="rId39"/>
    <p:sldId id="393" r:id="rId40"/>
    <p:sldId id="394" r:id="rId41"/>
    <p:sldId id="359" r:id="rId42"/>
    <p:sldId id="360" r:id="rId43"/>
    <p:sldId id="395" r:id="rId44"/>
    <p:sldId id="361" r:id="rId45"/>
    <p:sldId id="362" r:id="rId46"/>
    <p:sldId id="406" r:id="rId47"/>
    <p:sldId id="407" r:id="rId48"/>
    <p:sldId id="408" r:id="rId49"/>
    <p:sldId id="409" r:id="rId50"/>
    <p:sldId id="410" r:id="rId51"/>
    <p:sldId id="411" r:id="rId52"/>
    <p:sldId id="412" r:id="rId53"/>
    <p:sldId id="413" r:id="rId54"/>
    <p:sldId id="414" r:id="rId55"/>
    <p:sldId id="418" r:id="rId56"/>
    <p:sldId id="419" r:id="rId57"/>
    <p:sldId id="420" r:id="rId58"/>
    <p:sldId id="385" r:id="rId59"/>
  </p:sldIdLst>
  <p:sldSz cx="9144000" cy="6858000" type="screen4x3"/>
  <p:notesSz cx="7102475" cy="9388475"/>
  <p:embeddedFontLst>
    <p:embeddedFont>
      <p:font typeface="Bwhebb" panose="02000400000000000000" pitchFamily="2" charset="0"/>
      <p:regular r:id="rId6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97" autoAdjust="0"/>
    <p:restoredTop sz="88982" autoAdjust="0"/>
  </p:normalViewPr>
  <p:slideViewPr>
    <p:cSldViewPr>
      <p:cViewPr varScale="1">
        <p:scale>
          <a:sx n="75" d="100"/>
          <a:sy n="75" d="100"/>
        </p:scale>
        <p:origin x="113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39267" name="Rectangle 3"/>
          <p:cNvSpPr>
            <a:spLocks noGrp="1" noChangeArrowheads="1"/>
          </p:cNvSpPr>
          <p:nvPr>
            <p:ph type="dt" sz="quarter"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39268" name="Rectangle 4"/>
          <p:cNvSpPr>
            <a:spLocks noGrp="1" noChangeArrowheads="1"/>
          </p:cNvSpPr>
          <p:nvPr>
            <p:ph type="ftr" sz="quarter" idx="2"/>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39269" name="Rectangle 5"/>
          <p:cNvSpPr>
            <a:spLocks noGrp="1" noChangeArrowheads="1"/>
          </p:cNvSpPr>
          <p:nvPr>
            <p:ph type="sldNum" sz="quarter" idx="3"/>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284F1332-6A9C-4799-8DB4-51C544EAF183}" type="slidenum">
              <a:rPr lang="en-US"/>
              <a:pPr>
                <a:defRPr/>
              </a:pPr>
              <a:t>‹#›</a:t>
            </a:fld>
            <a:endParaRPr lang="en-US"/>
          </a:p>
        </p:txBody>
      </p:sp>
    </p:spTree>
    <p:extLst>
      <p:ext uri="{BB962C8B-B14F-4D97-AF65-F5344CB8AC3E}">
        <p14:creationId xmlns:p14="http://schemas.microsoft.com/office/powerpoint/2010/main" val="667554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11619" name="Rectangle 3"/>
          <p:cNvSpPr>
            <a:spLocks noGrp="1" noChangeArrowheads="1"/>
          </p:cNvSpPr>
          <p:nvPr>
            <p:ph type="dt"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11623" name="Rectangle 7"/>
          <p:cNvSpPr>
            <a:spLocks noGrp="1" noChangeArrowheads="1"/>
          </p:cNvSpPr>
          <p:nvPr>
            <p:ph type="sldNum" sz="quarter" idx="5"/>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ADB82945-665E-4442-99E6-287BA27D478A}" type="slidenum">
              <a:rPr lang="en-US"/>
              <a:pPr>
                <a:defRPr/>
              </a:pPr>
              <a:t>‹#›</a:t>
            </a:fld>
            <a:endParaRPr lang="en-US"/>
          </a:p>
        </p:txBody>
      </p:sp>
    </p:spTree>
    <p:extLst>
      <p:ext uri="{BB962C8B-B14F-4D97-AF65-F5344CB8AC3E}">
        <p14:creationId xmlns:p14="http://schemas.microsoft.com/office/powerpoint/2010/main" val="3031658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C0CC26-B4C6-4BE0-9D79-8DD4A3005887}"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t>See notes on death penalty on following slide.</a:t>
            </a:r>
          </a:p>
        </p:txBody>
      </p:sp>
    </p:spTree>
    <p:extLst>
      <p:ext uri="{BB962C8B-B14F-4D97-AF65-F5344CB8AC3E}">
        <p14:creationId xmlns:p14="http://schemas.microsoft.com/office/powerpoint/2010/main" val="176302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160B89C-12EF-4035-B627-543BA8B48C23}" type="slidenum">
              <a:rPr lang="en-US" altLang="en-US" sz="1200" smtClean="0"/>
              <a:pPr/>
              <a:t>44</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6C71EEA-E25A-4AD4-B286-4A079463EE74}" type="slidenum">
              <a:rPr lang="en-US" altLang="en-US" sz="1200" smtClean="0"/>
              <a:pPr/>
              <a:t>45</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74EF0148-759E-4E68-9871-CE5A12C2F866}" type="slidenum">
              <a:rPr lang="en-US" altLang="en-US" sz="1200" smtClean="0"/>
              <a:pPr/>
              <a:t>46</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DDFC942-9505-4DD5-9F3E-FAAC27B92042}" type="slidenum">
              <a:rPr lang="en-US" altLang="en-US" sz="1200" smtClean="0"/>
              <a:pPr/>
              <a:t>47</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2FB28505-7DE6-474C-A248-71CB6873E6C9}" type="slidenum">
              <a:rPr lang="en-US" altLang="en-US" sz="1200" smtClean="0"/>
              <a:pPr/>
              <a:t>48</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ABC33BB0-36F0-4788-B874-8042E46B9EBD}" type="slidenum">
              <a:rPr lang="en-US" altLang="en-US" sz="1200" smtClean="0"/>
              <a:pPr/>
              <a:t>49</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B69040FF-7968-4D36-A3B3-4A208352A0D3}" type="slidenum">
              <a:rPr lang="en-US" altLang="en-US" sz="1200" smtClean="0">
                <a:solidFill>
                  <a:srgbClr val="000000"/>
                </a:solidFill>
              </a:rPr>
              <a:pPr/>
              <a:t>50</a:t>
            </a:fld>
            <a:endParaRPr lang="en-US" altLang="en-US" sz="1200" smtClean="0">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232197E-AF2D-4B84-9375-5C706854DF3D}" type="slidenum">
              <a:rPr lang="en-US" altLang="en-US" sz="1200" smtClean="0">
                <a:solidFill>
                  <a:srgbClr val="000000"/>
                </a:solidFill>
              </a:rPr>
              <a:pPr/>
              <a:t>51</a:t>
            </a:fld>
            <a:endParaRPr lang="en-US" altLang="en-US" sz="1200"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3A7994B-7B3B-4ED9-A82E-1A7187A44398}" type="slidenum">
              <a:rPr lang="en-US" altLang="en-US" sz="1200" smtClean="0">
                <a:solidFill>
                  <a:srgbClr val="000000"/>
                </a:solidFill>
              </a:rPr>
              <a:pPr/>
              <a:t>52</a:t>
            </a:fld>
            <a:endParaRPr lang="en-US" altLang="en-US" sz="1200" smtClean="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AB45AE-C684-4740-977D-1A370217C116}"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smtClean="0"/>
              <a:t>Hard Sayings of the Bible, </a:t>
            </a:r>
            <a:r>
              <a:rPr lang="en-US" altLang="en-US" dirty="0" smtClean="0"/>
              <a:t>pp 170f on Numbers 35:31, presents the thesis that, although there are 16 crimes for which the death penalty is prescribed, since only with premeditated murder was a ransom prohibited, the other 15 COULD be adjudicated with a ransom.  In those 15 cases the death penalty indicated how serious they were, even though a death was not required.</a:t>
            </a:r>
          </a:p>
          <a:p>
            <a:r>
              <a:rPr lang="en-US" altLang="en-US" dirty="0" smtClean="0"/>
              <a:t>Considerations:</a:t>
            </a:r>
          </a:p>
          <a:p>
            <a:r>
              <a:rPr lang="en-US" altLang="en-US" dirty="0" smtClean="0"/>
              <a:t>This is an argument from silence, but would also fit with Paul and Jesus not supporting death for adultery and incest.</a:t>
            </a:r>
          </a:p>
          <a:p>
            <a:r>
              <a:rPr lang="en-US" altLang="en-US" dirty="0" smtClean="0"/>
              <a:t>God does put Israelites to death for some of these crimes.</a:t>
            </a:r>
          </a:p>
          <a:p>
            <a:r>
              <a:rPr lang="en-US" altLang="en-US" dirty="0" err="1" smtClean="0"/>
              <a:t>MIlgrom</a:t>
            </a:r>
            <a:r>
              <a:rPr lang="en-US" altLang="en-US" dirty="0" smtClean="0"/>
              <a:t>, Numbers, p 295, apparently agrees (perhaps was the source), stating,</a:t>
            </a:r>
            <a:r>
              <a:rPr lang="en-US" altLang="en-US" i="1" dirty="0" smtClean="0"/>
              <a:t> "The </a:t>
            </a:r>
            <a:r>
              <a:rPr lang="en-US" altLang="en-US" i="1" dirty="0" err="1" smtClean="0"/>
              <a:t>talion</a:t>
            </a:r>
            <a:r>
              <a:rPr lang="en-US" altLang="en-US" i="1" dirty="0" smtClean="0"/>
              <a:t> law implies compensation in all torts except for loss of life (see Exod. 21:23-24; Lev. 24:17-21; Deut. 19:21).  Lest taking of life also be regarded as a tort and, hence, subject to monetary compensation, the </a:t>
            </a:r>
            <a:r>
              <a:rPr lang="en-US" altLang="en-US" i="1" dirty="0" err="1" smtClean="0"/>
              <a:t>talion</a:t>
            </a:r>
            <a:r>
              <a:rPr lang="en-US" altLang="en-US" i="1" dirty="0" smtClean="0"/>
              <a:t> law is not quoted here, and murder is explicitly excluded from monetary compensation.“</a:t>
            </a:r>
          </a:p>
          <a:p>
            <a:r>
              <a:rPr lang="en-US" altLang="en-US" dirty="0" smtClean="0"/>
              <a:t>NOTE: Rabbinic literature makes the point that it was difficult as well as too harsh to condemn someone to a death penalty: 2 eyewitnesses present were each to give immediate warning to the person committing the act and the person committing the act had to acknowledge that he/she understood!  Sayings: a Sanhedrin that put 1 person to death in 7 years was too strict; no, a Sanhedrin that put 1 person to death in 70 years was too strict!  (See death penalty in Jewish encyclopedia.)  Difficult to know ancient Israelite practice, although note that Hosea does not put wife to death.</a:t>
            </a:r>
          </a:p>
          <a:p>
            <a:endParaRPr lang="en-US" altLang="en-US" dirty="0" smtClean="0"/>
          </a:p>
        </p:txBody>
      </p:sp>
    </p:spTree>
    <p:extLst>
      <p:ext uri="{BB962C8B-B14F-4D97-AF65-F5344CB8AC3E}">
        <p14:creationId xmlns:p14="http://schemas.microsoft.com/office/powerpoint/2010/main" val="118040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972C7774-5140-4160-A96D-80AEDFAB0302}" type="slidenum">
              <a:rPr lang="en-US" altLang="en-US" sz="1200" smtClean="0"/>
              <a:pPr/>
              <a:t>13</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Probably go over holiness for both HB1 laws and HB2 psalms?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4869D6A-13FE-4334-9F2B-4791094DA467}" type="slidenum">
              <a:rPr lang="en-US" altLang="en-US" sz="1200" smtClean="0"/>
              <a:pPr/>
              <a:t>18</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2F5F2D3-BAB3-493F-B6EB-2ECBBC07F535}" type="slidenum">
              <a:rPr lang="en-US" altLang="en-US" sz="1200" smtClean="0"/>
              <a:pPr/>
              <a:t>24</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FF03727-D4E9-4145-8F39-AA6C34E24463}" type="slidenum">
              <a:rPr lang="en-US" altLang="en-US" sz="1200" smtClean="0"/>
              <a:pPr/>
              <a:t>25</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C2CC9A6F-D76D-486C-99BA-07FA7C5B944B}" type="slidenum">
              <a:rPr lang="en-US" altLang="en-US" sz="1200" smtClean="0"/>
              <a:pPr/>
              <a:t>41</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B99A9E89-5B43-49FE-9CE2-55BFF633D3FD}" type="slidenum">
              <a:rPr lang="en-US" altLang="en-US" sz="1200" smtClean="0"/>
              <a:pPr/>
              <a:t>42</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A4FA44E0-2593-4CD3-A77E-E2539C6BB594}" type="slidenum">
              <a:rPr lang="en-US" altLang="en-US" sz="1200" smtClean="0"/>
              <a:pPr/>
              <a:t>43</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90214EA-88BB-4E4D-9D26-6A8CDD7E8294}" type="slidenum">
              <a:rPr lang="en-US"/>
              <a:pPr>
                <a:defRPr/>
              </a:pPr>
              <a:t>‹#›</a:t>
            </a:fld>
            <a:endParaRPr lang="en-US"/>
          </a:p>
        </p:txBody>
      </p:sp>
    </p:spTree>
    <p:extLst>
      <p:ext uri="{BB962C8B-B14F-4D97-AF65-F5344CB8AC3E}">
        <p14:creationId xmlns:p14="http://schemas.microsoft.com/office/powerpoint/2010/main" val="66062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FC94D-6368-413E-B279-411630AD0531}" type="slidenum">
              <a:rPr lang="en-US"/>
              <a:pPr>
                <a:defRPr/>
              </a:pPr>
              <a:t>‹#›</a:t>
            </a:fld>
            <a:endParaRPr lang="en-US"/>
          </a:p>
        </p:txBody>
      </p:sp>
    </p:spTree>
    <p:extLst>
      <p:ext uri="{BB962C8B-B14F-4D97-AF65-F5344CB8AC3E}">
        <p14:creationId xmlns:p14="http://schemas.microsoft.com/office/powerpoint/2010/main" val="70422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2A906-0B20-4682-8A36-A0481A92AD27}" type="slidenum">
              <a:rPr lang="en-US"/>
              <a:pPr>
                <a:defRPr/>
              </a:pPr>
              <a:t>‹#›</a:t>
            </a:fld>
            <a:endParaRPr lang="en-US"/>
          </a:p>
        </p:txBody>
      </p:sp>
    </p:spTree>
    <p:extLst>
      <p:ext uri="{BB962C8B-B14F-4D97-AF65-F5344CB8AC3E}">
        <p14:creationId xmlns:p14="http://schemas.microsoft.com/office/powerpoint/2010/main" val="1661743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907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9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537D27D6-E271-4AF9-965B-5C6B8D3A37E1}" type="slidenum">
              <a:rPr lang="en-US"/>
              <a:pPr>
                <a:defRPr/>
              </a:pPr>
              <a:t>‹#›</a:t>
            </a:fld>
            <a:endParaRPr lang="en-US"/>
          </a:p>
        </p:txBody>
      </p:sp>
    </p:spTree>
    <p:extLst>
      <p:ext uri="{BB962C8B-B14F-4D97-AF65-F5344CB8AC3E}">
        <p14:creationId xmlns:p14="http://schemas.microsoft.com/office/powerpoint/2010/main" val="170524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0C254-0649-416B-8FDA-3990D829DC07}" type="slidenum">
              <a:rPr lang="en-US"/>
              <a:pPr>
                <a:defRPr/>
              </a:pPr>
              <a:t>‹#›</a:t>
            </a:fld>
            <a:endParaRPr lang="en-US"/>
          </a:p>
        </p:txBody>
      </p:sp>
    </p:spTree>
    <p:extLst>
      <p:ext uri="{BB962C8B-B14F-4D97-AF65-F5344CB8AC3E}">
        <p14:creationId xmlns:p14="http://schemas.microsoft.com/office/powerpoint/2010/main" val="61346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81AA66-684B-4275-B854-E8B3229B0922}" type="slidenum">
              <a:rPr lang="en-US"/>
              <a:pPr>
                <a:defRPr/>
              </a:pPr>
              <a:t>‹#›</a:t>
            </a:fld>
            <a:endParaRPr lang="en-US"/>
          </a:p>
        </p:txBody>
      </p:sp>
    </p:spTree>
    <p:extLst>
      <p:ext uri="{BB962C8B-B14F-4D97-AF65-F5344CB8AC3E}">
        <p14:creationId xmlns:p14="http://schemas.microsoft.com/office/powerpoint/2010/main" val="844969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2A9FC-C56C-48B5-AC55-76ED0870DEE5}" type="slidenum">
              <a:rPr lang="en-US"/>
              <a:pPr>
                <a:defRPr/>
              </a:pPr>
              <a:t>‹#›</a:t>
            </a:fld>
            <a:endParaRPr lang="en-US"/>
          </a:p>
        </p:txBody>
      </p:sp>
    </p:spTree>
    <p:extLst>
      <p:ext uri="{BB962C8B-B14F-4D97-AF65-F5344CB8AC3E}">
        <p14:creationId xmlns:p14="http://schemas.microsoft.com/office/powerpoint/2010/main" val="377085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73B4FB-5603-4804-BE43-45BA608C4F60}" type="slidenum">
              <a:rPr lang="en-US"/>
              <a:pPr>
                <a:defRPr/>
              </a:pPr>
              <a:t>‹#›</a:t>
            </a:fld>
            <a:endParaRPr lang="en-US"/>
          </a:p>
        </p:txBody>
      </p:sp>
    </p:spTree>
    <p:extLst>
      <p:ext uri="{BB962C8B-B14F-4D97-AF65-F5344CB8AC3E}">
        <p14:creationId xmlns:p14="http://schemas.microsoft.com/office/powerpoint/2010/main" val="412525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126BF4-A426-430B-8CAF-7790E0AAE4C1}" type="slidenum">
              <a:rPr lang="en-US"/>
              <a:pPr>
                <a:defRPr/>
              </a:pPr>
              <a:t>‹#›</a:t>
            </a:fld>
            <a:endParaRPr lang="en-US"/>
          </a:p>
        </p:txBody>
      </p:sp>
    </p:spTree>
    <p:extLst>
      <p:ext uri="{BB962C8B-B14F-4D97-AF65-F5344CB8AC3E}">
        <p14:creationId xmlns:p14="http://schemas.microsoft.com/office/powerpoint/2010/main" val="403533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E1D7D7-B5E6-4006-A2F8-66072A7C909D}" type="slidenum">
              <a:rPr lang="en-US"/>
              <a:pPr>
                <a:defRPr/>
              </a:pPr>
              <a:t>‹#›</a:t>
            </a:fld>
            <a:endParaRPr lang="en-US"/>
          </a:p>
        </p:txBody>
      </p:sp>
    </p:spTree>
    <p:extLst>
      <p:ext uri="{BB962C8B-B14F-4D97-AF65-F5344CB8AC3E}">
        <p14:creationId xmlns:p14="http://schemas.microsoft.com/office/powerpoint/2010/main" val="2049299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33ECB1-A4E2-46B0-927B-A471B65C5259}" type="slidenum">
              <a:rPr lang="en-US"/>
              <a:pPr>
                <a:defRPr/>
              </a:pPr>
              <a:t>‹#›</a:t>
            </a:fld>
            <a:endParaRPr lang="en-US"/>
          </a:p>
        </p:txBody>
      </p:sp>
    </p:spTree>
    <p:extLst>
      <p:ext uri="{BB962C8B-B14F-4D97-AF65-F5344CB8AC3E}">
        <p14:creationId xmlns:p14="http://schemas.microsoft.com/office/powerpoint/2010/main" val="39950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9BFB7-9EB5-4E39-ABF5-1C9BF0F46902}" type="slidenum">
              <a:rPr lang="en-US"/>
              <a:pPr>
                <a:defRPr/>
              </a:pPr>
              <a:t>‹#›</a:t>
            </a:fld>
            <a:endParaRPr lang="en-US"/>
          </a:p>
        </p:txBody>
      </p:sp>
    </p:spTree>
    <p:extLst>
      <p:ext uri="{BB962C8B-B14F-4D97-AF65-F5344CB8AC3E}">
        <p14:creationId xmlns:p14="http://schemas.microsoft.com/office/powerpoint/2010/main" val="353229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743C9-49B5-4311-9903-6F961C0F6272}" type="slidenum">
              <a:rPr lang="en-US"/>
              <a:pPr>
                <a:defRPr/>
              </a:pPr>
              <a:t>‹#›</a:t>
            </a:fld>
            <a:endParaRPr lang="en-US"/>
          </a:p>
        </p:txBody>
      </p:sp>
    </p:spTree>
    <p:extLst>
      <p:ext uri="{BB962C8B-B14F-4D97-AF65-F5344CB8AC3E}">
        <p14:creationId xmlns:p14="http://schemas.microsoft.com/office/powerpoint/2010/main" val="339219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479F8-725D-4D6D-A3B7-B87B884E3150}" type="slidenum">
              <a:rPr lang="en-US"/>
              <a:pPr>
                <a:defRPr/>
              </a:pPr>
              <a:t>‹#›</a:t>
            </a:fld>
            <a:endParaRPr lang="en-US"/>
          </a:p>
        </p:txBody>
      </p:sp>
    </p:spTree>
    <p:extLst>
      <p:ext uri="{BB962C8B-B14F-4D97-AF65-F5344CB8AC3E}">
        <p14:creationId xmlns:p14="http://schemas.microsoft.com/office/powerpoint/2010/main" val="75588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5DCC87-C777-4A41-AFD8-A40B49A7F862}" type="slidenum">
              <a:rPr lang="en-US"/>
              <a:pPr>
                <a:defRPr/>
              </a:pPr>
              <a:t>‹#›</a:t>
            </a:fld>
            <a:endParaRPr lang="en-US"/>
          </a:p>
        </p:txBody>
      </p:sp>
    </p:spTree>
    <p:extLst>
      <p:ext uri="{BB962C8B-B14F-4D97-AF65-F5344CB8AC3E}">
        <p14:creationId xmlns:p14="http://schemas.microsoft.com/office/powerpoint/2010/main" val="4014888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7B93A38E-C54B-4935-AB41-5D0BFDBCAF37}" type="slidenum">
              <a:rPr lang="en-US"/>
              <a:pPr>
                <a:defRPr/>
              </a:pPr>
              <a:t>‹#›</a:t>
            </a:fld>
            <a:endParaRPr lang="en-US"/>
          </a:p>
        </p:txBody>
      </p:sp>
    </p:spTree>
    <p:extLst>
      <p:ext uri="{BB962C8B-B14F-4D97-AF65-F5344CB8AC3E}">
        <p14:creationId xmlns:p14="http://schemas.microsoft.com/office/powerpoint/2010/main" val="292496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D14F1-E604-481E-8324-1D8E9659DE27}" type="slidenum">
              <a:rPr lang="en-US"/>
              <a:pPr>
                <a:defRPr/>
              </a:pPr>
              <a:t>‹#›</a:t>
            </a:fld>
            <a:endParaRPr lang="en-US"/>
          </a:p>
        </p:txBody>
      </p:sp>
    </p:spTree>
    <p:extLst>
      <p:ext uri="{BB962C8B-B14F-4D97-AF65-F5344CB8AC3E}">
        <p14:creationId xmlns:p14="http://schemas.microsoft.com/office/powerpoint/2010/main" val="115006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21857-CB64-4726-A2E9-87A7259ADB2D}" type="slidenum">
              <a:rPr lang="en-US"/>
              <a:pPr>
                <a:defRPr/>
              </a:pPr>
              <a:t>‹#›</a:t>
            </a:fld>
            <a:endParaRPr lang="en-US"/>
          </a:p>
        </p:txBody>
      </p:sp>
    </p:spTree>
    <p:extLst>
      <p:ext uri="{BB962C8B-B14F-4D97-AF65-F5344CB8AC3E}">
        <p14:creationId xmlns:p14="http://schemas.microsoft.com/office/powerpoint/2010/main" val="2859555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43E2E-7FD5-4A51-B844-0A477E59C156}" type="slidenum">
              <a:rPr lang="en-US"/>
              <a:pPr>
                <a:defRPr/>
              </a:pPr>
              <a:t>‹#›</a:t>
            </a:fld>
            <a:endParaRPr lang="en-US"/>
          </a:p>
        </p:txBody>
      </p:sp>
    </p:spTree>
    <p:extLst>
      <p:ext uri="{BB962C8B-B14F-4D97-AF65-F5344CB8AC3E}">
        <p14:creationId xmlns:p14="http://schemas.microsoft.com/office/powerpoint/2010/main" val="664202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66E997-6B0D-4591-968D-990C92E98C25}" type="slidenum">
              <a:rPr lang="en-US"/>
              <a:pPr>
                <a:defRPr/>
              </a:pPr>
              <a:t>‹#›</a:t>
            </a:fld>
            <a:endParaRPr lang="en-US"/>
          </a:p>
        </p:txBody>
      </p:sp>
    </p:spTree>
    <p:extLst>
      <p:ext uri="{BB962C8B-B14F-4D97-AF65-F5344CB8AC3E}">
        <p14:creationId xmlns:p14="http://schemas.microsoft.com/office/powerpoint/2010/main" val="273392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E89BF0-8F9A-43A5-8306-D472DBF5431C}" type="slidenum">
              <a:rPr lang="en-US"/>
              <a:pPr>
                <a:defRPr/>
              </a:pPr>
              <a:t>‹#›</a:t>
            </a:fld>
            <a:endParaRPr lang="en-US"/>
          </a:p>
        </p:txBody>
      </p:sp>
    </p:spTree>
    <p:extLst>
      <p:ext uri="{BB962C8B-B14F-4D97-AF65-F5344CB8AC3E}">
        <p14:creationId xmlns:p14="http://schemas.microsoft.com/office/powerpoint/2010/main" val="4155981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10565F-1A19-48DD-9E18-99DB5EF10A60}" type="slidenum">
              <a:rPr lang="en-US"/>
              <a:pPr>
                <a:defRPr/>
              </a:pPr>
              <a:t>‹#›</a:t>
            </a:fld>
            <a:endParaRPr lang="en-US"/>
          </a:p>
        </p:txBody>
      </p:sp>
    </p:spTree>
    <p:extLst>
      <p:ext uri="{BB962C8B-B14F-4D97-AF65-F5344CB8AC3E}">
        <p14:creationId xmlns:p14="http://schemas.microsoft.com/office/powerpoint/2010/main" val="334896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B2167F-7863-4036-8268-FE2B10DA77F4}" type="slidenum">
              <a:rPr lang="en-US"/>
              <a:pPr>
                <a:defRPr/>
              </a:pPr>
              <a:t>‹#›</a:t>
            </a:fld>
            <a:endParaRPr lang="en-US"/>
          </a:p>
        </p:txBody>
      </p:sp>
    </p:spTree>
    <p:extLst>
      <p:ext uri="{BB962C8B-B14F-4D97-AF65-F5344CB8AC3E}">
        <p14:creationId xmlns:p14="http://schemas.microsoft.com/office/powerpoint/2010/main" val="335376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89704-3572-48BF-9878-7DB3DF42E11D}" type="slidenum">
              <a:rPr lang="en-US"/>
              <a:pPr>
                <a:defRPr/>
              </a:pPr>
              <a:t>‹#›</a:t>
            </a:fld>
            <a:endParaRPr lang="en-US"/>
          </a:p>
        </p:txBody>
      </p:sp>
    </p:spTree>
    <p:extLst>
      <p:ext uri="{BB962C8B-B14F-4D97-AF65-F5344CB8AC3E}">
        <p14:creationId xmlns:p14="http://schemas.microsoft.com/office/powerpoint/2010/main" val="2557517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468C7-AF88-4346-BEED-CADCF7414EAB}" type="slidenum">
              <a:rPr lang="en-US"/>
              <a:pPr>
                <a:defRPr/>
              </a:pPr>
              <a:t>‹#›</a:t>
            </a:fld>
            <a:endParaRPr lang="en-US"/>
          </a:p>
        </p:txBody>
      </p:sp>
    </p:spTree>
    <p:extLst>
      <p:ext uri="{BB962C8B-B14F-4D97-AF65-F5344CB8AC3E}">
        <p14:creationId xmlns:p14="http://schemas.microsoft.com/office/powerpoint/2010/main" val="1552154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4FE28C-D7AB-43F6-9957-DAB7E11DB22E}" type="slidenum">
              <a:rPr lang="en-US"/>
              <a:pPr>
                <a:defRPr/>
              </a:pPr>
              <a:t>‹#›</a:t>
            </a:fld>
            <a:endParaRPr lang="en-US"/>
          </a:p>
        </p:txBody>
      </p:sp>
    </p:spTree>
    <p:extLst>
      <p:ext uri="{BB962C8B-B14F-4D97-AF65-F5344CB8AC3E}">
        <p14:creationId xmlns:p14="http://schemas.microsoft.com/office/powerpoint/2010/main" val="1819835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D51C0-14C2-4E61-BCA0-91073F56D369}" type="slidenum">
              <a:rPr lang="en-US"/>
              <a:pPr>
                <a:defRPr/>
              </a:pPr>
              <a:t>‹#›</a:t>
            </a:fld>
            <a:endParaRPr lang="en-US"/>
          </a:p>
        </p:txBody>
      </p:sp>
    </p:spTree>
    <p:extLst>
      <p:ext uri="{BB962C8B-B14F-4D97-AF65-F5344CB8AC3E}">
        <p14:creationId xmlns:p14="http://schemas.microsoft.com/office/powerpoint/2010/main" val="124862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29FF2798-74DC-43C7-B56D-9C85B68FB494}" type="slidenum">
              <a:rPr lang="en-US"/>
              <a:pPr>
                <a:defRPr/>
              </a:pPr>
              <a:t>‹#›</a:t>
            </a:fld>
            <a:endParaRPr lang="en-US"/>
          </a:p>
        </p:txBody>
      </p:sp>
    </p:spTree>
    <p:extLst>
      <p:ext uri="{BB962C8B-B14F-4D97-AF65-F5344CB8AC3E}">
        <p14:creationId xmlns:p14="http://schemas.microsoft.com/office/powerpoint/2010/main" val="3845755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2C976-41AB-4943-B30E-09E6FAD6828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33112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5A208-12AF-4F7B-808F-5AB8CE58D1E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761119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67524-7219-41F4-978D-689905DCA13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672067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EB7EF6-5B3A-4E1D-9A0D-BE81ADB6536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22362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35EB00-D15C-4019-BA11-968500709A0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3900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A3CE9C-6A25-4A14-A671-49A500B88F70}" type="slidenum">
              <a:rPr lang="en-US"/>
              <a:pPr>
                <a:defRPr/>
              </a:pPr>
              <a:t>‹#›</a:t>
            </a:fld>
            <a:endParaRPr lang="en-US"/>
          </a:p>
        </p:txBody>
      </p:sp>
    </p:spTree>
    <p:extLst>
      <p:ext uri="{BB962C8B-B14F-4D97-AF65-F5344CB8AC3E}">
        <p14:creationId xmlns:p14="http://schemas.microsoft.com/office/powerpoint/2010/main" val="2217432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EA1B2B-C1A3-4793-854B-4D2C4CCEEAC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598584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8F0C4F-7EA4-4F43-A2AC-F8EEC678ED6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8511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70E306-03F4-4B2F-AEE6-9F9D1C20ADB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70202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690E2-1168-4BA7-85EE-E0D1769DF6C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02657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1600C-D4AA-40A1-A20C-AB8A237B232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606706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90214EA-88BB-4E4D-9D26-6A8CDD7E8294}" type="slidenum">
              <a:rPr lang="en-US"/>
              <a:pPr>
                <a:defRPr/>
              </a:pPr>
              <a:t>‹#›</a:t>
            </a:fld>
            <a:endParaRPr lang="en-US"/>
          </a:p>
        </p:txBody>
      </p:sp>
    </p:spTree>
    <p:extLst>
      <p:ext uri="{BB962C8B-B14F-4D97-AF65-F5344CB8AC3E}">
        <p14:creationId xmlns:p14="http://schemas.microsoft.com/office/powerpoint/2010/main" val="1512844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9BFB7-9EB5-4E39-ABF5-1C9BF0F4690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23727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B2167F-7863-4036-8268-FE2B10DA77F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581723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A3CE9C-6A25-4A14-A671-49A500B88F7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92542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743A90-3AF3-48E1-BB56-8DD972C75FC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13372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743A90-3AF3-48E1-BB56-8DD972C75FCE}" type="slidenum">
              <a:rPr lang="en-US"/>
              <a:pPr>
                <a:defRPr/>
              </a:pPr>
              <a:t>‹#›</a:t>
            </a:fld>
            <a:endParaRPr lang="en-US"/>
          </a:p>
        </p:txBody>
      </p:sp>
    </p:spTree>
    <p:extLst>
      <p:ext uri="{BB962C8B-B14F-4D97-AF65-F5344CB8AC3E}">
        <p14:creationId xmlns:p14="http://schemas.microsoft.com/office/powerpoint/2010/main" val="1169434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5BA182-44CF-424A-BFA7-74AD3060E65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57979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A6D586-6C86-4084-9F5A-7323B17ECA8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727341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018880-4F36-47EA-BCF2-1E13AA439A1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346581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829C2-7BFE-4724-92C1-2641F853798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050129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2FC94D-6368-413E-B279-411630AD053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630576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2A906-0B20-4682-8A36-A0481A92AD2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881118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25907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9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79E7CF0F-1266-4187-93DA-55EDFD140E6F}" type="slidenum">
              <a:rPr lang="en-US"/>
              <a:pPr>
                <a:defRPr/>
              </a:pPr>
              <a:t>‹#›</a:t>
            </a:fld>
            <a:endParaRPr lang="en-US"/>
          </a:p>
        </p:txBody>
      </p:sp>
    </p:spTree>
    <p:extLst>
      <p:ext uri="{BB962C8B-B14F-4D97-AF65-F5344CB8AC3E}">
        <p14:creationId xmlns:p14="http://schemas.microsoft.com/office/powerpoint/2010/main" val="2704496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48C99A-47A3-4C24-AE72-5D6C501727E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968803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8A614-3435-493F-B42F-847CAA4C44D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040680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5516DC-CD10-4255-AAFD-0B7DBA337BC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1732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5BA182-44CF-424A-BFA7-74AD3060E655}" type="slidenum">
              <a:rPr lang="en-US"/>
              <a:pPr>
                <a:defRPr/>
              </a:pPr>
              <a:t>‹#›</a:t>
            </a:fld>
            <a:endParaRPr lang="en-US"/>
          </a:p>
        </p:txBody>
      </p:sp>
    </p:spTree>
    <p:extLst>
      <p:ext uri="{BB962C8B-B14F-4D97-AF65-F5344CB8AC3E}">
        <p14:creationId xmlns:p14="http://schemas.microsoft.com/office/powerpoint/2010/main" val="50389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FB3284-C6FE-45B2-A70C-F9C96AB35C0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43400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81A559-7B75-4603-8BE5-F4B0945118A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387830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A531C9-BD38-4140-AB0F-4D0FEB00AB5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85868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2309D9-800D-4EF6-9223-45F580F4A99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823531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B3F9C0-B7A0-489F-AE0C-AC77E161748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39012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4D9C98-FBCF-4BDE-870E-EDA025CE9B3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670782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B5DFE6-D166-44DB-8830-3AC1D2846E4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15833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A6D586-6C86-4084-9F5A-7323B17ECA83}" type="slidenum">
              <a:rPr lang="en-US"/>
              <a:pPr>
                <a:defRPr/>
              </a:pPr>
              <a:t>‹#›</a:t>
            </a:fld>
            <a:endParaRPr lang="en-US"/>
          </a:p>
        </p:txBody>
      </p:sp>
    </p:spTree>
    <p:extLst>
      <p:ext uri="{BB962C8B-B14F-4D97-AF65-F5344CB8AC3E}">
        <p14:creationId xmlns:p14="http://schemas.microsoft.com/office/powerpoint/2010/main" val="337694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018880-4F36-47EA-BCF2-1E13AA439A15}" type="slidenum">
              <a:rPr lang="en-US"/>
              <a:pPr>
                <a:defRPr/>
              </a:pPr>
              <a:t>‹#›</a:t>
            </a:fld>
            <a:endParaRPr lang="en-US"/>
          </a:p>
        </p:txBody>
      </p:sp>
    </p:spTree>
    <p:extLst>
      <p:ext uri="{BB962C8B-B14F-4D97-AF65-F5344CB8AC3E}">
        <p14:creationId xmlns:p14="http://schemas.microsoft.com/office/powerpoint/2010/main" val="35423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829C2-7BFE-4724-92C1-2641F8537982}" type="slidenum">
              <a:rPr lang="en-US"/>
              <a:pPr>
                <a:defRPr/>
              </a:pPr>
              <a:t>‹#›</a:t>
            </a:fld>
            <a:endParaRPr lang="en-US"/>
          </a:p>
        </p:txBody>
      </p:sp>
    </p:spTree>
    <p:extLst>
      <p:ext uri="{BB962C8B-B14F-4D97-AF65-F5344CB8AC3E}">
        <p14:creationId xmlns:p14="http://schemas.microsoft.com/office/powerpoint/2010/main" val="195340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7CF28E04-3B28-4FBF-A85E-95D90FDCF8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258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258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4C4DE515-FB74-42E3-B962-D30753F0E8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DFDFC128-4DD5-4F57-AD8A-2405A037B4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imes New Roman" pitchFamily="18" charset="0"/>
        </a:defRPr>
      </a:lvl2pPr>
      <a:lvl3pPr algn="l" rtl="0" fontAlgn="base">
        <a:spcBef>
          <a:spcPct val="0"/>
        </a:spcBef>
        <a:spcAft>
          <a:spcPct val="0"/>
        </a:spcAft>
        <a:defRPr kumimoji="1" sz="4400">
          <a:solidFill>
            <a:schemeClr val="tx2"/>
          </a:solidFill>
          <a:latin typeface="Times New Roman" pitchFamily="18" charset="0"/>
        </a:defRPr>
      </a:lvl3pPr>
      <a:lvl4pPr algn="l" rtl="0" fontAlgn="base">
        <a:spcBef>
          <a:spcPct val="0"/>
        </a:spcBef>
        <a:spcAft>
          <a:spcPct val="0"/>
        </a:spcAft>
        <a:defRPr kumimoji="1" sz="4400">
          <a:solidFill>
            <a:schemeClr val="tx2"/>
          </a:solidFill>
          <a:latin typeface="Times New Roman" pitchFamily="18" charset="0"/>
        </a:defRPr>
      </a:lvl4pPr>
      <a:lvl5pPr algn="l" rtl="0" fontAlgn="base">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fontAlgn="base">
        <a:spcBef>
          <a:spcPct val="20000"/>
        </a:spcBef>
        <a:spcAft>
          <a:spcPct val="0"/>
        </a:spcAft>
        <a:buChar char="•"/>
        <a:defRPr kumimoji="1" sz="2400">
          <a:solidFill>
            <a:schemeClr val="tx1"/>
          </a:solidFill>
          <a:latin typeface="+mn-lt"/>
        </a:defRPr>
      </a:lvl3pPr>
      <a:lvl4pPr marL="1600200" indent="-228600" algn="l" rtl="0" fontAlgn="base">
        <a:spcBef>
          <a:spcPct val="20000"/>
        </a:spcBef>
        <a:spcAft>
          <a:spcPct val="0"/>
        </a:spcAft>
        <a:buChar char="–"/>
        <a:defRPr kumimoji="1" sz="2000">
          <a:solidFill>
            <a:schemeClr val="tx1"/>
          </a:solidFill>
          <a:latin typeface="+mn-lt"/>
        </a:defRPr>
      </a:lvl4pPr>
      <a:lvl5pPr marL="2057400" indent="-228600" algn="l" rtl="0" fontAlgn="base">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55673239-70D5-407E-8CDE-E8F834DEC0E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415149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7CF28E04-3B28-4FBF-A85E-95D90FDCF8A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723028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258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258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E9E6417D-2DA6-41D1-B243-692F6596301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38702627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file:///D:\Pictures\New%20Testament\artifacts\phylactary.jpg" TargetMode="Externa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xml"/><Relationship Id="rId7"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3075"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3076" name="Picture 4" descr="papyrus_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45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Review: Comparing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Israelite Criminal Law to USA Criminal Law</a:t>
            </a:r>
          </a:p>
        </p:txBody>
      </p:sp>
      <p:sp>
        <p:nvSpPr>
          <p:cNvPr id="4102" name="Text Box 6"/>
          <p:cNvSpPr txBox="1">
            <a:spLocks noChangeArrowheads="1"/>
          </p:cNvSpPr>
          <p:nvPr/>
        </p:nvSpPr>
        <p:spPr bwMode="auto">
          <a:xfrm>
            <a:off x="0" y="13716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Immediate, bodily punishment</a:t>
            </a:r>
          </a:p>
        </p:txBody>
      </p:sp>
      <p:sp>
        <p:nvSpPr>
          <p:cNvPr id="4103" name="Text Box 7"/>
          <p:cNvSpPr txBox="1">
            <a:spLocks noChangeArrowheads="1"/>
          </p:cNvSpPr>
          <p:nvPr/>
        </p:nvSpPr>
        <p:spPr bwMode="auto">
          <a:xfrm>
            <a:off x="4191000" y="13716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Imprisoned,  often lengthy, costly to society</a:t>
            </a:r>
          </a:p>
        </p:txBody>
      </p:sp>
      <p:sp>
        <p:nvSpPr>
          <p:cNvPr id="4104" name="Text Box 8"/>
          <p:cNvSpPr txBox="1">
            <a:spLocks noChangeArrowheads="1"/>
          </p:cNvSpPr>
          <p:nvPr/>
        </p:nvSpPr>
        <p:spPr bwMode="auto">
          <a:xfrm>
            <a:off x="0" y="2590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Remain a part of society</a:t>
            </a:r>
          </a:p>
        </p:txBody>
      </p:sp>
      <p:sp>
        <p:nvSpPr>
          <p:cNvPr id="4105" name="Text Box 9"/>
          <p:cNvSpPr txBox="1">
            <a:spLocks noChangeArrowheads="1"/>
          </p:cNvSpPr>
          <p:nvPr/>
        </p:nvSpPr>
        <p:spPr bwMode="auto">
          <a:xfrm>
            <a:off x="4191000" y="25908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Removed from society and family Who provides for the family?</a:t>
            </a:r>
          </a:p>
        </p:txBody>
      </p:sp>
      <p:sp>
        <p:nvSpPr>
          <p:cNvPr id="4107" name="Text Box 11"/>
          <p:cNvSpPr txBox="1">
            <a:spLocks noChangeArrowheads="1"/>
          </p:cNvSpPr>
          <p:nvPr/>
        </p:nvSpPr>
        <p:spPr bwMode="auto">
          <a:xfrm>
            <a:off x="0" y="3581400"/>
            <a:ext cx="403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Publicly carried out (deterrent?)</a:t>
            </a:r>
          </a:p>
        </p:txBody>
      </p:sp>
      <p:sp>
        <p:nvSpPr>
          <p:cNvPr id="4108" name="Text Box 12"/>
          <p:cNvSpPr txBox="1">
            <a:spLocks noChangeArrowheads="1"/>
          </p:cNvSpPr>
          <p:nvPr/>
        </p:nvSpPr>
        <p:spPr bwMode="auto">
          <a:xfrm>
            <a:off x="4191000" y="3581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Privately carried out</a:t>
            </a:r>
          </a:p>
        </p:txBody>
      </p:sp>
      <p:sp>
        <p:nvSpPr>
          <p:cNvPr id="4109" name="Text Box 13"/>
          <p:cNvSpPr txBox="1">
            <a:spLocks noChangeArrowheads="1"/>
          </p:cNvSpPr>
          <p:nvPr/>
        </p:nvSpPr>
        <p:spPr bwMode="auto">
          <a:xfrm>
            <a:off x="0" y="4876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Focus on the victim</a:t>
            </a:r>
          </a:p>
        </p:txBody>
      </p:sp>
      <p:sp>
        <p:nvSpPr>
          <p:cNvPr id="4110" name="Text Box 14"/>
          <p:cNvSpPr txBox="1">
            <a:spLocks noChangeArrowheads="1"/>
          </p:cNvSpPr>
          <p:nvPr/>
        </p:nvSpPr>
        <p:spPr bwMode="auto">
          <a:xfrm>
            <a:off x="4191000" y="48768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Focus on the criminal (rehabilitation?)</a:t>
            </a:r>
          </a:p>
        </p:txBody>
      </p:sp>
      <p:sp>
        <p:nvSpPr>
          <p:cNvPr id="4112" name="Text Box 16"/>
          <p:cNvSpPr txBox="1">
            <a:spLocks noChangeArrowheads="1"/>
          </p:cNvSpPr>
          <p:nvPr/>
        </p:nvSpPr>
        <p:spPr bwMode="auto">
          <a:xfrm>
            <a:off x="0" y="5867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Individual responsibility</a:t>
            </a:r>
          </a:p>
        </p:txBody>
      </p:sp>
      <p:sp>
        <p:nvSpPr>
          <p:cNvPr id="4113" name="Text Box 17"/>
          <p:cNvSpPr txBox="1">
            <a:spLocks noChangeArrowheads="1"/>
          </p:cNvSpPr>
          <p:nvPr/>
        </p:nvSpPr>
        <p:spPr bwMode="auto">
          <a:xfrm>
            <a:off x="4191000" y="5867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rPr>
              <a:t>Societal responsibility</a:t>
            </a:r>
            <a:endPar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0253" name="Text Box 18"/>
          <p:cNvSpPr txBox="1">
            <a:spLocks noChangeArrowheads="1"/>
          </p:cNvSpPr>
          <p:nvPr/>
        </p:nvSpPr>
        <p:spPr bwMode="auto">
          <a:xfrm>
            <a:off x="0" y="68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3333CC"/>
                </a:solidFill>
                <a:effectLst/>
                <a:uLnTx/>
                <a:uFillTx/>
                <a:latin typeface="Times New Roman" pitchFamily="18" charset="0"/>
                <a:ea typeface="+mn-ea"/>
                <a:cs typeface="+mn-cs"/>
              </a:rPr>
              <a:t>Ancient Israel</a:t>
            </a:r>
            <a:r>
              <a:rPr kumimoji="0" lang="en-US" altLang="en-US" sz="2400" b="1" i="0" u="none" strike="noStrike" kern="1200" cap="none" spc="0" normalizeH="0" baseline="0" noProof="0">
                <a:ln>
                  <a:noFill/>
                </a:ln>
                <a:solidFill>
                  <a:srgbClr val="3333CC"/>
                </a:solidFill>
                <a:effectLst/>
                <a:uLnTx/>
                <a:uFillTx/>
                <a:latin typeface="Times New Roman" pitchFamily="18" charset="0"/>
                <a:ea typeface="+mn-ea"/>
                <a:cs typeface="+mn-cs"/>
              </a:rPr>
              <a:t>	</a:t>
            </a: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			</a:t>
            </a:r>
            <a:r>
              <a:rPr kumimoji="0" lang="en-US" altLang="en-US" sz="2400" b="1" i="0" u="sng" strike="noStrike" kern="1200" cap="none" spc="0" normalizeH="0" baseline="0" noProof="0">
                <a:ln>
                  <a:noFill/>
                </a:ln>
                <a:solidFill>
                  <a:srgbClr val="009900"/>
                </a:solidFill>
                <a:effectLst/>
                <a:uLnTx/>
                <a:uFillTx/>
                <a:latin typeface="Times New Roman" pitchFamily="18" charset="0"/>
                <a:ea typeface="+mn-ea"/>
                <a:cs typeface="+mn-cs"/>
              </a:rPr>
              <a:t>USA</a:t>
            </a:r>
            <a:endParaRPr kumimoji="0" lang="en-US" altLang="en-US" sz="2400" b="1" i="0" u="none" strike="noStrike" kern="1200" cap="none" spc="0" normalizeH="0" baseline="0" noProof="0">
              <a:ln>
                <a:noFill/>
              </a:ln>
              <a:solidFill>
                <a:srgbClr val="009900"/>
              </a:solidFill>
              <a:effectLst/>
              <a:uLnTx/>
              <a:uFillTx/>
              <a:latin typeface="Times New Roman" pitchFamily="18" charset="0"/>
              <a:ea typeface="+mn-ea"/>
              <a:cs typeface="+mn-cs"/>
            </a:endParaRPr>
          </a:p>
        </p:txBody>
      </p:sp>
      <p:sp>
        <p:nvSpPr>
          <p:cNvPr id="4115" name="Text Box 19"/>
          <p:cNvSpPr txBox="1">
            <a:spLocks noChangeArrowheads="1"/>
          </p:cNvSpPr>
          <p:nvPr/>
        </p:nvSpPr>
        <p:spPr bwMode="auto">
          <a:xfrm>
            <a:off x="2209800" y="64008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33"/>
                </a:solidFill>
                <a:effectLst/>
                <a:uLnTx/>
                <a:uFillTx/>
                <a:latin typeface="Times New Roman" pitchFamily="18" charset="0"/>
                <a:ea typeface="+mn-ea"/>
                <a:cs typeface="+mn-cs"/>
              </a:rPr>
              <a:t>(Death-penalty debate)</a:t>
            </a:r>
          </a:p>
        </p:txBody>
      </p:sp>
      <p:sp>
        <p:nvSpPr>
          <p:cNvPr id="15" name="TextBox 14"/>
          <p:cNvSpPr txBox="1">
            <a:spLocks noChangeArrowheads="1"/>
          </p:cNvSpPr>
          <p:nvPr/>
        </p:nvSpPr>
        <p:spPr bwMode="auto">
          <a:xfrm>
            <a:off x="3810000" y="3429000"/>
            <a:ext cx="4648200" cy="3046413"/>
          </a:xfrm>
          <a:prstGeom prst="rect">
            <a:avLst/>
          </a:prstGeom>
          <a:solidFill>
            <a:srgbClr val="FFC000"/>
          </a:solidFill>
          <a:ln w="25400">
            <a:solidFill>
              <a:schemeClr val="accent1"/>
            </a:solidFill>
            <a:miter lim="800000"/>
            <a:headEnd/>
            <a:tailEnd/>
          </a:ln>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Note: It appears that death as a penalty was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only</a:t>
            </a: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 carried out when there had been loss of life.  16 crimes merited the “death penalty” but a ransom is prohibited only for the case of murder.  Presumably then a ransom was expected in the other 15 cases.</a:t>
            </a:r>
          </a:p>
        </p:txBody>
      </p:sp>
    </p:spTree>
    <p:extLst>
      <p:ext uri="{BB962C8B-B14F-4D97-AF65-F5344CB8AC3E}">
        <p14:creationId xmlns:p14="http://schemas.microsoft.com/office/powerpoint/2010/main" val="10338319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1+#ppt_w/2"/>
                                          </p:val>
                                        </p:tav>
                                        <p:tav tm="100000">
                                          <p:val>
                                            <p:strVal val="#ppt_x"/>
                                          </p:val>
                                        </p:tav>
                                      </p:tavLst>
                                    </p:anim>
                                    <p:anim calcmode="lin" valueType="num">
                                      <p:cBhvr additive="base">
                                        <p:cTn id="14"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0-#ppt_w/2"/>
                                          </p:val>
                                        </p:tav>
                                        <p:tav tm="100000">
                                          <p:val>
                                            <p:strVal val="#ppt_x"/>
                                          </p:val>
                                        </p:tav>
                                      </p:tavLst>
                                    </p:anim>
                                    <p:anim calcmode="lin" valueType="num">
                                      <p:cBhvr additive="base">
                                        <p:cTn id="20"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05"/>
                                        </p:tgtEl>
                                        <p:attrNameLst>
                                          <p:attrName>style.visibility</p:attrName>
                                        </p:attrNameLst>
                                      </p:cBhvr>
                                      <p:to>
                                        <p:strVal val="visible"/>
                                      </p:to>
                                    </p:set>
                                    <p:anim calcmode="lin" valueType="num">
                                      <p:cBhvr additive="base">
                                        <p:cTn id="25" dur="500" fill="hold"/>
                                        <p:tgtEl>
                                          <p:spTgt spid="4105"/>
                                        </p:tgtEl>
                                        <p:attrNameLst>
                                          <p:attrName>ppt_x</p:attrName>
                                        </p:attrNameLst>
                                      </p:cBhvr>
                                      <p:tavLst>
                                        <p:tav tm="0">
                                          <p:val>
                                            <p:strVal val="1+#ppt_w/2"/>
                                          </p:val>
                                        </p:tav>
                                        <p:tav tm="100000">
                                          <p:val>
                                            <p:strVal val="#ppt_x"/>
                                          </p:val>
                                        </p:tav>
                                      </p:tavLst>
                                    </p:anim>
                                    <p:anim calcmode="lin" valueType="num">
                                      <p:cBhvr additive="base">
                                        <p:cTn id="26"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7"/>
                                        </p:tgtEl>
                                        <p:attrNameLst>
                                          <p:attrName>style.visibility</p:attrName>
                                        </p:attrNameLst>
                                      </p:cBhvr>
                                      <p:to>
                                        <p:strVal val="visible"/>
                                      </p:to>
                                    </p:set>
                                    <p:anim calcmode="lin" valueType="num">
                                      <p:cBhvr additive="base">
                                        <p:cTn id="31" dur="500" fill="hold"/>
                                        <p:tgtEl>
                                          <p:spTgt spid="4107"/>
                                        </p:tgtEl>
                                        <p:attrNameLst>
                                          <p:attrName>ppt_x</p:attrName>
                                        </p:attrNameLst>
                                      </p:cBhvr>
                                      <p:tavLst>
                                        <p:tav tm="0">
                                          <p:val>
                                            <p:strVal val="0-#ppt_w/2"/>
                                          </p:val>
                                        </p:tav>
                                        <p:tav tm="100000">
                                          <p:val>
                                            <p:strVal val="#ppt_x"/>
                                          </p:val>
                                        </p:tav>
                                      </p:tavLst>
                                    </p:anim>
                                    <p:anim calcmode="lin" valueType="num">
                                      <p:cBhvr additive="base">
                                        <p:cTn id="32"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anim calcmode="lin" valueType="num">
                                      <p:cBhvr additive="base">
                                        <p:cTn id="37" dur="500" fill="hold"/>
                                        <p:tgtEl>
                                          <p:spTgt spid="4108"/>
                                        </p:tgtEl>
                                        <p:attrNameLst>
                                          <p:attrName>ppt_x</p:attrName>
                                        </p:attrNameLst>
                                      </p:cBhvr>
                                      <p:tavLst>
                                        <p:tav tm="0">
                                          <p:val>
                                            <p:strVal val="1+#ppt_w/2"/>
                                          </p:val>
                                        </p:tav>
                                        <p:tav tm="100000">
                                          <p:val>
                                            <p:strVal val="#ppt_x"/>
                                          </p:val>
                                        </p:tav>
                                      </p:tavLst>
                                    </p:anim>
                                    <p:anim calcmode="lin" valueType="num">
                                      <p:cBhvr additive="base">
                                        <p:cTn id="38"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9"/>
                                        </p:tgtEl>
                                        <p:attrNameLst>
                                          <p:attrName>style.visibility</p:attrName>
                                        </p:attrNameLst>
                                      </p:cBhvr>
                                      <p:to>
                                        <p:strVal val="visible"/>
                                      </p:to>
                                    </p:set>
                                    <p:anim calcmode="lin" valueType="num">
                                      <p:cBhvr additive="base">
                                        <p:cTn id="43" dur="500" fill="hold"/>
                                        <p:tgtEl>
                                          <p:spTgt spid="4109"/>
                                        </p:tgtEl>
                                        <p:attrNameLst>
                                          <p:attrName>ppt_x</p:attrName>
                                        </p:attrNameLst>
                                      </p:cBhvr>
                                      <p:tavLst>
                                        <p:tav tm="0">
                                          <p:val>
                                            <p:strVal val="0-#ppt_w/2"/>
                                          </p:val>
                                        </p:tav>
                                        <p:tav tm="100000">
                                          <p:val>
                                            <p:strVal val="#ppt_x"/>
                                          </p:val>
                                        </p:tav>
                                      </p:tavLst>
                                    </p:anim>
                                    <p:anim calcmode="lin" valueType="num">
                                      <p:cBhvr additive="base">
                                        <p:cTn id="44"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110"/>
                                        </p:tgtEl>
                                        <p:attrNameLst>
                                          <p:attrName>style.visibility</p:attrName>
                                        </p:attrNameLst>
                                      </p:cBhvr>
                                      <p:to>
                                        <p:strVal val="visible"/>
                                      </p:to>
                                    </p:set>
                                    <p:anim calcmode="lin" valueType="num">
                                      <p:cBhvr additive="base">
                                        <p:cTn id="49" dur="500" fill="hold"/>
                                        <p:tgtEl>
                                          <p:spTgt spid="4110"/>
                                        </p:tgtEl>
                                        <p:attrNameLst>
                                          <p:attrName>ppt_x</p:attrName>
                                        </p:attrNameLst>
                                      </p:cBhvr>
                                      <p:tavLst>
                                        <p:tav tm="0">
                                          <p:val>
                                            <p:strVal val="1+#ppt_w/2"/>
                                          </p:val>
                                        </p:tav>
                                        <p:tav tm="100000">
                                          <p:val>
                                            <p:strVal val="#ppt_x"/>
                                          </p:val>
                                        </p:tav>
                                      </p:tavLst>
                                    </p:anim>
                                    <p:anim calcmode="lin" valueType="num">
                                      <p:cBhvr additive="base">
                                        <p:cTn id="50" dur="5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12"/>
                                        </p:tgtEl>
                                        <p:attrNameLst>
                                          <p:attrName>style.visibility</p:attrName>
                                        </p:attrNameLst>
                                      </p:cBhvr>
                                      <p:to>
                                        <p:strVal val="visible"/>
                                      </p:to>
                                    </p:set>
                                    <p:anim calcmode="lin" valueType="num">
                                      <p:cBhvr additive="base">
                                        <p:cTn id="55" dur="500" fill="hold"/>
                                        <p:tgtEl>
                                          <p:spTgt spid="4112"/>
                                        </p:tgtEl>
                                        <p:attrNameLst>
                                          <p:attrName>ppt_x</p:attrName>
                                        </p:attrNameLst>
                                      </p:cBhvr>
                                      <p:tavLst>
                                        <p:tav tm="0">
                                          <p:val>
                                            <p:strVal val="0-#ppt_w/2"/>
                                          </p:val>
                                        </p:tav>
                                        <p:tav tm="100000">
                                          <p:val>
                                            <p:strVal val="#ppt_x"/>
                                          </p:val>
                                        </p:tav>
                                      </p:tavLst>
                                    </p:anim>
                                    <p:anim calcmode="lin" valueType="num">
                                      <p:cBhvr additive="base">
                                        <p:cTn id="56" dur="500" fill="hold"/>
                                        <p:tgtEl>
                                          <p:spTgt spid="411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113"/>
                                        </p:tgtEl>
                                        <p:attrNameLst>
                                          <p:attrName>style.visibility</p:attrName>
                                        </p:attrNameLst>
                                      </p:cBhvr>
                                      <p:to>
                                        <p:strVal val="visible"/>
                                      </p:to>
                                    </p:set>
                                    <p:anim calcmode="lin" valueType="num">
                                      <p:cBhvr additive="base">
                                        <p:cTn id="61" dur="500" fill="hold"/>
                                        <p:tgtEl>
                                          <p:spTgt spid="4113"/>
                                        </p:tgtEl>
                                        <p:attrNameLst>
                                          <p:attrName>ppt_x</p:attrName>
                                        </p:attrNameLst>
                                      </p:cBhvr>
                                      <p:tavLst>
                                        <p:tav tm="0">
                                          <p:val>
                                            <p:strVal val="1+#ppt_w/2"/>
                                          </p:val>
                                        </p:tav>
                                        <p:tav tm="100000">
                                          <p:val>
                                            <p:strVal val="#ppt_x"/>
                                          </p:val>
                                        </p:tav>
                                      </p:tavLst>
                                    </p:anim>
                                    <p:anim calcmode="lin" valueType="num">
                                      <p:cBhvr additive="base">
                                        <p:cTn id="62" dur="500" fill="hold"/>
                                        <p:tgtEl>
                                          <p:spTgt spid="411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4115">
                                            <p:txEl>
                                              <p:pRg st="0" end="0"/>
                                            </p:txEl>
                                          </p:spTgt>
                                        </p:tgtEl>
                                        <p:attrNameLst>
                                          <p:attrName>style.visibility</p:attrName>
                                        </p:attrNameLst>
                                      </p:cBhvr>
                                      <p:to>
                                        <p:strVal val="visible"/>
                                      </p:to>
                                    </p:set>
                                  </p:childTnLst>
                                </p:cTn>
                              </p:par>
                              <p:par>
                                <p:cTn id="67" presetID="3" presetClass="entr" presetSubtype="10" fill="hold" nodeType="with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blinds(horizontal)">
                                      <p:cBhvr>
                                        <p:cTn id="69" dur="500"/>
                                        <p:tgtEl>
                                          <p:spTgt spid="15">
                                            <p:txEl>
                                              <p:pRg st="0" end="0"/>
                                            </p:txEl>
                                          </p:spTgt>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15">
                                            <p:bg/>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P spid="4104" grpId="0" autoUpdateAnimBg="0"/>
      <p:bldP spid="4105" grpId="0" autoUpdateAnimBg="0"/>
      <p:bldP spid="4107" grpId="0" autoUpdateAnimBg="0"/>
      <p:bldP spid="4108" grpId="0" autoUpdateAnimBg="0"/>
      <p:bldP spid="4109" grpId="0" autoUpdateAnimBg="0"/>
      <p:bldP spid="4110" grpId="0" autoUpdateAnimBg="0"/>
      <p:bldP spid="4112" grpId="0" autoUpdateAnimBg="0"/>
      <p:bldP spid="4113" grpId="0" autoUpdateAnimBg="0"/>
      <p:bldP spid="4115" grpId="0" build="p" autoUpdateAnimBg="0"/>
      <p:bldP spid="1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9906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accent1"/>
                </a:solidFill>
              </a:rPr>
              <a:t>A)	</a:t>
            </a:r>
            <a:r>
              <a:rPr kumimoji="0" lang="en-US" altLang="en-US" sz="2400" b="1" i="1">
                <a:solidFill>
                  <a:schemeClr val="accent1"/>
                </a:solidFill>
              </a:rPr>
              <a:t>Lev 18:8</a:t>
            </a:r>
            <a:endParaRPr kumimoji="0" lang="en-US" altLang="en-US" sz="2400" b="1">
              <a:solidFill>
                <a:schemeClr val="accent1"/>
              </a:solidFill>
            </a:endParaRPr>
          </a:p>
          <a:p>
            <a:pPr>
              <a:spcBef>
                <a:spcPct val="0"/>
              </a:spcBef>
              <a:buClrTx/>
              <a:buFontTx/>
              <a:buNone/>
            </a:pPr>
            <a:r>
              <a:rPr kumimoji="0" lang="en-US" altLang="en-US" sz="2400" b="1">
                <a:solidFill>
                  <a:schemeClr val="accent1"/>
                </a:solidFill>
              </a:rPr>
              <a:t>	Do not have sexual relations with your father's wife; that 	would dishonor your father. </a:t>
            </a:r>
          </a:p>
          <a:p>
            <a:pPr>
              <a:spcBef>
                <a:spcPct val="0"/>
              </a:spcBef>
              <a:buClrTx/>
              <a:buFontTx/>
              <a:buNone/>
            </a:pPr>
            <a:endParaRPr kumimoji="0" lang="en-US" altLang="en-US" sz="2400" b="1"/>
          </a:p>
          <a:p>
            <a:pPr>
              <a:spcBef>
                <a:spcPct val="0"/>
              </a:spcBef>
              <a:buClrTx/>
              <a:buFontTx/>
              <a:buNone/>
            </a:pPr>
            <a:r>
              <a:rPr kumimoji="0" lang="en-US" altLang="en-US" sz="2400" b="1">
                <a:solidFill>
                  <a:srgbClr val="C00000"/>
                </a:solidFill>
              </a:rPr>
              <a:t>B)	</a:t>
            </a:r>
            <a:r>
              <a:rPr kumimoji="0" lang="en-US" altLang="en-US" sz="2400" b="1" i="1">
                <a:solidFill>
                  <a:srgbClr val="C00000"/>
                </a:solidFill>
              </a:rPr>
              <a:t>Lev 20:11</a:t>
            </a:r>
            <a:endParaRPr kumimoji="0" lang="en-US" altLang="en-US" sz="2400" b="1">
              <a:solidFill>
                <a:srgbClr val="C00000"/>
              </a:solidFill>
            </a:endParaRPr>
          </a:p>
          <a:p>
            <a:pPr>
              <a:spcBef>
                <a:spcPct val="0"/>
              </a:spcBef>
              <a:buClrTx/>
              <a:buFontTx/>
              <a:buNone/>
            </a:pPr>
            <a:r>
              <a:rPr kumimoji="0" lang="en-US" altLang="en-US" sz="2400" b="1">
                <a:solidFill>
                  <a:srgbClr val="C00000"/>
                </a:solidFill>
              </a:rPr>
              <a:t>	If a man sleeps with his father's wife, he has dishonored his 	father.  Both the man and the woman must be put to death; 	their blood will be on their own heads.</a:t>
            </a:r>
            <a:r>
              <a:rPr kumimoji="0" lang="en-US" altLang="en-US" sz="2400" b="1">
                <a:solidFill>
                  <a:srgbClr val="C00000"/>
                </a:solidFill>
                <a:latin typeface="Courier New" pitchFamily="49" charset="0"/>
              </a:rPr>
              <a:t> </a:t>
            </a:r>
          </a:p>
          <a:p>
            <a:pPr>
              <a:spcBef>
                <a:spcPct val="0"/>
              </a:spcBef>
              <a:buClrTx/>
              <a:buFontTx/>
              <a:buNone/>
            </a:pPr>
            <a:r>
              <a:rPr kumimoji="0" lang="en-US" altLang="en-US" sz="2400" b="1">
                <a:latin typeface="Courier New" pitchFamily="49" charset="0"/>
              </a:rPr>
              <a:t>	______________________________________</a:t>
            </a:r>
          </a:p>
          <a:p>
            <a:pPr>
              <a:spcBef>
                <a:spcPct val="50000"/>
              </a:spcBef>
              <a:buClrTx/>
              <a:buFontTx/>
              <a:buNone/>
            </a:pPr>
            <a:r>
              <a:rPr kumimoji="0" lang="en-US" altLang="en-US" sz="2400" b="1">
                <a:solidFill>
                  <a:schemeClr val="accent1"/>
                </a:solidFill>
              </a:rPr>
              <a:t>A) apodictic (absolute), found in covenantal kind of law codes</a:t>
            </a:r>
            <a:endParaRPr kumimoji="0" lang="en-US" altLang="en-US" sz="2400" b="1"/>
          </a:p>
          <a:p>
            <a:pPr>
              <a:spcBef>
                <a:spcPct val="50000"/>
              </a:spcBef>
              <a:buClrTx/>
              <a:buFontTx/>
              <a:buNone/>
            </a:pPr>
            <a:r>
              <a:rPr kumimoji="0" lang="en-US" altLang="en-US" sz="2400" b="1">
                <a:solidFill>
                  <a:srgbClr val="C00000"/>
                </a:solidFill>
              </a:rPr>
              <a:t>b) casuistic (case law), lists of parameters for the legal “experts”</a:t>
            </a:r>
          </a:p>
        </p:txBody>
      </p:sp>
      <p:sp>
        <p:nvSpPr>
          <p:cNvPr id="15363" name="Rectangle 3"/>
          <p:cNvSpPr>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Assignment #10 (in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additive="base">
                                        <p:cTn id="7" dur="500" fill="hold"/>
                                        <p:tgtEl>
                                          <p:spTgt spid="1802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6">
                                            <p:txEl>
                                              <p:pRg st="1" end="1"/>
                                            </p:txEl>
                                          </p:spTgt>
                                        </p:tgtEl>
                                        <p:attrNameLst>
                                          <p:attrName>style.visibility</p:attrName>
                                        </p:attrNameLst>
                                      </p:cBhvr>
                                      <p:to>
                                        <p:strVal val="visible"/>
                                      </p:to>
                                    </p:set>
                                    <p:anim calcmode="lin" valueType="num">
                                      <p:cBhvr additive="base">
                                        <p:cTn id="13" dur="500" fill="hold"/>
                                        <p:tgtEl>
                                          <p:spTgt spid="1802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6">
                                            <p:txEl>
                                              <p:pRg st="3" end="3"/>
                                            </p:txEl>
                                          </p:spTgt>
                                        </p:tgtEl>
                                        <p:attrNameLst>
                                          <p:attrName>style.visibility</p:attrName>
                                        </p:attrNameLst>
                                      </p:cBhvr>
                                      <p:to>
                                        <p:strVal val="visible"/>
                                      </p:to>
                                    </p:set>
                                    <p:anim calcmode="lin" valueType="num">
                                      <p:cBhvr additive="base">
                                        <p:cTn id="19" dur="500" fill="hold"/>
                                        <p:tgtEl>
                                          <p:spTgt spid="18022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0226">
                                            <p:txEl>
                                              <p:pRg st="4" end="4"/>
                                            </p:txEl>
                                          </p:spTgt>
                                        </p:tgtEl>
                                        <p:attrNameLst>
                                          <p:attrName>style.visibility</p:attrName>
                                        </p:attrNameLst>
                                      </p:cBhvr>
                                      <p:to>
                                        <p:strVal val="visible"/>
                                      </p:to>
                                    </p:set>
                                    <p:anim calcmode="lin" valueType="num">
                                      <p:cBhvr additive="base">
                                        <p:cTn id="25" dur="500" fill="hold"/>
                                        <p:tgtEl>
                                          <p:spTgt spid="18022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0226">
                                            <p:txEl>
                                              <p:pRg st="5" end="5"/>
                                            </p:txEl>
                                          </p:spTgt>
                                        </p:tgtEl>
                                        <p:attrNameLst>
                                          <p:attrName>style.visibility</p:attrName>
                                        </p:attrNameLst>
                                      </p:cBhvr>
                                      <p:to>
                                        <p:strVal val="visible"/>
                                      </p:to>
                                    </p:set>
                                    <p:anim calcmode="lin" valueType="num">
                                      <p:cBhvr additive="base">
                                        <p:cTn id="31" dur="500" fill="hold"/>
                                        <p:tgtEl>
                                          <p:spTgt spid="18022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022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0226">
                                            <p:txEl>
                                              <p:pRg st="6" end="6"/>
                                            </p:txEl>
                                          </p:spTgt>
                                        </p:tgtEl>
                                        <p:attrNameLst>
                                          <p:attrName>style.visibility</p:attrName>
                                        </p:attrNameLst>
                                      </p:cBhvr>
                                      <p:to>
                                        <p:strVal val="visible"/>
                                      </p:to>
                                    </p:set>
                                    <p:anim calcmode="lin" valueType="num">
                                      <p:cBhvr additive="base">
                                        <p:cTn id="37" dur="500" fill="hold"/>
                                        <p:tgtEl>
                                          <p:spTgt spid="18022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022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0226">
                                            <p:txEl>
                                              <p:pRg st="7" end="7"/>
                                            </p:txEl>
                                          </p:spTgt>
                                        </p:tgtEl>
                                        <p:attrNameLst>
                                          <p:attrName>style.visibility</p:attrName>
                                        </p:attrNameLst>
                                      </p:cBhvr>
                                      <p:to>
                                        <p:strVal val="visible"/>
                                      </p:to>
                                    </p:set>
                                    <p:anim calcmode="lin" valueType="num">
                                      <p:cBhvr additive="base">
                                        <p:cTn id="43" dur="500" fill="hold"/>
                                        <p:tgtEl>
                                          <p:spTgt spid="18022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022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algn="ctr" eaLnBrk="1" hangingPunct="1"/>
            <a:r>
              <a:rPr lang="en-US" altLang="en-US" sz="4000" b="1" smtClean="0"/>
              <a:t>ISRAELITE PRIESTHOOD &amp; HOLINESS SYSTEM</a:t>
            </a:r>
          </a:p>
        </p:txBody>
      </p:sp>
      <p:sp>
        <p:nvSpPr>
          <p:cNvPr id="16387" name="Text Box 5"/>
          <p:cNvSpPr txBox="1">
            <a:spLocks noChangeArrowheads="1"/>
          </p:cNvSpPr>
          <p:nvPr/>
        </p:nvSpPr>
        <p:spPr bwMode="auto">
          <a:xfrm>
            <a:off x="381000" y="18288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#14. Dictionary article on “Priest, Priesthood”</a:t>
            </a:r>
          </a:p>
          <a:p>
            <a:pPr>
              <a:spcBef>
                <a:spcPct val="50000"/>
              </a:spcBef>
              <a:buClrTx/>
              <a:buFontTx/>
              <a:buNone/>
            </a:pPr>
            <a:r>
              <a:rPr kumimoji="0" lang="en-US" altLang="en-US" sz="2400" b="1"/>
              <a:t>a) (W) Identify and discuss a new or significant thought on the Israelite understanding of sin and pollution and how it might inform/influence your Christian theology.</a:t>
            </a:r>
          </a:p>
        </p:txBody>
      </p:sp>
      <p:pic>
        <p:nvPicPr>
          <p:cNvPr id="16388" name="Picture 9" descr="temple-jerusale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3733800"/>
            <a:ext cx="4419600" cy="29464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“Holiness &amp; Sacrifices” (Unit 3, pp. 4-5)</a:t>
            </a:r>
          </a:p>
        </p:txBody>
      </p:sp>
      <p:sp>
        <p:nvSpPr>
          <p:cNvPr id="197635" name="Text Box 3"/>
          <p:cNvSpPr txBox="1">
            <a:spLocks noChangeArrowheads="1"/>
          </p:cNvSpPr>
          <p:nvPr/>
        </p:nvSpPr>
        <p:spPr bwMode="auto">
          <a:xfrm>
            <a:off x="0" y="990600"/>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are some “unclean” foods in our culture that might be eaten in other cultures?  Why are they “unclean” in our culture?</a:t>
            </a:r>
          </a:p>
          <a:p>
            <a:pPr>
              <a:spcBef>
                <a:spcPct val="50000"/>
              </a:spcBef>
              <a:buClrTx/>
              <a:buFontTx/>
              <a:buNone/>
            </a:pPr>
            <a:r>
              <a:rPr kumimoji="0" lang="en-US" altLang="en-US" sz="2400" b="1"/>
              <a:t>What are some “unclean”/unacceptable behaviors in our culture that might be acceptable in other cultures?  Why are they unacceptable?</a:t>
            </a:r>
          </a:p>
          <a:p>
            <a:pPr>
              <a:spcBef>
                <a:spcPct val="50000"/>
              </a:spcBef>
              <a:buClrTx/>
              <a:buFontTx/>
              <a:buNone/>
            </a:pPr>
            <a:r>
              <a:rPr kumimoji="0" lang="en-US" altLang="en-US" sz="2400" b="1"/>
              <a:t>For the Israelites fish were “clean” but lobsters were “unclean.”  What would be a possible explanation?</a:t>
            </a:r>
          </a:p>
        </p:txBody>
      </p:sp>
      <p:sp>
        <p:nvSpPr>
          <p:cNvPr id="197636" name="Text Box 4"/>
          <p:cNvSpPr txBox="1">
            <a:spLocks noChangeArrowheads="1"/>
          </p:cNvSpPr>
          <p:nvPr/>
        </p:nvSpPr>
        <p:spPr bwMode="auto">
          <a:xfrm>
            <a:off x="0" y="5562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For Israel blood from a cut was “clean” but menstrual blood was “unclean.” What would be a possible explanation?</a:t>
            </a:r>
            <a:endParaRPr kumimoji="0" lang="en-US" altLang="en-US" sz="2400"/>
          </a:p>
        </p:txBody>
      </p:sp>
      <p:graphicFrame>
        <p:nvGraphicFramePr>
          <p:cNvPr id="197637" name="Object 5"/>
          <p:cNvGraphicFramePr>
            <a:graphicFrameLocks noChangeAspect="1"/>
          </p:cNvGraphicFramePr>
          <p:nvPr/>
        </p:nvGraphicFramePr>
        <p:xfrm>
          <a:off x="6629400" y="3886200"/>
          <a:ext cx="1676400" cy="1581150"/>
        </p:xfrm>
        <a:graphic>
          <a:graphicData uri="http://schemas.openxmlformats.org/presentationml/2006/ole">
            <mc:AlternateContent xmlns:mc="http://schemas.openxmlformats.org/markup-compatibility/2006">
              <mc:Choice xmlns:v="urn:schemas-microsoft-com:vml" Requires="v">
                <p:oleObj spid="_x0000_s17435" name="Clip" r:id="rId4" imgW="3678725" imgH="3468986" progId="MS_ClipArt_Gallery.5">
                  <p:embed/>
                </p:oleObj>
              </mc:Choice>
              <mc:Fallback>
                <p:oleObj name="Clip" r:id="rId4" imgW="3678725" imgH="3468986"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86200"/>
                        <a:ext cx="1676400"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8" name="Object 6"/>
          <p:cNvGraphicFramePr>
            <a:graphicFrameLocks noChangeAspect="1"/>
          </p:cNvGraphicFramePr>
          <p:nvPr/>
        </p:nvGraphicFramePr>
        <p:xfrm>
          <a:off x="3581400" y="4114800"/>
          <a:ext cx="1916113" cy="1323975"/>
        </p:xfrm>
        <a:graphic>
          <a:graphicData uri="http://schemas.openxmlformats.org/presentationml/2006/ole">
            <mc:AlternateContent xmlns:mc="http://schemas.openxmlformats.org/markup-compatibility/2006">
              <mc:Choice xmlns:v="urn:schemas-microsoft-com:vml" Requires="v">
                <p:oleObj spid="_x0000_s17436" name="Clip" r:id="rId6" imgW="4582562" imgH="3167204" progId="MS_ClipArt_Gallery.5">
                  <p:embed/>
                </p:oleObj>
              </mc:Choice>
              <mc:Fallback>
                <p:oleObj name="Clip" r:id="rId6" imgW="4582562" imgH="3167204"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114800"/>
                        <a:ext cx="1916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additive="base">
                                        <p:cTn id="7" dur="500" fill="hold"/>
                                        <p:tgtEl>
                                          <p:spTgt spid="197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7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additive="base">
                                        <p:cTn id="13" dur="500" fill="hold"/>
                                        <p:tgtEl>
                                          <p:spTgt spid="197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7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7635">
                                            <p:txEl>
                                              <p:pRg st="2" end="2"/>
                                            </p:txEl>
                                          </p:spTgt>
                                        </p:tgtEl>
                                        <p:attrNameLst>
                                          <p:attrName>style.visibility</p:attrName>
                                        </p:attrNameLst>
                                      </p:cBhvr>
                                      <p:to>
                                        <p:strVal val="visible"/>
                                      </p:to>
                                    </p:set>
                                    <p:anim calcmode="lin" valueType="num">
                                      <p:cBhvr additive="base">
                                        <p:cTn id="19" dur="500" fill="hold"/>
                                        <p:tgtEl>
                                          <p:spTgt spid="197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7635">
                                            <p:txEl>
                                              <p:pRg st="2" end="2"/>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197638"/>
                                        </p:tgtEl>
                                        <p:attrNameLst>
                                          <p:attrName>style.visibility</p:attrName>
                                        </p:attrNameLst>
                                      </p:cBhvr>
                                      <p:to>
                                        <p:strVal val="visible"/>
                                      </p:to>
                                    </p:set>
                                    <p:anim calcmode="lin" valueType="num">
                                      <p:cBhvr additive="base">
                                        <p:cTn id="24" dur="500" fill="hold"/>
                                        <p:tgtEl>
                                          <p:spTgt spid="197638"/>
                                        </p:tgtEl>
                                        <p:attrNameLst>
                                          <p:attrName>ppt_x</p:attrName>
                                        </p:attrNameLst>
                                      </p:cBhvr>
                                      <p:tavLst>
                                        <p:tav tm="0">
                                          <p:val>
                                            <p:strVal val="1+#ppt_w/2"/>
                                          </p:val>
                                        </p:tav>
                                        <p:tav tm="100000">
                                          <p:val>
                                            <p:strVal val="#ppt_x"/>
                                          </p:val>
                                        </p:tav>
                                      </p:tavLst>
                                    </p:anim>
                                    <p:anim calcmode="lin" valueType="num">
                                      <p:cBhvr additive="base">
                                        <p:cTn id="25" dur="500" fill="hold"/>
                                        <p:tgtEl>
                                          <p:spTgt spid="19763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7" presetClass="entr" presetSubtype="2" fill="hold" nodeType="afterEffect">
                                  <p:stCondLst>
                                    <p:cond delay="0"/>
                                  </p:stCondLst>
                                  <p:childTnLst>
                                    <p:set>
                                      <p:cBhvr>
                                        <p:cTn id="28" dur="1" fill="hold">
                                          <p:stCondLst>
                                            <p:cond delay="0"/>
                                          </p:stCondLst>
                                        </p:cTn>
                                        <p:tgtEl>
                                          <p:spTgt spid="197637"/>
                                        </p:tgtEl>
                                        <p:attrNameLst>
                                          <p:attrName>style.visibility</p:attrName>
                                        </p:attrNameLst>
                                      </p:cBhvr>
                                      <p:to>
                                        <p:strVal val="visible"/>
                                      </p:to>
                                    </p:set>
                                    <p:anim calcmode="lin" valueType="num">
                                      <p:cBhvr additive="base">
                                        <p:cTn id="29" dur="5000" fill="hold"/>
                                        <p:tgtEl>
                                          <p:spTgt spid="197637"/>
                                        </p:tgtEl>
                                        <p:attrNameLst>
                                          <p:attrName>ppt_x</p:attrName>
                                        </p:attrNameLst>
                                      </p:cBhvr>
                                      <p:tavLst>
                                        <p:tav tm="0">
                                          <p:val>
                                            <p:strVal val="1+#ppt_w/2"/>
                                          </p:val>
                                        </p:tav>
                                        <p:tav tm="100000">
                                          <p:val>
                                            <p:strVal val="#ppt_x"/>
                                          </p:val>
                                        </p:tav>
                                      </p:tavLst>
                                    </p:anim>
                                    <p:anim calcmode="lin" valueType="num">
                                      <p:cBhvr additive="base">
                                        <p:cTn id="30" dur="5000" fill="hold"/>
                                        <p:tgtEl>
                                          <p:spTgt spid="19763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7636"/>
                                        </p:tgtEl>
                                        <p:attrNameLst>
                                          <p:attrName>style.visibility</p:attrName>
                                        </p:attrNameLst>
                                      </p:cBhvr>
                                      <p:to>
                                        <p:strVal val="visible"/>
                                      </p:to>
                                    </p:set>
                                    <p:anim calcmode="lin" valueType="num">
                                      <p:cBhvr additive="base">
                                        <p:cTn id="35" dur="500" fill="hold"/>
                                        <p:tgtEl>
                                          <p:spTgt spid="197636"/>
                                        </p:tgtEl>
                                        <p:attrNameLst>
                                          <p:attrName>ppt_x</p:attrName>
                                        </p:attrNameLst>
                                      </p:cBhvr>
                                      <p:tavLst>
                                        <p:tav tm="0">
                                          <p:val>
                                            <p:strVal val="0-#ppt_w/2"/>
                                          </p:val>
                                        </p:tav>
                                        <p:tav tm="100000">
                                          <p:val>
                                            <p:strVal val="#ppt_x"/>
                                          </p:val>
                                        </p:tav>
                                      </p:tavLst>
                                    </p:anim>
                                    <p:anim calcmode="lin" valueType="num">
                                      <p:cBhvr additive="base">
                                        <p:cTn id="36" dur="500" fill="hold"/>
                                        <p:tgtEl>
                                          <p:spTgt spid="197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utoUpdateAnimBg="0"/>
      <p:bldP spid="1976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0" y="8382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 	</a:t>
            </a:r>
            <a:r>
              <a:rPr kumimoji="0" lang="en-US" altLang="en-US" sz="2400" b="1" i="1"/>
              <a:t>Purity system and Holiness system</a:t>
            </a:r>
            <a:endParaRPr kumimoji="0" lang="en-US" altLang="en-US" sz="2400" b="1"/>
          </a:p>
          <a:p>
            <a:pPr>
              <a:spcBef>
                <a:spcPct val="50000"/>
              </a:spcBef>
              <a:buClrTx/>
              <a:buFontTx/>
              <a:buNone/>
            </a:pPr>
            <a:r>
              <a:rPr kumimoji="0" lang="en-US" altLang="en-US" sz="2400" b="1"/>
              <a:t>	-	purity: clean (life, order) vs. </a:t>
            </a:r>
            <a:r>
              <a:rPr kumimoji="0" lang="en-US" altLang="en-US" sz="2400" b="1">
                <a:solidFill>
                  <a:srgbClr val="0000CC"/>
                </a:solidFill>
              </a:rPr>
              <a:t>unclean</a:t>
            </a:r>
          </a:p>
          <a:p>
            <a:pPr>
              <a:spcBef>
                <a:spcPct val="50000"/>
              </a:spcBef>
              <a:buClrTx/>
              <a:buFontTx/>
              <a:buNone/>
            </a:pPr>
            <a:r>
              <a:rPr kumimoji="0" lang="en-US" altLang="en-US" sz="2400" b="1">
                <a:solidFill>
                  <a:srgbClr val="0000CC"/>
                </a:solidFill>
              </a:rPr>
              <a:t>	</a:t>
            </a:r>
            <a:r>
              <a:rPr kumimoji="0" lang="en-US" altLang="en-US" sz="2400" b="1"/>
              <a:t>-	holiness: </a:t>
            </a:r>
            <a:r>
              <a:rPr kumimoji="0" lang="en-US" altLang="en-US" sz="2400" b="1">
                <a:solidFill>
                  <a:srgbClr val="0000CC"/>
                </a:solidFill>
              </a:rPr>
              <a:t>holy</a:t>
            </a:r>
            <a:r>
              <a:rPr kumimoji="0" lang="en-US" altLang="en-US" sz="2400" b="1"/>
              <a:t> (set apart for sacred use) vs. 			                common</a:t>
            </a:r>
          </a:p>
          <a:p>
            <a:pPr>
              <a:spcBef>
                <a:spcPct val="50000"/>
              </a:spcBef>
              <a:buClrTx/>
              <a:buFontTx/>
              <a:buNone/>
            </a:pPr>
            <a:r>
              <a:rPr kumimoji="0" lang="en-US" altLang="en-US" sz="2400" b="1"/>
              <a:t>	-	both were “contagious”</a:t>
            </a:r>
          </a:p>
          <a:p>
            <a:pPr>
              <a:spcBef>
                <a:spcPct val="50000"/>
              </a:spcBef>
              <a:buClrTx/>
              <a:buFontTx/>
              <a:buNone/>
            </a:pPr>
            <a:r>
              <a:rPr kumimoji="0" lang="en-US" altLang="en-US" sz="2400" b="1"/>
              <a:t>	- 	“gradations of holiness” </a:t>
            </a:r>
            <a:r>
              <a:rPr kumimoji="0" lang="en-US" altLang="en-US" sz="2400" b="1">
                <a:hlinkClick r:id="rId3" action="ppaction://hlinksldjump"/>
              </a:rPr>
              <a:t>examples</a:t>
            </a:r>
            <a:r>
              <a:rPr kumimoji="0" lang="en-US" altLang="en-US" sz="2400" b="1"/>
              <a:t>:</a:t>
            </a:r>
          </a:p>
          <a:p>
            <a:pPr>
              <a:spcBef>
                <a:spcPct val="50000"/>
              </a:spcBef>
              <a:buClrTx/>
              <a:buFontTx/>
              <a:buNone/>
            </a:pPr>
            <a:r>
              <a:rPr kumimoji="0" lang="en-US" altLang="en-US" sz="2400" b="1"/>
              <a:t>b.	</a:t>
            </a:r>
            <a:r>
              <a:rPr kumimoji="0" lang="en-US" altLang="en-US" sz="2400" b="1" i="1"/>
              <a:t>Purification:</a:t>
            </a:r>
          </a:p>
          <a:p>
            <a:pPr>
              <a:spcBef>
                <a:spcPct val="50000"/>
              </a:spcBef>
              <a:buClrTx/>
              <a:buFontTx/>
              <a:buNone/>
            </a:pPr>
            <a:r>
              <a:rPr kumimoji="0" lang="en-US" altLang="en-US" sz="2400" b="1"/>
              <a:t>	-	permitted impurity (not sin) vs. unpermitted</a:t>
            </a:r>
          </a:p>
          <a:p>
            <a:pPr>
              <a:spcBef>
                <a:spcPct val="50000"/>
              </a:spcBef>
              <a:buClrTx/>
              <a:buFontTx/>
              <a:buNone/>
            </a:pPr>
            <a:r>
              <a:rPr kumimoji="0" lang="en-US" altLang="en-US" sz="2400" b="1"/>
              <a:t>	-	unpermitted polluted God’s “dwelling place”</a:t>
            </a:r>
          </a:p>
          <a:p>
            <a:pPr>
              <a:spcBef>
                <a:spcPct val="50000"/>
              </a:spcBef>
              <a:buClrTx/>
              <a:buFontTx/>
              <a:buNone/>
            </a:pPr>
            <a:r>
              <a:rPr kumimoji="0" lang="en-US" altLang="en-US" sz="2400" b="1"/>
              <a:t>	</a:t>
            </a:r>
          </a:p>
        </p:txBody>
      </p:sp>
      <p:sp>
        <p:nvSpPr>
          <p:cNvPr id="18435" name="Text Box 3"/>
          <p:cNvSpPr txBox="1">
            <a:spLocks noChangeArrowheads="1"/>
          </p:cNvSpPr>
          <p:nvPr/>
        </p:nvSpPr>
        <p:spPr bwMode="auto">
          <a:xfrm>
            <a:off x="1600200" y="152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“Holiness &amp; Sacrifices”</a:t>
            </a:r>
            <a:endParaRPr kumimoji="0" lang="en-US" altLang="en-US" sz="2400"/>
          </a:p>
        </p:txBody>
      </p:sp>
      <p:graphicFrame>
        <p:nvGraphicFramePr>
          <p:cNvPr id="198660" name="Object 4"/>
          <p:cNvGraphicFramePr>
            <a:graphicFrameLocks noChangeAspect="1"/>
          </p:cNvGraphicFramePr>
          <p:nvPr/>
        </p:nvGraphicFramePr>
        <p:xfrm>
          <a:off x="7086600" y="4419600"/>
          <a:ext cx="2057400" cy="2438400"/>
        </p:xfrm>
        <a:graphic>
          <a:graphicData uri="http://schemas.openxmlformats.org/presentationml/2006/ole">
            <mc:AlternateContent xmlns:mc="http://schemas.openxmlformats.org/markup-compatibility/2006">
              <mc:Choice xmlns:v="urn:schemas-microsoft-com:vml" Requires="v">
                <p:oleObj spid="_x0000_s18447" name="Clip" r:id="rId4" imgW="1838095" imgH="1066667" progId="MS_ClipArt_Gallery.5">
                  <p:embed/>
                </p:oleObj>
              </mc:Choice>
              <mc:Fallback>
                <p:oleObj name="Clip" r:id="rId4" imgW="1838095" imgH="1066667"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419600"/>
                        <a:ext cx="20574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98660"/>
                                        </p:tgtEl>
                                        <p:attrNameLst>
                                          <p:attrName>style.visibility</p:attrName>
                                        </p:attrNameLst>
                                      </p:cBhvr>
                                      <p:to>
                                        <p:strVal val="visible"/>
                                      </p:to>
                                    </p:set>
                                    <p:anim calcmode="lin" valueType="num">
                                      <p:cBhvr additive="base">
                                        <p:cTn id="7" dur="500" fill="hold"/>
                                        <p:tgtEl>
                                          <p:spTgt spid="198660"/>
                                        </p:tgtEl>
                                        <p:attrNameLst>
                                          <p:attrName>ppt_x</p:attrName>
                                        </p:attrNameLst>
                                      </p:cBhvr>
                                      <p:tavLst>
                                        <p:tav tm="0">
                                          <p:val>
                                            <p:strVal val="0-#ppt_w/2"/>
                                          </p:val>
                                        </p:tav>
                                        <p:tav tm="100000">
                                          <p:val>
                                            <p:strVal val="#ppt_x"/>
                                          </p:val>
                                        </p:tav>
                                      </p:tavLst>
                                    </p:anim>
                                    <p:anim calcmode="lin" valueType="num">
                                      <p:cBhvr additive="base">
                                        <p:cTn id="8" dur="500" fill="hold"/>
                                        <p:tgtEl>
                                          <p:spTgt spid="1986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58">
                                            <p:txEl>
                                              <p:pRg st="0" end="0"/>
                                            </p:txEl>
                                          </p:spTgt>
                                        </p:tgtEl>
                                        <p:attrNameLst>
                                          <p:attrName>style.visibility</p:attrName>
                                        </p:attrNameLst>
                                      </p:cBhvr>
                                      <p:to>
                                        <p:strVal val="visible"/>
                                      </p:to>
                                    </p:set>
                                    <p:anim calcmode="lin" valueType="num">
                                      <p:cBhvr additive="base">
                                        <p:cTn id="13" dur="500" fill="hold"/>
                                        <p:tgtEl>
                                          <p:spTgt spid="19865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8658">
                                            <p:txEl>
                                              <p:pRg st="1" end="1"/>
                                            </p:txEl>
                                          </p:spTgt>
                                        </p:tgtEl>
                                        <p:attrNameLst>
                                          <p:attrName>style.visibility</p:attrName>
                                        </p:attrNameLst>
                                      </p:cBhvr>
                                      <p:to>
                                        <p:strVal val="visible"/>
                                      </p:to>
                                    </p:set>
                                    <p:anim calcmode="lin" valueType="num">
                                      <p:cBhvr additive="base">
                                        <p:cTn id="19" dur="500" fill="hold"/>
                                        <p:tgtEl>
                                          <p:spTgt spid="19865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86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8658">
                                            <p:txEl>
                                              <p:pRg st="2" end="2"/>
                                            </p:txEl>
                                          </p:spTgt>
                                        </p:tgtEl>
                                        <p:attrNameLst>
                                          <p:attrName>style.visibility</p:attrName>
                                        </p:attrNameLst>
                                      </p:cBhvr>
                                      <p:to>
                                        <p:strVal val="visible"/>
                                      </p:to>
                                    </p:set>
                                    <p:anim calcmode="lin" valueType="num">
                                      <p:cBhvr additive="base">
                                        <p:cTn id="25" dur="500" fill="hold"/>
                                        <p:tgtEl>
                                          <p:spTgt spid="19865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86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8658">
                                            <p:txEl>
                                              <p:pRg st="3" end="3"/>
                                            </p:txEl>
                                          </p:spTgt>
                                        </p:tgtEl>
                                        <p:attrNameLst>
                                          <p:attrName>style.visibility</p:attrName>
                                        </p:attrNameLst>
                                      </p:cBhvr>
                                      <p:to>
                                        <p:strVal val="visible"/>
                                      </p:to>
                                    </p:set>
                                    <p:anim calcmode="lin" valueType="num">
                                      <p:cBhvr additive="base">
                                        <p:cTn id="31" dur="500" fill="hold"/>
                                        <p:tgtEl>
                                          <p:spTgt spid="19865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86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8658">
                                            <p:txEl>
                                              <p:pRg st="4" end="4"/>
                                            </p:txEl>
                                          </p:spTgt>
                                        </p:tgtEl>
                                        <p:attrNameLst>
                                          <p:attrName>style.visibility</p:attrName>
                                        </p:attrNameLst>
                                      </p:cBhvr>
                                      <p:to>
                                        <p:strVal val="visible"/>
                                      </p:to>
                                    </p:set>
                                    <p:anim calcmode="lin" valueType="num">
                                      <p:cBhvr additive="base">
                                        <p:cTn id="37" dur="500" fill="hold"/>
                                        <p:tgtEl>
                                          <p:spTgt spid="19865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86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8658">
                                            <p:txEl>
                                              <p:pRg st="5" end="5"/>
                                            </p:txEl>
                                          </p:spTgt>
                                        </p:tgtEl>
                                        <p:attrNameLst>
                                          <p:attrName>style.visibility</p:attrName>
                                        </p:attrNameLst>
                                      </p:cBhvr>
                                      <p:to>
                                        <p:strVal val="visible"/>
                                      </p:to>
                                    </p:set>
                                    <p:anim calcmode="lin" valueType="num">
                                      <p:cBhvr additive="base">
                                        <p:cTn id="43" dur="500" fill="hold"/>
                                        <p:tgtEl>
                                          <p:spTgt spid="198658">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865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8658">
                                            <p:txEl>
                                              <p:pRg st="6" end="6"/>
                                            </p:txEl>
                                          </p:spTgt>
                                        </p:tgtEl>
                                        <p:attrNameLst>
                                          <p:attrName>style.visibility</p:attrName>
                                        </p:attrNameLst>
                                      </p:cBhvr>
                                      <p:to>
                                        <p:strVal val="visible"/>
                                      </p:to>
                                    </p:set>
                                    <p:anim calcmode="lin" valueType="num">
                                      <p:cBhvr additive="base">
                                        <p:cTn id="49" dur="500" fill="hold"/>
                                        <p:tgtEl>
                                          <p:spTgt spid="198658">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865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8658">
                                            <p:txEl>
                                              <p:pRg st="7" end="7"/>
                                            </p:txEl>
                                          </p:spTgt>
                                        </p:tgtEl>
                                        <p:attrNameLst>
                                          <p:attrName>style.visibility</p:attrName>
                                        </p:attrNameLst>
                                      </p:cBhvr>
                                      <p:to>
                                        <p:strVal val="visible"/>
                                      </p:to>
                                    </p:set>
                                    <p:anim calcmode="lin" valueType="num">
                                      <p:cBhvr additive="base">
                                        <p:cTn id="55" dur="500" fill="hold"/>
                                        <p:tgtEl>
                                          <p:spTgt spid="198658">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865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8658">
                                            <p:txEl>
                                              <p:pRg st="8" end="8"/>
                                            </p:txEl>
                                          </p:spTgt>
                                        </p:tgtEl>
                                        <p:attrNameLst>
                                          <p:attrName>style.visibility</p:attrName>
                                        </p:attrNameLst>
                                      </p:cBhvr>
                                      <p:to>
                                        <p:strVal val="visible"/>
                                      </p:to>
                                    </p:set>
                                    <p:anim calcmode="lin" valueType="num">
                                      <p:cBhvr additive="base">
                                        <p:cTn id="61" dur="500" fill="hold"/>
                                        <p:tgtEl>
                                          <p:spTgt spid="198658">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9865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3">
            <a:hlinkClick r:id="" action="ppaction://hlinkshowjump?jump=lastslideviewed" highlightClick="1"/>
          </p:cNvPr>
          <p:cNvSpPr>
            <a:spLocks noChangeArrowheads="1"/>
          </p:cNvSpPr>
          <p:nvPr/>
        </p:nvSpPr>
        <p:spPr bwMode="auto">
          <a:xfrm>
            <a:off x="7696200" y="0"/>
            <a:ext cx="762000" cy="609600"/>
          </a:xfrm>
          <a:prstGeom prst="actionButtonReturn">
            <a:avLst/>
          </a:prstGeom>
          <a:solidFill>
            <a:schemeClr val="accent1"/>
          </a:solidFill>
          <a:ln w="9525">
            <a:solidFill>
              <a:schemeClr val="tx1"/>
            </a:solidFill>
            <a:miter lim="800000"/>
            <a:headEnd/>
            <a:tailEnd/>
          </a:ln>
        </p:spPr>
        <p:txBody>
          <a:bodyPr wrap="none" anchor="ct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914400"/>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c.	</a:t>
            </a:r>
            <a:r>
              <a:rPr kumimoji="0" lang="en-US" altLang="en-US" sz="2400" b="1" i="1"/>
              <a:t>Sacrificial system:</a:t>
            </a:r>
            <a:endParaRPr kumimoji="0" lang="en-US" altLang="en-US" sz="2400" b="1"/>
          </a:p>
          <a:p>
            <a:pPr>
              <a:spcBef>
                <a:spcPct val="50000"/>
              </a:spcBef>
              <a:buClrTx/>
              <a:buFontTx/>
              <a:buNone/>
            </a:pPr>
            <a:r>
              <a:rPr kumimoji="0" lang="en-US" altLang="en-US" sz="2400" b="1"/>
              <a:t>		- 	gift or gesture of obedience, but not food or 			magical manipulation</a:t>
            </a:r>
          </a:p>
          <a:p>
            <a:pPr>
              <a:spcBef>
                <a:spcPct val="50000"/>
              </a:spcBef>
              <a:buClrTx/>
              <a:buFontTx/>
              <a:buNone/>
            </a:pPr>
            <a:r>
              <a:rPr kumimoji="0" lang="en-US" altLang="en-US" sz="2400" b="1"/>
              <a:t>	          *-	blood (Lev. 17:10-14): symbol of life</a:t>
            </a:r>
          </a:p>
          <a:p>
            <a:pPr>
              <a:spcBef>
                <a:spcPct val="50000"/>
              </a:spcBef>
              <a:buClrTx/>
              <a:buFontTx/>
              <a:buNone/>
            </a:pPr>
            <a:r>
              <a:rPr kumimoji="0" lang="en-US" altLang="en-US" sz="2400" b="1"/>
              <a:t>		-	types:</a:t>
            </a:r>
          </a:p>
          <a:p>
            <a:pPr>
              <a:spcBef>
                <a:spcPct val="50000"/>
              </a:spcBef>
              <a:buClrTx/>
              <a:buFontTx/>
              <a:buNone/>
            </a:pPr>
            <a:r>
              <a:rPr kumimoji="0" lang="en-US" altLang="en-US" sz="2400" b="1"/>
              <a:t>				“Purgation”: cleansed God’s dwelling</a:t>
            </a:r>
          </a:p>
          <a:p>
            <a:pPr>
              <a:spcBef>
                <a:spcPct val="50000"/>
              </a:spcBef>
              <a:buClrTx/>
              <a:buFontTx/>
              <a:buNone/>
            </a:pPr>
            <a:r>
              <a:rPr kumimoji="0" lang="en-US" altLang="en-US" sz="2400" b="1"/>
              <a:t>				“Well-being”: feast (“Thanks offering”; 				  </a:t>
            </a:r>
            <a:r>
              <a:rPr kumimoji="0" lang="en-US" altLang="en-US" sz="2400" b="1">
                <a:solidFill>
                  <a:srgbClr val="0000CC"/>
                </a:solidFill>
              </a:rPr>
              <a:t>Todah</a:t>
            </a:r>
            <a:r>
              <a:rPr kumimoji="0" lang="en-US" altLang="en-US" sz="2400" b="1"/>
              <a:t>)</a:t>
            </a:r>
            <a:endParaRPr kumimoji="0" lang="en-US" altLang="en-US" sz="2400" b="1" u="sng"/>
          </a:p>
        </p:txBody>
      </p:sp>
      <p:sp>
        <p:nvSpPr>
          <p:cNvPr id="20483" name="Text Box 3"/>
          <p:cNvSpPr txBox="1">
            <a:spLocks noChangeArrowheads="1"/>
          </p:cNvSpPr>
          <p:nvPr/>
        </p:nvSpPr>
        <p:spPr bwMode="auto">
          <a:xfrm>
            <a:off x="1600200" y="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“Holiness &amp; Sacrifices”</a:t>
            </a:r>
            <a:endParaRPr kumimoji="0" lang="en-US" altLang="en-US" sz="2400"/>
          </a:p>
        </p:txBody>
      </p:sp>
      <p:pic>
        <p:nvPicPr>
          <p:cNvPr id="20484" name="Picture 4" descr="Altar from Megid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27447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2971800" y="624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Horned altar from Megiddo</a:t>
            </a:r>
          </a:p>
        </p:txBody>
      </p:sp>
      <p:graphicFrame>
        <p:nvGraphicFramePr>
          <p:cNvPr id="20486" name="Object 6"/>
          <p:cNvGraphicFramePr>
            <a:graphicFrameLocks noChangeAspect="1"/>
          </p:cNvGraphicFramePr>
          <p:nvPr/>
        </p:nvGraphicFramePr>
        <p:xfrm>
          <a:off x="7086600" y="4876800"/>
          <a:ext cx="1727200" cy="1827213"/>
        </p:xfrm>
        <a:graphic>
          <a:graphicData uri="http://schemas.openxmlformats.org/presentationml/2006/ole">
            <mc:AlternateContent xmlns:mc="http://schemas.openxmlformats.org/markup-compatibility/2006">
              <mc:Choice xmlns:v="urn:schemas-microsoft-com:vml" Requires="v">
                <p:oleObj spid="_x0000_s20497" name="Clip" r:id="rId4" imgW="1727302" imgH="1827886" progId="MS_ClipArt_Gallery.5">
                  <p:embed/>
                </p:oleObj>
              </mc:Choice>
              <mc:Fallback>
                <p:oleObj name="Clip" r:id="rId4" imgW="1727302" imgH="1827886"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876800"/>
                        <a:ext cx="1727200" cy="182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6">
                                            <p:txEl>
                                              <p:pRg st="0" end="0"/>
                                            </p:txEl>
                                          </p:spTgt>
                                        </p:tgtEl>
                                        <p:attrNameLst>
                                          <p:attrName>style.visibility</p:attrName>
                                        </p:attrNameLst>
                                      </p:cBhvr>
                                      <p:to>
                                        <p:strVal val="visible"/>
                                      </p:to>
                                    </p:set>
                                    <p:anim calcmode="lin" valueType="num">
                                      <p:cBhvr additive="base">
                                        <p:cTn id="7" dur="500" fill="hold"/>
                                        <p:tgtEl>
                                          <p:spTgt spid="2007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07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0706">
                                            <p:txEl>
                                              <p:pRg st="1" end="1"/>
                                            </p:txEl>
                                          </p:spTgt>
                                        </p:tgtEl>
                                        <p:attrNameLst>
                                          <p:attrName>style.visibility</p:attrName>
                                        </p:attrNameLst>
                                      </p:cBhvr>
                                      <p:to>
                                        <p:strVal val="visible"/>
                                      </p:to>
                                    </p:set>
                                    <p:anim calcmode="lin" valueType="num">
                                      <p:cBhvr additive="base">
                                        <p:cTn id="13" dur="500" fill="hold"/>
                                        <p:tgtEl>
                                          <p:spTgt spid="2007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07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0706">
                                            <p:txEl>
                                              <p:pRg st="2" end="2"/>
                                            </p:txEl>
                                          </p:spTgt>
                                        </p:tgtEl>
                                        <p:attrNameLst>
                                          <p:attrName>style.visibility</p:attrName>
                                        </p:attrNameLst>
                                      </p:cBhvr>
                                      <p:to>
                                        <p:strVal val="visible"/>
                                      </p:to>
                                    </p:set>
                                    <p:anim calcmode="lin" valueType="num">
                                      <p:cBhvr additive="base">
                                        <p:cTn id="19" dur="500" fill="hold"/>
                                        <p:tgtEl>
                                          <p:spTgt spid="2007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07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0706">
                                            <p:txEl>
                                              <p:pRg st="3" end="3"/>
                                            </p:txEl>
                                          </p:spTgt>
                                        </p:tgtEl>
                                        <p:attrNameLst>
                                          <p:attrName>style.visibility</p:attrName>
                                        </p:attrNameLst>
                                      </p:cBhvr>
                                      <p:to>
                                        <p:strVal val="visible"/>
                                      </p:to>
                                    </p:set>
                                    <p:anim calcmode="lin" valueType="num">
                                      <p:cBhvr additive="base">
                                        <p:cTn id="25" dur="500" fill="hold"/>
                                        <p:tgtEl>
                                          <p:spTgt spid="2007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07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0706">
                                            <p:txEl>
                                              <p:pRg st="4" end="4"/>
                                            </p:txEl>
                                          </p:spTgt>
                                        </p:tgtEl>
                                        <p:attrNameLst>
                                          <p:attrName>style.visibility</p:attrName>
                                        </p:attrNameLst>
                                      </p:cBhvr>
                                      <p:to>
                                        <p:strVal val="visible"/>
                                      </p:to>
                                    </p:set>
                                    <p:anim calcmode="lin" valueType="num">
                                      <p:cBhvr additive="base">
                                        <p:cTn id="31" dur="500" fill="hold"/>
                                        <p:tgtEl>
                                          <p:spTgt spid="2007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07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0706">
                                            <p:txEl>
                                              <p:pRg st="5" end="5"/>
                                            </p:txEl>
                                          </p:spTgt>
                                        </p:tgtEl>
                                        <p:attrNameLst>
                                          <p:attrName>style.visibility</p:attrName>
                                        </p:attrNameLst>
                                      </p:cBhvr>
                                      <p:to>
                                        <p:strVal val="visible"/>
                                      </p:to>
                                    </p:set>
                                    <p:anim calcmode="lin" valueType="num">
                                      <p:cBhvr additive="base">
                                        <p:cTn id="37" dur="500" fill="hold"/>
                                        <p:tgtEl>
                                          <p:spTgt spid="2007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070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Principles for Assessing Biblical Instructions (Intro)</a:t>
            </a:r>
            <a:endParaRPr kumimoji="0" lang="en-US" altLang="en-US" sz="2400"/>
          </a:p>
        </p:txBody>
      </p:sp>
      <p:sp>
        <p:nvSpPr>
          <p:cNvPr id="21507" name="Text Box 3"/>
          <p:cNvSpPr txBox="1">
            <a:spLocks noChangeArrowheads="1"/>
          </p:cNvSpPr>
          <p:nvPr/>
        </p:nvSpPr>
        <p:spPr bwMode="auto">
          <a:xfrm>
            <a:off x="0" y="182880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b="1"/>
          </a:p>
          <a:p>
            <a:pPr>
              <a:spcBef>
                <a:spcPct val="50000"/>
              </a:spcBef>
              <a:buClrTx/>
              <a:buFontTx/>
              <a:buNone/>
            </a:pPr>
            <a:r>
              <a:rPr kumimoji="0" lang="en-US" altLang="en-US" sz="2400" b="1"/>
              <a:t>(See your notes on Assignment #9. e): Which laws would you include and which would you exclude? Why? Lev 19)</a:t>
            </a:r>
            <a:br>
              <a:rPr kumimoji="0" lang="en-US" altLang="en-US" sz="2400" b="1"/>
            </a:br>
            <a:r>
              <a:rPr kumimoji="0" lang="en-US" altLang="en-US" sz="2400" b="1"/>
              <a:t>Skim through Leviticus 19 and pick out:</a:t>
            </a:r>
          </a:p>
          <a:p>
            <a:pPr>
              <a:spcBef>
                <a:spcPct val="50000"/>
              </a:spcBef>
              <a:buClrTx/>
              <a:buFontTx/>
              <a:buNone/>
            </a:pPr>
            <a:r>
              <a:rPr kumimoji="0" lang="en-US" altLang="en-US" sz="2400" b="1"/>
              <a:t>a) A couple of laws that are morally neutral, but which symbolically teach the principle of the holiness of God, and</a:t>
            </a:r>
          </a:p>
          <a:p>
            <a:pPr>
              <a:spcBef>
                <a:spcPct val="50000"/>
              </a:spcBef>
              <a:buClrTx/>
              <a:buFontTx/>
              <a:buNone/>
            </a:pPr>
            <a:r>
              <a:rPr kumimoji="0" lang="en-US" altLang="en-US" sz="2400" b="1"/>
              <a:t>b) A couple of laws that are intrinsically moral.</a:t>
            </a:r>
          </a:p>
          <a:p>
            <a:pPr>
              <a:spcBef>
                <a:spcPct val="50000"/>
              </a:spcBef>
              <a:buClrTx/>
              <a:buFontTx/>
              <a:buNone/>
            </a:pPr>
            <a:r>
              <a:rPr kumimoji="0" lang="en-US" altLang="en-US" sz="2400" b="1"/>
              <a:t>                             </a:t>
            </a:r>
            <a:r>
              <a:rPr kumimoji="0" lang="en-US" altLang="en-US" sz="2400" b="1">
                <a:solidFill>
                  <a:schemeClr val="accent1"/>
                </a:solidFill>
              </a:rPr>
              <a:t>Any difficulty sorting these out?</a:t>
            </a:r>
          </a:p>
          <a:p>
            <a:pPr>
              <a:spcBef>
                <a:spcPct val="50000"/>
              </a:spcBef>
              <a:buClrTx/>
              <a:buFontTx/>
              <a:buNone/>
            </a:pPr>
            <a:r>
              <a:rPr kumimoji="0" lang="en-US" altLang="en-US" sz="2400" b="1"/>
              <a:t>What are your principles for including/excluding any instructions?</a:t>
            </a:r>
          </a:p>
          <a:p>
            <a:pPr>
              <a:spcBef>
                <a:spcPct val="50000"/>
              </a:spcBef>
              <a:buClrTx/>
              <a:buFontTx/>
              <a:buNone/>
            </a:pPr>
            <a:r>
              <a:rPr kumimoji="0" lang="en-US" altLang="en-US" sz="2400" b="1"/>
              <a:t>Come up with some guidelines for the Church to follow.</a:t>
            </a:r>
          </a:p>
        </p:txBody>
      </p:sp>
      <p:pic>
        <p:nvPicPr>
          <p:cNvPr id="21508" name="Picture 4" descr="j02171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533400"/>
            <a:ext cx="18097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9906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General Principle: </a:t>
            </a:r>
          </a:p>
          <a:p>
            <a:pPr>
              <a:spcBef>
                <a:spcPct val="0"/>
              </a:spcBef>
              <a:buClrTx/>
              <a:buFontTx/>
              <a:buNone/>
            </a:pPr>
            <a:r>
              <a:rPr kumimoji="0" lang="en-US" altLang="en-US" sz="2400" b="1">
                <a:solidFill>
                  <a:schemeClr val="hlink"/>
                </a:solidFill>
              </a:rPr>
              <a:t>One's response to God is relational, not legislational.  </a:t>
            </a:r>
          </a:p>
          <a:p>
            <a:pPr>
              <a:spcBef>
                <a:spcPct val="0"/>
              </a:spcBef>
              <a:buClrTx/>
              <a:buFontTx/>
              <a:buNone/>
            </a:pPr>
            <a:endParaRPr kumimoji="0" lang="en-US" altLang="en-US" sz="2400" b="1">
              <a:solidFill>
                <a:schemeClr val="hlink"/>
              </a:solidFill>
            </a:endParaRPr>
          </a:p>
          <a:p>
            <a:pPr>
              <a:spcBef>
                <a:spcPct val="0"/>
              </a:spcBef>
              <a:buClrTx/>
              <a:buFontTx/>
              <a:buNone/>
            </a:pPr>
            <a:r>
              <a:rPr kumimoji="0" lang="en-US" altLang="en-US" sz="2400" b="1"/>
              <a:t>The one standard is God’s character:  </a:t>
            </a:r>
            <a:r>
              <a:rPr kumimoji="0" lang="en-US" altLang="en-US" sz="2400" b="1">
                <a:solidFill>
                  <a:schemeClr val="accent1"/>
                </a:solidFill>
              </a:rPr>
              <a:t>“I am the LORD who brought you up out of Egypt to be your God; therefore be holy, because I am holy”</a:t>
            </a:r>
            <a:r>
              <a:rPr kumimoji="0" lang="en-US" altLang="en-US" sz="2400" b="1"/>
              <a:t> (Lev. 11:45).]  [So, too, Jesus' ethical instructions, </a:t>
            </a:r>
            <a:r>
              <a:rPr kumimoji="0" lang="en-US" altLang="en-US" sz="2400" b="1">
                <a:solidFill>
                  <a:schemeClr val="accent1"/>
                </a:solidFill>
              </a:rPr>
              <a:t>"Be perfect as your heavenly Father is perfect"</a:t>
            </a:r>
            <a:r>
              <a:rPr kumimoji="0" lang="en-US" altLang="en-US" sz="2400" b="1"/>
              <a:t> (Matt 5:47), go back to OT.]</a:t>
            </a:r>
          </a:p>
        </p:txBody>
      </p:sp>
      <p:sp>
        <p:nvSpPr>
          <p:cNvPr id="22531" name="Rectangle 3"/>
          <p:cNvSpPr>
            <a:spLocks noChangeArrowheads="1"/>
          </p:cNvSpPr>
          <p:nvPr/>
        </p:nvSpPr>
        <p:spPr bwMode="auto">
          <a:xfrm>
            <a:off x="0" y="228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Principles for Assessing Biblical Instructions</a:t>
            </a:r>
          </a:p>
          <a:p>
            <a:pPr algn="ctr">
              <a:spcBef>
                <a:spcPct val="0"/>
              </a:spcBef>
              <a:buClrTx/>
              <a:buFontTx/>
              <a:buNone/>
            </a:pPr>
            <a:r>
              <a:rPr kumimoji="0" lang="en-US" altLang="en-US" sz="2000" b="1"/>
              <a:t>(Unit 4, p. 15)</a:t>
            </a:r>
          </a:p>
        </p:txBody>
      </p:sp>
      <p:pic>
        <p:nvPicPr>
          <p:cNvPr id="22532" name="Picture 4" descr="canaanite-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3840163"/>
            <a:ext cx="2011362"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4876800" y="6324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Canaanite God</a:t>
            </a:r>
          </a:p>
        </p:txBody>
      </p:sp>
      <p:sp>
        <p:nvSpPr>
          <p:cNvPr id="13318" name="Text Box 6"/>
          <p:cNvSpPr txBox="1">
            <a:spLocks noChangeArrowheads="1"/>
          </p:cNvSpPr>
          <p:nvPr/>
        </p:nvSpPr>
        <p:spPr bwMode="auto">
          <a:xfrm>
            <a:off x="0" y="3886200"/>
            <a:ext cx="67818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Specific Principles:</a:t>
            </a:r>
          </a:p>
          <a:p>
            <a:pPr>
              <a:spcBef>
                <a:spcPct val="0"/>
              </a:spcBef>
              <a:buClrTx/>
              <a:buFontTx/>
              <a:buNone/>
            </a:pPr>
            <a:endParaRPr kumimoji="0" lang="en-US" altLang="en-US" sz="2400" b="1"/>
          </a:p>
          <a:p>
            <a:pPr>
              <a:spcBef>
                <a:spcPct val="0"/>
              </a:spcBef>
              <a:buClrTx/>
              <a:buFontTx/>
              <a:buNone/>
            </a:pPr>
            <a:r>
              <a:rPr kumimoji="0" lang="en-US" altLang="en-US" sz="2400" b="1">
                <a:solidFill>
                  <a:schemeClr val="hlink"/>
                </a:solidFill>
              </a:rPr>
              <a:t>A. When the situation-in-life of the original audience is the same situation found today, the instruction is applicable.</a:t>
            </a:r>
            <a:r>
              <a:rPr kumimoji="0" lang="en-US" altLang="en-US" sz="2400" b="1"/>
              <a:t> </a:t>
            </a:r>
          </a:p>
          <a:p>
            <a:pPr>
              <a:spcBef>
                <a:spcPct val="50000"/>
              </a:spcBef>
              <a:buClrTx/>
              <a:buFontTx/>
              <a:buNone/>
            </a:pP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3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7620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395288">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hlink"/>
                </a:solidFill>
              </a:rPr>
              <a:t>Care must be taken to determine as fully as possible</a:t>
            </a:r>
            <a:r>
              <a:rPr kumimoji="0" lang="en-US" altLang="en-US" sz="2400" b="1"/>
              <a:t>:</a:t>
            </a:r>
          </a:p>
          <a:p>
            <a:pPr>
              <a:spcBef>
                <a:spcPct val="0"/>
              </a:spcBef>
              <a:buClrTx/>
              <a:buFontTx/>
              <a:buNone/>
            </a:pPr>
            <a:r>
              <a:rPr kumimoji="0" lang="en-US" altLang="en-US" sz="2400" b="1"/>
              <a:t>1)  The specific </a:t>
            </a:r>
            <a:r>
              <a:rPr kumimoji="0" lang="en-US" altLang="en-US" sz="2400" b="1">
                <a:solidFill>
                  <a:schemeClr val="accent1"/>
                </a:solidFill>
              </a:rPr>
              <a:t>issue</a:t>
            </a:r>
            <a:r>
              <a:rPr kumimoji="0" lang="en-US" altLang="en-US" sz="2400" b="1"/>
              <a:t> the instruction is addressing and the</a:t>
            </a:r>
            <a:r>
              <a:rPr kumimoji="0" lang="en-US" altLang="en-US" sz="2400" b="1">
                <a:solidFill>
                  <a:schemeClr val="accent1"/>
                </a:solidFill>
              </a:rPr>
              <a:t> impact</a:t>
            </a:r>
            <a:r>
              <a:rPr kumimoji="0" lang="en-US" altLang="en-US" sz="2400" b="1"/>
              <a:t> the instruction is meant to achieve, </a:t>
            </a:r>
          </a:p>
          <a:p>
            <a:pPr>
              <a:spcBef>
                <a:spcPct val="0"/>
              </a:spcBef>
              <a:buClrTx/>
              <a:buFontTx/>
              <a:buNone/>
            </a:pPr>
            <a:r>
              <a:rPr kumimoji="0" lang="en-US" altLang="en-US" sz="2400" b="1"/>
              <a:t>	</a:t>
            </a:r>
            <a:r>
              <a:rPr kumimoji="0" lang="en-US" altLang="en-US" sz="2400" b="1">
                <a:solidFill>
                  <a:schemeClr val="accent2"/>
                </a:solidFill>
              </a:rPr>
              <a:t>Different forms of laws with different intentions and settings.</a:t>
            </a:r>
          </a:p>
          <a:p>
            <a:pPr>
              <a:spcBef>
                <a:spcPct val="0"/>
              </a:spcBef>
              <a:buClrTx/>
              <a:buFontTx/>
              <a:buNone/>
            </a:pPr>
            <a:r>
              <a:rPr kumimoji="0" lang="en-US" altLang="en-US" sz="2400" b="1">
                <a:solidFill>
                  <a:schemeClr val="accent2"/>
                </a:solidFill>
              </a:rPr>
              <a:t>	Casuistic laws give parameters; other types of incest probably</a:t>
            </a:r>
            <a:br>
              <a:rPr kumimoji="0" lang="en-US" altLang="en-US" sz="2400" b="1">
                <a:solidFill>
                  <a:schemeClr val="accent2"/>
                </a:solidFill>
              </a:rPr>
            </a:br>
            <a:r>
              <a:rPr kumimoji="0" lang="en-US" altLang="en-US" sz="2400" b="1">
                <a:solidFill>
                  <a:schemeClr val="accent2"/>
                </a:solidFill>
              </a:rPr>
              <a:t>    implicitly included.</a:t>
            </a:r>
          </a:p>
          <a:p>
            <a:pPr>
              <a:spcBef>
                <a:spcPct val="0"/>
              </a:spcBef>
              <a:buClrTx/>
              <a:buFontTx/>
              <a:buNone/>
            </a:pPr>
            <a:r>
              <a:rPr kumimoji="0" lang="en-US" altLang="en-US" sz="2400" b="1">
                <a:solidFill>
                  <a:schemeClr val="accent2"/>
                </a:solidFill>
              </a:rPr>
              <a:t>     Restrictions on tattoos, probably aimed at idolatry.</a:t>
            </a:r>
          </a:p>
          <a:p>
            <a:pPr>
              <a:spcBef>
                <a:spcPct val="0"/>
              </a:spcBef>
              <a:buClrTx/>
              <a:buFontTx/>
              <a:buNone/>
            </a:pPr>
            <a:endParaRPr kumimoji="0" lang="en-US" altLang="en-US" sz="2400" b="1"/>
          </a:p>
          <a:p>
            <a:pPr>
              <a:spcBef>
                <a:spcPct val="0"/>
              </a:spcBef>
              <a:buClrTx/>
              <a:buFontTx/>
              <a:buNone/>
            </a:pPr>
            <a:r>
              <a:rPr kumimoji="0" lang="en-US" altLang="en-US" sz="2400" b="1"/>
              <a:t>2)  Any </a:t>
            </a:r>
            <a:r>
              <a:rPr kumimoji="0" lang="en-US" altLang="en-US" sz="2400" b="1">
                <a:solidFill>
                  <a:schemeClr val="accent1"/>
                </a:solidFill>
              </a:rPr>
              <a:t>background context</a:t>
            </a:r>
            <a:r>
              <a:rPr kumimoji="0" lang="en-US" altLang="en-US" sz="2400" b="1"/>
              <a:t> assumed by the author,</a:t>
            </a:r>
          </a:p>
          <a:p>
            <a:pPr>
              <a:spcBef>
                <a:spcPct val="0"/>
              </a:spcBef>
              <a:buClrTx/>
              <a:buFontTx/>
              <a:buNone/>
            </a:pPr>
            <a:r>
              <a:rPr kumimoji="0" lang="en-US" altLang="en-US" sz="2400" b="1"/>
              <a:t>	</a:t>
            </a:r>
            <a:r>
              <a:rPr kumimoji="0" lang="en-US" altLang="en-US" sz="2400" b="1">
                <a:solidFill>
                  <a:schemeClr val="accent2"/>
                </a:solidFill>
              </a:rPr>
              <a:t>Slavery is assumed, not mandated by God</a:t>
            </a:r>
          </a:p>
          <a:p>
            <a:pPr>
              <a:spcBef>
                <a:spcPct val="0"/>
              </a:spcBef>
              <a:buClrTx/>
              <a:buFontTx/>
              <a:buNone/>
            </a:pPr>
            <a:r>
              <a:rPr kumimoji="0" lang="en-US" altLang="en-US" sz="2400" b="1">
                <a:solidFill>
                  <a:schemeClr val="accent2"/>
                </a:solidFill>
              </a:rPr>
              <a:t>     Food laws assume zoological classification</a:t>
            </a:r>
          </a:p>
          <a:p>
            <a:pPr>
              <a:spcBef>
                <a:spcPct val="0"/>
              </a:spcBef>
              <a:buClrTx/>
              <a:buFontTx/>
              <a:buNone/>
            </a:pPr>
            <a:r>
              <a:rPr kumimoji="0" lang="en-US" altLang="en-US" sz="2400" b="1"/>
              <a:t>	</a:t>
            </a:r>
          </a:p>
          <a:p>
            <a:pPr>
              <a:spcBef>
                <a:spcPct val="0"/>
              </a:spcBef>
              <a:buClrTx/>
              <a:buFontTx/>
              <a:buNone/>
            </a:pPr>
            <a:r>
              <a:rPr kumimoji="0" lang="en-US" altLang="en-US" sz="2400" b="1"/>
              <a:t>3)  If the instruction involves a practice which had a </a:t>
            </a:r>
            <a:r>
              <a:rPr kumimoji="0" lang="en-US" altLang="en-US" sz="2400" b="1">
                <a:solidFill>
                  <a:schemeClr val="accent1"/>
                </a:solidFill>
              </a:rPr>
              <a:t>symbolic value</a:t>
            </a:r>
            <a:r>
              <a:rPr kumimoji="0" lang="en-US" altLang="en-US" sz="2400" b="1"/>
              <a:t> in the OT culture.</a:t>
            </a:r>
          </a:p>
          <a:p>
            <a:pPr>
              <a:spcBef>
                <a:spcPct val="0"/>
              </a:spcBef>
              <a:buClrTx/>
              <a:buFontTx/>
              <a:buNone/>
            </a:pPr>
            <a:r>
              <a:rPr kumimoji="0" lang="en-US" altLang="en-US" sz="2400" b="1"/>
              <a:t>	</a:t>
            </a:r>
            <a:r>
              <a:rPr kumimoji="0" lang="en-US" altLang="en-US" sz="2400" b="1">
                <a:solidFill>
                  <a:schemeClr val="accent2"/>
                </a:solidFill>
              </a:rPr>
              <a:t>Mixing types of thread, crops, etc. symbolize chaos</a:t>
            </a:r>
          </a:p>
          <a:p>
            <a:pPr>
              <a:spcBef>
                <a:spcPct val="0"/>
              </a:spcBef>
              <a:buClrTx/>
              <a:buFontTx/>
              <a:buNone/>
            </a:pPr>
            <a:r>
              <a:rPr kumimoji="0" lang="en-US" altLang="en-US" sz="2400" b="1">
                <a:solidFill>
                  <a:schemeClr val="accent2"/>
                </a:solidFill>
              </a:rPr>
              <a:t>      Tattoos, hair and beard styles?</a:t>
            </a:r>
            <a:endParaRPr kumimoji="0" lang="en-US" altLang="en-US" sz="2400"/>
          </a:p>
        </p:txBody>
      </p:sp>
      <p:sp>
        <p:nvSpPr>
          <p:cNvPr id="23555"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Principles for Applying OT Instructions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534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5346">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5346">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5346">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5346">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5346">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53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228600"/>
            <a:ext cx="8534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a:solidFill>
                  <a:srgbClr val="333333"/>
                </a:solidFill>
              </a:rPr>
              <a:t>DAY 5</a:t>
            </a:r>
            <a:endParaRPr kumimoji="0" lang="en-US" altLang="en-US" sz="2400" b="1" dirty="0">
              <a:solidFill>
                <a:srgbClr val="333333"/>
              </a:solidFill>
              <a:latin typeface="Courier New" pitchFamily="49" charset="0"/>
            </a:endParaRPr>
          </a:p>
          <a:p>
            <a:pPr>
              <a:spcBef>
                <a:spcPct val="0"/>
              </a:spcBef>
              <a:buClrTx/>
              <a:buFontTx/>
              <a:buNone/>
            </a:pPr>
            <a:r>
              <a:rPr kumimoji="0" lang="en-US" altLang="en-US" sz="2400" b="1" u="sng" dirty="0">
                <a:solidFill>
                  <a:srgbClr val="333333"/>
                </a:solidFill>
              </a:rPr>
              <a:t>Assign:</a:t>
            </a:r>
          </a:p>
          <a:p>
            <a:pPr>
              <a:spcBef>
                <a:spcPct val="0"/>
              </a:spcBef>
              <a:buClrTx/>
              <a:buFontTx/>
              <a:buNone/>
            </a:pPr>
            <a:r>
              <a:rPr kumimoji="0" lang="en-US" altLang="en-US" sz="2400" b="1" dirty="0">
                <a:solidFill>
                  <a:srgbClr val="333333"/>
                </a:solidFill>
              </a:rPr>
              <a:t>1) </a:t>
            </a:r>
            <a:r>
              <a:rPr kumimoji="0" lang="en-US" altLang="en-US" sz="2400" b="1" dirty="0" smtClean="0">
                <a:solidFill>
                  <a:srgbClr val="333333"/>
                </a:solidFill>
              </a:rPr>
              <a:t>Love Jesus</a:t>
            </a: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2) </a:t>
            </a:r>
            <a:r>
              <a:rPr kumimoji="0" lang="en-US" altLang="en-US" sz="2400" b="1" dirty="0" smtClean="0">
                <a:solidFill>
                  <a:srgbClr val="333333"/>
                </a:solidFill>
              </a:rPr>
              <a:t>Love your people</a:t>
            </a: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3) </a:t>
            </a:r>
            <a:r>
              <a:rPr kumimoji="0" lang="en-US" altLang="en-US" sz="2400" b="1" dirty="0" smtClean="0">
                <a:solidFill>
                  <a:srgbClr val="333333"/>
                </a:solidFill>
              </a:rPr>
              <a:t>Rest</a:t>
            </a: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u="sng" dirty="0">
                <a:solidFill>
                  <a:srgbClr val="333333"/>
                </a:solidFill>
              </a:rPr>
              <a:t>Day Obj.:</a:t>
            </a:r>
          </a:p>
          <a:p>
            <a:pPr>
              <a:spcBef>
                <a:spcPct val="0"/>
              </a:spcBef>
              <a:buClrTx/>
              <a:buFontTx/>
              <a:buNone/>
            </a:pPr>
            <a:r>
              <a:rPr kumimoji="0" lang="en-US" altLang="en-US" sz="2400" b="1" dirty="0">
                <a:solidFill>
                  <a:srgbClr val="333333"/>
                </a:solidFill>
              </a:rPr>
              <a:t>1) Formulate guidelines for reading</a:t>
            </a:r>
            <a:r>
              <a:rPr kumimoji="0" lang="en-US" altLang="en-US" sz="2400" dirty="0">
                <a:solidFill>
                  <a:srgbClr val="333333"/>
                </a:solidFill>
              </a:rPr>
              <a:t> </a:t>
            </a:r>
            <a:r>
              <a:rPr kumimoji="0" lang="en-US" altLang="en-US" sz="2400" b="1" dirty="0">
                <a:solidFill>
                  <a:srgbClr val="333333"/>
                </a:solidFill>
              </a:rPr>
              <a:t>and applying OT laws.</a:t>
            </a:r>
          </a:p>
          <a:p>
            <a:pPr>
              <a:spcBef>
                <a:spcPct val="0"/>
              </a:spcBef>
              <a:buClrTx/>
              <a:buFontTx/>
              <a:buNone/>
            </a:pPr>
            <a:r>
              <a:rPr kumimoji="0" lang="en-US" altLang="en-US" sz="2400" b="1" dirty="0">
                <a:solidFill>
                  <a:srgbClr val="333333"/>
                </a:solidFill>
              </a:rPr>
              <a:t>2) Describe the nature of the Israelite priesthood.</a:t>
            </a:r>
          </a:p>
          <a:p>
            <a:pPr>
              <a:spcBef>
                <a:spcPct val="0"/>
              </a:spcBef>
              <a:buClrTx/>
              <a:buFontTx/>
              <a:buNone/>
            </a:pPr>
            <a:r>
              <a:rPr kumimoji="0" lang="en-US" altLang="en-US" sz="2400" b="1" dirty="0">
                <a:solidFill>
                  <a:srgbClr val="333333"/>
                </a:solidFill>
              </a:rPr>
              <a:t>3) Describe the </a:t>
            </a:r>
            <a:r>
              <a:rPr kumimoji="0" lang="en-US" altLang="en-US" sz="2400" b="1" dirty="0" err="1">
                <a:solidFill>
                  <a:srgbClr val="333333"/>
                </a:solidFill>
              </a:rPr>
              <a:t>Deuteronomistic</a:t>
            </a:r>
            <a:r>
              <a:rPr kumimoji="0" lang="en-US" altLang="en-US" sz="2400" b="1" dirty="0">
                <a:solidFill>
                  <a:srgbClr val="333333"/>
                </a:solidFill>
              </a:rPr>
              <a:t> History. </a:t>
            </a:r>
          </a:p>
          <a:p>
            <a:pPr>
              <a:spcBef>
                <a:spcPct val="0"/>
              </a:spcBef>
              <a:buClrTx/>
              <a:buFontTx/>
              <a:buNone/>
            </a:pPr>
            <a:r>
              <a:rPr kumimoji="0" lang="en-US" altLang="en-US" sz="2400" b="1" dirty="0">
                <a:solidFill>
                  <a:srgbClr val="333333"/>
                </a:solidFill>
              </a:rPr>
              <a:t>4) Describe the </a:t>
            </a:r>
            <a:r>
              <a:rPr kumimoji="0" lang="en-US" altLang="en-US" sz="2400" b="1" dirty="0" err="1">
                <a:solidFill>
                  <a:srgbClr val="333333"/>
                </a:solidFill>
              </a:rPr>
              <a:t>Chronistic</a:t>
            </a:r>
            <a:r>
              <a:rPr kumimoji="0" lang="en-US" altLang="en-US" sz="2400" b="1" dirty="0">
                <a:solidFill>
                  <a:srgbClr val="333333"/>
                </a:solidFill>
              </a:rPr>
              <a:t> History.</a:t>
            </a:r>
          </a:p>
        </p:txBody>
      </p:sp>
      <p:graphicFrame>
        <p:nvGraphicFramePr>
          <p:cNvPr id="8195" name="Object 1024"/>
          <p:cNvGraphicFramePr>
            <a:graphicFrameLocks noChangeAspect="1"/>
          </p:cNvGraphicFramePr>
          <p:nvPr/>
        </p:nvGraphicFramePr>
        <p:xfrm>
          <a:off x="6324600" y="2819400"/>
          <a:ext cx="2133600" cy="1724025"/>
        </p:xfrm>
        <a:graphic>
          <a:graphicData uri="http://schemas.openxmlformats.org/presentationml/2006/ole">
            <mc:AlternateContent xmlns:mc="http://schemas.openxmlformats.org/markup-compatibility/2006">
              <mc:Choice xmlns:v="urn:schemas-microsoft-com:vml" Requires="v">
                <p:oleObj spid="_x0000_s59402" name="Clip" r:id="rId3" imgW="1891894" imgH="1527048" progId="MS_ClipArt_Gallery.5">
                  <p:embed/>
                </p:oleObj>
              </mc:Choice>
              <mc:Fallback>
                <p:oleObj name="Clip" r:id="rId3" imgW="1891894" imgH="152704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19400"/>
                        <a:ext cx="2133600"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49617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Principles for Applying OT Instructions</a:t>
            </a:r>
          </a:p>
        </p:txBody>
      </p:sp>
      <p:sp>
        <p:nvSpPr>
          <p:cNvPr id="186371" name="Text Box 3"/>
          <p:cNvSpPr txBox="1">
            <a:spLocks noChangeArrowheads="1"/>
          </p:cNvSpPr>
          <p:nvPr/>
        </p:nvSpPr>
        <p:spPr bwMode="auto">
          <a:xfrm>
            <a:off x="0" y="1219200"/>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B.  When Biblical instructions on a given topic are </a:t>
            </a:r>
            <a:r>
              <a:rPr kumimoji="0" lang="en-US" altLang="en-US" sz="2400" b="1">
                <a:solidFill>
                  <a:schemeClr val="accent1"/>
                </a:solidFill>
              </a:rPr>
              <a:t>not consistent</a:t>
            </a:r>
            <a:r>
              <a:rPr kumimoji="0" lang="en-US" altLang="en-US" sz="2400" b="1"/>
              <a:t>, then any one instruction probably is not universally applicable.</a:t>
            </a:r>
          </a:p>
          <a:p>
            <a:pPr>
              <a:spcBef>
                <a:spcPct val="0"/>
              </a:spcBef>
              <a:buClrTx/>
              <a:buFontTx/>
              <a:buNone/>
            </a:pPr>
            <a:r>
              <a:rPr kumimoji="0" lang="en-US" altLang="en-US" sz="2400" b="1"/>
              <a:t>	</a:t>
            </a:r>
            <a:r>
              <a:rPr kumimoji="0" lang="en-US" altLang="en-US" sz="2400" b="1">
                <a:solidFill>
                  <a:schemeClr val="accent2"/>
                </a:solidFill>
              </a:rPr>
              <a:t>Do/don’t speak to a fool (Proverbs 26:4 &amp; 5) 	</a:t>
            </a:r>
          </a:p>
          <a:p>
            <a:pPr>
              <a:spcBef>
                <a:spcPct val="0"/>
              </a:spcBef>
              <a:buClrTx/>
              <a:buFontTx/>
              <a:buNone/>
            </a:pPr>
            <a:r>
              <a:rPr kumimoji="0" lang="en-US" altLang="en-US" sz="2400" b="1">
                <a:solidFill>
                  <a:schemeClr val="accent2"/>
                </a:solidFill>
              </a:rPr>
              <a:t>      1 Cor. 14:34 - women not to speak versus 1 Cor. 11:5 - women 	to pray and prophesy </a:t>
            </a:r>
          </a:p>
          <a:p>
            <a:pPr>
              <a:spcBef>
                <a:spcPct val="0"/>
              </a:spcBef>
              <a:buClrTx/>
              <a:buFontTx/>
              <a:buNone/>
            </a:pPr>
            <a:endParaRPr kumimoji="0" lang="en-US" altLang="en-US" sz="2400" b="1"/>
          </a:p>
          <a:p>
            <a:pPr>
              <a:spcBef>
                <a:spcPct val="0"/>
              </a:spcBef>
              <a:buClrTx/>
              <a:buFontTx/>
              <a:buNone/>
            </a:pPr>
            <a:r>
              <a:rPr kumimoji="0" lang="en-US" altLang="en-US" sz="2400" b="1"/>
              <a:t>C.  When the </a:t>
            </a:r>
            <a:r>
              <a:rPr kumimoji="0" lang="en-US" altLang="en-US" sz="2400" b="1">
                <a:solidFill>
                  <a:schemeClr val="accent1"/>
                </a:solidFill>
              </a:rPr>
              <a:t>supporting principle</a:t>
            </a:r>
            <a:r>
              <a:rPr kumimoji="0" lang="en-US" altLang="en-US" sz="2400" b="1"/>
              <a:t> of the specific instruction </a:t>
            </a:r>
            <a:r>
              <a:rPr kumimoji="0" lang="en-US" altLang="en-US" sz="2400" b="1">
                <a:solidFill>
                  <a:schemeClr val="accent1"/>
                </a:solidFill>
              </a:rPr>
              <a:t>is universal</a:t>
            </a:r>
            <a:r>
              <a:rPr kumimoji="0" lang="en-US" altLang="en-US" sz="2400" b="1"/>
              <a:t>, the principle may be used to generate applications for other similar situations.</a:t>
            </a:r>
          </a:p>
          <a:p>
            <a:pPr>
              <a:spcBef>
                <a:spcPct val="0"/>
              </a:spcBef>
              <a:buClrTx/>
              <a:buFontTx/>
              <a:buNone/>
            </a:pPr>
            <a:r>
              <a:rPr kumimoji="0" lang="en-US" altLang="en-US" sz="2400" b="1"/>
              <a:t>	</a:t>
            </a:r>
            <a:r>
              <a:rPr kumimoji="0" lang="en-US" altLang="en-US" sz="2400" b="1">
                <a:solidFill>
                  <a:schemeClr val="accent2"/>
                </a:solidFill>
              </a:rPr>
              <a:t>Actions that symbolize idolatry</a:t>
            </a:r>
            <a:endParaRPr kumimoji="0" lang="en-US" altLang="en-US" sz="2400" b="1"/>
          </a:p>
        </p:txBody>
      </p:sp>
      <p:pic>
        <p:nvPicPr>
          <p:cNvPr id="24580" name="Picture 4" descr="harp-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3429000" y="60198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Egyptian court with musician</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63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6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762000"/>
            <a:ext cx="9144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AutoNum type="alphaUcPeriod" startAt="4"/>
            </a:pPr>
            <a:r>
              <a:rPr kumimoji="0" lang="en-US" altLang="en-US" sz="2400" b="1"/>
              <a:t>When the </a:t>
            </a:r>
            <a:r>
              <a:rPr kumimoji="0" lang="en-US" altLang="en-US" sz="2400" b="1">
                <a:solidFill>
                  <a:schemeClr val="accent1"/>
                </a:solidFill>
              </a:rPr>
              <a:t>supporting arguments</a:t>
            </a:r>
            <a:r>
              <a:rPr kumimoji="0" lang="en-US" altLang="en-US" sz="2400" b="1"/>
              <a:t> behind a specific instruction are </a:t>
            </a:r>
            <a:r>
              <a:rPr kumimoji="0" lang="en-US" altLang="en-US" sz="2400" b="1">
                <a:solidFill>
                  <a:schemeClr val="accent1"/>
                </a:solidFill>
              </a:rPr>
              <a:t>unclear or</a:t>
            </a:r>
            <a:r>
              <a:rPr kumimoji="0" lang="en-US" altLang="en-US" sz="2400" b="1"/>
              <a:t> </a:t>
            </a:r>
            <a:r>
              <a:rPr kumimoji="0" lang="en-US" altLang="en-US" sz="2400" b="1">
                <a:solidFill>
                  <a:schemeClr val="accent1"/>
                </a:solidFill>
              </a:rPr>
              <a:t>not</a:t>
            </a:r>
            <a:r>
              <a:rPr kumimoji="0" lang="en-US" altLang="en-US" sz="2400" b="1"/>
              <a:t> themselves </a:t>
            </a:r>
            <a:r>
              <a:rPr kumimoji="0" lang="en-US" altLang="en-US" sz="2400" b="1">
                <a:solidFill>
                  <a:schemeClr val="accent1"/>
                </a:solidFill>
              </a:rPr>
              <a:t>universal</a:t>
            </a:r>
            <a:r>
              <a:rPr kumimoji="0" lang="en-US" altLang="en-US" sz="2400" b="1"/>
              <a:t>, the instruction probably should not be applied universally.</a:t>
            </a:r>
            <a:br>
              <a:rPr kumimoji="0" lang="en-US" altLang="en-US" sz="2400" b="1"/>
            </a:br>
            <a:r>
              <a:rPr kumimoji="0" lang="en-US" altLang="en-US" sz="2400" b="1">
                <a:solidFill>
                  <a:schemeClr val="accent2"/>
                </a:solidFill>
              </a:rPr>
              <a:t>Those that seem to be based on symbols of chaos</a:t>
            </a:r>
            <a:r>
              <a:rPr kumimoji="0" lang="en-US" altLang="en-US" sz="2400" b="1"/>
              <a:t/>
            </a:r>
            <a:br>
              <a:rPr kumimoji="0" lang="en-US" altLang="en-US" sz="2400" b="1"/>
            </a:br>
            <a:endParaRPr kumimoji="0" lang="en-US" altLang="en-US" sz="2400" b="1"/>
          </a:p>
          <a:p>
            <a:pPr>
              <a:spcBef>
                <a:spcPct val="0"/>
              </a:spcBef>
              <a:buClrTx/>
              <a:buFontTx/>
              <a:buNone/>
            </a:pPr>
            <a:r>
              <a:rPr kumimoji="0" lang="en-US" altLang="en-US" sz="2400" b="1"/>
              <a:t>E.  A text should not be interpreted for general application to say something the author </a:t>
            </a:r>
            <a:r>
              <a:rPr kumimoji="0" lang="en-US" altLang="en-US" sz="2400" b="1">
                <a:solidFill>
                  <a:schemeClr val="accent1"/>
                </a:solidFill>
              </a:rPr>
              <a:t>could not have meant</a:t>
            </a:r>
            <a:r>
              <a:rPr kumimoji="0" lang="en-US" altLang="en-US" sz="2400" b="1"/>
              <a:t>.</a:t>
            </a:r>
          </a:p>
          <a:p>
            <a:pPr>
              <a:spcBef>
                <a:spcPct val="0"/>
              </a:spcBef>
              <a:buClrTx/>
              <a:buFontTx/>
              <a:buNone/>
            </a:pPr>
            <a:r>
              <a:rPr kumimoji="0" lang="en-US" altLang="en-US" sz="2400" b="1"/>
              <a:t>	</a:t>
            </a:r>
            <a:r>
              <a:rPr kumimoji="0" lang="en-US" altLang="en-US" sz="2400" b="1">
                <a:solidFill>
                  <a:schemeClr val="accent2"/>
                </a:solidFill>
              </a:rPr>
              <a:t>1 Cor. 13:10  What is wrong about interpreting “the perfect” 	     here as the “New Testament”?</a:t>
            </a:r>
            <a:r>
              <a:rPr kumimoji="0" lang="en-US" altLang="en-US" sz="2400" b="1"/>
              <a:t>    </a:t>
            </a:r>
          </a:p>
        </p:txBody>
      </p:sp>
      <p:sp>
        <p:nvSpPr>
          <p:cNvPr id="25603"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Principles for Applying OT Instructions</a:t>
            </a:r>
          </a:p>
        </p:txBody>
      </p:sp>
      <p:pic>
        <p:nvPicPr>
          <p:cNvPr id="25604" name="Picture 4" descr="scroll-j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4191000" y="601980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Scroll jar</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3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3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73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0" y="990600"/>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Some factors involved in understanding OT laws:</a:t>
            </a:r>
          </a:p>
          <a:p>
            <a:pPr>
              <a:spcBef>
                <a:spcPct val="0"/>
              </a:spcBef>
              <a:buClrTx/>
              <a:buFontTx/>
              <a:buNone/>
            </a:pPr>
            <a:endParaRPr kumimoji="0" lang="en-US" altLang="en-US" sz="2400" b="1"/>
          </a:p>
          <a:p>
            <a:pPr>
              <a:spcBef>
                <a:spcPct val="0"/>
              </a:spcBef>
              <a:buClrTx/>
              <a:buFontTx/>
              <a:buNone/>
            </a:pPr>
            <a:r>
              <a:rPr kumimoji="0" lang="en-US" altLang="en-US" sz="2400" b="1"/>
              <a:t>    	a. different forms w/different intentions and settings</a:t>
            </a:r>
          </a:p>
          <a:p>
            <a:pPr>
              <a:spcBef>
                <a:spcPct val="0"/>
              </a:spcBef>
              <a:buClrTx/>
              <a:buFontTx/>
              <a:buNone/>
            </a:pPr>
            <a:r>
              <a:rPr kumimoji="0" lang="en-US" altLang="en-US" sz="2400" b="1"/>
              <a:t>    	b. involved different cultural symbols (blood)</a:t>
            </a:r>
          </a:p>
          <a:p>
            <a:pPr>
              <a:spcBef>
                <a:spcPct val="0"/>
              </a:spcBef>
              <a:buClrTx/>
              <a:buFontTx/>
              <a:buNone/>
            </a:pPr>
            <a:r>
              <a:rPr kumimoji="0" lang="en-US" altLang="en-US" sz="2400" b="1"/>
              <a:t>    	c. involve different view of physical world (animal 		    classification system, food laws; note realms of animals in 	    Gen 1.)</a:t>
            </a:r>
          </a:p>
          <a:p>
            <a:pPr>
              <a:spcBef>
                <a:spcPct val="0"/>
              </a:spcBef>
              <a:buClrTx/>
              <a:buFontTx/>
              <a:buNone/>
            </a:pPr>
            <a:r>
              <a:rPr kumimoji="0" lang="en-US" altLang="en-US" sz="2400" b="1"/>
              <a:t>    	d. different principles of justice re: consequences</a:t>
            </a:r>
          </a:p>
          <a:p>
            <a:pPr>
              <a:spcBef>
                <a:spcPct val="0"/>
              </a:spcBef>
              <a:buClrTx/>
              <a:buFontTx/>
              <a:buNone/>
            </a:pPr>
            <a:r>
              <a:rPr kumimoji="0" lang="en-US" altLang="en-US" sz="2400" b="1"/>
              <a:t>    	e. involve different foundation for ethics                              </a:t>
            </a:r>
          </a:p>
          <a:p>
            <a:pPr>
              <a:spcBef>
                <a:spcPct val="0"/>
              </a:spcBef>
              <a:buClrTx/>
              <a:buFontTx/>
              <a:buNone/>
            </a:pPr>
            <a:r>
              <a:rPr kumimoji="0" lang="en-US" altLang="en-US" sz="2400" b="1"/>
              <a:t>    	f. show complex compositional history (midrashic exegesis)</a:t>
            </a:r>
            <a:endParaRPr kumimoji="0" lang="en-US" altLang="en-US" sz="2400"/>
          </a:p>
        </p:txBody>
      </p:sp>
      <p:sp>
        <p:nvSpPr>
          <p:cNvPr id="26627" name="Rectangle 3"/>
          <p:cNvSpPr>
            <a:spLocks noChangeArrowheads="1"/>
          </p:cNvSpPr>
          <p:nvPr/>
        </p:nvSpPr>
        <p:spPr bwMode="auto">
          <a:xfrm>
            <a:off x="1219200" y="228600"/>
            <a:ext cx="587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Principle for Assessing Biblical Instructions</a:t>
            </a:r>
          </a:p>
        </p:txBody>
      </p:sp>
      <p:sp>
        <p:nvSpPr>
          <p:cNvPr id="26628" name="Text Box 9"/>
          <p:cNvSpPr txBox="1">
            <a:spLocks noChangeArrowheads="1"/>
          </p:cNvSpPr>
          <p:nvPr/>
        </p:nvSpPr>
        <p:spPr bwMode="auto">
          <a:xfrm>
            <a:off x="3429000" y="4800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800" b="1"/>
          </a:p>
        </p:txBody>
      </p:sp>
      <p:sp>
        <p:nvSpPr>
          <p:cNvPr id="26629" name="Text Box 11"/>
          <p:cNvSpPr txBox="1">
            <a:spLocks noChangeArrowheads="1"/>
          </p:cNvSpPr>
          <p:nvPr/>
        </p:nvSpPr>
        <p:spPr bwMode="auto">
          <a:xfrm>
            <a:off x="5105400" y="6172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800" b="1"/>
          </a:p>
        </p:txBody>
      </p:sp>
      <p:pic>
        <p:nvPicPr>
          <p:cNvPr id="26630" name="Picture 12" descr="j02171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800600"/>
            <a:ext cx="18097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500" fill="hold"/>
                                        <p:tgtEl>
                                          <p:spTgt spid="183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3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3298">
                                            <p:txEl>
                                              <p:pRg st="2" end="2"/>
                                            </p:txEl>
                                          </p:spTgt>
                                        </p:tgtEl>
                                        <p:attrNameLst>
                                          <p:attrName>style.visibility</p:attrName>
                                        </p:attrNameLst>
                                      </p:cBhvr>
                                      <p:to>
                                        <p:strVal val="visible"/>
                                      </p:to>
                                    </p:set>
                                    <p:anim calcmode="lin" valueType="num">
                                      <p:cBhvr additive="base">
                                        <p:cTn id="13" dur="500" fill="hold"/>
                                        <p:tgtEl>
                                          <p:spTgt spid="18329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32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3298">
                                            <p:txEl>
                                              <p:pRg st="3" end="3"/>
                                            </p:txEl>
                                          </p:spTgt>
                                        </p:tgtEl>
                                        <p:attrNameLst>
                                          <p:attrName>style.visibility</p:attrName>
                                        </p:attrNameLst>
                                      </p:cBhvr>
                                      <p:to>
                                        <p:strVal val="visible"/>
                                      </p:to>
                                    </p:set>
                                    <p:anim calcmode="lin" valueType="num">
                                      <p:cBhvr additive="base">
                                        <p:cTn id="19" dur="500" fill="hold"/>
                                        <p:tgtEl>
                                          <p:spTgt spid="18329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32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3298">
                                            <p:txEl>
                                              <p:pRg st="4" end="4"/>
                                            </p:txEl>
                                          </p:spTgt>
                                        </p:tgtEl>
                                        <p:attrNameLst>
                                          <p:attrName>style.visibility</p:attrName>
                                        </p:attrNameLst>
                                      </p:cBhvr>
                                      <p:to>
                                        <p:strVal val="visible"/>
                                      </p:to>
                                    </p:set>
                                    <p:anim calcmode="lin" valueType="num">
                                      <p:cBhvr additive="base">
                                        <p:cTn id="25" dur="500" fill="hold"/>
                                        <p:tgtEl>
                                          <p:spTgt spid="18329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32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3298">
                                            <p:txEl>
                                              <p:pRg st="5" end="5"/>
                                            </p:txEl>
                                          </p:spTgt>
                                        </p:tgtEl>
                                        <p:attrNameLst>
                                          <p:attrName>style.visibility</p:attrName>
                                        </p:attrNameLst>
                                      </p:cBhvr>
                                      <p:to>
                                        <p:strVal val="visible"/>
                                      </p:to>
                                    </p:set>
                                    <p:anim calcmode="lin" valueType="num">
                                      <p:cBhvr additive="base">
                                        <p:cTn id="31" dur="500" fill="hold"/>
                                        <p:tgtEl>
                                          <p:spTgt spid="18329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329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3298">
                                            <p:txEl>
                                              <p:pRg st="6" end="6"/>
                                            </p:txEl>
                                          </p:spTgt>
                                        </p:tgtEl>
                                        <p:attrNameLst>
                                          <p:attrName>style.visibility</p:attrName>
                                        </p:attrNameLst>
                                      </p:cBhvr>
                                      <p:to>
                                        <p:strVal val="visible"/>
                                      </p:to>
                                    </p:set>
                                    <p:anim calcmode="lin" valueType="num">
                                      <p:cBhvr additive="base">
                                        <p:cTn id="37" dur="500" fill="hold"/>
                                        <p:tgtEl>
                                          <p:spTgt spid="18329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329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3298">
                                            <p:txEl>
                                              <p:pRg st="7" end="7"/>
                                            </p:txEl>
                                          </p:spTgt>
                                        </p:tgtEl>
                                        <p:attrNameLst>
                                          <p:attrName>style.visibility</p:attrName>
                                        </p:attrNameLst>
                                      </p:cBhvr>
                                      <p:to>
                                        <p:strVal val="visible"/>
                                      </p:to>
                                    </p:set>
                                    <p:anim calcmode="lin" valueType="num">
                                      <p:cBhvr additive="base">
                                        <p:cTn id="43" dur="500" fill="hold"/>
                                        <p:tgtEl>
                                          <p:spTgt spid="18329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329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Exercise in class on Deut 12 (Homework #11).  Read and answer:</a:t>
            </a:r>
          </a:p>
          <a:p>
            <a:pPr>
              <a:spcBef>
                <a:spcPct val="0"/>
              </a:spcBef>
              <a:buClrTx/>
              <a:buFontTx/>
              <a:buNone/>
            </a:pPr>
            <a:r>
              <a:rPr kumimoji="0" lang="en-US" altLang="en-US" sz="2400" b="1"/>
              <a:t>       a. What is the main theme of 12:1-28?</a:t>
            </a:r>
          </a:p>
          <a:p>
            <a:pPr>
              <a:spcBef>
                <a:spcPct val="0"/>
              </a:spcBef>
              <a:buClrTx/>
              <a:buFontTx/>
              <a:buNone/>
            </a:pPr>
            <a:r>
              <a:rPr kumimoji="0" lang="en-US" altLang="en-US" sz="2400" b="1"/>
              <a:t>       b. What are the "echoes"?</a:t>
            </a:r>
          </a:p>
          <a:p>
            <a:pPr>
              <a:spcBef>
                <a:spcPct val="0"/>
              </a:spcBef>
              <a:buClrTx/>
              <a:buFontTx/>
              <a:buNone/>
            </a:pPr>
            <a:r>
              <a:rPr kumimoji="0" lang="en-US" altLang="en-US" sz="2400" b="1"/>
              <a:t>       c. What is main point of 4-7? of 8-12? of 13-19? of 20-28?</a:t>
            </a:r>
          </a:p>
          <a:p>
            <a:pPr>
              <a:spcBef>
                <a:spcPct val="0"/>
              </a:spcBef>
              <a:buClrTx/>
              <a:buFontTx/>
              <a:buNone/>
            </a:pPr>
            <a:r>
              <a:rPr kumimoji="0" lang="en-US" altLang="en-US" sz="2400" b="1"/>
              <a:t>       d. See if you can find a chiastic structure to 13-19.</a:t>
            </a:r>
            <a:endParaRPr kumimoji="0" lang="en-US" altLang="en-US" sz="2400">
              <a:latin typeface="Courier New" pitchFamily="49" charset="0"/>
            </a:endParaRPr>
          </a:p>
        </p:txBody>
      </p:sp>
      <p:sp>
        <p:nvSpPr>
          <p:cNvPr id="281603" name="Text Box 3"/>
          <p:cNvSpPr txBox="1">
            <a:spLocks noChangeArrowheads="1"/>
          </p:cNvSpPr>
          <p:nvPr/>
        </p:nvSpPr>
        <p:spPr bwMode="auto">
          <a:xfrm>
            <a:off x="2209800" y="2209800"/>
            <a:ext cx="4419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A</a:t>
            </a:r>
            <a:r>
              <a:rPr kumimoji="0" lang="en-US" altLang="en-US" sz="2400" b="1"/>
              <a:t>	</a:t>
            </a:r>
            <a:r>
              <a:rPr kumimoji="0" lang="en-US" altLang="en-US" sz="2400" b="1">
                <a:solidFill>
                  <a:srgbClr val="0000CC"/>
                </a:solidFill>
              </a:rPr>
              <a:t>13</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B</a:t>
            </a:r>
            <a:r>
              <a:rPr kumimoji="0" lang="en-US" altLang="en-US" sz="2400" b="1"/>
              <a:t>	</a:t>
            </a:r>
            <a:r>
              <a:rPr kumimoji="0" lang="en-US" altLang="en-US" sz="2400" b="1">
                <a:solidFill>
                  <a:srgbClr val="0000CC"/>
                </a:solidFill>
              </a:rPr>
              <a:t>14</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C</a:t>
            </a:r>
            <a:r>
              <a:rPr kumimoji="0" lang="en-US" altLang="en-US" sz="2400" b="1"/>
              <a:t>	</a:t>
            </a:r>
            <a:r>
              <a:rPr kumimoji="0" lang="en-US" altLang="en-US" sz="2400" b="1">
                <a:solidFill>
                  <a:srgbClr val="0000CC"/>
                </a:solidFill>
              </a:rPr>
              <a:t>15</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D</a:t>
            </a:r>
            <a:r>
              <a:rPr kumimoji="0" lang="en-US" altLang="en-US" sz="2400" b="1"/>
              <a:t>	</a:t>
            </a:r>
            <a:r>
              <a:rPr kumimoji="0" lang="en-US" altLang="en-US" sz="2400" b="1">
                <a:solidFill>
                  <a:srgbClr val="0000CC"/>
                </a:solidFill>
              </a:rPr>
              <a:t>16</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C</a:t>
            </a:r>
            <a:r>
              <a:rPr kumimoji="0" lang="en-US" altLang="en-US" sz="2400" b="1"/>
              <a:t>	</a:t>
            </a:r>
            <a:r>
              <a:rPr kumimoji="0" lang="en-US" altLang="en-US" sz="2400" b="1">
                <a:solidFill>
                  <a:srgbClr val="0000CC"/>
                </a:solidFill>
              </a:rPr>
              <a:t>17</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B </a:t>
            </a:r>
            <a:r>
              <a:rPr kumimoji="0" lang="en-US" altLang="en-US" sz="2400" b="1"/>
              <a:t>	</a:t>
            </a:r>
            <a:r>
              <a:rPr kumimoji="0" lang="en-US" altLang="en-US" sz="2400" b="1">
                <a:solidFill>
                  <a:srgbClr val="0000CC"/>
                </a:solidFill>
              </a:rPr>
              <a:t>18</a:t>
            </a:r>
            <a:endParaRPr kumimoji="0" lang="en-US" altLang="en-US" sz="2400" b="1"/>
          </a:p>
          <a:p>
            <a:pPr>
              <a:spcBef>
                <a:spcPct val="50000"/>
              </a:spcBef>
              <a:buClrTx/>
              <a:buFontTx/>
              <a:buNone/>
            </a:pPr>
            <a:r>
              <a:rPr kumimoji="0" lang="en-US" altLang="en-US" sz="2400" b="1">
                <a:solidFill>
                  <a:srgbClr val="006600"/>
                </a:solidFill>
              </a:rPr>
              <a:t>A</a:t>
            </a:r>
            <a:r>
              <a:rPr kumimoji="0" lang="en-US" altLang="en-US" sz="2400" b="1"/>
              <a:t>	</a:t>
            </a:r>
            <a:r>
              <a:rPr kumimoji="0" lang="en-US" altLang="en-US" sz="2400" b="1">
                <a:solidFill>
                  <a:srgbClr val="0000CC"/>
                </a:solidFill>
              </a:rPr>
              <a:t>19</a:t>
            </a:r>
            <a:endParaRPr kumimoji="0"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2">
                                            <p:txEl>
                                              <p:pRg st="0" end="0"/>
                                            </p:txEl>
                                          </p:spTgt>
                                        </p:tgtEl>
                                        <p:attrNameLst>
                                          <p:attrName>style.visibility</p:attrName>
                                        </p:attrNameLst>
                                      </p:cBhvr>
                                      <p:to>
                                        <p:strVal val="visible"/>
                                      </p:to>
                                    </p:set>
                                    <p:anim calcmode="lin" valueType="num">
                                      <p:cBhvr additive="base">
                                        <p:cTn id="7" dur="500" fill="hold"/>
                                        <p:tgtEl>
                                          <p:spTgt spid="281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2">
                                            <p:txEl>
                                              <p:pRg st="1" end="1"/>
                                            </p:txEl>
                                          </p:spTgt>
                                        </p:tgtEl>
                                        <p:attrNameLst>
                                          <p:attrName>style.visibility</p:attrName>
                                        </p:attrNameLst>
                                      </p:cBhvr>
                                      <p:to>
                                        <p:strVal val="visible"/>
                                      </p:to>
                                    </p:set>
                                    <p:anim calcmode="lin" valueType="num">
                                      <p:cBhvr additive="base">
                                        <p:cTn id="13" dur="500" fill="hold"/>
                                        <p:tgtEl>
                                          <p:spTgt spid="281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2">
                                            <p:txEl>
                                              <p:pRg st="2" end="2"/>
                                            </p:txEl>
                                          </p:spTgt>
                                        </p:tgtEl>
                                        <p:attrNameLst>
                                          <p:attrName>style.visibility</p:attrName>
                                        </p:attrNameLst>
                                      </p:cBhvr>
                                      <p:to>
                                        <p:strVal val="visible"/>
                                      </p:to>
                                    </p:set>
                                    <p:anim calcmode="lin" valueType="num">
                                      <p:cBhvr additive="base">
                                        <p:cTn id="19" dur="500" fill="hold"/>
                                        <p:tgtEl>
                                          <p:spTgt spid="2816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2">
                                            <p:txEl>
                                              <p:pRg st="3" end="3"/>
                                            </p:txEl>
                                          </p:spTgt>
                                        </p:tgtEl>
                                        <p:attrNameLst>
                                          <p:attrName>style.visibility</p:attrName>
                                        </p:attrNameLst>
                                      </p:cBhvr>
                                      <p:to>
                                        <p:strVal val="visible"/>
                                      </p:to>
                                    </p:set>
                                    <p:anim calcmode="lin" valueType="num">
                                      <p:cBhvr additive="base">
                                        <p:cTn id="25" dur="500" fill="hold"/>
                                        <p:tgtEl>
                                          <p:spTgt spid="28160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2">
                                            <p:txEl>
                                              <p:pRg st="4" end="4"/>
                                            </p:txEl>
                                          </p:spTgt>
                                        </p:tgtEl>
                                        <p:attrNameLst>
                                          <p:attrName>style.visibility</p:attrName>
                                        </p:attrNameLst>
                                      </p:cBhvr>
                                      <p:to>
                                        <p:strVal val="visible"/>
                                      </p:to>
                                    </p:set>
                                    <p:anim calcmode="lin" valueType="num">
                                      <p:cBhvr additive="base">
                                        <p:cTn id="31" dur="500" fill="hold"/>
                                        <p:tgtEl>
                                          <p:spTgt spid="28160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1603"/>
                                        </p:tgtEl>
                                        <p:attrNameLst>
                                          <p:attrName>style.visibility</p:attrName>
                                        </p:attrNameLst>
                                      </p:cBhvr>
                                      <p:to>
                                        <p:strVal val="visible"/>
                                      </p:to>
                                    </p:set>
                                    <p:anim calcmode="lin" valueType="num">
                                      <p:cBhvr additive="base">
                                        <p:cTn id="37" dur="500" fill="hold"/>
                                        <p:tgtEl>
                                          <p:spTgt spid="281603"/>
                                        </p:tgtEl>
                                        <p:attrNameLst>
                                          <p:attrName>ppt_x</p:attrName>
                                        </p:attrNameLst>
                                      </p:cBhvr>
                                      <p:tavLst>
                                        <p:tav tm="0">
                                          <p:val>
                                            <p:strVal val="#ppt_x"/>
                                          </p:val>
                                        </p:tav>
                                        <p:tav tm="100000">
                                          <p:val>
                                            <p:strVal val="#ppt_x"/>
                                          </p:val>
                                        </p:tav>
                                      </p:tavLst>
                                    </p:anim>
                                    <p:anim calcmode="lin" valueType="num">
                                      <p:cBhvr additive="base">
                                        <p:cTn id="38" dur="500" fill="hold"/>
                                        <p:tgtEl>
                                          <p:spTgt spid="281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build="p" autoUpdateAnimBg="0"/>
      <p:bldP spid="2816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304800"/>
            <a:ext cx="88392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n-US" sz="2000" b="1">
                <a:latin typeface="Arial" charset="0"/>
              </a:rPr>
              <a:t>Deuteronomy 12: Various structures:</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Three-fold pattern:</a:t>
            </a:r>
          </a:p>
          <a:p>
            <a:pPr eaLnBrk="1" hangingPunct="1">
              <a:spcBef>
                <a:spcPct val="0"/>
              </a:spcBef>
              <a:buClrTx/>
              <a:buFontTx/>
              <a:buNone/>
            </a:pPr>
            <a:r>
              <a:rPr kumimoji="0" lang="en-US" altLang="en-US" sz="2000" b="1">
                <a:latin typeface="Arial" charset="0"/>
              </a:rPr>
              <a:t>i.	place Yahweh chooses vss.	5	11a	14a	26</a:t>
            </a:r>
          </a:p>
          <a:p>
            <a:pPr eaLnBrk="1" hangingPunct="1">
              <a:spcBef>
                <a:spcPct val="0"/>
              </a:spcBef>
              <a:buClrTx/>
              <a:buFontTx/>
              <a:buNone/>
            </a:pPr>
            <a:r>
              <a:rPr kumimoji="0" lang="en-US" altLang="en-US" sz="2000" b="1">
                <a:latin typeface="Arial" charset="0"/>
              </a:rPr>
              <a:t>ii.	make offerings			6	11b	14b	27a</a:t>
            </a:r>
          </a:p>
          <a:p>
            <a:pPr eaLnBrk="1" hangingPunct="1">
              <a:spcBef>
                <a:spcPct val="0"/>
              </a:spcBef>
              <a:buClrTx/>
              <a:buFontTx/>
              <a:buNone/>
            </a:pPr>
            <a:r>
              <a:rPr kumimoji="0" lang="en-US" altLang="en-US" sz="2000" b="1">
                <a:latin typeface="Arial" charset="0"/>
              </a:rPr>
              <a:t>iii.	eat and rejoice			7	12	[   ]	27b</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Chiasm of vss.  13-19:</a:t>
            </a:r>
            <a:br>
              <a:rPr kumimoji="0" lang="en-US" altLang="en-US" sz="2000" b="1">
                <a:latin typeface="Arial" charset="0"/>
              </a:rPr>
            </a:br>
            <a:endParaRPr kumimoji="0" lang="en-US" altLang="en-US" sz="2000" b="1">
              <a:latin typeface="Arial" charset="0"/>
            </a:endParaRPr>
          </a:p>
          <a:p>
            <a:pPr eaLnBrk="1" hangingPunct="1">
              <a:spcBef>
                <a:spcPct val="0"/>
              </a:spcBef>
              <a:buClrTx/>
              <a:buFontTx/>
              <a:buNone/>
            </a:pPr>
            <a:r>
              <a:rPr kumimoji="0" lang="en-US" altLang="en-US" sz="2000" b="1">
                <a:latin typeface="Arial" charset="0"/>
              </a:rPr>
              <a:t>A   Be careful!  (13)</a:t>
            </a:r>
          </a:p>
          <a:p>
            <a:pPr eaLnBrk="1" hangingPunct="1">
              <a:spcBef>
                <a:spcPct val="0"/>
              </a:spcBef>
              <a:buClrTx/>
              <a:buFontTx/>
              <a:buNone/>
            </a:pPr>
            <a:r>
              <a:rPr kumimoji="0" lang="en-US" altLang="en-US" sz="2000" b="1">
                <a:latin typeface="Arial" charset="0"/>
              </a:rPr>
              <a:t>          B     </a:t>
            </a:r>
            <a:r>
              <a:rPr kumimoji="0" lang="en-US" altLang="en-US" sz="2800" b="1">
                <a:latin typeface="Bwhebb" pitchFamily="2" charset="0"/>
              </a:rPr>
              <a:t>mayk</a:t>
            </a:r>
            <a:r>
              <a:rPr kumimoji="0" lang="en-US" altLang="en-US" sz="2000" b="1">
                <a:latin typeface="Arial" charset="0"/>
              </a:rPr>
              <a:t> – ref to place  (14)</a:t>
            </a:r>
          </a:p>
          <a:p>
            <a:pPr eaLnBrk="1" hangingPunct="1">
              <a:spcBef>
                <a:spcPct val="0"/>
              </a:spcBef>
              <a:buClrTx/>
              <a:buFontTx/>
              <a:buNone/>
            </a:pPr>
            <a:r>
              <a:rPr kumimoji="0" lang="en-US" altLang="en-US" sz="2000" b="1">
                <a:latin typeface="Arial" charset="0"/>
              </a:rPr>
              <a:t>              C     what can be eaten  (15)</a:t>
            </a:r>
          </a:p>
          <a:p>
            <a:pPr eaLnBrk="1" hangingPunct="1">
              <a:spcBef>
                <a:spcPct val="0"/>
              </a:spcBef>
              <a:buClrTx/>
              <a:buFontTx/>
              <a:buNone/>
            </a:pPr>
            <a:r>
              <a:rPr kumimoji="0" lang="en-US" altLang="en-US" sz="2000" b="1">
                <a:latin typeface="Arial" charset="0"/>
              </a:rPr>
              <a:t>                  D	blood forbidden (16)  </a:t>
            </a:r>
            <a:r>
              <a:rPr kumimoji="0" lang="en-US" altLang="en-US" sz="2000" b="1">
                <a:solidFill>
                  <a:schemeClr val="hlink"/>
                </a:solidFill>
                <a:latin typeface="Arial" charset="0"/>
              </a:rPr>
              <a:t>*focal point</a:t>
            </a:r>
          </a:p>
          <a:p>
            <a:pPr eaLnBrk="1" hangingPunct="1">
              <a:spcBef>
                <a:spcPct val="0"/>
              </a:spcBef>
              <a:buClrTx/>
              <a:buFontTx/>
              <a:buNone/>
            </a:pPr>
            <a:r>
              <a:rPr kumimoji="0" lang="en-US" altLang="en-US" sz="2000" b="1">
                <a:latin typeface="Arial" charset="0"/>
              </a:rPr>
              <a:t>              C      what cannot be eaten   (17)</a:t>
            </a:r>
          </a:p>
          <a:p>
            <a:pPr eaLnBrk="1" hangingPunct="1">
              <a:spcBef>
                <a:spcPct val="0"/>
              </a:spcBef>
              <a:buClrTx/>
              <a:buFontTx/>
              <a:buNone/>
            </a:pPr>
            <a:r>
              <a:rPr kumimoji="0" lang="en-US" altLang="en-US" sz="2000" b="1">
                <a:latin typeface="Arial" charset="0"/>
              </a:rPr>
              <a:t>         B    </a:t>
            </a:r>
            <a:r>
              <a:rPr kumimoji="0" lang="en-US" altLang="en-US" sz="2400" b="1">
                <a:latin typeface="Arial" charset="0"/>
              </a:rPr>
              <a:t> </a:t>
            </a:r>
            <a:r>
              <a:rPr kumimoji="0" lang="en-US" altLang="en-US" sz="2800" b="1">
                <a:latin typeface="Bwhebb" pitchFamily="2" charset="0"/>
              </a:rPr>
              <a:t>mayk</a:t>
            </a:r>
            <a:r>
              <a:rPr kumimoji="0" lang="en-US" altLang="en-US" sz="2400" b="1">
                <a:latin typeface="Arial" charset="0"/>
              </a:rPr>
              <a:t> </a:t>
            </a:r>
            <a:r>
              <a:rPr kumimoji="0" lang="en-US" altLang="en-US" sz="2000" b="1">
                <a:latin typeface="Arial" charset="0"/>
              </a:rPr>
              <a:t>– ref. to place (18)</a:t>
            </a:r>
          </a:p>
          <a:p>
            <a:pPr eaLnBrk="1" hangingPunct="1">
              <a:spcBef>
                <a:spcPct val="0"/>
              </a:spcBef>
              <a:buClrTx/>
              <a:buFontTx/>
              <a:buNone/>
            </a:pPr>
            <a:r>
              <a:rPr kumimoji="0" lang="en-US" altLang="en-US" sz="2000" b="1">
                <a:latin typeface="Arial" charset="0"/>
              </a:rPr>
              <a:t>A    Be careful!  (19)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381000"/>
            <a:ext cx="91440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n-US" sz="2000" b="1">
                <a:latin typeface="Arial" charset="0"/>
              </a:rPr>
              <a:t>Deuteronomy 12: Various structures:</a:t>
            </a:r>
          </a:p>
          <a:p>
            <a:pPr eaLnBrk="1" hangingPunct="1">
              <a:spcBef>
                <a:spcPct val="0"/>
              </a:spcBef>
              <a:buClrTx/>
              <a:buFontTx/>
              <a:buNone/>
            </a:pPr>
            <a:endParaRPr kumimoji="0" lang="en-US" altLang="en-US" sz="2000">
              <a:latin typeface="Arial" charset="0"/>
            </a:endParaRPr>
          </a:p>
          <a:p>
            <a:pPr eaLnBrk="1" hangingPunct="1">
              <a:spcBef>
                <a:spcPct val="0"/>
              </a:spcBef>
              <a:buClrTx/>
              <a:buFontTx/>
              <a:buNone/>
            </a:pPr>
            <a:r>
              <a:rPr kumimoji="0" lang="en-US" altLang="en-US" sz="2000" b="1">
                <a:latin typeface="Arial" charset="0"/>
              </a:rPr>
              <a:t>Parallels:</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vs.  15  expanded in vss.  20-22</a:t>
            </a:r>
          </a:p>
          <a:p>
            <a:pPr eaLnBrk="1" hangingPunct="1">
              <a:spcBef>
                <a:spcPct val="0"/>
              </a:spcBef>
              <a:buClrTx/>
              <a:buFontTx/>
              <a:buNone/>
            </a:pPr>
            <a:r>
              <a:rPr kumimoji="0" lang="en-US" altLang="en-US" sz="2000" b="1">
                <a:latin typeface="Arial" charset="0"/>
              </a:rPr>
              <a:t>      vs.  16  expanded in vss.  23-25 (3-fold repetition)</a:t>
            </a:r>
          </a:p>
          <a:p>
            <a:pPr eaLnBrk="1" hangingPunct="1">
              <a:spcBef>
                <a:spcPct val="0"/>
              </a:spcBef>
              <a:buClrTx/>
              <a:buFontTx/>
              <a:buNone/>
            </a:pPr>
            <a:r>
              <a:rPr kumimoji="0" lang="en-US" altLang="en-US" sz="2000" b="1">
                <a:latin typeface="Arial" charset="0"/>
              </a:rPr>
              <a:t>      vs.  17  what not to do and what to do with consecrated vs.  26</a:t>
            </a:r>
          </a:p>
          <a:p>
            <a:pPr eaLnBrk="1" hangingPunct="1">
              <a:spcBef>
                <a:spcPct val="0"/>
              </a:spcBef>
              <a:buClrTx/>
              <a:buFontTx/>
              <a:buNone/>
            </a:pPr>
            <a:r>
              <a:rPr kumimoji="0" lang="en-US" altLang="en-US" sz="2000" b="1">
                <a:latin typeface="Arial" charset="0"/>
              </a:rPr>
              <a:t>      vs.  18  edible vs. “burnt”  vs.  27</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Chiasm in vss. 19-28:</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A    Be careful!  (19)</a:t>
            </a:r>
          </a:p>
          <a:p>
            <a:pPr eaLnBrk="1" hangingPunct="1">
              <a:spcBef>
                <a:spcPct val="0"/>
              </a:spcBef>
              <a:buClrTx/>
              <a:buFontTx/>
              <a:buNone/>
            </a:pPr>
            <a:r>
              <a:rPr kumimoji="0" lang="en-US" altLang="en-US" sz="2000" b="1">
                <a:latin typeface="Arial" charset="0"/>
              </a:rPr>
              <a:t>    B     eat what you desire  (20)</a:t>
            </a:r>
          </a:p>
          <a:p>
            <a:pPr eaLnBrk="1" hangingPunct="1">
              <a:spcBef>
                <a:spcPct val="0"/>
              </a:spcBef>
              <a:buClrTx/>
              <a:buFontTx/>
              <a:buNone/>
            </a:pPr>
            <a:r>
              <a:rPr kumimoji="0" lang="en-US" altLang="en-US" sz="2000" b="1">
                <a:latin typeface="Arial" charset="0"/>
              </a:rPr>
              <a:t>       C    place Yahweh chooses  (21)</a:t>
            </a:r>
          </a:p>
          <a:p>
            <a:pPr eaLnBrk="1" hangingPunct="1">
              <a:spcBef>
                <a:spcPct val="0"/>
              </a:spcBef>
              <a:buClrTx/>
              <a:buFontTx/>
              <a:buNone/>
            </a:pPr>
            <a:r>
              <a:rPr kumimoji="0" lang="en-US" altLang="en-US" sz="2000" b="1">
                <a:latin typeface="Arial" charset="0"/>
              </a:rPr>
              <a:t>           D	what is common  (22)</a:t>
            </a:r>
          </a:p>
          <a:p>
            <a:pPr eaLnBrk="1" hangingPunct="1">
              <a:spcBef>
                <a:spcPct val="0"/>
              </a:spcBef>
              <a:buClrTx/>
              <a:buFontTx/>
              <a:buNone/>
            </a:pPr>
            <a:r>
              <a:rPr kumimoji="0" lang="en-US" altLang="en-US" sz="2000" b="1">
                <a:latin typeface="Arial" charset="0"/>
              </a:rPr>
              <a:t>	         E	   blood forbidden  (23-25)  </a:t>
            </a:r>
            <a:r>
              <a:rPr kumimoji="0" lang="en-US" altLang="en-US" sz="2000" b="1">
                <a:solidFill>
                  <a:schemeClr val="hlink"/>
                </a:solidFill>
                <a:latin typeface="Arial" charset="0"/>
              </a:rPr>
              <a:t>3-fold *focal point</a:t>
            </a:r>
          </a:p>
          <a:p>
            <a:pPr eaLnBrk="1" hangingPunct="1">
              <a:spcBef>
                <a:spcPct val="0"/>
              </a:spcBef>
              <a:buClrTx/>
              <a:buFontTx/>
              <a:buNone/>
            </a:pPr>
            <a:r>
              <a:rPr kumimoji="0" lang="en-US" altLang="en-US" sz="2000" b="1">
                <a:latin typeface="Arial" charset="0"/>
              </a:rPr>
              <a:t>           D	what is holy  (26a)</a:t>
            </a:r>
          </a:p>
          <a:p>
            <a:pPr eaLnBrk="1" hangingPunct="1">
              <a:spcBef>
                <a:spcPct val="0"/>
              </a:spcBef>
              <a:buClrTx/>
              <a:buFontTx/>
              <a:buNone/>
            </a:pPr>
            <a:r>
              <a:rPr kumimoji="0" lang="en-US" altLang="en-US" sz="2000" b="1">
                <a:latin typeface="Arial" charset="0"/>
              </a:rPr>
              <a:t>       C	place Yahweh chooses  (26b)</a:t>
            </a:r>
          </a:p>
          <a:p>
            <a:pPr eaLnBrk="1" hangingPunct="1">
              <a:spcBef>
                <a:spcPct val="0"/>
              </a:spcBef>
              <a:buClrTx/>
              <a:buFontTx/>
              <a:buNone/>
            </a:pPr>
            <a:r>
              <a:rPr kumimoji="0" lang="en-US" altLang="en-US" sz="2000" b="1">
                <a:latin typeface="Arial" charset="0"/>
              </a:rPr>
              <a:t>    B       eat the flesh of offerings  (27)</a:t>
            </a:r>
          </a:p>
          <a:p>
            <a:pPr eaLnBrk="1" hangingPunct="1">
              <a:spcBef>
                <a:spcPct val="0"/>
              </a:spcBef>
              <a:buClrTx/>
              <a:buFontTx/>
              <a:buNone/>
            </a:pPr>
            <a:r>
              <a:rPr kumimoji="0" lang="en-US" altLang="en-US" sz="2000" b="1">
                <a:latin typeface="Arial" charset="0"/>
              </a:rPr>
              <a:t>A    Be careful  (28)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381000" y="609600"/>
            <a:ext cx="8610600" cy="1524000"/>
          </a:xfrm>
        </p:spPr>
        <p:txBody>
          <a:bodyPr/>
          <a:lstStyle/>
          <a:p>
            <a:pPr algn="ctr"/>
            <a:r>
              <a:rPr lang="en-US" altLang="en-US" sz="4000" b="1" smtClean="0"/>
              <a:t>DEUTERONOMISTIC HISTORY</a:t>
            </a:r>
            <a:br>
              <a:rPr lang="en-US" altLang="en-US" sz="4000" b="1" smtClean="0"/>
            </a:br>
            <a:r>
              <a:rPr lang="en-US" altLang="en-US" sz="4000" b="1" smtClean="0"/>
              <a:t>“FORMER PROPHETS”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0" y="22098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accent1"/>
                </a:solidFill>
              </a:rPr>
              <a:t>What evidence of complex history of composition (based on diversity)? </a:t>
            </a:r>
          </a:p>
          <a:p>
            <a:pPr>
              <a:spcBef>
                <a:spcPct val="0"/>
              </a:spcBef>
              <a:buClrTx/>
              <a:buFontTx/>
              <a:buNone/>
            </a:pPr>
            <a:endParaRPr kumimoji="0" lang="en-US" altLang="en-US" sz="2400" b="1">
              <a:solidFill>
                <a:schemeClr val="accent1"/>
              </a:solidFill>
            </a:endParaRPr>
          </a:p>
          <a:p>
            <a:pPr>
              <a:spcBef>
                <a:spcPct val="0"/>
              </a:spcBef>
              <a:buClrTx/>
              <a:buFontTx/>
              <a:buNone/>
            </a:pPr>
            <a:r>
              <a:rPr kumimoji="0" lang="en-US" altLang="en-US" sz="2400" b="1"/>
              <a:t>Elements of diversity: many genres, styles, and perspectives	(land records, oral traditions, political accounts, court records, etc.)</a:t>
            </a:r>
          </a:p>
          <a:p>
            <a:pPr>
              <a:spcBef>
                <a:spcPct val="0"/>
              </a:spcBef>
              <a:buClrTx/>
              <a:buFontTx/>
              <a:buNone/>
            </a:pPr>
            <a:endParaRPr kumimoji="0" lang="en-US" altLang="en-US" sz="2400" b="1"/>
          </a:p>
          <a:p>
            <a:pPr>
              <a:spcBef>
                <a:spcPct val="0"/>
              </a:spcBef>
              <a:buClrTx/>
              <a:buFontTx/>
              <a:buNone/>
            </a:pPr>
            <a:r>
              <a:rPr kumimoji="0" lang="en-US" altLang="en-US" sz="2400" b="1">
                <a:solidFill>
                  <a:schemeClr val="accent1"/>
                </a:solidFill>
              </a:rPr>
              <a:t>What then makes this material “hang together” in unity as a block? </a:t>
            </a:r>
          </a:p>
          <a:p>
            <a:pPr>
              <a:spcBef>
                <a:spcPct val="0"/>
              </a:spcBef>
              <a:buClrTx/>
              <a:buFontTx/>
              <a:buNone/>
            </a:pPr>
            <a:r>
              <a:rPr kumimoji="0" lang="en-US" altLang="en-US" sz="2400" b="1">
                <a:solidFill>
                  <a:schemeClr val="accent2"/>
                </a:solidFill>
              </a:rPr>
              <a:t>In groups:</a:t>
            </a:r>
          </a:p>
          <a:p>
            <a:pPr>
              <a:spcBef>
                <a:spcPct val="0"/>
              </a:spcBef>
              <a:buClrTx/>
              <a:buFontTx/>
              <a:buNone/>
            </a:pPr>
            <a:r>
              <a:rPr kumimoji="0" lang="en-US" altLang="en-US" sz="2400" b="1">
                <a:solidFill>
                  <a:schemeClr val="accent2"/>
                </a:solidFill>
              </a:rPr>
              <a:t>a)  Go over results of #12. a) &amp; b)</a:t>
            </a:r>
          </a:p>
          <a:p>
            <a:pPr>
              <a:spcBef>
                <a:spcPct val="0"/>
              </a:spcBef>
              <a:buClrTx/>
              <a:buFontTx/>
              <a:buNone/>
            </a:pPr>
            <a:r>
              <a:rPr kumimoji="0" lang="en-US" altLang="en-US" sz="2400" b="1">
                <a:solidFill>
                  <a:schemeClr val="accent2"/>
                </a:solidFill>
              </a:rPr>
              <a:t>b) Discuss: “For what reason would someone have compiled this body of literature?  Note the historical situation at the end of 2 Kings. </a:t>
            </a:r>
          </a:p>
        </p:txBody>
      </p:sp>
      <p:sp>
        <p:nvSpPr>
          <p:cNvPr id="31747" name="Rectangle 3"/>
          <p:cNvSpPr>
            <a:spLocks noChangeArrowheads="1"/>
          </p:cNvSpPr>
          <p:nvPr/>
        </p:nvSpPr>
        <p:spPr bwMode="auto">
          <a:xfrm>
            <a:off x="762000" y="0"/>
            <a:ext cx="4418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Deuteronomistic History (1 of 4)</a:t>
            </a:r>
          </a:p>
          <a:p>
            <a:pPr algn="ctr">
              <a:spcBef>
                <a:spcPct val="0"/>
              </a:spcBef>
              <a:buClrTx/>
              <a:buFontTx/>
              <a:buNone/>
            </a:pPr>
            <a:r>
              <a:rPr kumimoji="0" lang="en-US" altLang="en-US" sz="2400" b="1"/>
              <a:t>(Assign. #12)</a:t>
            </a:r>
          </a:p>
        </p:txBody>
      </p:sp>
      <p:graphicFrame>
        <p:nvGraphicFramePr>
          <p:cNvPr id="31748" name="Object 4"/>
          <p:cNvGraphicFramePr>
            <a:graphicFrameLocks noChangeAspect="1"/>
          </p:cNvGraphicFramePr>
          <p:nvPr/>
        </p:nvGraphicFramePr>
        <p:xfrm>
          <a:off x="5334000" y="0"/>
          <a:ext cx="3573463" cy="2297113"/>
        </p:xfrm>
        <a:graphic>
          <a:graphicData uri="http://schemas.openxmlformats.org/presentationml/2006/ole">
            <mc:AlternateContent xmlns:mc="http://schemas.openxmlformats.org/markup-compatibility/2006">
              <mc:Choice xmlns:v="urn:schemas-microsoft-com:vml" Requires="v">
                <p:oleObj spid="_x0000_s31760" name="Clip" r:id="rId3" imgW="3421685" imgH="3097987" progId="MS_ClipArt_Gallery.5">
                  <p:embed/>
                </p:oleObj>
              </mc:Choice>
              <mc:Fallback>
                <p:oleObj name="Clip" r:id="rId3" imgW="3421685" imgH="3097987"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573463"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9" name="Text Box 5"/>
          <p:cNvSpPr txBox="1">
            <a:spLocks noChangeArrowheads="1"/>
          </p:cNvSpPr>
          <p:nvPr/>
        </p:nvSpPr>
        <p:spPr bwMode="auto">
          <a:xfrm>
            <a:off x="1219200" y="990600"/>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(Walking in the footsteps of Martin Noth)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2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p>
        </p:txBody>
      </p:sp>
      <p:sp>
        <p:nvSpPr>
          <p:cNvPr id="287747" name="Text Box 3"/>
          <p:cNvSpPr txBox="1">
            <a:spLocks noChangeArrowheads="1"/>
          </p:cNvSpPr>
          <p:nvPr/>
        </p:nvSpPr>
        <p:spPr bwMode="auto">
          <a:xfrm>
            <a:off x="0" y="6858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Responses to #12:</a:t>
            </a:r>
          </a:p>
          <a:p>
            <a:pPr>
              <a:spcBef>
                <a:spcPct val="0"/>
              </a:spcBef>
              <a:buClrTx/>
              <a:buFontTx/>
              <a:buNone/>
            </a:pPr>
            <a:endParaRPr kumimoji="0" lang="en-US" altLang="en-US" sz="2400" b="1"/>
          </a:p>
          <a:p>
            <a:pPr>
              <a:spcBef>
                <a:spcPct val="0"/>
              </a:spcBef>
              <a:buClrTx/>
              <a:buFontTx/>
              <a:buNone/>
            </a:pPr>
            <a:r>
              <a:rPr kumimoji="0" lang="en-US" altLang="en-US" sz="2400" b="1"/>
              <a:t>Observations:</a:t>
            </a:r>
          </a:p>
          <a:p>
            <a:pPr>
              <a:spcBef>
                <a:spcPct val="0"/>
              </a:spcBef>
              <a:buClrTx/>
              <a:buFontTx/>
              <a:buNone/>
            </a:pPr>
            <a:endParaRPr kumimoji="0" lang="en-US" altLang="en-US" sz="2400" b="1"/>
          </a:p>
          <a:p>
            <a:pPr>
              <a:spcBef>
                <a:spcPct val="0"/>
              </a:spcBef>
              <a:buClrTx/>
              <a:buFontTx/>
              <a:buAutoNum type="arabicParenR"/>
            </a:pPr>
            <a:r>
              <a:rPr kumimoji="0" lang="en-US" altLang="en-US" sz="2400" b="1"/>
              <a:t>More narrator comment than description of action.</a:t>
            </a:r>
          </a:p>
          <a:p>
            <a:pPr>
              <a:spcBef>
                <a:spcPct val="0"/>
              </a:spcBef>
              <a:buClrTx/>
              <a:buFontTx/>
              <a:buAutoNum type="arabicParenR"/>
            </a:pPr>
            <a:r>
              <a:rPr kumimoji="0" lang="en-US" altLang="en-US" sz="2400" b="1"/>
              <a:t>Mainly speeches in the mouths of main characters</a:t>
            </a:r>
          </a:p>
          <a:p>
            <a:pPr>
              <a:spcBef>
                <a:spcPct val="0"/>
              </a:spcBef>
              <a:buClrTx/>
              <a:buFontTx/>
              <a:buAutoNum type="arabicParenR"/>
            </a:pPr>
            <a:r>
              <a:rPr kumimoji="0" lang="en-US" altLang="en-US" sz="2400" b="1"/>
              <a:t>Indirectly address the audience</a:t>
            </a:r>
          </a:p>
          <a:p>
            <a:pPr>
              <a:spcBef>
                <a:spcPct val="0"/>
              </a:spcBef>
              <a:buClrTx/>
              <a:buFontTx/>
              <a:buAutoNum type="arabicParenR"/>
            </a:pPr>
            <a:r>
              <a:rPr kumimoji="0" lang="en-US" altLang="en-US" sz="2400" b="1"/>
              <a:t>Reflective recitals on past history or reflection on upcoming events</a:t>
            </a:r>
          </a:p>
          <a:p>
            <a:pPr>
              <a:spcBef>
                <a:spcPct val="0"/>
              </a:spcBef>
              <a:buClrTx/>
              <a:buFontTx/>
              <a:buAutoNum type="arabicParenR"/>
            </a:pPr>
            <a:r>
              <a:rPr kumimoji="0" lang="en-US" altLang="en-US" sz="2400" b="1"/>
              <a:t>Uphold the covenant (Deut.) as the standard</a:t>
            </a:r>
          </a:p>
        </p:txBody>
      </p:sp>
      <p:sp>
        <p:nvSpPr>
          <p:cNvPr id="32772" name="Rectangle 4"/>
          <p:cNvSpPr>
            <a:spLocks noChangeArrowheads="1"/>
          </p:cNvSpPr>
          <p:nvPr/>
        </p:nvSpPr>
        <p:spPr bwMode="auto">
          <a:xfrm>
            <a:off x="2362200" y="0"/>
            <a:ext cx="438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Deuteronomistic History (2 of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additive="base">
                                        <p:cTn id="7" dur="500" fill="hold"/>
                                        <p:tgtEl>
                                          <p:spTgt spid="287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7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7747">
                                            <p:txEl>
                                              <p:pRg st="2" end="2"/>
                                            </p:txEl>
                                          </p:spTgt>
                                        </p:tgtEl>
                                        <p:attrNameLst>
                                          <p:attrName>style.visibility</p:attrName>
                                        </p:attrNameLst>
                                      </p:cBhvr>
                                      <p:to>
                                        <p:strVal val="visible"/>
                                      </p:to>
                                    </p:set>
                                    <p:anim calcmode="lin" valueType="num">
                                      <p:cBhvr additive="base">
                                        <p:cTn id="13" dur="500" fill="hold"/>
                                        <p:tgtEl>
                                          <p:spTgt spid="287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7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7747">
                                            <p:txEl>
                                              <p:pRg st="4" end="4"/>
                                            </p:txEl>
                                          </p:spTgt>
                                        </p:tgtEl>
                                        <p:attrNameLst>
                                          <p:attrName>style.visibility</p:attrName>
                                        </p:attrNameLst>
                                      </p:cBhvr>
                                      <p:to>
                                        <p:strVal val="visible"/>
                                      </p:to>
                                    </p:set>
                                    <p:anim calcmode="lin" valueType="num">
                                      <p:cBhvr additive="base">
                                        <p:cTn id="19" dur="500" fill="hold"/>
                                        <p:tgtEl>
                                          <p:spTgt spid="2877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7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7747">
                                            <p:txEl>
                                              <p:pRg st="5" end="5"/>
                                            </p:txEl>
                                          </p:spTgt>
                                        </p:tgtEl>
                                        <p:attrNameLst>
                                          <p:attrName>style.visibility</p:attrName>
                                        </p:attrNameLst>
                                      </p:cBhvr>
                                      <p:to>
                                        <p:strVal val="visible"/>
                                      </p:to>
                                    </p:set>
                                    <p:anim calcmode="lin" valueType="num">
                                      <p:cBhvr additive="base">
                                        <p:cTn id="25" dur="500" fill="hold"/>
                                        <p:tgtEl>
                                          <p:spTgt spid="2877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7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7747">
                                            <p:txEl>
                                              <p:pRg st="6" end="6"/>
                                            </p:txEl>
                                          </p:spTgt>
                                        </p:tgtEl>
                                        <p:attrNameLst>
                                          <p:attrName>style.visibility</p:attrName>
                                        </p:attrNameLst>
                                      </p:cBhvr>
                                      <p:to>
                                        <p:strVal val="visible"/>
                                      </p:to>
                                    </p:set>
                                    <p:anim calcmode="lin" valueType="num">
                                      <p:cBhvr additive="base">
                                        <p:cTn id="31" dur="500" fill="hold"/>
                                        <p:tgtEl>
                                          <p:spTgt spid="28774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77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7747">
                                            <p:txEl>
                                              <p:pRg st="7" end="7"/>
                                            </p:txEl>
                                          </p:spTgt>
                                        </p:tgtEl>
                                        <p:attrNameLst>
                                          <p:attrName>style.visibility</p:attrName>
                                        </p:attrNameLst>
                                      </p:cBhvr>
                                      <p:to>
                                        <p:strVal val="visible"/>
                                      </p:to>
                                    </p:set>
                                    <p:anim calcmode="lin" valueType="num">
                                      <p:cBhvr additive="base">
                                        <p:cTn id="37" dur="500" fill="hold"/>
                                        <p:tgtEl>
                                          <p:spTgt spid="2877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7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7747">
                                            <p:txEl>
                                              <p:pRg st="8" end="8"/>
                                            </p:txEl>
                                          </p:spTgt>
                                        </p:tgtEl>
                                        <p:attrNameLst>
                                          <p:attrName>style.visibility</p:attrName>
                                        </p:attrNameLst>
                                      </p:cBhvr>
                                      <p:to>
                                        <p:strVal val="visible"/>
                                      </p:to>
                                    </p:set>
                                    <p:anim calcmode="lin" valueType="num">
                                      <p:cBhvr additive="base">
                                        <p:cTn id="43" dur="500" fill="hold"/>
                                        <p:tgtEl>
                                          <p:spTgt spid="28774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77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68580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b="1"/>
          </a:p>
          <a:p>
            <a:pPr>
              <a:spcBef>
                <a:spcPct val="0"/>
              </a:spcBef>
              <a:buClrTx/>
              <a:buFontTx/>
              <a:buNone/>
            </a:pPr>
            <a:r>
              <a:rPr kumimoji="0" lang="en-US" altLang="en-US" sz="2400" b="1"/>
              <a:t>2. 	</a:t>
            </a:r>
            <a:r>
              <a:rPr kumimoji="0" lang="en-US" altLang="en-US" sz="2400" b="1">
                <a:solidFill>
                  <a:schemeClr val="accent1"/>
                </a:solidFill>
              </a:rPr>
              <a:t>Elements of unity:</a:t>
            </a:r>
            <a:r>
              <a:rPr kumimoji="0" lang="en-US" altLang="en-US" sz="2400" b="1"/>
              <a:t> </a:t>
            </a:r>
          </a:p>
          <a:p>
            <a:pPr>
              <a:spcBef>
                <a:spcPct val="0"/>
              </a:spcBef>
              <a:buClrTx/>
              <a:buFontTx/>
              <a:buNone/>
            </a:pPr>
            <a:r>
              <a:rPr kumimoji="0" lang="en-US" altLang="en-US" sz="2400" b="1"/>
              <a:t>	Edited with blocks of speeches/narrator comments from same covenantal, “Deuteronomistic perspective” which address the audience with interpretive reflections</a:t>
            </a:r>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Main intention: </a:t>
            </a:r>
            <a:endParaRPr kumimoji="0" lang="en-US" altLang="en-US" sz="2400" b="1"/>
          </a:p>
          <a:p>
            <a:pPr>
              <a:spcBef>
                <a:spcPct val="0"/>
              </a:spcBef>
              <a:buClrTx/>
              <a:buFontTx/>
              <a:buNone/>
            </a:pPr>
            <a:r>
              <a:rPr kumimoji="0" lang="en-US" altLang="en-US" sz="2400" b="1"/>
              <a:t>	To </a:t>
            </a:r>
            <a:r>
              <a:rPr kumimoji="0" lang="en-US" altLang="en-US" sz="2400" b="1">
                <a:solidFill>
                  <a:schemeClr val="hlink"/>
                </a:solidFill>
              </a:rPr>
              <a:t>explain</a:t>
            </a:r>
            <a:r>
              <a:rPr kumimoji="0" lang="en-US" altLang="en-US" sz="2400" b="1"/>
              <a:t> the exile &amp; </a:t>
            </a:r>
            <a:r>
              <a:rPr kumimoji="0" lang="en-US" altLang="en-US" sz="2400" b="1">
                <a:solidFill>
                  <a:schemeClr val="hlink"/>
                </a:solidFill>
              </a:rPr>
              <a:t>preserve their identity</a:t>
            </a: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Main theme/message:</a:t>
            </a:r>
            <a:r>
              <a:rPr kumimoji="0" lang="en-US" altLang="en-US" sz="2400" b="1"/>
              <a:t> </a:t>
            </a:r>
          </a:p>
          <a:p>
            <a:pPr>
              <a:spcBef>
                <a:spcPct val="0"/>
              </a:spcBef>
              <a:buClrTx/>
              <a:buFontTx/>
              <a:buNone/>
            </a:pPr>
            <a:r>
              <a:rPr kumimoji="0" lang="en-US" altLang="en-US" sz="2400" b="1"/>
              <a:t>	Exile was the result of Israel's violation of the covenant.  Yahweh did not abandon them.</a:t>
            </a:r>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Historical perspective:</a:t>
            </a:r>
            <a:r>
              <a:rPr kumimoji="0" lang="en-US" altLang="en-US" sz="2400" b="1"/>
              <a:t> </a:t>
            </a:r>
          </a:p>
          <a:p>
            <a:pPr>
              <a:spcBef>
                <a:spcPct val="0"/>
              </a:spcBef>
              <a:buClrTx/>
              <a:buFontTx/>
              <a:buNone/>
            </a:pPr>
            <a:r>
              <a:rPr kumimoji="0" lang="en-US" altLang="en-US" sz="2400" b="1"/>
              <a:t>	Probably edited during exile.</a:t>
            </a:r>
          </a:p>
        </p:txBody>
      </p:sp>
      <p:sp>
        <p:nvSpPr>
          <p:cNvPr id="33795" name="Rectangle 3"/>
          <p:cNvSpPr>
            <a:spLocks noChangeArrowheads="1"/>
          </p:cNvSpPr>
          <p:nvPr/>
        </p:nvSpPr>
        <p:spPr bwMode="auto">
          <a:xfrm>
            <a:off x="2362200" y="0"/>
            <a:ext cx="438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Deuteronomistic History (3 of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8770">
                                            <p:txEl>
                                              <p:pRg st="1" end="1"/>
                                            </p:txEl>
                                          </p:spTgt>
                                        </p:tgtEl>
                                        <p:attrNameLst>
                                          <p:attrName>style.visibility</p:attrName>
                                        </p:attrNameLst>
                                      </p:cBhvr>
                                      <p:to>
                                        <p:strVal val="visible"/>
                                      </p:to>
                                    </p:set>
                                    <p:anim calcmode="lin" valueType="num">
                                      <p:cBhvr additive="base">
                                        <p:cTn id="7" dur="500" fill="hold"/>
                                        <p:tgtEl>
                                          <p:spTgt spid="28877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8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8770">
                                            <p:txEl>
                                              <p:pRg st="2" end="2"/>
                                            </p:txEl>
                                          </p:spTgt>
                                        </p:tgtEl>
                                        <p:attrNameLst>
                                          <p:attrName>style.visibility</p:attrName>
                                        </p:attrNameLst>
                                      </p:cBhvr>
                                      <p:to>
                                        <p:strVal val="visible"/>
                                      </p:to>
                                    </p:set>
                                    <p:anim calcmode="lin" valueType="num">
                                      <p:cBhvr additive="base">
                                        <p:cTn id="13" dur="500" fill="hold"/>
                                        <p:tgtEl>
                                          <p:spTgt spid="28877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87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8770">
                                            <p:txEl>
                                              <p:pRg st="4" end="4"/>
                                            </p:txEl>
                                          </p:spTgt>
                                        </p:tgtEl>
                                        <p:attrNameLst>
                                          <p:attrName>style.visibility</p:attrName>
                                        </p:attrNameLst>
                                      </p:cBhvr>
                                      <p:to>
                                        <p:strVal val="visible"/>
                                      </p:to>
                                    </p:set>
                                    <p:anim calcmode="lin" valueType="num">
                                      <p:cBhvr additive="base">
                                        <p:cTn id="19" dur="500" fill="hold"/>
                                        <p:tgtEl>
                                          <p:spTgt spid="28877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87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8770">
                                            <p:txEl>
                                              <p:pRg st="5" end="5"/>
                                            </p:txEl>
                                          </p:spTgt>
                                        </p:tgtEl>
                                        <p:attrNameLst>
                                          <p:attrName>style.visibility</p:attrName>
                                        </p:attrNameLst>
                                      </p:cBhvr>
                                      <p:to>
                                        <p:strVal val="visible"/>
                                      </p:to>
                                    </p:set>
                                    <p:anim calcmode="lin" valueType="num">
                                      <p:cBhvr additive="base">
                                        <p:cTn id="25" dur="500" fill="hold"/>
                                        <p:tgtEl>
                                          <p:spTgt spid="28877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87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8770">
                                            <p:txEl>
                                              <p:pRg st="7" end="7"/>
                                            </p:txEl>
                                          </p:spTgt>
                                        </p:tgtEl>
                                        <p:attrNameLst>
                                          <p:attrName>style.visibility</p:attrName>
                                        </p:attrNameLst>
                                      </p:cBhvr>
                                      <p:to>
                                        <p:strVal val="visible"/>
                                      </p:to>
                                    </p:set>
                                    <p:anim calcmode="lin" valueType="num">
                                      <p:cBhvr additive="base">
                                        <p:cTn id="31" dur="500" fill="hold"/>
                                        <p:tgtEl>
                                          <p:spTgt spid="288770">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877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8770">
                                            <p:txEl>
                                              <p:pRg st="8" end="8"/>
                                            </p:txEl>
                                          </p:spTgt>
                                        </p:tgtEl>
                                        <p:attrNameLst>
                                          <p:attrName>style.visibility</p:attrName>
                                        </p:attrNameLst>
                                      </p:cBhvr>
                                      <p:to>
                                        <p:strVal val="visible"/>
                                      </p:to>
                                    </p:set>
                                    <p:anim calcmode="lin" valueType="num">
                                      <p:cBhvr additive="base">
                                        <p:cTn id="37" dur="500" fill="hold"/>
                                        <p:tgtEl>
                                          <p:spTgt spid="288770">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877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8770">
                                            <p:txEl>
                                              <p:pRg st="10" end="10"/>
                                            </p:txEl>
                                          </p:spTgt>
                                        </p:tgtEl>
                                        <p:attrNameLst>
                                          <p:attrName>style.visibility</p:attrName>
                                        </p:attrNameLst>
                                      </p:cBhvr>
                                      <p:to>
                                        <p:strVal val="visible"/>
                                      </p:to>
                                    </p:set>
                                    <p:anim calcmode="lin" valueType="num">
                                      <p:cBhvr additive="base">
                                        <p:cTn id="43" dur="500" fill="hold"/>
                                        <p:tgtEl>
                                          <p:spTgt spid="28877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877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8770">
                                            <p:txEl>
                                              <p:pRg st="11" end="11"/>
                                            </p:txEl>
                                          </p:spTgt>
                                        </p:tgtEl>
                                        <p:attrNameLst>
                                          <p:attrName>style.visibility</p:attrName>
                                        </p:attrNameLst>
                                      </p:cBhvr>
                                      <p:to>
                                        <p:strVal val="visible"/>
                                      </p:to>
                                    </p:set>
                                    <p:anim calcmode="lin" valueType="num">
                                      <p:cBhvr additive="base">
                                        <p:cTn id="49" dur="500" fill="hold"/>
                                        <p:tgtEl>
                                          <p:spTgt spid="288770">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8770">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239000" cy="4893647"/>
          </a:xfrm>
          <a:prstGeom prst="rect">
            <a:avLst/>
          </a:prstGeom>
          <a:noFill/>
        </p:spPr>
        <p:txBody>
          <a:bodyPr wrap="square" rtlCol="0">
            <a:spAutoFit/>
          </a:bodyPr>
          <a:lstStyle/>
          <a:p>
            <a:r>
              <a:rPr lang="en-US" b="1" dirty="0" smtClean="0"/>
              <a:t>I have sent an email to you with the </a:t>
            </a:r>
            <a:r>
              <a:rPr lang="en-US" b="1" dirty="0" smtClean="0">
                <a:solidFill>
                  <a:schemeClr val="accent1">
                    <a:lumMod val="75000"/>
                    <a:lumOff val="25000"/>
                  </a:schemeClr>
                </a:solidFill>
              </a:rPr>
              <a:t>COS </a:t>
            </a:r>
            <a:r>
              <a:rPr lang="en-US" b="1" dirty="0">
                <a:solidFill>
                  <a:schemeClr val="accent1">
                    <a:lumMod val="75000"/>
                    <a:lumOff val="25000"/>
                  </a:schemeClr>
                </a:solidFill>
              </a:rPr>
              <a:t>221 Evaluation Form</a:t>
            </a:r>
            <a:r>
              <a:rPr lang="en-US" b="1" dirty="0"/>
              <a:t> AND the </a:t>
            </a:r>
            <a:r>
              <a:rPr lang="en-US" b="1" dirty="0">
                <a:solidFill>
                  <a:schemeClr val="accent1">
                    <a:lumMod val="75000"/>
                    <a:lumOff val="25000"/>
                  </a:schemeClr>
                </a:solidFill>
              </a:rPr>
              <a:t>Ministry Application Assignment. </a:t>
            </a:r>
            <a:r>
              <a:rPr lang="en-US" b="1" dirty="0"/>
              <a:t> </a:t>
            </a:r>
            <a:endParaRPr lang="en-US" b="1" dirty="0" smtClean="0"/>
          </a:p>
          <a:p>
            <a:endParaRPr lang="en-US" b="1" dirty="0"/>
          </a:p>
          <a:p>
            <a:r>
              <a:rPr lang="en-US" b="1" dirty="0" smtClean="0">
                <a:solidFill>
                  <a:schemeClr val="accent3"/>
                </a:solidFill>
              </a:rPr>
              <a:t>Both </a:t>
            </a:r>
            <a:r>
              <a:rPr lang="en-US" b="1" dirty="0">
                <a:solidFill>
                  <a:schemeClr val="accent3"/>
                </a:solidFill>
              </a:rPr>
              <a:t>sections </a:t>
            </a:r>
            <a:r>
              <a:rPr lang="en-US" b="1" dirty="0" smtClean="0">
                <a:solidFill>
                  <a:schemeClr val="accent3"/>
                </a:solidFill>
              </a:rPr>
              <a:t>MUST </a:t>
            </a:r>
            <a:r>
              <a:rPr lang="en-US" b="1" dirty="0">
                <a:solidFill>
                  <a:schemeClr val="accent3"/>
                </a:solidFill>
              </a:rPr>
              <a:t>BE completed for you to receive your final grade in this course.  </a:t>
            </a:r>
            <a:endParaRPr lang="en-US" b="1" dirty="0" smtClean="0">
              <a:solidFill>
                <a:schemeClr val="accent3"/>
              </a:solidFill>
            </a:endParaRPr>
          </a:p>
          <a:p>
            <a:endParaRPr lang="en-US" b="1" dirty="0"/>
          </a:p>
          <a:p>
            <a:r>
              <a:rPr lang="en-US" b="1" dirty="0" smtClean="0"/>
              <a:t>Both </a:t>
            </a:r>
            <a:r>
              <a:rPr lang="en-US" b="1" dirty="0"/>
              <a:t>sections must be “</a:t>
            </a:r>
            <a:r>
              <a:rPr lang="en-US" b="1" dirty="0">
                <a:solidFill>
                  <a:schemeClr val="accent3"/>
                </a:solidFill>
              </a:rPr>
              <a:t>MAILED</a:t>
            </a:r>
            <a:r>
              <a:rPr lang="en-US" b="1" dirty="0"/>
              <a:t>” by regular mail to the COS Director </a:t>
            </a:r>
            <a:r>
              <a:rPr lang="en-US" b="1" dirty="0">
                <a:solidFill>
                  <a:schemeClr val="accent3"/>
                </a:solidFill>
              </a:rPr>
              <a:t>within 3 days </a:t>
            </a:r>
            <a:r>
              <a:rPr lang="en-US" b="1" dirty="0"/>
              <a:t>of the last day of the course.  </a:t>
            </a:r>
            <a:endParaRPr lang="en-US" b="1" dirty="0" smtClean="0"/>
          </a:p>
          <a:p>
            <a:endParaRPr lang="en-US" b="1" dirty="0"/>
          </a:p>
          <a:p>
            <a:r>
              <a:rPr lang="en-US" b="1" dirty="0" smtClean="0"/>
              <a:t>(</a:t>
            </a:r>
            <a:r>
              <a:rPr lang="en-US" b="1" dirty="0"/>
              <a:t>Fuller instructions are provided in the Ministry Application Form.)</a:t>
            </a:r>
          </a:p>
        </p:txBody>
      </p:sp>
    </p:spTree>
    <p:extLst>
      <p:ext uri="{BB962C8B-B14F-4D97-AF65-F5344CB8AC3E}">
        <p14:creationId xmlns:p14="http://schemas.microsoft.com/office/powerpoint/2010/main" val="3085217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533400"/>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3. 	</a:t>
            </a:r>
            <a:r>
              <a:rPr kumimoji="0" lang="en-US" altLang="en-US" sz="2400" b="1">
                <a:solidFill>
                  <a:schemeClr val="accent1"/>
                </a:solidFill>
              </a:rPr>
              <a:t>Independent, self-contained 'books'?  </a:t>
            </a:r>
            <a:endParaRPr kumimoji="0" lang="en-US" altLang="en-US" sz="2400" b="1"/>
          </a:p>
          <a:p>
            <a:pPr>
              <a:spcBef>
                <a:spcPct val="0"/>
              </a:spcBef>
              <a:buClrTx/>
              <a:buFontTx/>
              <a:buNone/>
            </a:pPr>
            <a:r>
              <a:rPr kumimoji="0" lang="en-US" altLang="en-US" sz="2400" b="1"/>
              <a:t>	No (some self-contained units)</a:t>
            </a:r>
          </a:p>
          <a:p>
            <a:pPr>
              <a:spcBef>
                <a:spcPct val="0"/>
              </a:spcBef>
              <a:buClrTx/>
              <a:buFontTx/>
              <a:buNone/>
            </a:pPr>
            <a:endParaRPr kumimoji="0" lang="en-US" altLang="en-US" sz="2400" b="1"/>
          </a:p>
          <a:p>
            <a:pPr>
              <a:spcBef>
                <a:spcPct val="0"/>
              </a:spcBef>
              <a:buClrTx/>
              <a:buFontTx/>
              <a:buNone/>
            </a:pPr>
            <a:r>
              <a:rPr kumimoji="0" lang="en-US" altLang="en-US" sz="2400" b="1"/>
              <a:t>4. 	</a:t>
            </a:r>
            <a:r>
              <a:rPr kumimoji="0" lang="en-US" altLang="en-US" sz="2400" b="1">
                <a:solidFill>
                  <a:schemeClr val="accent1"/>
                </a:solidFill>
              </a:rPr>
              <a:t>Authorship: </a:t>
            </a:r>
          </a:p>
          <a:p>
            <a:pPr>
              <a:spcBef>
                <a:spcPct val="0"/>
              </a:spcBef>
              <a:buClrTx/>
              <a:buFontTx/>
              <a:buNone/>
            </a:pPr>
            <a:r>
              <a:rPr kumimoji="0" lang="en-US" altLang="en-US" sz="2400" b="1"/>
              <a:t>	diverse, anonymous; much editing</a:t>
            </a:r>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5 Periods:</a:t>
            </a:r>
            <a:endParaRPr kumimoji="0" lang="en-US" altLang="en-US" sz="2400" b="1"/>
          </a:p>
          <a:p>
            <a:pPr>
              <a:spcBef>
                <a:spcPct val="0"/>
              </a:spcBef>
              <a:buClrTx/>
              <a:buFontTx/>
              <a:buNone/>
            </a:pPr>
            <a:r>
              <a:rPr kumimoji="0" lang="en-US" altLang="en-US" sz="2400" b="1"/>
              <a:t>Conquest:    	(Joshua)    	obedience and victory</a:t>
            </a:r>
          </a:p>
          <a:p>
            <a:pPr>
              <a:spcBef>
                <a:spcPct val="0"/>
              </a:spcBef>
              <a:buClrTx/>
              <a:buFontTx/>
              <a:buNone/>
            </a:pPr>
            <a:endParaRPr kumimoji="0" lang="en-US" altLang="en-US" sz="2400" b="1"/>
          </a:p>
          <a:p>
            <a:pPr>
              <a:spcBef>
                <a:spcPct val="0"/>
              </a:spcBef>
              <a:buClrTx/>
              <a:buFontTx/>
              <a:buNone/>
            </a:pPr>
            <a:r>
              <a:rPr kumimoji="0" lang="en-US" altLang="en-US" sz="2400" b="1"/>
              <a:t>Judges:      	(Judges)    	disobedience (cycles)</a:t>
            </a:r>
          </a:p>
          <a:p>
            <a:pPr>
              <a:spcBef>
                <a:spcPct val="0"/>
              </a:spcBef>
              <a:buClrTx/>
              <a:buFontTx/>
              <a:buNone/>
            </a:pPr>
            <a:endParaRPr kumimoji="0" lang="en-US" altLang="en-US" sz="2400" b="1"/>
          </a:p>
          <a:p>
            <a:pPr>
              <a:spcBef>
                <a:spcPct val="0"/>
              </a:spcBef>
              <a:buClrTx/>
              <a:buFontTx/>
              <a:buNone/>
            </a:pPr>
            <a:r>
              <a:rPr kumimoji="0" lang="en-US" altLang="en-US" sz="2400" b="1"/>
              <a:t>King David:  	(1-2 Sam)   	time of greatest blessing</a:t>
            </a:r>
          </a:p>
          <a:p>
            <a:pPr>
              <a:spcBef>
                <a:spcPct val="0"/>
              </a:spcBef>
              <a:buClrTx/>
              <a:buFontTx/>
              <a:buNone/>
            </a:pPr>
            <a:endParaRPr kumimoji="0" lang="en-US" altLang="en-US" sz="2400" b="1"/>
          </a:p>
          <a:p>
            <a:pPr>
              <a:spcBef>
                <a:spcPct val="0"/>
              </a:spcBef>
              <a:buClrTx/>
              <a:buFontTx/>
              <a:buNone/>
            </a:pPr>
            <a:r>
              <a:rPr kumimoji="0" lang="en-US" altLang="en-US" sz="2400" b="1"/>
              <a:t>Kings:       	(1-2 Kings) 	downhill slide, intervention of prophets</a:t>
            </a:r>
          </a:p>
          <a:p>
            <a:pPr>
              <a:spcBef>
                <a:spcPct val="0"/>
              </a:spcBef>
              <a:buClrTx/>
              <a:buFontTx/>
              <a:buNone/>
            </a:pPr>
            <a:endParaRPr kumimoji="0" lang="en-US" altLang="en-US" sz="2400" b="1"/>
          </a:p>
          <a:p>
            <a:pPr>
              <a:spcBef>
                <a:spcPct val="0"/>
              </a:spcBef>
              <a:buClrTx/>
              <a:buFontTx/>
              <a:buNone/>
            </a:pPr>
            <a:r>
              <a:rPr kumimoji="0" lang="en-US" altLang="en-US" sz="2400" b="1"/>
              <a:t>Fall &amp; Exile 	(2 Kings)   	the end (ambiguous, King Jehoiachin				released from prison) </a:t>
            </a:r>
            <a:endParaRPr kumimoji="0" lang="en-US" altLang="en-US" sz="2400"/>
          </a:p>
        </p:txBody>
      </p:sp>
      <p:sp>
        <p:nvSpPr>
          <p:cNvPr id="34819" name="Rectangle 3"/>
          <p:cNvSpPr>
            <a:spLocks noChangeArrowheads="1"/>
          </p:cNvSpPr>
          <p:nvPr/>
        </p:nvSpPr>
        <p:spPr bwMode="auto">
          <a:xfrm>
            <a:off x="2286000" y="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Deuteronomistic History (4 of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4">
                                            <p:txEl>
                                              <p:pRg st="0" end="0"/>
                                            </p:txEl>
                                          </p:spTgt>
                                        </p:tgtEl>
                                        <p:attrNameLst>
                                          <p:attrName>style.visibility</p:attrName>
                                        </p:attrNameLst>
                                      </p:cBhvr>
                                      <p:to>
                                        <p:strVal val="visible"/>
                                      </p:to>
                                    </p:set>
                                    <p:anim calcmode="lin" valueType="num">
                                      <p:cBhvr additive="base">
                                        <p:cTn id="7" dur="500" fill="hold"/>
                                        <p:tgtEl>
                                          <p:spTgt spid="2897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9794">
                                            <p:txEl>
                                              <p:pRg st="1" end="1"/>
                                            </p:txEl>
                                          </p:spTgt>
                                        </p:tgtEl>
                                        <p:attrNameLst>
                                          <p:attrName>style.visibility</p:attrName>
                                        </p:attrNameLst>
                                      </p:cBhvr>
                                      <p:to>
                                        <p:strVal val="visible"/>
                                      </p:to>
                                    </p:set>
                                    <p:anim calcmode="lin" valueType="num">
                                      <p:cBhvr additive="base">
                                        <p:cTn id="13" dur="500" fill="hold"/>
                                        <p:tgtEl>
                                          <p:spTgt spid="2897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97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9794">
                                            <p:txEl>
                                              <p:pRg st="3" end="3"/>
                                            </p:txEl>
                                          </p:spTgt>
                                        </p:tgtEl>
                                        <p:attrNameLst>
                                          <p:attrName>style.visibility</p:attrName>
                                        </p:attrNameLst>
                                      </p:cBhvr>
                                      <p:to>
                                        <p:strVal val="visible"/>
                                      </p:to>
                                    </p:set>
                                    <p:anim calcmode="lin" valueType="num">
                                      <p:cBhvr additive="base">
                                        <p:cTn id="19" dur="500" fill="hold"/>
                                        <p:tgtEl>
                                          <p:spTgt spid="28979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97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9794">
                                            <p:txEl>
                                              <p:pRg st="4" end="4"/>
                                            </p:txEl>
                                          </p:spTgt>
                                        </p:tgtEl>
                                        <p:attrNameLst>
                                          <p:attrName>style.visibility</p:attrName>
                                        </p:attrNameLst>
                                      </p:cBhvr>
                                      <p:to>
                                        <p:strVal val="visible"/>
                                      </p:to>
                                    </p:set>
                                    <p:anim calcmode="lin" valueType="num">
                                      <p:cBhvr additive="base">
                                        <p:cTn id="25" dur="500" fill="hold"/>
                                        <p:tgtEl>
                                          <p:spTgt spid="28979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97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9794">
                                            <p:txEl>
                                              <p:pRg st="6" end="6"/>
                                            </p:txEl>
                                          </p:spTgt>
                                        </p:tgtEl>
                                        <p:attrNameLst>
                                          <p:attrName>style.visibility</p:attrName>
                                        </p:attrNameLst>
                                      </p:cBhvr>
                                      <p:to>
                                        <p:strVal val="visible"/>
                                      </p:to>
                                    </p:set>
                                    <p:anim calcmode="lin" valueType="num">
                                      <p:cBhvr additive="base">
                                        <p:cTn id="31" dur="500" fill="hold"/>
                                        <p:tgtEl>
                                          <p:spTgt spid="28979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97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9794">
                                            <p:txEl>
                                              <p:pRg st="7" end="7"/>
                                            </p:txEl>
                                          </p:spTgt>
                                        </p:tgtEl>
                                        <p:attrNameLst>
                                          <p:attrName>style.visibility</p:attrName>
                                        </p:attrNameLst>
                                      </p:cBhvr>
                                      <p:to>
                                        <p:strVal val="visible"/>
                                      </p:to>
                                    </p:set>
                                    <p:anim calcmode="lin" valueType="num">
                                      <p:cBhvr additive="base">
                                        <p:cTn id="37" dur="500" fill="hold"/>
                                        <p:tgtEl>
                                          <p:spTgt spid="28979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979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9794">
                                            <p:txEl>
                                              <p:pRg st="9" end="9"/>
                                            </p:txEl>
                                          </p:spTgt>
                                        </p:tgtEl>
                                        <p:attrNameLst>
                                          <p:attrName>style.visibility</p:attrName>
                                        </p:attrNameLst>
                                      </p:cBhvr>
                                      <p:to>
                                        <p:strVal val="visible"/>
                                      </p:to>
                                    </p:set>
                                    <p:anim calcmode="lin" valueType="num">
                                      <p:cBhvr additive="base">
                                        <p:cTn id="43" dur="500" fill="hold"/>
                                        <p:tgtEl>
                                          <p:spTgt spid="289794">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979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9794">
                                            <p:txEl>
                                              <p:pRg st="11" end="11"/>
                                            </p:txEl>
                                          </p:spTgt>
                                        </p:tgtEl>
                                        <p:attrNameLst>
                                          <p:attrName>style.visibility</p:attrName>
                                        </p:attrNameLst>
                                      </p:cBhvr>
                                      <p:to>
                                        <p:strVal val="visible"/>
                                      </p:to>
                                    </p:set>
                                    <p:anim calcmode="lin" valueType="num">
                                      <p:cBhvr additive="base">
                                        <p:cTn id="49" dur="500" fill="hold"/>
                                        <p:tgtEl>
                                          <p:spTgt spid="289794">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979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9794">
                                            <p:txEl>
                                              <p:pRg st="13" end="13"/>
                                            </p:txEl>
                                          </p:spTgt>
                                        </p:tgtEl>
                                        <p:attrNameLst>
                                          <p:attrName>style.visibility</p:attrName>
                                        </p:attrNameLst>
                                      </p:cBhvr>
                                      <p:to>
                                        <p:strVal val="visible"/>
                                      </p:to>
                                    </p:set>
                                    <p:anim calcmode="lin" valueType="num">
                                      <p:cBhvr additive="base">
                                        <p:cTn id="55" dur="500" fill="hold"/>
                                        <p:tgtEl>
                                          <p:spTgt spid="289794">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979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9794">
                                            <p:txEl>
                                              <p:pRg st="15" end="15"/>
                                            </p:txEl>
                                          </p:spTgt>
                                        </p:tgtEl>
                                        <p:attrNameLst>
                                          <p:attrName>style.visibility</p:attrName>
                                        </p:attrNameLst>
                                      </p:cBhvr>
                                      <p:to>
                                        <p:strVal val="visible"/>
                                      </p:to>
                                    </p:set>
                                    <p:anim calcmode="lin" valueType="num">
                                      <p:cBhvr additive="base">
                                        <p:cTn id="61" dur="500" fill="hold"/>
                                        <p:tgtEl>
                                          <p:spTgt spid="289794">
                                            <p:txEl>
                                              <p:pRg st="15" end="1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9794">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0" y="457200"/>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085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defTabSz="4508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defTabSz="450850">
              <a:spcBef>
                <a:spcPct val="20000"/>
              </a:spcBef>
              <a:buChar char="•"/>
              <a:defRPr kumimoji="1" sz="2400">
                <a:solidFill>
                  <a:schemeClr val="tx1"/>
                </a:solidFill>
                <a:latin typeface="Times New Roman" pitchFamily="18" charset="0"/>
              </a:defRPr>
            </a:lvl3pPr>
            <a:lvl4pPr marL="1600200" indent="-228600" defTabSz="450850">
              <a:spcBef>
                <a:spcPct val="20000"/>
              </a:spcBef>
              <a:buChar char="–"/>
              <a:defRPr kumimoji="1" sz="2000">
                <a:solidFill>
                  <a:schemeClr val="tx1"/>
                </a:solidFill>
                <a:latin typeface="Times New Roman" pitchFamily="18" charset="0"/>
              </a:defRPr>
            </a:lvl4pPr>
            <a:lvl5pPr marL="2057400" indent="-228600" defTabSz="450850">
              <a:spcBef>
                <a:spcPct val="20000"/>
              </a:spcBef>
              <a:buChar char="»"/>
              <a:defRPr kumimoji="1" sz="2000">
                <a:solidFill>
                  <a:schemeClr val="tx1"/>
                </a:solidFill>
                <a:latin typeface="Times New Roman" pitchFamily="18" charset="0"/>
              </a:defRPr>
            </a:lvl5pPr>
            <a:lvl6pPr marL="2514600" indent="-228600" defTabSz="45085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defTabSz="45085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defTabSz="45085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defTabSz="45085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b="1" i="1"/>
          </a:p>
          <a:p>
            <a:pPr>
              <a:spcBef>
                <a:spcPct val="0"/>
              </a:spcBef>
              <a:buClrTx/>
              <a:buFontTx/>
              <a:buNone/>
            </a:pPr>
            <a:r>
              <a:rPr kumimoji="0" lang="en-US" altLang="en-US" sz="2400" b="1" i="1">
                <a:solidFill>
                  <a:schemeClr val="hlink"/>
                </a:solidFill>
              </a:rPr>
              <a:t>Intro.:  </a:t>
            </a:r>
            <a:r>
              <a:rPr kumimoji="0" lang="en-US" altLang="en-US" sz="2400" b="1">
                <a:solidFill>
                  <a:schemeClr val="hlink"/>
                </a:solidFill>
              </a:rPr>
              <a:t>Time of David and Solomon:</a:t>
            </a:r>
          </a:p>
          <a:p>
            <a:pPr>
              <a:spcBef>
                <a:spcPct val="0"/>
              </a:spcBef>
              <a:buClrTx/>
              <a:buFontTx/>
              <a:buNone/>
            </a:pPr>
            <a:r>
              <a:rPr kumimoji="0" lang="en-US" altLang="en-US" sz="2400" b="1"/>
              <a:t>      	Period of the United Monarchy - "Glory Years" of Israel</a:t>
            </a:r>
          </a:p>
          <a:p>
            <a:pPr>
              <a:spcBef>
                <a:spcPct val="0"/>
              </a:spcBef>
              <a:buClrTx/>
              <a:buFontTx/>
              <a:buNone/>
            </a:pPr>
            <a:r>
              <a:rPr kumimoji="0" lang="en-US" altLang="en-US" sz="2400" b="1"/>
              <a:t>      	David - Israel's 'greatest' king.  "Heart for Yahweh”</a:t>
            </a:r>
          </a:p>
          <a:p>
            <a:pPr>
              <a:spcBef>
                <a:spcPct val="0"/>
              </a:spcBef>
              <a:buClrTx/>
              <a:buFontTx/>
              <a:buNone/>
            </a:pPr>
            <a:endParaRPr kumimoji="0" lang="en-US" altLang="en-US" sz="2400" b="1"/>
          </a:p>
          <a:p>
            <a:pPr>
              <a:spcBef>
                <a:spcPct val="0"/>
              </a:spcBef>
              <a:buClrTx/>
              <a:buFontTx/>
              <a:buNone/>
            </a:pPr>
            <a:r>
              <a:rPr kumimoji="0" lang="en-US" altLang="en-US" sz="2400" b="1">
                <a:solidFill>
                  <a:schemeClr val="hlink"/>
                </a:solidFill>
              </a:rPr>
              <a:t>A.	Prior to Death of King Saul</a:t>
            </a:r>
          </a:p>
          <a:p>
            <a:pPr>
              <a:spcBef>
                <a:spcPct val="0"/>
              </a:spcBef>
              <a:buClrTx/>
              <a:buFontTx/>
              <a:buNone/>
            </a:pPr>
            <a:r>
              <a:rPr kumimoji="0" lang="en-US" altLang="en-US" sz="2400" b="1"/>
              <a:t>	</a:t>
            </a:r>
            <a:r>
              <a:rPr kumimoji="0" lang="en-US" altLang="en-US" sz="2400" b="1">
                <a:solidFill>
                  <a:schemeClr val="accent1"/>
                </a:solidFill>
              </a:rPr>
              <a:t>1.  Background conditions</a:t>
            </a:r>
            <a:r>
              <a:rPr kumimoji="0" lang="en-US" altLang="en-US" sz="2400" b="1"/>
              <a:t>:</a:t>
            </a:r>
          </a:p>
          <a:p>
            <a:pPr>
              <a:spcBef>
                <a:spcPct val="0"/>
              </a:spcBef>
              <a:buClrTx/>
              <a:buFontTx/>
              <a:buNone/>
            </a:pPr>
            <a:r>
              <a:rPr kumimoji="0" lang="en-US" altLang="en-US" sz="2400" b="1"/>
              <a:t>		a)	tribal identity: land composed of several small units</a:t>
            </a:r>
          </a:p>
          <a:p>
            <a:pPr>
              <a:spcBef>
                <a:spcPct val="0"/>
              </a:spcBef>
              <a:buClrTx/>
              <a:buFontTx/>
              <a:buNone/>
            </a:pPr>
            <a:r>
              <a:rPr kumimoji="0" lang="en-US" altLang="en-US" sz="2400" b="1"/>
              <a:t>		b)	loosely organized/related; no standing army</a:t>
            </a:r>
          </a:p>
          <a:p>
            <a:pPr>
              <a:spcBef>
                <a:spcPct val="0"/>
              </a:spcBef>
              <a:buClrTx/>
              <a:buFontTx/>
              <a:buNone/>
            </a:pPr>
            <a:r>
              <a:rPr kumimoji="0" lang="en-US" altLang="en-US" sz="2400" b="1"/>
              <a:t>		c)	each had own “Patriarchal system of justice</a:t>
            </a:r>
          </a:p>
          <a:p>
            <a:pPr>
              <a:spcBef>
                <a:spcPct val="0"/>
              </a:spcBef>
              <a:buClrTx/>
              <a:buFontTx/>
              <a:buNone/>
            </a:pPr>
            <a:r>
              <a:rPr kumimoji="0" lang="en-US" altLang="en-US" sz="2400" b="1"/>
              <a:t>	</a:t>
            </a:r>
            <a:r>
              <a:rPr kumimoji="0" lang="en-US" altLang="en-US" sz="2400" b="1">
                <a:solidFill>
                  <a:schemeClr val="accent1"/>
                </a:solidFill>
              </a:rPr>
              <a:t>2.	Kingship under Saul produced a standing army</a:t>
            </a:r>
            <a:r>
              <a:rPr kumimoji="0" lang="en-US" altLang="en-US" sz="2400" b="1"/>
              <a:t>, but began </a:t>
            </a:r>
            <a:br>
              <a:rPr kumimoji="0" lang="en-US" altLang="en-US" sz="2400" b="1"/>
            </a:br>
            <a:r>
              <a:rPr kumimoji="0" lang="en-US" altLang="en-US" sz="2400" b="1"/>
              <a:t>       the socio-economic change of a centralized government </a:t>
            </a:r>
            <a:br>
              <a:rPr kumimoji="0" lang="en-US" altLang="en-US" sz="2400" b="1"/>
            </a:br>
            <a:r>
              <a:rPr kumimoji="0" lang="en-US" altLang="en-US" sz="2400" b="1"/>
              <a:t>       (mainly developed under David)</a:t>
            </a:r>
          </a:p>
          <a:p>
            <a:pPr>
              <a:spcBef>
                <a:spcPct val="0"/>
              </a:spcBef>
              <a:buClrTx/>
              <a:buFontTx/>
              <a:buNone/>
            </a:pPr>
            <a:r>
              <a:rPr kumimoji="0" lang="en-US" altLang="en-US" sz="2400" b="1"/>
              <a:t>	3.	</a:t>
            </a:r>
            <a:r>
              <a:rPr kumimoji="0" lang="en-US" altLang="en-US" sz="2400" b="1">
                <a:solidFill>
                  <a:schemeClr val="accent1"/>
                </a:solidFill>
              </a:rPr>
              <a:t>David fights for Saul</a:t>
            </a:r>
            <a:r>
              <a:rPr kumimoji="0" lang="en-US" altLang="en-US" sz="2400" b="1"/>
              <a:t>, becomes too popular, pursued by Saul 	becomes outlaw and a “protection agent.”</a:t>
            </a:r>
          </a:p>
          <a:p>
            <a:pPr>
              <a:spcBef>
                <a:spcPct val="0"/>
              </a:spcBef>
              <a:buClrTx/>
              <a:buFontTx/>
              <a:buNone/>
            </a:pPr>
            <a:r>
              <a:rPr kumimoji="0" lang="en-US" altLang="en-US" sz="2400" b="1"/>
              <a:t>	4.	</a:t>
            </a:r>
            <a:r>
              <a:rPr kumimoji="0" lang="en-US" altLang="en-US" sz="2400" b="1">
                <a:solidFill>
                  <a:schemeClr val="accent1"/>
                </a:solidFill>
              </a:rPr>
              <a:t>Death of Saul</a:t>
            </a:r>
            <a:r>
              <a:rPr kumimoji="0" lang="en-US" altLang="en-US" sz="2400" b="1"/>
              <a:t> in battle against Philistines (suicide vs. killed by </a:t>
            </a:r>
            <a:br>
              <a:rPr kumimoji="0" lang="en-US" altLang="en-US" sz="2400" b="1"/>
            </a:br>
            <a:r>
              <a:rPr kumimoji="0" lang="en-US" altLang="en-US" sz="2400" b="1"/>
              <a:t>      the Amalekite messenger)</a:t>
            </a:r>
          </a:p>
        </p:txBody>
      </p:sp>
      <p:sp>
        <p:nvSpPr>
          <p:cNvPr id="35843" name="Rectangle 3"/>
          <p:cNvSpPr>
            <a:spLocks noChangeArrowheads="1"/>
          </p:cNvSpPr>
          <p:nvPr/>
        </p:nvSpPr>
        <p:spPr bwMode="auto">
          <a:xfrm>
            <a:off x="1828800" y="0"/>
            <a:ext cx="446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David as King (c. 1000-961 BCE)</a:t>
            </a:r>
          </a:p>
        </p:txBody>
      </p:sp>
      <p:sp>
        <p:nvSpPr>
          <p:cNvPr id="35844" name="Comment 4"/>
          <p:cNvSpPr>
            <a:spLocks noChangeArrowheads="1"/>
          </p:cNvSpPr>
          <p:nvPr/>
        </p:nvSpPr>
        <p:spPr bwMode="auto">
          <a:xfrm>
            <a:off x="-2057400" y="0"/>
            <a:ext cx="18288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b="1">
                <a:solidFill>
                  <a:srgbClr val="000000"/>
                </a:solidFill>
                <a:latin typeface="Arial" charset="0"/>
              </a:rPr>
              <a:t>Add images</a:t>
            </a:r>
            <a:endParaRPr lang="en-US" altLang="en-US" sz="16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081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0818">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081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0818">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0818">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0818">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0818">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08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0"/>
            <a:ext cx="5470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rot="-5400000">
            <a:off x="-1859756" y="3302793"/>
            <a:ext cx="6859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000" b="1" i="1"/>
              <a:t>Saul and David (engraving)</a:t>
            </a:r>
            <a:r>
              <a:rPr kumimoji="0" lang="en-US" altLang="en-US" sz="1000"/>
              <a:t>.  Copyright Blue Letter Bible Images (http://www.khouse.org/blueletter/images_menu.html</a:t>
            </a:r>
          </a:p>
        </p:txBody>
      </p:sp>
      <p:sp>
        <p:nvSpPr>
          <p:cNvPr id="36868" name="Text Box 4"/>
          <p:cNvSpPr txBox="1">
            <a:spLocks noChangeArrowheads="1"/>
          </p:cNvSpPr>
          <p:nvPr/>
        </p:nvSpPr>
        <p:spPr bwMode="auto">
          <a:xfrm>
            <a:off x="7543800" y="2286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Saul and David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762000"/>
            <a:ext cx="9144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hlink"/>
                </a:solidFill>
              </a:rPr>
              <a:t>B.	David's rise to power as King over Judah</a:t>
            </a:r>
            <a:r>
              <a:rPr kumimoji="0" lang="en-US" altLang="en-US" sz="2400" b="1"/>
              <a:t> at Hebron (2 years?)</a:t>
            </a:r>
          </a:p>
          <a:p>
            <a:pPr>
              <a:spcBef>
                <a:spcPct val="0"/>
              </a:spcBef>
              <a:buClrTx/>
              <a:buFontTx/>
              <a:buNone/>
            </a:pPr>
            <a:r>
              <a:rPr kumimoji="0" lang="en-US" altLang="en-US" sz="2400" b="1"/>
              <a:t>   	1.	Approx. 30 yrs old</a:t>
            </a:r>
          </a:p>
          <a:p>
            <a:pPr>
              <a:spcBef>
                <a:spcPct val="0"/>
              </a:spcBef>
              <a:buClrTx/>
              <a:buFontTx/>
              <a:buNone/>
            </a:pPr>
            <a:r>
              <a:rPr kumimoji="0" lang="en-US" altLang="en-US" sz="2400" b="1"/>
              <a:t>   	2.	Supported by Judean landholders</a:t>
            </a:r>
          </a:p>
          <a:p>
            <a:pPr>
              <a:spcBef>
                <a:spcPct val="0"/>
              </a:spcBef>
              <a:buClrTx/>
              <a:buFontTx/>
              <a:buNone/>
            </a:pPr>
            <a:r>
              <a:rPr kumimoji="0" lang="en-US" altLang="en-US" sz="2400" b="1"/>
              <a:t>   	3.	Rest of tribes of Israel under Saul's son, Ishbaal/Ish-Bosheth</a:t>
            </a:r>
          </a:p>
          <a:p>
            <a:pPr>
              <a:spcBef>
                <a:spcPct val="0"/>
              </a:spcBef>
              <a:buClrTx/>
              <a:buFontTx/>
              <a:buNone/>
            </a:pPr>
            <a:r>
              <a:rPr kumimoji="0" lang="en-US" altLang="en-US" sz="2400" b="1"/>
              <a:t>   	4.	Period of civil war, Ishbaal's general defects</a:t>
            </a:r>
          </a:p>
          <a:p>
            <a:pPr>
              <a:spcBef>
                <a:spcPct val="0"/>
              </a:spcBef>
              <a:buClrTx/>
              <a:buFontTx/>
              <a:buNone/>
            </a:pPr>
            <a:endParaRPr kumimoji="0" lang="en-US" altLang="en-US" sz="2400" b="1"/>
          </a:p>
          <a:p>
            <a:pPr>
              <a:spcBef>
                <a:spcPct val="0"/>
              </a:spcBef>
              <a:buClrTx/>
              <a:buFontTx/>
              <a:buAutoNum type="alphaUcPeriod" startAt="3"/>
            </a:pPr>
            <a:r>
              <a:rPr kumimoji="0" lang="en-US" altLang="en-US" sz="2400" b="1">
                <a:solidFill>
                  <a:schemeClr val="hlink"/>
                </a:solidFill>
              </a:rPr>
              <a:t>King over all Israel at Hebron</a:t>
            </a:r>
            <a:r>
              <a:rPr kumimoji="0" lang="en-US" altLang="en-US" sz="2400" b="1"/>
              <a:t> (recognized as king by all tribes)</a:t>
            </a:r>
          </a:p>
          <a:p>
            <a:pPr>
              <a:spcBef>
                <a:spcPct val="0"/>
              </a:spcBef>
              <a:buClrTx/>
              <a:buFontTx/>
              <a:buNone/>
            </a:pPr>
            <a:r>
              <a:rPr kumimoji="0" lang="en-US" altLang="en-US" sz="2400" b="1"/>
              <a:t>	1.	</a:t>
            </a:r>
            <a:r>
              <a:rPr kumimoji="0" lang="en-US" altLang="en-US" sz="2400" b="1">
                <a:solidFill>
                  <a:schemeClr val="accent1"/>
                </a:solidFill>
              </a:rPr>
              <a:t>Established peace and extended territory</a:t>
            </a:r>
            <a:r>
              <a:rPr kumimoji="0" lang="en-US" altLang="en-US" sz="2400" b="1"/>
              <a:t> by victories over 	Philistines and other nations.</a:t>
            </a:r>
          </a:p>
          <a:p>
            <a:pPr>
              <a:spcBef>
                <a:spcPct val="0"/>
              </a:spcBef>
              <a:buClrTx/>
              <a:buFontTx/>
              <a:buNone/>
            </a:pPr>
            <a:r>
              <a:rPr kumimoji="0" lang="en-US" altLang="en-US" sz="2400" b="1"/>
              <a:t>   	2.	</a:t>
            </a:r>
            <a:r>
              <a:rPr kumimoji="0" lang="en-US" altLang="en-US" sz="2400" b="1">
                <a:solidFill>
                  <a:schemeClr val="accent1"/>
                </a:solidFill>
              </a:rPr>
              <a:t>Centralized political identity</a:t>
            </a:r>
            <a:r>
              <a:rPr kumimoji="0" lang="en-US" altLang="en-US" sz="2400" b="1"/>
              <a:t>: captured Jerusalem, made 	capital, built palace (neutral area between N &amp; S)</a:t>
            </a:r>
            <a:endParaRPr kumimoji="0" lang="en-US" altLang="en-US" sz="2400"/>
          </a:p>
          <a:p>
            <a:pPr>
              <a:spcBef>
                <a:spcPct val="50000"/>
              </a:spcBef>
              <a:buClrTx/>
              <a:buFontTx/>
              <a:buNone/>
            </a:pPr>
            <a:endParaRPr kumimoji="0" lang="en-US" altLang="en-US" sz="2400"/>
          </a:p>
        </p:txBody>
      </p:sp>
      <p:sp>
        <p:nvSpPr>
          <p:cNvPr id="37891"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David as King (c. 1000-961 BCE)</a:t>
            </a:r>
            <a:endParaRPr kumimoji="0" lang="en-US" altLang="en-US" sz="2400"/>
          </a:p>
        </p:txBody>
      </p:sp>
      <p:graphicFrame>
        <p:nvGraphicFramePr>
          <p:cNvPr id="37892" name="Object 4"/>
          <p:cNvGraphicFramePr>
            <a:graphicFrameLocks noChangeAspect="1"/>
          </p:cNvGraphicFramePr>
          <p:nvPr/>
        </p:nvGraphicFramePr>
        <p:xfrm>
          <a:off x="7078663" y="3810000"/>
          <a:ext cx="2065337" cy="3048000"/>
        </p:xfrm>
        <a:graphic>
          <a:graphicData uri="http://schemas.openxmlformats.org/presentationml/2006/ole">
            <mc:AlternateContent xmlns:mc="http://schemas.openxmlformats.org/markup-compatibility/2006">
              <mc:Choice xmlns:v="urn:schemas-microsoft-com:vml" Requires="v">
                <p:oleObj spid="_x0000_s37903" name="Clip" r:id="rId3" imgW="4579545" imgH="6761430" progId="MS_ClipArt_Gallery.5">
                  <p:embed/>
                </p:oleObj>
              </mc:Choice>
              <mc:Fallback>
                <p:oleObj name="Clip" r:id="rId3" imgW="4579545" imgH="676143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663" y="3810000"/>
                        <a:ext cx="2065337"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1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18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18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18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18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184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184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18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64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4724400" y="533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p>
        </p:txBody>
      </p:sp>
      <p:sp>
        <p:nvSpPr>
          <p:cNvPr id="38916" name="Text Box 4"/>
          <p:cNvSpPr txBox="1">
            <a:spLocks noChangeArrowheads="1"/>
          </p:cNvSpPr>
          <p:nvPr/>
        </p:nvSpPr>
        <p:spPr bwMode="auto">
          <a:xfrm>
            <a:off x="5105400" y="0"/>
            <a:ext cx="4038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9863">
              <a:spcBef>
                <a:spcPct val="20000"/>
              </a:spcBef>
              <a:buClr>
                <a:schemeClr val="bg2"/>
              </a:buClr>
              <a:buFont typeface="Monotype Sorts"/>
              <a:buChar char="§"/>
              <a:tabLst>
                <a:tab pos="682625" algn="l"/>
              </a:tabLst>
              <a:defRPr kumimoji="1" sz="3200">
                <a:solidFill>
                  <a:schemeClr val="tx1"/>
                </a:solidFill>
                <a:latin typeface="Times New Roman" pitchFamily="18" charset="0"/>
              </a:defRPr>
            </a:lvl1pPr>
            <a:lvl2pPr marL="742950" indent="-285750" defTabSz="169863">
              <a:spcBef>
                <a:spcPct val="20000"/>
              </a:spcBef>
              <a:buClr>
                <a:schemeClr val="bg2"/>
              </a:buClr>
              <a:buSzPct val="50000"/>
              <a:buFont typeface="Monotype Sorts"/>
              <a:buChar char="l"/>
              <a:tabLst>
                <a:tab pos="682625" algn="l"/>
              </a:tabLst>
              <a:defRPr kumimoji="1" sz="2800">
                <a:solidFill>
                  <a:schemeClr val="tx1"/>
                </a:solidFill>
                <a:latin typeface="Times New Roman" pitchFamily="18" charset="0"/>
              </a:defRPr>
            </a:lvl2pPr>
            <a:lvl3pPr marL="228600" defTabSz="169863">
              <a:spcBef>
                <a:spcPct val="20000"/>
              </a:spcBef>
              <a:buChar char="•"/>
              <a:tabLst>
                <a:tab pos="682625" algn="l"/>
              </a:tabLst>
              <a:defRPr kumimoji="1" sz="2400">
                <a:solidFill>
                  <a:schemeClr val="tx1"/>
                </a:solidFill>
                <a:latin typeface="Times New Roman" pitchFamily="18" charset="0"/>
              </a:defRPr>
            </a:lvl3pPr>
            <a:lvl4pPr marL="342900" defTabSz="169863">
              <a:spcBef>
                <a:spcPct val="20000"/>
              </a:spcBef>
              <a:buChar char="–"/>
              <a:tabLst>
                <a:tab pos="682625" algn="l"/>
              </a:tabLst>
              <a:defRPr kumimoji="1" sz="2000">
                <a:solidFill>
                  <a:schemeClr val="tx1"/>
                </a:solidFill>
                <a:latin typeface="Times New Roman" pitchFamily="18" charset="0"/>
              </a:defRPr>
            </a:lvl4pPr>
            <a:lvl5pPr marL="2057400" indent="-228600" defTabSz="169863">
              <a:spcBef>
                <a:spcPct val="20000"/>
              </a:spcBef>
              <a:buChar char="»"/>
              <a:tabLst>
                <a:tab pos="682625" algn="l"/>
              </a:tabLst>
              <a:defRPr kumimoji="1" sz="2000">
                <a:solidFill>
                  <a:schemeClr val="tx1"/>
                </a:solidFill>
                <a:latin typeface="Times New Roman" pitchFamily="18" charset="0"/>
              </a:defRPr>
            </a:lvl5pPr>
            <a:lvl6pPr marL="25146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6pPr>
            <a:lvl7pPr marL="29718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7pPr>
            <a:lvl8pPr marL="34290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8pPr>
            <a:lvl9pPr marL="38862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9pPr>
          </a:lstStyle>
          <a:p>
            <a:pPr>
              <a:spcBef>
                <a:spcPct val="0"/>
              </a:spcBef>
              <a:buClrTx/>
              <a:buFontTx/>
              <a:buNone/>
            </a:pPr>
            <a:r>
              <a:rPr kumimoji="0" lang="en-US" altLang="en-US" sz="1800" b="1"/>
              <a:t>David Subdues his Enemies</a:t>
            </a:r>
          </a:p>
          <a:p>
            <a:pPr lvl="2">
              <a:spcBef>
                <a:spcPct val="0"/>
              </a:spcBef>
              <a:buFontTx/>
              <a:buNone/>
            </a:pPr>
            <a:endParaRPr kumimoji="0" lang="en-US" altLang="en-US" sz="1800" b="1"/>
          </a:p>
          <a:p>
            <a:pPr lvl="3">
              <a:spcBef>
                <a:spcPct val="0"/>
              </a:spcBef>
              <a:buFontTx/>
              <a:buNone/>
            </a:pPr>
            <a:r>
              <a:rPr kumimoji="0" lang="en-US" altLang="en-US" sz="1800" b="1"/>
              <a:t>1	Captures Jerusalem (2 Samuel 5:6-10).</a:t>
            </a:r>
          </a:p>
          <a:p>
            <a:pPr lvl="3">
              <a:spcBef>
                <a:spcPct val="0"/>
              </a:spcBef>
              <a:buFontTx/>
              <a:buNone/>
            </a:pPr>
            <a:r>
              <a:rPr kumimoji="0" lang="en-US" altLang="en-US" sz="1800" b="1"/>
              <a:t>2	Philistine power decisively crushed (2 Samuel 5:17-25; 8:1).</a:t>
            </a:r>
          </a:p>
          <a:p>
            <a:pPr lvl="3">
              <a:spcBef>
                <a:spcPct val="0"/>
              </a:spcBef>
              <a:buFontTx/>
              <a:buNone/>
            </a:pPr>
            <a:r>
              <a:rPr kumimoji="0" lang="en-US" altLang="en-US" sz="1800" b="1"/>
              <a:t>3	Moabites are made David's subjects, paying taxes (2 Samuel 8:2).</a:t>
            </a:r>
          </a:p>
          <a:p>
            <a:pPr lvl="3">
              <a:spcBef>
                <a:spcPct val="0"/>
              </a:spcBef>
              <a:buFontTx/>
              <a:buNone/>
            </a:pPr>
            <a:r>
              <a:rPr kumimoji="0" lang="en-US" altLang="en-US" sz="1800" b="1"/>
              <a:t>4	Edom defeated, controlled by troops and taxed (2 Samuel 8:13-14).</a:t>
            </a:r>
          </a:p>
          <a:p>
            <a:pPr lvl="3">
              <a:spcBef>
                <a:spcPct val="0"/>
              </a:spcBef>
              <a:buFontTx/>
              <a:buNone/>
            </a:pPr>
            <a:r>
              <a:rPr kumimoji="0" lang="en-US" altLang="en-US" sz="1800" b="1"/>
              <a:t>5	Ammon's power destroyed. Ammonite people used for forced labour (2 Samuel 12:26-31).</a:t>
            </a:r>
          </a:p>
          <a:p>
            <a:pPr lvl="3">
              <a:spcBef>
                <a:spcPct val="0"/>
              </a:spcBef>
              <a:buFontTx/>
              <a:buNone/>
            </a:pPr>
            <a:r>
              <a:rPr kumimoji="0" lang="en-US" altLang="en-US" sz="1800" b="1"/>
              <a:t>6	Defeat of King Hadadezer the Aramean. His vassal states (as far as the Euphrates) became David's (2 Samuel 10:15-19).</a:t>
            </a:r>
          </a:p>
          <a:p>
            <a:pPr lvl="3">
              <a:spcBef>
                <a:spcPct val="0"/>
              </a:spcBef>
              <a:buFontTx/>
              <a:buNone/>
            </a:pPr>
            <a:r>
              <a:rPr kumimoji="0" lang="en-US" altLang="en-US" sz="1800" b="1"/>
              <a:t>7	Damascus conquered, controlled by troops and taxed (2 Samuel 8:5-8).</a:t>
            </a:r>
            <a:endParaRPr kumimoji="0" lang="en-US" altLang="en-US" sz="2400"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558800"/>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5613" indent="-455613" defTabSz="45085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defTabSz="4508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defTabSz="450850">
              <a:spcBef>
                <a:spcPct val="20000"/>
              </a:spcBef>
              <a:buChar char="•"/>
              <a:defRPr kumimoji="1" sz="2400">
                <a:solidFill>
                  <a:schemeClr val="tx1"/>
                </a:solidFill>
                <a:latin typeface="Times New Roman" pitchFamily="18" charset="0"/>
              </a:defRPr>
            </a:lvl3pPr>
            <a:lvl4pPr marL="1600200" indent="-228600" defTabSz="450850">
              <a:spcBef>
                <a:spcPct val="20000"/>
              </a:spcBef>
              <a:buChar char="–"/>
              <a:defRPr kumimoji="1" sz="2000">
                <a:solidFill>
                  <a:schemeClr val="tx1"/>
                </a:solidFill>
                <a:latin typeface="Times New Roman" pitchFamily="18" charset="0"/>
              </a:defRPr>
            </a:lvl4pPr>
            <a:lvl5pPr marL="2057400" indent="-228600" defTabSz="450850">
              <a:spcBef>
                <a:spcPct val="20000"/>
              </a:spcBef>
              <a:buChar char="»"/>
              <a:defRPr kumimoji="1" sz="2000">
                <a:solidFill>
                  <a:schemeClr val="tx1"/>
                </a:solidFill>
                <a:latin typeface="Times New Roman" pitchFamily="18" charset="0"/>
              </a:defRPr>
            </a:lvl5pPr>
            <a:lvl6pPr marL="2514600" indent="-228600" defTabSz="45085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defTabSz="45085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defTabSz="45085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defTabSz="45085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hlink"/>
                </a:solidFill>
              </a:rPr>
              <a:t>C.	King over all Israel (cont.)</a:t>
            </a:r>
            <a:r>
              <a:rPr kumimoji="0" lang="en-US" altLang="en-US" sz="2400" b="1"/>
              <a:t> </a:t>
            </a:r>
          </a:p>
          <a:p>
            <a:pPr>
              <a:spcBef>
                <a:spcPct val="0"/>
              </a:spcBef>
              <a:buClrTx/>
              <a:buFontTx/>
              <a:buNone/>
            </a:pPr>
            <a:r>
              <a:rPr kumimoji="0" lang="en-US" altLang="en-US" sz="2400" b="1"/>
              <a:t>  	3.	</a:t>
            </a:r>
            <a:r>
              <a:rPr kumimoji="0" lang="en-US" altLang="en-US" sz="2400" b="1">
                <a:solidFill>
                  <a:schemeClr val="accent1"/>
                </a:solidFill>
              </a:rPr>
              <a:t>Centralized religious worship</a:t>
            </a:r>
            <a:r>
              <a:rPr kumimoji="0" lang="en-US" altLang="en-US" sz="2400" b="1"/>
              <a:t>: installed Ark of Covenant </a:t>
            </a:r>
          </a:p>
          <a:p>
            <a:pPr>
              <a:spcBef>
                <a:spcPct val="0"/>
              </a:spcBef>
              <a:buClrTx/>
              <a:buFontTx/>
              <a:buNone/>
            </a:pPr>
            <a:r>
              <a:rPr kumimoji="0" lang="en-US" altLang="en-US" sz="2400" b="1"/>
              <a:t>      	in Jerusalem, brought in priests.  ('Apostasy' when N. </a:t>
            </a:r>
          </a:p>
          <a:p>
            <a:pPr>
              <a:spcBef>
                <a:spcPct val="0"/>
              </a:spcBef>
              <a:buClrTx/>
              <a:buFontTx/>
              <a:buNone/>
            </a:pPr>
            <a:r>
              <a:rPr kumimoji="0" lang="en-US" altLang="en-US" sz="2400" b="1"/>
              <a:t>      	tribes separate and create new sites) </a:t>
            </a:r>
            <a:r>
              <a:rPr kumimoji="0" lang="en-US" altLang="en-US" sz="2400" b="1">
                <a:solidFill>
                  <a:schemeClr val="folHlink"/>
                </a:solidFill>
              </a:rPr>
              <a:t>*Makes plans for temple, 	which is built and dedicated by son King Solomon</a:t>
            </a:r>
          </a:p>
          <a:p>
            <a:pPr>
              <a:spcBef>
                <a:spcPct val="0"/>
              </a:spcBef>
              <a:buClrTx/>
              <a:buFontTx/>
              <a:buNone/>
            </a:pPr>
            <a:r>
              <a:rPr kumimoji="0" lang="en-US" altLang="en-US" sz="2400" b="1"/>
              <a:t>   	4.	</a:t>
            </a:r>
            <a:r>
              <a:rPr kumimoji="0" lang="en-US" altLang="en-US" sz="2400" b="1">
                <a:solidFill>
                  <a:schemeClr val="accent1"/>
                </a:solidFill>
              </a:rPr>
              <a:t>Legitimizes David dynasty</a:t>
            </a:r>
            <a:r>
              <a:rPr kumimoji="0" lang="en-US" altLang="en-US" sz="2400" b="1"/>
              <a:t>: (Follows Abraham and Moses as 	recipient of covenant promises: 2 Sam 7:12-17; 23:1-7; 	Matt 	1:1)</a:t>
            </a:r>
          </a:p>
          <a:p>
            <a:pPr>
              <a:spcBef>
                <a:spcPct val="0"/>
              </a:spcBef>
              <a:buClrTx/>
              <a:buFontTx/>
              <a:buNone/>
            </a:pPr>
            <a:r>
              <a:rPr kumimoji="0" lang="en-US" altLang="en-US" sz="2400" b="1"/>
              <a:t>   	5.	</a:t>
            </a:r>
            <a:r>
              <a:rPr kumimoji="0" lang="en-US" altLang="en-US" sz="2400" b="1">
                <a:solidFill>
                  <a:schemeClr val="accent1"/>
                </a:solidFill>
              </a:rPr>
              <a:t>Centralized administrative powers</a:t>
            </a:r>
            <a:r>
              <a:rPr kumimoji="0" lang="en-US" altLang="en-US" sz="2400" b="1"/>
              <a:t>:</a:t>
            </a:r>
          </a:p>
          <a:p>
            <a:pPr>
              <a:spcBef>
                <a:spcPct val="0"/>
              </a:spcBef>
              <a:buClrTx/>
              <a:buFontTx/>
              <a:buNone/>
            </a:pPr>
            <a:r>
              <a:rPr kumimoji="0" lang="en-US" altLang="en-US" sz="2400" b="1"/>
              <a:t>     		a)	King as main 'judge,' appointed others (restructures </a:t>
            </a:r>
            <a:br>
              <a:rPr kumimoji="0" lang="en-US" altLang="en-US" sz="2400" b="1"/>
            </a:br>
            <a:r>
              <a:rPr kumimoji="0" lang="en-US" altLang="en-US" sz="2400" b="1"/>
              <a:t>		tribal system)</a:t>
            </a:r>
          </a:p>
          <a:p>
            <a:pPr>
              <a:spcBef>
                <a:spcPct val="0"/>
              </a:spcBef>
              <a:buClrTx/>
              <a:buFontTx/>
              <a:buNone/>
            </a:pPr>
            <a:r>
              <a:rPr kumimoji="0" lang="en-US" altLang="en-US" sz="2400" b="1"/>
              <a:t>      	b)	Appointed Chief of Staff (Joab)</a:t>
            </a:r>
          </a:p>
          <a:p>
            <a:pPr>
              <a:spcBef>
                <a:spcPct val="0"/>
              </a:spcBef>
              <a:buClrTx/>
              <a:buFontTx/>
              <a:buNone/>
            </a:pPr>
            <a:r>
              <a:rPr kumimoji="0" lang="en-US" altLang="en-US" sz="2400" b="1"/>
              <a:t>      	c)	Selected commander of foreign mercenaries: Benaiah</a:t>
            </a:r>
          </a:p>
          <a:p>
            <a:pPr>
              <a:spcBef>
                <a:spcPct val="0"/>
              </a:spcBef>
              <a:buClrTx/>
              <a:buFontTx/>
              <a:buNone/>
            </a:pPr>
            <a:r>
              <a:rPr kumimoji="0" lang="en-US" altLang="en-US" sz="2400" b="1"/>
              <a:t>      	d)	Selected 2 chief priests (Zadok, Abiathar)</a:t>
            </a:r>
          </a:p>
          <a:p>
            <a:pPr>
              <a:spcBef>
                <a:spcPct val="0"/>
              </a:spcBef>
              <a:buClrTx/>
              <a:buFontTx/>
              <a:buNone/>
            </a:pPr>
            <a:r>
              <a:rPr kumimoji="0" lang="en-US" altLang="en-US" sz="2400" b="1"/>
              <a:t>      	e)	Selected public relations secretary (Jehoshaphat)</a:t>
            </a:r>
          </a:p>
          <a:p>
            <a:pPr>
              <a:spcBef>
                <a:spcPct val="0"/>
              </a:spcBef>
              <a:buClrTx/>
              <a:buFontTx/>
              <a:buNone/>
            </a:pPr>
            <a:r>
              <a:rPr kumimoji="0" lang="en-US" altLang="en-US" sz="2400" b="1"/>
              <a:t>      	f)	Established forced labor (administrator: Adoram)</a:t>
            </a:r>
          </a:p>
          <a:p>
            <a:pPr>
              <a:spcBef>
                <a:spcPct val="0"/>
              </a:spcBef>
              <a:buClrTx/>
              <a:buFontTx/>
              <a:buNone/>
            </a:pPr>
            <a:r>
              <a:rPr kumimoji="0" lang="en-US" altLang="en-US" sz="2400" b="1"/>
              <a:t> 		g)	Took census for military enlistment (used for taxation)</a:t>
            </a:r>
          </a:p>
        </p:txBody>
      </p:sp>
      <p:sp>
        <p:nvSpPr>
          <p:cNvPr id="3993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David as King (c. 1000-961 BCE)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3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3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38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38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38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389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389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3890">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3890">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3890">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3890">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93890">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938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0" y="838200"/>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Listen to 2 Sam 11:1 when it is read with and without the narrator’s comments. What is the difference in the impact between these two readings?</a:t>
            </a:r>
          </a:p>
          <a:p>
            <a:pPr>
              <a:spcBef>
                <a:spcPct val="0"/>
              </a:spcBef>
              <a:buClrTx/>
              <a:buFontTx/>
              <a:buNone/>
            </a:pPr>
            <a:endParaRPr kumimoji="0" lang="en-US" altLang="en-US" sz="2400" b="1"/>
          </a:p>
          <a:p>
            <a:pPr>
              <a:spcBef>
                <a:spcPct val="0"/>
              </a:spcBef>
              <a:buClrTx/>
              <a:buFontTx/>
              <a:buNone/>
            </a:pPr>
            <a:r>
              <a:rPr kumimoji="0" lang="en-US" altLang="en-US" sz="2400" b="1"/>
              <a:t>What is the pace of the scenes in 2 Samuel 11?  What impact does this create?</a:t>
            </a:r>
          </a:p>
        </p:txBody>
      </p:sp>
      <p:sp>
        <p:nvSpPr>
          <p:cNvPr id="40963" name="Rectangle 3"/>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Homework #13 (in class): 2 Samuel 11</a:t>
            </a:r>
          </a:p>
        </p:txBody>
      </p:sp>
      <p:sp>
        <p:nvSpPr>
          <p:cNvPr id="233476" name="Text Box 4"/>
          <p:cNvSpPr txBox="1">
            <a:spLocks noChangeArrowheads="1"/>
          </p:cNvSpPr>
          <p:nvPr/>
        </p:nvSpPr>
        <p:spPr bwMode="auto">
          <a:xfrm>
            <a:off x="0" y="3352800"/>
            <a:ext cx="2667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Quick   (2-5):</a:t>
            </a:r>
          </a:p>
          <a:p>
            <a:pPr>
              <a:spcBef>
                <a:spcPct val="0"/>
              </a:spcBef>
              <a:buClrTx/>
              <a:buFontTx/>
              <a:buNone/>
            </a:pPr>
            <a:r>
              <a:rPr kumimoji="0" lang="en-US" altLang="en-US" sz="2400" b="1"/>
              <a:t>        Slow: (6-15): </a:t>
            </a:r>
          </a:p>
          <a:p>
            <a:pPr>
              <a:spcBef>
                <a:spcPct val="0"/>
              </a:spcBef>
              <a:buClrTx/>
              <a:buFontTx/>
              <a:buNone/>
            </a:pPr>
            <a:r>
              <a:rPr kumimoji="0" lang="en-US" altLang="en-US" sz="2400" b="1"/>
              <a:t>Quick (16-17):</a:t>
            </a:r>
          </a:p>
          <a:p>
            <a:pPr>
              <a:spcBef>
                <a:spcPct val="0"/>
              </a:spcBef>
              <a:buClrTx/>
              <a:buFontTx/>
              <a:buNone/>
            </a:pPr>
            <a:r>
              <a:rPr kumimoji="0" lang="en-US" altLang="en-US" sz="2400" b="1"/>
              <a:t>        Slow (18-25):</a:t>
            </a:r>
          </a:p>
          <a:p>
            <a:pPr>
              <a:spcBef>
                <a:spcPct val="0"/>
              </a:spcBef>
              <a:buClrTx/>
              <a:buFontTx/>
              <a:buNone/>
            </a:pPr>
            <a:r>
              <a:rPr kumimoji="0" lang="en-US" altLang="en-US" sz="2400" b="1"/>
              <a:t>Quick (26-27):</a:t>
            </a:r>
          </a:p>
        </p:txBody>
      </p:sp>
      <p:sp>
        <p:nvSpPr>
          <p:cNvPr id="233477" name="Text Box 5"/>
          <p:cNvSpPr txBox="1">
            <a:spLocks noChangeArrowheads="1"/>
          </p:cNvSpPr>
          <p:nvPr/>
        </p:nvSpPr>
        <p:spPr bwMode="auto">
          <a:xfrm>
            <a:off x="1905000" y="3352800"/>
            <a:ext cx="7239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chemeClr val="accent1"/>
                </a:solidFill>
              </a:rPr>
              <a:t>adultery w/Bathsheba</a:t>
            </a:r>
          </a:p>
          <a:p>
            <a:pPr>
              <a:spcBef>
                <a:spcPct val="0"/>
              </a:spcBef>
              <a:buClrTx/>
              <a:buFontTx/>
              <a:buNone/>
            </a:pPr>
            <a:r>
              <a:rPr kumimoji="0" lang="en-US" altLang="en-US" sz="2400" b="1">
                <a:solidFill>
                  <a:schemeClr val="accent1"/>
                </a:solidFill>
              </a:rPr>
              <a:t>      Uriah’s honorable behavior &amp; David’s deceit</a:t>
            </a:r>
          </a:p>
          <a:p>
            <a:pPr>
              <a:spcBef>
                <a:spcPct val="0"/>
              </a:spcBef>
              <a:buClrTx/>
              <a:buFontTx/>
              <a:buNone/>
            </a:pPr>
            <a:r>
              <a:rPr kumimoji="0" lang="en-US" altLang="en-US" sz="2400" b="1">
                <a:solidFill>
                  <a:schemeClr val="accent1"/>
                </a:solidFill>
              </a:rPr>
              <a:t> death of Uriah</a:t>
            </a:r>
          </a:p>
          <a:p>
            <a:pPr>
              <a:spcBef>
                <a:spcPct val="0"/>
              </a:spcBef>
              <a:buClrTx/>
              <a:buFontTx/>
              <a:buNone/>
            </a:pPr>
            <a:r>
              <a:rPr kumimoji="0" lang="en-US" altLang="en-US" sz="2400" b="1">
                <a:solidFill>
                  <a:schemeClr val="accent1"/>
                </a:solidFill>
              </a:rPr>
              <a:t>      report of death of Uriah (David - callous)</a:t>
            </a:r>
          </a:p>
          <a:p>
            <a:pPr>
              <a:spcBef>
                <a:spcPct val="0"/>
              </a:spcBef>
              <a:buClrTx/>
              <a:buFontTx/>
              <a:buNone/>
            </a:pPr>
            <a:r>
              <a:rPr kumimoji="0" lang="en-US" altLang="en-US" sz="2400" b="1">
                <a:solidFill>
                  <a:schemeClr val="accent1"/>
                </a:solidFill>
              </a:rPr>
              <a:t> David takes Bathsheba as wife</a:t>
            </a:r>
            <a:endParaRPr kumimoji="0" lang="en-US" altLang="en-US" sz="2400" b="1"/>
          </a:p>
        </p:txBody>
      </p:sp>
      <p:sp>
        <p:nvSpPr>
          <p:cNvPr id="233478" name="Text Box 6"/>
          <p:cNvSpPr txBox="1">
            <a:spLocks noChangeArrowheads="1"/>
          </p:cNvSpPr>
          <p:nvPr/>
        </p:nvSpPr>
        <p:spPr bwMode="auto">
          <a:xfrm>
            <a:off x="0" y="53340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If you were to make a movie about this chapter,  what would you name it?</a:t>
            </a:r>
          </a:p>
        </p:txBody>
      </p:sp>
      <p:pic>
        <p:nvPicPr>
          <p:cNvPr id="233479" name="Picture 7" descr="en0050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953000"/>
            <a:ext cx="183673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xEl>
                                              <p:pRg st="0" end="0"/>
                                            </p:txEl>
                                          </p:spTgt>
                                        </p:tgtEl>
                                        <p:attrNameLst>
                                          <p:attrName>style.visibility</p:attrName>
                                        </p:attrNameLst>
                                      </p:cBhvr>
                                      <p:to>
                                        <p:strVal val="visible"/>
                                      </p:to>
                                    </p:set>
                                    <p:anim calcmode="lin" valueType="num">
                                      <p:cBhvr additive="base">
                                        <p:cTn id="7" dur="500" fill="hold"/>
                                        <p:tgtEl>
                                          <p:spTgt spid="2334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4">
                                            <p:txEl>
                                              <p:pRg st="2" end="2"/>
                                            </p:txEl>
                                          </p:spTgt>
                                        </p:tgtEl>
                                        <p:attrNameLst>
                                          <p:attrName>style.visibility</p:attrName>
                                        </p:attrNameLst>
                                      </p:cBhvr>
                                      <p:to>
                                        <p:strVal val="visible"/>
                                      </p:to>
                                    </p:set>
                                    <p:anim calcmode="lin" valueType="num">
                                      <p:cBhvr additive="base">
                                        <p:cTn id="13" dur="500" fill="hold"/>
                                        <p:tgtEl>
                                          <p:spTgt spid="23347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6">
                                            <p:txEl>
                                              <p:pRg st="0" end="0"/>
                                            </p:txEl>
                                          </p:spTgt>
                                        </p:tgtEl>
                                        <p:attrNameLst>
                                          <p:attrName>style.visibility</p:attrName>
                                        </p:attrNameLst>
                                      </p:cBhvr>
                                      <p:to>
                                        <p:strVal val="visible"/>
                                      </p:to>
                                    </p:set>
                                    <p:anim calcmode="lin" valueType="num">
                                      <p:cBhvr additive="base">
                                        <p:cTn id="19" dur="500" fill="hold"/>
                                        <p:tgtEl>
                                          <p:spTgt spid="23347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3476">
                                            <p:txEl>
                                              <p:pRg st="1" end="1"/>
                                            </p:txEl>
                                          </p:spTgt>
                                        </p:tgtEl>
                                        <p:attrNameLst>
                                          <p:attrName>style.visibility</p:attrName>
                                        </p:attrNameLst>
                                      </p:cBhvr>
                                      <p:to>
                                        <p:strVal val="visible"/>
                                      </p:to>
                                    </p:set>
                                    <p:anim calcmode="lin" valueType="num">
                                      <p:cBhvr additive="base">
                                        <p:cTn id="25" dur="500" fill="hold"/>
                                        <p:tgtEl>
                                          <p:spTgt spid="23347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34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3476">
                                            <p:txEl>
                                              <p:pRg st="2" end="2"/>
                                            </p:txEl>
                                          </p:spTgt>
                                        </p:tgtEl>
                                        <p:attrNameLst>
                                          <p:attrName>style.visibility</p:attrName>
                                        </p:attrNameLst>
                                      </p:cBhvr>
                                      <p:to>
                                        <p:strVal val="visible"/>
                                      </p:to>
                                    </p:set>
                                    <p:anim calcmode="lin" valueType="num">
                                      <p:cBhvr additive="base">
                                        <p:cTn id="31" dur="500" fill="hold"/>
                                        <p:tgtEl>
                                          <p:spTgt spid="233476">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34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3476">
                                            <p:txEl>
                                              <p:pRg st="3" end="3"/>
                                            </p:txEl>
                                          </p:spTgt>
                                        </p:tgtEl>
                                        <p:attrNameLst>
                                          <p:attrName>style.visibility</p:attrName>
                                        </p:attrNameLst>
                                      </p:cBhvr>
                                      <p:to>
                                        <p:strVal val="visible"/>
                                      </p:to>
                                    </p:set>
                                    <p:anim calcmode="lin" valueType="num">
                                      <p:cBhvr additive="base">
                                        <p:cTn id="37" dur="500" fill="hold"/>
                                        <p:tgtEl>
                                          <p:spTgt spid="233476">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34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3476">
                                            <p:txEl>
                                              <p:pRg st="4" end="4"/>
                                            </p:txEl>
                                          </p:spTgt>
                                        </p:tgtEl>
                                        <p:attrNameLst>
                                          <p:attrName>style.visibility</p:attrName>
                                        </p:attrNameLst>
                                      </p:cBhvr>
                                      <p:to>
                                        <p:strVal val="visible"/>
                                      </p:to>
                                    </p:set>
                                    <p:anim calcmode="lin" valueType="num">
                                      <p:cBhvr additive="base">
                                        <p:cTn id="43" dur="500" fill="hold"/>
                                        <p:tgtEl>
                                          <p:spTgt spid="233476">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34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3477">
                                            <p:txEl>
                                              <p:pRg st="0" end="0"/>
                                            </p:txEl>
                                          </p:spTgt>
                                        </p:tgtEl>
                                        <p:attrNameLst>
                                          <p:attrName>style.visibility</p:attrName>
                                        </p:attrNameLst>
                                      </p:cBhvr>
                                      <p:to>
                                        <p:strVal val="visible"/>
                                      </p:to>
                                    </p:set>
                                    <p:anim calcmode="lin" valueType="num">
                                      <p:cBhvr additive="base">
                                        <p:cTn id="49" dur="500" fill="hold"/>
                                        <p:tgtEl>
                                          <p:spTgt spid="233477">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34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33477">
                                            <p:txEl>
                                              <p:pRg st="1" end="1"/>
                                            </p:txEl>
                                          </p:spTgt>
                                        </p:tgtEl>
                                        <p:attrNameLst>
                                          <p:attrName>style.visibility</p:attrName>
                                        </p:attrNameLst>
                                      </p:cBhvr>
                                      <p:to>
                                        <p:strVal val="visible"/>
                                      </p:to>
                                    </p:set>
                                    <p:anim calcmode="lin" valueType="num">
                                      <p:cBhvr additive="base">
                                        <p:cTn id="55" dur="500" fill="hold"/>
                                        <p:tgtEl>
                                          <p:spTgt spid="233477">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334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33477">
                                            <p:txEl>
                                              <p:pRg st="2" end="2"/>
                                            </p:txEl>
                                          </p:spTgt>
                                        </p:tgtEl>
                                        <p:attrNameLst>
                                          <p:attrName>style.visibility</p:attrName>
                                        </p:attrNameLst>
                                      </p:cBhvr>
                                      <p:to>
                                        <p:strVal val="visible"/>
                                      </p:to>
                                    </p:set>
                                    <p:anim calcmode="lin" valueType="num">
                                      <p:cBhvr additive="base">
                                        <p:cTn id="61" dur="500" fill="hold"/>
                                        <p:tgtEl>
                                          <p:spTgt spid="233477">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334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33477">
                                            <p:txEl>
                                              <p:pRg st="3" end="3"/>
                                            </p:txEl>
                                          </p:spTgt>
                                        </p:tgtEl>
                                        <p:attrNameLst>
                                          <p:attrName>style.visibility</p:attrName>
                                        </p:attrNameLst>
                                      </p:cBhvr>
                                      <p:to>
                                        <p:strVal val="visible"/>
                                      </p:to>
                                    </p:set>
                                    <p:anim calcmode="lin" valueType="num">
                                      <p:cBhvr additive="base">
                                        <p:cTn id="67" dur="500" fill="hold"/>
                                        <p:tgtEl>
                                          <p:spTgt spid="233477">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334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33477">
                                            <p:txEl>
                                              <p:pRg st="4" end="4"/>
                                            </p:txEl>
                                          </p:spTgt>
                                        </p:tgtEl>
                                        <p:attrNameLst>
                                          <p:attrName>style.visibility</p:attrName>
                                        </p:attrNameLst>
                                      </p:cBhvr>
                                      <p:to>
                                        <p:strVal val="visible"/>
                                      </p:to>
                                    </p:set>
                                    <p:anim calcmode="lin" valueType="num">
                                      <p:cBhvr additive="base">
                                        <p:cTn id="73" dur="500" fill="hold"/>
                                        <p:tgtEl>
                                          <p:spTgt spid="233477">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3347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33478">
                                            <p:txEl>
                                              <p:pRg st="0" end="0"/>
                                            </p:txEl>
                                          </p:spTgt>
                                        </p:tgtEl>
                                        <p:attrNameLst>
                                          <p:attrName>style.visibility</p:attrName>
                                        </p:attrNameLst>
                                      </p:cBhvr>
                                      <p:to>
                                        <p:strVal val="visible"/>
                                      </p:to>
                                    </p:set>
                                  </p:childTnLst>
                                </p:cTn>
                              </p:par>
                            </p:childTnLst>
                          </p:cTn>
                        </p:par>
                        <p:par>
                          <p:cTn id="79" fill="hold" nodeType="afterGroup">
                            <p:stCondLst>
                              <p:cond delay="500"/>
                            </p:stCondLst>
                            <p:childTnLst>
                              <p:par>
                                <p:cTn id="80" presetID="23" presetClass="entr" presetSubtype="16" fill="hold" nodeType="afterEffect">
                                  <p:stCondLst>
                                    <p:cond delay="0"/>
                                  </p:stCondLst>
                                  <p:childTnLst>
                                    <p:set>
                                      <p:cBhvr>
                                        <p:cTn id="81" dur="1" fill="hold">
                                          <p:stCondLst>
                                            <p:cond delay="0"/>
                                          </p:stCondLst>
                                        </p:cTn>
                                        <p:tgtEl>
                                          <p:spTgt spid="233479"/>
                                        </p:tgtEl>
                                        <p:attrNameLst>
                                          <p:attrName>style.visibility</p:attrName>
                                        </p:attrNameLst>
                                      </p:cBhvr>
                                      <p:to>
                                        <p:strVal val="visible"/>
                                      </p:to>
                                    </p:set>
                                    <p:anim calcmode="lin" valueType="num">
                                      <p:cBhvr>
                                        <p:cTn id="82" dur="500" fill="hold"/>
                                        <p:tgtEl>
                                          <p:spTgt spid="233479"/>
                                        </p:tgtEl>
                                        <p:attrNameLst>
                                          <p:attrName>ppt_w</p:attrName>
                                        </p:attrNameLst>
                                      </p:cBhvr>
                                      <p:tavLst>
                                        <p:tav tm="0">
                                          <p:val>
                                            <p:fltVal val="0"/>
                                          </p:val>
                                        </p:tav>
                                        <p:tav tm="100000">
                                          <p:val>
                                            <p:strVal val="#ppt_w"/>
                                          </p:val>
                                        </p:tav>
                                      </p:tavLst>
                                    </p:anim>
                                    <p:anim calcmode="lin" valueType="num">
                                      <p:cBhvr>
                                        <p:cTn id="83" dur="500" fill="hold"/>
                                        <p:tgtEl>
                                          <p:spTgt spid="2334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build="p" autoUpdateAnimBg="0"/>
      <p:bldP spid="233476" grpId="0" build="p" autoUpdateAnimBg="0"/>
      <p:bldP spid="233477" grpId="0" build="p" autoUpdateAnimBg="0"/>
      <p:bldP spid="23347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0" y="6096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 Death of child (should have been David)</a:t>
            </a:r>
          </a:p>
          <a:p>
            <a:pPr>
              <a:spcBef>
                <a:spcPct val="0"/>
              </a:spcBef>
              <a:buClrTx/>
              <a:buFontTx/>
              <a:buNone/>
            </a:pPr>
            <a:r>
              <a:rPr kumimoji="0" lang="en-US" altLang="en-US" sz="2400" b="1"/>
              <a:t>2) Amnon rapes Tamar (Amnon was next in line for throne)</a:t>
            </a:r>
          </a:p>
          <a:p>
            <a:pPr>
              <a:spcBef>
                <a:spcPct val="0"/>
              </a:spcBef>
              <a:buClrTx/>
              <a:buFontTx/>
              <a:buNone/>
            </a:pPr>
            <a:r>
              <a:rPr kumimoji="0" lang="en-US" altLang="en-US" sz="2400" b="1"/>
              <a:t>3) Absalom kills half-brother Amnon</a:t>
            </a:r>
          </a:p>
          <a:p>
            <a:pPr>
              <a:spcBef>
                <a:spcPct val="0"/>
              </a:spcBef>
              <a:buClrTx/>
              <a:buFontTx/>
              <a:buNone/>
            </a:pPr>
            <a:r>
              <a:rPr kumimoji="0" lang="en-US" altLang="en-US" sz="2400" b="1"/>
              <a:t>4) Absalom tries to usurp David</a:t>
            </a:r>
          </a:p>
          <a:p>
            <a:pPr>
              <a:spcBef>
                <a:spcPct val="0"/>
              </a:spcBef>
              <a:buClrTx/>
              <a:buFontTx/>
              <a:buNone/>
            </a:pPr>
            <a:r>
              <a:rPr kumimoji="0" lang="en-US" altLang="en-US" sz="2400" b="1"/>
              <a:t>5) Absalom sleeps with David's concubines</a:t>
            </a:r>
          </a:p>
          <a:p>
            <a:pPr>
              <a:spcBef>
                <a:spcPct val="0"/>
              </a:spcBef>
              <a:buClrTx/>
              <a:buFontTx/>
              <a:buNone/>
            </a:pPr>
            <a:r>
              <a:rPr kumimoji="0" lang="en-US" altLang="en-US" sz="2400" b="1"/>
              <a:t>----------------------</a:t>
            </a:r>
          </a:p>
          <a:p>
            <a:pPr>
              <a:spcBef>
                <a:spcPct val="0"/>
              </a:spcBef>
              <a:buClrTx/>
              <a:buFontTx/>
              <a:buNone/>
            </a:pPr>
            <a:r>
              <a:rPr kumimoji="0" lang="en-US" altLang="en-US" sz="2400" b="1"/>
              <a:t>6) Absalom is killed (ch 18)</a:t>
            </a:r>
          </a:p>
          <a:p>
            <a:pPr>
              <a:spcBef>
                <a:spcPct val="0"/>
              </a:spcBef>
              <a:buClrTx/>
              <a:buFontTx/>
              <a:buNone/>
            </a:pPr>
            <a:r>
              <a:rPr kumimoji="0" lang="en-US" altLang="en-US" sz="2400" b="1"/>
              <a:t>7) Division in kingdom, Benjaminites withdraw support (ch 20)</a:t>
            </a:r>
          </a:p>
          <a:p>
            <a:pPr>
              <a:spcBef>
                <a:spcPct val="0"/>
              </a:spcBef>
              <a:buClrTx/>
              <a:buFontTx/>
              <a:buNone/>
            </a:pPr>
            <a:r>
              <a:rPr kumimoji="0" lang="en-US" altLang="en-US" sz="2400" b="1"/>
              <a:t>8) Adonijah makes bid for throne, killed by Solomon (1Kgs 1-2)</a:t>
            </a:r>
          </a:p>
          <a:p>
            <a:pPr>
              <a:spcBef>
                <a:spcPct val="0"/>
              </a:spcBef>
              <a:buClrTx/>
              <a:buFontTx/>
              <a:buNone/>
            </a:pPr>
            <a:r>
              <a:rPr kumimoji="0" lang="en-US" altLang="en-US" sz="2400" b="1"/>
              <a:t>Would you have recognized the above events as consequences, if the assignment had not directed your attention to them?  What does the lack of interpretive comments from the narrator tell us about how to read biblical narrative?</a:t>
            </a:r>
          </a:p>
          <a:p>
            <a:pPr>
              <a:spcBef>
                <a:spcPct val="0"/>
              </a:spcBef>
              <a:buClrTx/>
              <a:buFontTx/>
              <a:buNone/>
            </a:pPr>
            <a:r>
              <a:rPr kumimoji="0" lang="en-US" altLang="en-US" sz="2400" b="1">
                <a:solidFill>
                  <a:schemeClr val="accent1"/>
                </a:solidFill>
              </a:rPr>
              <a:t>Point:</a:t>
            </a:r>
            <a:endParaRPr kumimoji="0" lang="en-US" altLang="en-US" sz="2400" b="1"/>
          </a:p>
          <a:p>
            <a:pPr>
              <a:spcBef>
                <a:spcPct val="0"/>
              </a:spcBef>
              <a:buClrTx/>
              <a:buFontTx/>
              <a:buNone/>
            </a:pPr>
            <a:r>
              <a:rPr kumimoji="0" lang="en-US" altLang="en-US" sz="2400" b="1">
                <a:solidFill>
                  <a:schemeClr val="hlink"/>
                </a:solidFill>
              </a:rPr>
              <a:t>Once God has spoken, directly or through a prophet or dream, the audience is expected to look for God’s word to be fulfilled.</a:t>
            </a:r>
          </a:p>
        </p:txBody>
      </p:sp>
      <p:sp>
        <p:nvSpPr>
          <p:cNvPr id="41987" name="Rectangle 3"/>
          <p:cNvSpPr>
            <a:spLocks noChangeArrowheads="1"/>
          </p:cNvSpPr>
          <p:nvPr/>
        </p:nvSpPr>
        <p:spPr bwMode="auto">
          <a:xfrm>
            <a:off x="2362200" y="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Consequences of David's 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8">
                                            <p:txEl>
                                              <p:pRg st="0" end="0"/>
                                            </p:txEl>
                                          </p:spTgt>
                                        </p:tgtEl>
                                        <p:attrNameLst>
                                          <p:attrName>style.visibility</p:attrName>
                                        </p:attrNameLst>
                                      </p:cBhvr>
                                      <p:to>
                                        <p:strVal val="visible"/>
                                      </p:to>
                                    </p:set>
                                    <p:anim calcmode="lin" valueType="num">
                                      <p:cBhvr additive="base">
                                        <p:cTn id="7" dur="500" fill="hold"/>
                                        <p:tgtEl>
                                          <p:spTgt spid="2344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4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498">
                                            <p:txEl>
                                              <p:pRg st="1" end="1"/>
                                            </p:txEl>
                                          </p:spTgt>
                                        </p:tgtEl>
                                        <p:attrNameLst>
                                          <p:attrName>style.visibility</p:attrName>
                                        </p:attrNameLst>
                                      </p:cBhvr>
                                      <p:to>
                                        <p:strVal val="visible"/>
                                      </p:to>
                                    </p:set>
                                    <p:anim calcmode="lin" valueType="num">
                                      <p:cBhvr additive="base">
                                        <p:cTn id="13" dur="500" fill="hold"/>
                                        <p:tgtEl>
                                          <p:spTgt spid="2344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44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498">
                                            <p:txEl>
                                              <p:pRg st="2" end="2"/>
                                            </p:txEl>
                                          </p:spTgt>
                                        </p:tgtEl>
                                        <p:attrNameLst>
                                          <p:attrName>style.visibility</p:attrName>
                                        </p:attrNameLst>
                                      </p:cBhvr>
                                      <p:to>
                                        <p:strVal val="visible"/>
                                      </p:to>
                                    </p:set>
                                    <p:anim calcmode="lin" valueType="num">
                                      <p:cBhvr additive="base">
                                        <p:cTn id="19" dur="500" fill="hold"/>
                                        <p:tgtEl>
                                          <p:spTgt spid="2344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44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4498">
                                            <p:txEl>
                                              <p:pRg st="3" end="3"/>
                                            </p:txEl>
                                          </p:spTgt>
                                        </p:tgtEl>
                                        <p:attrNameLst>
                                          <p:attrName>style.visibility</p:attrName>
                                        </p:attrNameLst>
                                      </p:cBhvr>
                                      <p:to>
                                        <p:strVal val="visible"/>
                                      </p:to>
                                    </p:set>
                                    <p:anim calcmode="lin" valueType="num">
                                      <p:cBhvr additive="base">
                                        <p:cTn id="25" dur="500" fill="hold"/>
                                        <p:tgtEl>
                                          <p:spTgt spid="23449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44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4498">
                                            <p:txEl>
                                              <p:pRg st="4" end="4"/>
                                            </p:txEl>
                                          </p:spTgt>
                                        </p:tgtEl>
                                        <p:attrNameLst>
                                          <p:attrName>style.visibility</p:attrName>
                                        </p:attrNameLst>
                                      </p:cBhvr>
                                      <p:to>
                                        <p:strVal val="visible"/>
                                      </p:to>
                                    </p:set>
                                    <p:anim calcmode="lin" valueType="num">
                                      <p:cBhvr additive="base">
                                        <p:cTn id="31" dur="500" fill="hold"/>
                                        <p:tgtEl>
                                          <p:spTgt spid="23449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44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4498">
                                            <p:txEl>
                                              <p:pRg st="5" end="5"/>
                                            </p:txEl>
                                          </p:spTgt>
                                        </p:tgtEl>
                                        <p:attrNameLst>
                                          <p:attrName>style.visibility</p:attrName>
                                        </p:attrNameLst>
                                      </p:cBhvr>
                                      <p:to>
                                        <p:strVal val="visible"/>
                                      </p:to>
                                    </p:set>
                                    <p:anim calcmode="lin" valueType="num">
                                      <p:cBhvr additive="base">
                                        <p:cTn id="37" dur="500" fill="hold"/>
                                        <p:tgtEl>
                                          <p:spTgt spid="23449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449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4498">
                                            <p:txEl>
                                              <p:pRg st="6" end="6"/>
                                            </p:txEl>
                                          </p:spTgt>
                                        </p:tgtEl>
                                        <p:attrNameLst>
                                          <p:attrName>style.visibility</p:attrName>
                                        </p:attrNameLst>
                                      </p:cBhvr>
                                      <p:to>
                                        <p:strVal val="visible"/>
                                      </p:to>
                                    </p:set>
                                    <p:anim calcmode="lin" valueType="num">
                                      <p:cBhvr additive="base">
                                        <p:cTn id="43" dur="500" fill="hold"/>
                                        <p:tgtEl>
                                          <p:spTgt spid="23449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449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4498">
                                            <p:txEl>
                                              <p:pRg st="7" end="7"/>
                                            </p:txEl>
                                          </p:spTgt>
                                        </p:tgtEl>
                                        <p:attrNameLst>
                                          <p:attrName>style.visibility</p:attrName>
                                        </p:attrNameLst>
                                      </p:cBhvr>
                                      <p:to>
                                        <p:strVal val="visible"/>
                                      </p:to>
                                    </p:set>
                                    <p:anim calcmode="lin" valueType="num">
                                      <p:cBhvr additive="base">
                                        <p:cTn id="49" dur="500" fill="hold"/>
                                        <p:tgtEl>
                                          <p:spTgt spid="23449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449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4498">
                                            <p:txEl>
                                              <p:pRg st="8" end="8"/>
                                            </p:txEl>
                                          </p:spTgt>
                                        </p:tgtEl>
                                        <p:attrNameLst>
                                          <p:attrName>style.visibility</p:attrName>
                                        </p:attrNameLst>
                                      </p:cBhvr>
                                      <p:to>
                                        <p:strVal val="visible"/>
                                      </p:to>
                                    </p:set>
                                    <p:anim calcmode="lin" valueType="num">
                                      <p:cBhvr additive="base">
                                        <p:cTn id="55" dur="500" fill="hold"/>
                                        <p:tgtEl>
                                          <p:spTgt spid="23449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3449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34498">
                                            <p:txEl>
                                              <p:pRg st="9" end="9"/>
                                            </p:txEl>
                                          </p:spTgt>
                                        </p:tgtEl>
                                        <p:attrNameLst>
                                          <p:attrName>style.visibility</p:attrName>
                                        </p:attrNameLst>
                                      </p:cBhvr>
                                      <p:to>
                                        <p:strVal val="visible"/>
                                      </p:to>
                                    </p:set>
                                    <p:anim calcmode="lin" valueType="num">
                                      <p:cBhvr additive="base">
                                        <p:cTn id="61" dur="500" fill="hold"/>
                                        <p:tgtEl>
                                          <p:spTgt spid="23449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3449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4498">
                                            <p:txEl>
                                              <p:pRg st="10" end="10"/>
                                            </p:txEl>
                                          </p:spTgt>
                                        </p:tgtEl>
                                        <p:attrNameLst>
                                          <p:attrName>style.visibility</p:attrName>
                                        </p:attrNameLst>
                                      </p:cBhvr>
                                      <p:to>
                                        <p:strVal val="visible"/>
                                      </p:to>
                                    </p:set>
                                    <p:anim calcmode="lin" valueType="num">
                                      <p:cBhvr additive="base">
                                        <p:cTn id="67" dur="500" fill="hold"/>
                                        <p:tgtEl>
                                          <p:spTgt spid="234498">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3449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34498">
                                            <p:txEl>
                                              <p:pRg st="11" end="11"/>
                                            </p:txEl>
                                          </p:spTgt>
                                        </p:tgtEl>
                                        <p:attrNameLst>
                                          <p:attrName>style.visibility</p:attrName>
                                        </p:attrNameLst>
                                      </p:cBhvr>
                                      <p:to>
                                        <p:strVal val="visible"/>
                                      </p:to>
                                    </p:set>
                                    <p:anim calcmode="lin" valueType="num">
                                      <p:cBhvr additive="base">
                                        <p:cTn id="73" dur="500" fill="hold"/>
                                        <p:tgtEl>
                                          <p:spTgt spid="234498">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3449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David as King (c. 1000-961 BCE)</a:t>
            </a:r>
            <a:endParaRPr kumimoji="0" lang="en-US" altLang="en-US" sz="2400" b="1"/>
          </a:p>
        </p:txBody>
      </p:sp>
      <p:sp>
        <p:nvSpPr>
          <p:cNvPr id="294915" name="Text Box 3"/>
          <p:cNvSpPr txBox="1">
            <a:spLocks noChangeArrowheads="1"/>
          </p:cNvSpPr>
          <p:nvPr/>
        </p:nvSpPr>
        <p:spPr bwMode="auto">
          <a:xfrm>
            <a:off x="0" y="45720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chemeClr val="folHlink"/>
                </a:solidFill>
              </a:rPr>
              <a:t>	</a:t>
            </a:r>
            <a:r>
              <a:rPr kumimoji="0" lang="en-US" altLang="en-US" sz="2400" b="1" dirty="0">
                <a:solidFill>
                  <a:schemeClr val="accent1"/>
                </a:solidFill>
              </a:rPr>
              <a:t>[Source: “Succession Document/Narrative” (2 Sam 9-20, </a:t>
            </a:r>
            <a:br>
              <a:rPr kumimoji="0" lang="en-US" altLang="en-US" sz="2400" b="1" dirty="0">
                <a:solidFill>
                  <a:schemeClr val="accent1"/>
                </a:solidFill>
              </a:rPr>
            </a:br>
            <a:r>
              <a:rPr kumimoji="0" lang="en-US" altLang="en-US" sz="2400" b="1" dirty="0">
                <a:solidFill>
                  <a:schemeClr val="accent1"/>
                </a:solidFill>
              </a:rPr>
              <a:t>1 Kgs 1-2) appears to be based on contemporary records by a member of David’s court.]</a:t>
            </a:r>
          </a:p>
          <a:p>
            <a:pPr>
              <a:spcBef>
                <a:spcPct val="0"/>
              </a:spcBef>
              <a:buClrTx/>
              <a:buFontTx/>
              <a:buNone/>
            </a:pPr>
            <a:r>
              <a:rPr kumimoji="0" lang="en-US" altLang="en-US" sz="2400" b="1" dirty="0">
                <a:solidFill>
                  <a:schemeClr val="hlink"/>
                </a:solidFill>
              </a:rPr>
              <a:t>D.	“Fall of David” Cause</a:t>
            </a:r>
          </a:p>
          <a:p>
            <a:pPr>
              <a:spcBef>
                <a:spcPct val="0"/>
              </a:spcBef>
              <a:buClrTx/>
              <a:buFontTx/>
              <a:buNone/>
            </a:pPr>
            <a:r>
              <a:rPr kumimoji="0" lang="en-US" altLang="en-US" sz="2400" dirty="0"/>
              <a:t>	</a:t>
            </a:r>
            <a:r>
              <a:rPr kumimoji="0" lang="en-US" altLang="en-US" sz="2400" b="1" dirty="0"/>
              <a:t>1.	David and </a:t>
            </a:r>
            <a:r>
              <a:rPr kumimoji="0" lang="en-US" altLang="en-US" sz="2400" b="1" dirty="0" err="1"/>
              <a:t>Bethsheba</a:t>
            </a:r>
            <a:r>
              <a:rPr kumimoji="0" lang="en-US" altLang="en-US" sz="2400" b="1" dirty="0"/>
              <a:t> / murder of Uriah  (</a:t>
            </a:r>
            <a:r>
              <a:rPr kumimoji="0" lang="en-US" altLang="en-US" sz="2400" b="1" dirty="0" err="1"/>
              <a:t>ch</a:t>
            </a:r>
            <a:r>
              <a:rPr kumimoji="0" lang="en-US" altLang="en-US" sz="2400" b="1" dirty="0"/>
              <a:t> 11-12)</a:t>
            </a:r>
          </a:p>
          <a:p>
            <a:pPr>
              <a:spcBef>
                <a:spcPct val="0"/>
              </a:spcBef>
              <a:buClrTx/>
              <a:buFontTx/>
              <a:buNone/>
            </a:pPr>
            <a:r>
              <a:rPr kumimoji="0" lang="en-US" altLang="en-US" sz="2400" b="1" dirty="0"/>
              <a:t>   	2.	Judgment/curse pronounced by prophet Nathan, who 	tricked David into condemning himself</a:t>
            </a:r>
          </a:p>
          <a:p>
            <a:pPr>
              <a:spcBef>
                <a:spcPct val="0"/>
              </a:spcBef>
              <a:buClrTx/>
              <a:buFontTx/>
              <a:buNone/>
            </a:pPr>
            <a:r>
              <a:rPr kumimoji="0" lang="en-US" altLang="en-US" sz="2400" b="1" dirty="0"/>
              <a:t>	3.	David's repentance (See Psalm 51)</a:t>
            </a:r>
          </a:p>
          <a:p>
            <a:pPr>
              <a:spcBef>
                <a:spcPct val="0"/>
              </a:spcBef>
              <a:buClrTx/>
              <a:buFontTx/>
              <a:buNone/>
            </a:pPr>
            <a:r>
              <a:rPr kumimoji="0" lang="en-US" altLang="en-US" sz="2400" b="1" dirty="0">
                <a:solidFill>
                  <a:schemeClr val="hlink"/>
                </a:solidFill>
              </a:rPr>
              <a:t>E.	“Fall of David” “Curse”</a:t>
            </a:r>
          </a:p>
          <a:p>
            <a:pPr>
              <a:spcBef>
                <a:spcPct val="0"/>
              </a:spcBef>
              <a:buClrTx/>
              <a:buFontTx/>
              <a:buNone/>
            </a:pPr>
            <a:r>
              <a:rPr kumimoji="0" lang="en-US" altLang="en-US" sz="2400" b="1" dirty="0"/>
              <a:t>	1.	Death of child (should have been David)</a:t>
            </a:r>
          </a:p>
          <a:p>
            <a:pPr>
              <a:spcBef>
                <a:spcPct val="0"/>
              </a:spcBef>
              <a:buClrTx/>
              <a:buFontTx/>
              <a:buNone/>
            </a:pPr>
            <a:r>
              <a:rPr kumimoji="0" lang="en-US" altLang="en-US" sz="2400" b="1" dirty="0"/>
              <a:t>	2.	</a:t>
            </a:r>
            <a:r>
              <a:rPr kumimoji="0" lang="en-US" altLang="en-US" sz="2400" b="1" dirty="0" err="1"/>
              <a:t>Amnon</a:t>
            </a:r>
            <a:r>
              <a:rPr kumimoji="0" lang="en-US" altLang="en-US" sz="2400" b="1" dirty="0"/>
              <a:t> rapes Tamar (</a:t>
            </a:r>
            <a:r>
              <a:rPr kumimoji="0" lang="en-US" altLang="en-US" sz="2400" b="1" dirty="0" err="1"/>
              <a:t>Amnon</a:t>
            </a:r>
            <a:r>
              <a:rPr kumimoji="0" lang="en-US" altLang="en-US" sz="2400" b="1" dirty="0"/>
              <a:t> was next in line for throne)</a:t>
            </a:r>
          </a:p>
          <a:p>
            <a:pPr>
              <a:spcBef>
                <a:spcPct val="0"/>
              </a:spcBef>
              <a:buClrTx/>
              <a:buFontTx/>
              <a:buNone/>
            </a:pPr>
            <a:r>
              <a:rPr kumimoji="0" lang="en-US" altLang="en-US" sz="2400" b="1" dirty="0"/>
              <a:t>	3.	Absalom kills half-brother </a:t>
            </a:r>
            <a:r>
              <a:rPr kumimoji="0" lang="en-US" altLang="en-US" sz="2400" b="1" dirty="0" err="1"/>
              <a:t>Amnon</a:t>
            </a:r>
            <a:r>
              <a:rPr kumimoji="0" lang="en-US" altLang="en-US" sz="2400" b="1" dirty="0"/>
              <a:t> (making Absalom next in </a:t>
            </a:r>
            <a:br>
              <a:rPr kumimoji="0" lang="en-US" altLang="en-US" sz="2400" b="1" dirty="0"/>
            </a:br>
            <a:r>
              <a:rPr kumimoji="0" lang="en-US" altLang="en-US" sz="2400" b="1" dirty="0"/>
              <a:t>	line for throne, assuming that </a:t>
            </a:r>
            <a:r>
              <a:rPr kumimoji="0" lang="en-US" altLang="en-US" sz="2400" b="1" dirty="0" err="1"/>
              <a:t>Kileab</a:t>
            </a:r>
            <a:r>
              <a:rPr kumimoji="0" lang="en-US" altLang="en-US" sz="2400" b="1" dirty="0"/>
              <a:t> was dead)</a:t>
            </a:r>
          </a:p>
          <a:p>
            <a:pPr>
              <a:spcBef>
                <a:spcPct val="0"/>
              </a:spcBef>
              <a:buClrTx/>
              <a:buFontTx/>
              <a:buNone/>
            </a:pPr>
            <a:r>
              <a:rPr kumimoji="0" lang="en-US" altLang="en-US" sz="2400" b="1" dirty="0"/>
              <a:t>	4.	Absalom tries to usurp David</a:t>
            </a:r>
          </a:p>
          <a:p>
            <a:pPr>
              <a:spcBef>
                <a:spcPct val="0"/>
              </a:spcBef>
              <a:buClrTx/>
              <a:buFontTx/>
              <a:buNone/>
            </a:pPr>
            <a:r>
              <a:rPr kumimoji="0" lang="en-US" altLang="en-US" sz="2400" b="1" dirty="0"/>
              <a:t>	5.	Absalom sleeps with David's concubines</a:t>
            </a:r>
          </a:p>
          <a:p>
            <a:pPr>
              <a:spcBef>
                <a:spcPct val="0"/>
              </a:spcBef>
              <a:buClrTx/>
              <a:buFontTx/>
              <a:buNone/>
            </a:pPr>
            <a:r>
              <a:rPr kumimoji="0" lang="en-US" altLang="en-US" sz="2400" b="1" dirty="0"/>
              <a:t>	6.	Absalom is killed (</a:t>
            </a:r>
            <a:r>
              <a:rPr kumimoji="0" lang="en-US" altLang="en-US" sz="2400" b="1" dirty="0" err="1"/>
              <a:t>ch</a:t>
            </a:r>
            <a:r>
              <a:rPr kumimoji="0" lang="en-US" altLang="en-US" sz="2400" b="1" dirty="0"/>
              <a:t> 18)</a:t>
            </a:r>
          </a:p>
          <a:p>
            <a:pPr>
              <a:spcBef>
                <a:spcPct val="0"/>
              </a:spcBef>
              <a:buClrTx/>
              <a:buFontTx/>
              <a:buNone/>
            </a:pPr>
            <a:r>
              <a:rPr kumimoji="0" lang="en-US" altLang="en-US" sz="2400" b="1" dirty="0"/>
              <a:t>	7.	Division in kingdom, </a:t>
            </a:r>
            <a:r>
              <a:rPr kumimoji="0" lang="en-US" altLang="en-US" sz="2400" b="1" dirty="0" err="1"/>
              <a:t>Benjaminites</a:t>
            </a:r>
            <a:r>
              <a:rPr kumimoji="0" lang="en-US" altLang="en-US" sz="2400" b="1" dirty="0"/>
              <a:t> withdraw support (</a:t>
            </a:r>
            <a:r>
              <a:rPr kumimoji="0" lang="en-US" altLang="en-US" sz="2400" b="1" dirty="0" err="1"/>
              <a:t>ch</a:t>
            </a:r>
            <a:r>
              <a:rPr kumimoji="0" lang="en-US" altLang="en-US" sz="2400" b="1" dirty="0"/>
              <a:t>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4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4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4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4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4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4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4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49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491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94915">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94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0"/>
            <a:ext cx="543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rot="-5400000">
            <a:off x="-1866107" y="3312319"/>
            <a:ext cx="6856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900" b="1" i="1"/>
              <a:t>David Mourning for Absalom (engraving)</a:t>
            </a:r>
            <a:r>
              <a:rPr kumimoji="0" lang="en-US" altLang="en-US" sz="900"/>
              <a:t>.  Copyright Blue Letter Bible Images (http://www.khouse.org/blueletter/images_menu.html</a:t>
            </a:r>
          </a:p>
        </p:txBody>
      </p:sp>
      <p:sp>
        <p:nvSpPr>
          <p:cNvPr id="44036" name="Text Box 4"/>
          <p:cNvSpPr txBox="1">
            <a:spLocks noChangeArrowheads="1"/>
          </p:cNvSpPr>
          <p:nvPr/>
        </p:nvSpPr>
        <p:spPr bwMode="auto">
          <a:xfrm>
            <a:off x="7391400" y="228600"/>
            <a:ext cx="144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David Mourning for Absalom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85800"/>
            <a:ext cx="7772400" cy="2590800"/>
          </a:xfrm>
        </p:spPr>
        <p:txBody>
          <a:bodyPr/>
          <a:lstStyle/>
          <a:p>
            <a:pPr algn="ctr" eaLnBrk="1" hangingPunct="1"/>
            <a:r>
              <a:rPr lang="en-US" altLang="en-US" smtClean="0"/>
              <a:t>READING STRATEGY</a:t>
            </a:r>
            <a:br>
              <a:rPr lang="en-US" altLang="en-US" smtClean="0"/>
            </a:br>
            <a:r>
              <a:rPr lang="en-US" altLang="en-US" smtClean="0"/>
              <a:t> </a:t>
            </a:r>
            <a:r>
              <a:rPr lang="en-US" altLang="en-US" sz="3200" smtClean="0">
                <a:solidFill>
                  <a:schemeClr val="tx1"/>
                </a:solidFill>
              </a:rPr>
              <a:t>(See CoursePack, pp. 27-28) </a:t>
            </a:r>
            <a:r>
              <a:rPr lang="en-US" altLang="en-US" smtClean="0"/>
              <a:t/>
            </a:r>
            <a:br>
              <a:rPr lang="en-US" altLang="en-US" smtClean="0"/>
            </a:br>
            <a:endParaRPr lang="en-US" altLang="en-US" smtClean="0"/>
          </a:p>
        </p:txBody>
      </p:sp>
    </p:spTree>
    <p:extLst>
      <p:ext uri="{BB962C8B-B14F-4D97-AF65-F5344CB8AC3E}">
        <p14:creationId xmlns:p14="http://schemas.microsoft.com/office/powerpoint/2010/main" val="348103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u="sng"/>
              <a:t>II Samuel 13</a:t>
            </a:r>
            <a:endParaRPr kumimoji="0" lang="en-US" altLang="en-US" sz="2400" b="1" u="sng"/>
          </a:p>
        </p:txBody>
      </p:sp>
      <p:sp>
        <p:nvSpPr>
          <p:cNvPr id="45059" name="Line 3"/>
          <p:cNvSpPr>
            <a:spLocks noChangeShapeType="1"/>
          </p:cNvSpPr>
          <p:nvPr/>
        </p:nvSpPr>
        <p:spPr bwMode="auto">
          <a:xfrm>
            <a:off x="1676400" y="762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0" name="Line 4"/>
          <p:cNvSpPr>
            <a:spLocks noChangeShapeType="1"/>
          </p:cNvSpPr>
          <p:nvPr/>
        </p:nvSpPr>
        <p:spPr bwMode="auto">
          <a:xfrm>
            <a:off x="2590800" y="1219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1" name="Line 5"/>
          <p:cNvSpPr>
            <a:spLocks noChangeShapeType="1"/>
          </p:cNvSpPr>
          <p:nvPr/>
        </p:nvSpPr>
        <p:spPr bwMode="auto">
          <a:xfrm>
            <a:off x="4572000" y="2133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2" name="Line 6"/>
          <p:cNvSpPr>
            <a:spLocks noChangeShapeType="1"/>
          </p:cNvSpPr>
          <p:nvPr/>
        </p:nvSpPr>
        <p:spPr bwMode="auto">
          <a:xfrm>
            <a:off x="3505200" y="1676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3" name="Line 7"/>
          <p:cNvSpPr>
            <a:spLocks noChangeShapeType="1"/>
          </p:cNvSpPr>
          <p:nvPr/>
        </p:nvSpPr>
        <p:spPr bwMode="auto">
          <a:xfrm>
            <a:off x="5562600" y="2590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4" name="Line 8"/>
          <p:cNvSpPr>
            <a:spLocks noChangeShapeType="1"/>
          </p:cNvSpPr>
          <p:nvPr/>
        </p:nvSpPr>
        <p:spPr bwMode="auto">
          <a:xfrm>
            <a:off x="6553200" y="3048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553" name="Text Box 9"/>
          <p:cNvSpPr txBox="1">
            <a:spLocks noChangeArrowheads="1"/>
          </p:cNvSpPr>
          <p:nvPr/>
        </p:nvSpPr>
        <p:spPr bwMode="auto">
          <a:xfrm>
            <a:off x="0" y="457200"/>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t>Jonadab - </a:t>
            </a:r>
            <a:r>
              <a:rPr kumimoji="0" lang="en-US" altLang="en-US" sz="2000" b="1">
                <a:solidFill>
                  <a:srgbClr val="0000CC"/>
                </a:solidFill>
              </a:rPr>
              <a:t>Amnon</a:t>
            </a:r>
            <a:r>
              <a:rPr kumimoji="0" lang="en-US" altLang="en-US" sz="2000" b="1"/>
              <a:t> (3-5)		</a:t>
            </a:r>
            <a:r>
              <a:rPr kumimoji="0" lang="en-US" altLang="en-US" sz="2000" b="1">
                <a:solidFill>
                  <a:schemeClr val="accent2"/>
                </a:solidFill>
              </a:rPr>
              <a:t>A. counsel</a:t>
            </a:r>
            <a:endParaRPr kumimoji="0" lang="en-US" altLang="en-US" sz="2000" b="1"/>
          </a:p>
          <a:p>
            <a:pPr>
              <a:spcBef>
                <a:spcPct val="50000"/>
              </a:spcBef>
              <a:buClrTx/>
              <a:buFontTx/>
              <a:buNone/>
            </a:pPr>
            <a:r>
              <a:rPr kumimoji="0" lang="en-US" altLang="en-US" sz="2000" b="1"/>
              <a:t>	    </a:t>
            </a:r>
            <a:r>
              <a:rPr kumimoji="0" lang="en-US" altLang="en-US" sz="2000" b="1">
                <a:solidFill>
                  <a:srgbClr val="0000CC"/>
                </a:solidFill>
              </a:rPr>
              <a:t>Amnon</a:t>
            </a:r>
            <a:r>
              <a:rPr kumimoji="0" lang="en-US" altLang="en-US" sz="2000" b="1"/>
              <a:t> - David (6)		</a:t>
            </a:r>
            <a:r>
              <a:rPr kumimoji="0" lang="en-US" altLang="en-US" sz="2000" b="1">
                <a:solidFill>
                  <a:schemeClr val="accent2"/>
                </a:solidFill>
              </a:rPr>
              <a:t>B. request made</a:t>
            </a:r>
            <a:endParaRPr kumimoji="0" lang="en-US" altLang="en-US" sz="2000" b="1"/>
          </a:p>
          <a:p>
            <a:pPr>
              <a:spcBef>
                <a:spcPct val="50000"/>
              </a:spcBef>
              <a:buClrTx/>
              <a:buFontTx/>
              <a:buNone/>
            </a:pPr>
            <a:r>
              <a:rPr kumimoji="0" lang="en-US" altLang="en-US" sz="2000" b="1"/>
              <a:t>		      David - </a:t>
            </a:r>
            <a:r>
              <a:rPr kumimoji="0" lang="en-US" altLang="en-US" sz="2000" b="1">
                <a:solidFill>
                  <a:srgbClr val="FF0000"/>
                </a:solidFill>
              </a:rPr>
              <a:t>Tamar</a:t>
            </a:r>
            <a:r>
              <a:rPr kumimoji="0" lang="en-US" altLang="en-US" sz="2000" b="1"/>
              <a:t> (7)		</a:t>
            </a:r>
            <a:r>
              <a:rPr kumimoji="0" lang="en-US" altLang="en-US" sz="2000" b="1">
                <a:solidFill>
                  <a:schemeClr val="accent2"/>
                </a:solidFill>
              </a:rPr>
              <a:t>and carried out</a:t>
            </a:r>
          </a:p>
          <a:p>
            <a:pPr>
              <a:spcBef>
                <a:spcPct val="50000"/>
              </a:spcBef>
              <a:buClrTx/>
              <a:buFontTx/>
              <a:buNone/>
            </a:pPr>
            <a:r>
              <a:rPr kumimoji="0" lang="en-US" altLang="en-US" sz="2000" b="1"/>
              <a:t>		 	     </a:t>
            </a:r>
            <a:r>
              <a:rPr kumimoji="0" lang="en-US" altLang="en-US" sz="2000" b="1">
                <a:solidFill>
                  <a:srgbClr val="FF0000"/>
                </a:solidFill>
              </a:rPr>
              <a:t>Tamar</a:t>
            </a:r>
            <a:r>
              <a:rPr kumimoji="0" lang="en-US" altLang="en-US" sz="2000" b="1"/>
              <a:t> - </a:t>
            </a:r>
            <a:r>
              <a:rPr kumimoji="0" lang="en-US" altLang="en-US" sz="2000" b="1">
                <a:solidFill>
                  <a:srgbClr val="0000CC"/>
                </a:solidFill>
              </a:rPr>
              <a:t>Amnon</a:t>
            </a:r>
            <a:r>
              <a:rPr kumimoji="0" lang="en-US" altLang="en-US" sz="2000" b="1"/>
              <a:t> (8-16)          </a:t>
            </a:r>
            <a:r>
              <a:rPr kumimoji="0" lang="en-US" altLang="en-US" sz="2000" b="1">
                <a:solidFill>
                  <a:schemeClr val="accent2"/>
                </a:solidFill>
              </a:rPr>
              <a:t>C. rape</a:t>
            </a:r>
            <a:endParaRPr kumimoji="0" lang="en-US" altLang="en-US" sz="2000" b="1"/>
          </a:p>
          <a:p>
            <a:pPr>
              <a:spcBef>
                <a:spcPct val="50000"/>
              </a:spcBef>
              <a:buClrTx/>
              <a:buFontTx/>
              <a:buNone/>
            </a:pPr>
            <a:r>
              <a:rPr kumimoji="0" lang="en-US" altLang="en-US" sz="2000" b="1"/>
              <a:t>	</a:t>
            </a:r>
            <a:r>
              <a:rPr kumimoji="0" lang="en-US" altLang="en-US" sz="2000" b="1">
                <a:solidFill>
                  <a:schemeClr val="accent2"/>
                </a:solidFill>
              </a:rPr>
              <a:t>B. request made</a:t>
            </a:r>
            <a:r>
              <a:rPr kumimoji="0" lang="en-US" altLang="en-US" sz="2000" b="1"/>
              <a:t>		      </a:t>
            </a:r>
            <a:r>
              <a:rPr kumimoji="0" lang="en-US" altLang="en-US" sz="2000" b="1">
                <a:solidFill>
                  <a:srgbClr val="0000CC"/>
                </a:solidFill>
              </a:rPr>
              <a:t>Amnon</a:t>
            </a:r>
            <a:r>
              <a:rPr kumimoji="0" lang="en-US" altLang="en-US" sz="2000" b="1"/>
              <a:t> - Servant (17)</a:t>
            </a:r>
          </a:p>
          <a:p>
            <a:pPr>
              <a:spcBef>
                <a:spcPct val="50000"/>
              </a:spcBef>
              <a:buClrTx/>
              <a:buFontTx/>
              <a:buNone/>
            </a:pPr>
            <a:r>
              <a:rPr kumimoji="0" lang="en-US" altLang="en-US" sz="2000" b="1"/>
              <a:t>	        </a:t>
            </a:r>
            <a:r>
              <a:rPr kumimoji="0" lang="en-US" altLang="en-US" sz="2000" b="1">
                <a:solidFill>
                  <a:schemeClr val="accent2"/>
                </a:solidFill>
              </a:rPr>
              <a:t>and carried out</a:t>
            </a:r>
            <a:r>
              <a:rPr kumimoji="0" lang="en-US" altLang="en-US" sz="2000" b="1">
                <a:solidFill>
                  <a:schemeClr val="tx2"/>
                </a:solidFill>
              </a:rPr>
              <a:t>	</a:t>
            </a:r>
            <a:r>
              <a:rPr kumimoji="0" lang="en-US" altLang="en-US" sz="2000" b="1"/>
              <a:t>                      Servant - </a:t>
            </a:r>
            <a:r>
              <a:rPr kumimoji="0" lang="en-US" altLang="en-US" sz="2000" b="1">
                <a:solidFill>
                  <a:srgbClr val="FF0000"/>
                </a:solidFill>
              </a:rPr>
              <a:t>Tamar</a:t>
            </a:r>
            <a:r>
              <a:rPr kumimoji="0" lang="en-US" altLang="en-US" sz="2000" b="1"/>
              <a:t> (18)</a:t>
            </a:r>
          </a:p>
          <a:p>
            <a:pPr>
              <a:spcBef>
                <a:spcPct val="50000"/>
              </a:spcBef>
              <a:buClrTx/>
              <a:buFontTx/>
              <a:buNone/>
            </a:pPr>
            <a:r>
              <a:rPr kumimoji="0" lang="en-US" altLang="en-US" sz="2000" b="1"/>
              <a:t>		</a:t>
            </a:r>
            <a:r>
              <a:rPr kumimoji="0" lang="en-US" altLang="en-US" sz="2000" b="1">
                <a:solidFill>
                  <a:schemeClr val="accent2"/>
                </a:solidFill>
              </a:rPr>
              <a:t>A. counsel</a:t>
            </a:r>
            <a:r>
              <a:rPr kumimoji="0" lang="en-US" altLang="en-US" sz="2000" b="1">
                <a:solidFill>
                  <a:schemeClr val="tx2"/>
                </a:solidFill>
              </a:rPr>
              <a:t>	</a:t>
            </a:r>
            <a:r>
              <a:rPr kumimoji="0" lang="en-US" altLang="en-US" sz="2000" b="1"/>
              <a:t>	            	          </a:t>
            </a:r>
            <a:r>
              <a:rPr kumimoji="0" lang="en-US" altLang="en-US" sz="2000" b="1">
                <a:solidFill>
                  <a:srgbClr val="FF0000"/>
                </a:solidFill>
              </a:rPr>
              <a:t>Tamar</a:t>
            </a:r>
            <a:r>
              <a:rPr kumimoji="0" lang="en-US" altLang="en-US" sz="2000" b="1"/>
              <a:t> - Absalom (19-20)</a:t>
            </a:r>
          </a:p>
        </p:txBody>
      </p:sp>
      <p:sp>
        <p:nvSpPr>
          <p:cNvPr id="236554" name="Text Box 10"/>
          <p:cNvSpPr txBox="1">
            <a:spLocks noChangeArrowheads="1"/>
          </p:cNvSpPr>
          <p:nvPr/>
        </p:nvSpPr>
        <p:spPr bwMode="auto">
          <a:xfrm>
            <a:off x="0" y="472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impact does this literary structure have?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6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65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65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655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655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655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655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65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3" grpId="0" build="p" autoUpdateAnimBg="0"/>
      <p:bldP spid="23655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143000"/>
          </a:xfrm>
        </p:spPr>
        <p:txBody>
          <a:bodyPr/>
          <a:lstStyle/>
          <a:p>
            <a:r>
              <a:rPr lang="en-US" altLang="en-US" sz="4000" b="1" smtClean="0"/>
              <a:t>CHRONISTIC HISTORY: Assign #15</a:t>
            </a:r>
          </a:p>
        </p:txBody>
      </p:sp>
      <p:sp>
        <p:nvSpPr>
          <p:cNvPr id="46083" name="Rectangle 3"/>
          <p:cNvSpPr>
            <a:spLocks noGrp="1" noChangeArrowheads="1"/>
          </p:cNvSpPr>
          <p:nvPr>
            <p:ph type="body" idx="1"/>
          </p:nvPr>
        </p:nvSpPr>
        <p:spPr>
          <a:xfrm>
            <a:off x="0" y="1371600"/>
            <a:ext cx="9144000" cy="5029200"/>
          </a:xfrm>
        </p:spPr>
        <p:txBody>
          <a:bodyPr/>
          <a:lstStyle/>
          <a:p>
            <a:pPr>
              <a:lnSpc>
                <a:spcPct val="80000"/>
              </a:lnSpc>
              <a:buFont typeface="Monotype Sorts"/>
              <a:buNone/>
            </a:pPr>
            <a:r>
              <a:rPr lang="en-US" altLang="en-US" sz="2800" b="1" smtClean="0"/>
              <a:t>Objective: Identify how the author of the Books of Chronicles has shaped his retelling of the history of Israel. </a:t>
            </a:r>
          </a:p>
          <a:p>
            <a:pPr>
              <a:lnSpc>
                <a:spcPct val="80000"/>
              </a:lnSpc>
              <a:buFont typeface="Monotype Sorts"/>
              <a:buNone/>
            </a:pPr>
            <a:r>
              <a:rPr lang="en-US" altLang="en-US" sz="2800" b="1" smtClean="0"/>
              <a:t>The author/editor of the Books of Chronicles retells the history of Israel that is also found in the Deuteronomistic History (Joshua – 2 Kings) but from a different time period and perspective, and with different purposes.  Both histories were seen as authoritative and both become canonical. </a:t>
            </a:r>
          </a:p>
          <a:p>
            <a:pPr>
              <a:lnSpc>
                <a:spcPct val="80000"/>
              </a:lnSpc>
              <a:buFont typeface="Monotype Sorts"/>
              <a:buNone/>
            </a:pPr>
            <a:r>
              <a:rPr lang="en-US" altLang="en-US" sz="2800" b="1" smtClean="0">
                <a:solidFill>
                  <a:schemeClr val="accent1"/>
                </a:solidFill>
              </a:rPr>
              <a:t>a) Discuss whether or not you think it can be historically accurate and/or valuable to have two accounts of the same historical period.  (Is one necessarily right and the other wrong?)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304800"/>
            <a:ext cx="9144000" cy="1143000"/>
          </a:xfrm>
        </p:spPr>
        <p:txBody>
          <a:bodyPr/>
          <a:lstStyle/>
          <a:p>
            <a:r>
              <a:rPr lang="en-US" altLang="en-US" sz="4000" b="1" smtClean="0"/>
              <a:t>CHRONISTIC HISTORY</a:t>
            </a:r>
            <a:br>
              <a:rPr lang="en-US" altLang="en-US" sz="4000" b="1" smtClean="0"/>
            </a:br>
            <a:r>
              <a:rPr lang="en-US" altLang="en-US" sz="4000" b="1" smtClean="0"/>
              <a:t>In-class Exercise: Why retell history?</a:t>
            </a:r>
          </a:p>
        </p:txBody>
      </p:sp>
      <p:sp>
        <p:nvSpPr>
          <p:cNvPr id="47107" name="Rectangle 3"/>
          <p:cNvSpPr>
            <a:spLocks noGrp="1" noChangeArrowheads="1"/>
          </p:cNvSpPr>
          <p:nvPr>
            <p:ph type="body" idx="1"/>
          </p:nvPr>
        </p:nvSpPr>
        <p:spPr>
          <a:xfrm>
            <a:off x="0" y="1828800"/>
            <a:ext cx="9144000" cy="4343400"/>
          </a:xfrm>
        </p:spPr>
        <p:txBody>
          <a:bodyPr/>
          <a:lstStyle/>
          <a:p>
            <a:pPr>
              <a:lnSpc>
                <a:spcPct val="80000"/>
              </a:lnSpc>
              <a:buFont typeface="Monotype Sorts"/>
              <a:buNone/>
            </a:pPr>
            <a:r>
              <a:rPr lang="en-US" altLang="en-US" sz="2800" b="1" smtClean="0">
                <a:solidFill>
                  <a:schemeClr val="accent1"/>
                </a:solidFill>
              </a:rPr>
              <a:t>If you were the person writing Chronicles, in a setting of starting over after a “near death” experience, and you were going to look back over the history of Israel and retell it:</a:t>
            </a:r>
          </a:p>
          <a:p>
            <a:pPr>
              <a:lnSpc>
                <a:spcPct val="80000"/>
              </a:lnSpc>
              <a:buFont typeface="Monotype Sorts"/>
              <a:buNone/>
            </a:pPr>
            <a:r>
              <a:rPr lang="en-US" altLang="en-US" sz="2800" b="1" smtClean="0">
                <a:solidFill>
                  <a:schemeClr val="accent1"/>
                </a:solidFill>
              </a:rPr>
              <a:t>a) What would be your purpose?</a:t>
            </a:r>
          </a:p>
          <a:p>
            <a:pPr>
              <a:lnSpc>
                <a:spcPct val="80000"/>
              </a:lnSpc>
              <a:buFont typeface="Monotype Sorts"/>
              <a:buNone/>
            </a:pPr>
            <a:r>
              <a:rPr lang="en-US" altLang="en-US" sz="2800" b="1" smtClean="0">
                <a:solidFill>
                  <a:schemeClr val="accent1"/>
                </a:solidFill>
              </a:rPr>
              <a:t>b) On what subject matter on what kinds of events would you focus?</a:t>
            </a:r>
          </a:p>
          <a:p>
            <a:pPr>
              <a:lnSpc>
                <a:spcPct val="80000"/>
              </a:lnSpc>
              <a:buFont typeface="Monotype Sorts"/>
              <a:buNone/>
            </a:pPr>
            <a:r>
              <a:rPr lang="en-US" altLang="en-US" sz="2800" b="1" smtClean="0">
                <a:solidFill>
                  <a:schemeClr val="accent1"/>
                </a:solidFill>
              </a:rPr>
              <a:t>c) As someone retelling known traditions from a different perspective, what problems would you have to overcome to persuade your audience?</a:t>
            </a:r>
          </a:p>
          <a:p>
            <a:pPr>
              <a:lnSpc>
                <a:spcPct val="80000"/>
              </a:lnSpc>
              <a:buFont typeface="Monotype Sorts"/>
              <a:buNone/>
            </a:pPr>
            <a:r>
              <a:rPr lang="en-US" altLang="en-US" sz="2800" b="1" smtClean="0">
                <a:solidFill>
                  <a:schemeClr val="accent1"/>
                </a:solidFill>
              </a:rPr>
              <a:t>d) How would you overcome those problems?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81000"/>
            <a:ext cx="9144000" cy="838200"/>
          </a:xfrm>
        </p:spPr>
        <p:txBody>
          <a:bodyPr/>
          <a:lstStyle/>
          <a:p>
            <a:r>
              <a:rPr lang="en-US" altLang="en-US" sz="4000" b="1" smtClean="0"/>
              <a:t>CHRONISTIC HISTORY: Assign #15</a:t>
            </a:r>
          </a:p>
        </p:txBody>
      </p:sp>
      <p:sp>
        <p:nvSpPr>
          <p:cNvPr id="48131" name="Rectangle 3"/>
          <p:cNvSpPr>
            <a:spLocks noGrp="1" noChangeArrowheads="1"/>
          </p:cNvSpPr>
          <p:nvPr>
            <p:ph type="body" idx="1"/>
          </p:nvPr>
        </p:nvSpPr>
        <p:spPr>
          <a:xfrm>
            <a:off x="304800" y="1371600"/>
            <a:ext cx="8534400" cy="5181600"/>
          </a:xfrm>
        </p:spPr>
        <p:txBody>
          <a:bodyPr/>
          <a:lstStyle/>
          <a:p>
            <a:pPr>
              <a:buFont typeface="Monotype Sorts"/>
              <a:buNone/>
            </a:pPr>
            <a:r>
              <a:rPr lang="en-US" altLang="en-US" b="1" smtClean="0">
                <a:solidFill>
                  <a:schemeClr val="accent1"/>
                </a:solidFill>
              </a:rPr>
              <a:t>1) (N) Read and compare the following pairs of passages between the DtrH and Chronicles.  List for each pair the major differences between them that you note: </a:t>
            </a:r>
          </a:p>
          <a:p>
            <a:pPr>
              <a:buFont typeface="Monotype Sorts"/>
              <a:buNone/>
            </a:pPr>
            <a:r>
              <a:rPr lang="en-US" altLang="en-US" b="1" smtClean="0">
                <a:solidFill>
                  <a:schemeClr val="accent1"/>
                </a:solidFill>
              </a:rPr>
              <a:t>(a) 1 Samuel 31 and 1 Chronicles 10, </a:t>
            </a:r>
          </a:p>
          <a:p>
            <a:pPr>
              <a:buFont typeface="Monotype Sorts"/>
              <a:buNone/>
            </a:pPr>
            <a:r>
              <a:rPr lang="en-US" altLang="en-US" b="1" smtClean="0">
                <a:solidFill>
                  <a:schemeClr val="accent1"/>
                </a:solidFill>
              </a:rPr>
              <a:t>(b) 1 Kings 14:21, 25-28 and 2 Chronicles 12:1-14, and</a:t>
            </a:r>
          </a:p>
          <a:p>
            <a:pPr>
              <a:buFont typeface="Monotype Sorts"/>
              <a:buNone/>
            </a:pPr>
            <a:r>
              <a:rPr lang="en-US" altLang="en-US" b="1" smtClean="0">
                <a:solidFill>
                  <a:schemeClr val="accent1"/>
                </a:solidFill>
              </a:rPr>
              <a:t>(c) 2 Kings 21:1-18 and 2 Chronicles 33:1-20.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04800"/>
            <a:ext cx="9144000" cy="762000"/>
          </a:xfrm>
        </p:spPr>
        <p:txBody>
          <a:bodyPr/>
          <a:lstStyle/>
          <a:p>
            <a:r>
              <a:rPr lang="en-US" altLang="en-US" sz="4000" b="1" smtClean="0"/>
              <a:t>CHRONISTIC HISTORY: Assign #15</a:t>
            </a:r>
          </a:p>
        </p:txBody>
      </p:sp>
      <p:sp>
        <p:nvSpPr>
          <p:cNvPr id="49155" name="Rectangle 3"/>
          <p:cNvSpPr>
            <a:spLocks noGrp="1" noChangeArrowheads="1"/>
          </p:cNvSpPr>
          <p:nvPr>
            <p:ph type="body" idx="1"/>
          </p:nvPr>
        </p:nvSpPr>
        <p:spPr>
          <a:xfrm>
            <a:off x="304800" y="1371600"/>
            <a:ext cx="8534400" cy="5181600"/>
          </a:xfrm>
        </p:spPr>
        <p:txBody>
          <a:bodyPr/>
          <a:lstStyle/>
          <a:p>
            <a:pPr>
              <a:buFont typeface="Monotype Sorts"/>
              <a:buNone/>
            </a:pPr>
            <a:r>
              <a:rPr lang="en-US" altLang="en-US" b="1" smtClean="0">
                <a:solidFill>
                  <a:schemeClr val="accent1"/>
                </a:solidFill>
              </a:rPr>
              <a:t>2) (W) Think about the different historical/theological perspective the Chronicler seems to have that might account for these differences.  What seems to be the theological message (or perspective) of the writer of Chronicles?</a:t>
            </a:r>
            <a:r>
              <a:rPr lang="en-US" altLang="en-US" b="1"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143000"/>
          </a:xfrm>
        </p:spPr>
        <p:txBody>
          <a:bodyPr/>
          <a:lstStyle/>
          <a:p>
            <a:r>
              <a:rPr lang="en-US" altLang="en-US" sz="4000" b="1" smtClean="0"/>
              <a:t>CHRONISTIC HISTORY: Assign #15</a:t>
            </a:r>
          </a:p>
        </p:txBody>
      </p:sp>
      <p:sp>
        <p:nvSpPr>
          <p:cNvPr id="50179" name="Rectangle 3"/>
          <p:cNvSpPr>
            <a:spLocks noGrp="1" noChangeArrowheads="1"/>
          </p:cNvSpPr>
          <p:nvPr>
            <p:ph type="body" idx="1"/>
          </p:nvPr>
        </p:nvSpPr>
        <p:spPr>
          <a:xfrm>
            <a:off x="0" y="1828800"/>
            <a:ext cx="9144000" cy="3505200"/>
          </a:xfrm>
        </p:spPr>
        <p:txBody>
          <a:bodyPr/>
          <a:lstStyle/>
          <a:p>
            <a:pPr>
              <a:buFont typeface="Monotype Sorts"/>
              <a:buNone/>
            </a:pPr>
            <a:r>
              <a:rPr lang="en-US" altLang="en-US" b="1" smtClean="0">
                <a:solidFill>
                  <a:schemeClr val="accent1"/>
                </a:solidFill>
              </a:rPr>
              <a:t>2) (P) How does Chronicles differ from Samuel-Kings in the subject of its history?</a:t>
            </a:r>
          </a:p>
          <a:p>
            <a:pPr>
              <a:buFont typeface="Monotype Sorts"/>
              <a:buNone/>
            </a:pPr>
            <a:endParaRPr lang="en-US" altLang="en-US" b="1" smtClean="0">
              <a:solidFill>
                <a:schemeClr val="accent1"/>
              </a:solidFill>
            </a:endParaRPr>
          </a:p>
          <a:p>
            <a:pPr>
              <a:buFont typeface="Monotype Sorts"/>
              <a:buNone/>
            </a:pPr>
            <a:r>
              <a:rPr lang="en-US" altLang="en-US" b="1" smtClean="0">
                <a:solidFill>
                  <a:schemeClr val="accent1"/>
                </a:solidFill>
              </a:rPr>
              <a:t>Why do you think this would be the case?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cs typeface="Arial" charset="0"/>
              </a:rPr>
              <a:t>Rhetorical Structure of Chronicles</a:t>
            </a:r>
          </a:p>
        </p:txBody>
      </p:sp>
      <p:sp>
        <p:nvSpPr>
          <p:cNvPr id="51203" name="Text Box 3"/>
          <p:cNvSpPr txBox="1">
            <a:spLocks noChangeArrowheads="1"/>
          </p:cNvSpPr>
          <p:nvPr/>
        </p:nvSpPr>
        <p:spPr bwMode="auto">
          <a:xfrm>
            <a:off x="0" y="68580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cs typeface="Arial" charset="0"/>
              </a:rPr>
              <a:t>1 Chron 1-10: Genealogies and lists, narrative on Saul </a:t>
            </a:r>
          </a:p>
          <a:p>
            <a:pPr>
              <a:spcBef>
                <a:spcPct val="0"/>
              </a:spcBef>
              <a:buClrTx/>
              <a:buFontTx/>
              <a:buChar char="•"/>
            </a:pPr>
            <a:r>
              <a:rPr kumimoji="0" lang="en-US" altLang="en-US" sz="2400" b="1">
                <a:solidFill>
                  <a:schemeClr val="accent1"/>
                </a:solidFill>
                <a:cs typeface="Arial" charset="0"/>
              </a:rPr>
              <a:t>Introduces major subjects: Judah and Davidic tribes, Levi and priestly tribes/families</a:t>
            </a:r>
          </a:p>
          <a:p>
            <a:pPr>
              <a:spcBef>
                <a:spcPct val="0"/>
              </a:spcBef>
              <a:buClrTx/>
              <a:buFontTx/>
              <a:buChar char="•"/>
            </a:pPr>
            <a:r>
              <a:rPr kumimoji="0" lang="en-US" altLang="en-US" sz="2400" b="1">
                <a:solidFill>
                  <a:schemeClr val="accent1"/>
                </a:solidFill>
                <a:cs typeface="Arial" charset="0"/>
              </a:rPr>
              <a:t>Narrator comments present the “seeking” argument in traditional terms: seek God and receive blessing, forsaking leads to cursing.</a:t>
            </a:r>
          </a:p>
          <a:p>
            <a:pPr>
              <a:spcBef>
                <a:spcPct val="0"/>
              </a:spcBef>
              <a:buClrTx/>
              <a:buFontTx/>
              <a:buChar char="•"/>
            </a:pPr>
            <a:endParaRPr kumimoji="0" lang="en-US" altLang="en-US" sz="2400" b="1">
              <a:solidFill>
                <a:schemeClr val="accent1"/>
              </a:solidFill>
              <a:cs typeface="Arial" charset="0"/>
            </a:endParaRPr>
          </a:p>
          <a:p>
            <a:pPr>
              <a:spcBef>
                <a:spcPct val="0"/>
              </a:spcBef>
              <a:buClrTx/>
              <a:buFontTx/>
              <a:buNone/>
            </a:pPr>
            <a:r>
              <a:rPr kumimoji="0" lang="en-US" altLang="en-US" sz="2400" b="1">
                <a:cs typeface="Arial" charset="0"/>
              </a:rPr>
              <a:t>1 Chron 11- 2 Chron 9: Stories of David and Solomon </a:t>
            </a:r>
          </a:p>
          <a:p>
            <a:pPr>
              <a:spcBef>
                <a:spcPct val="0"/>
              </a:spcBef>
              <a:buClrTx/>
              <a:buFontTx/>
              <a:buNone/>
            </a:pPr>
            <a:r>
              <a:rPr kumimoji="0" lang="en-US" altLang="en-US" sz="2400" b="1">
                <a:solidFill>
                  <a:schemeClr val="accent1"/>
                </a:solidFill>
                <a:cs typeface="Arial" charset="0"/>
              </a:rPr>
              <a:t>Presents them as a model (paradigm) of correct cultic behavior.</a:t>
            </a:r>
          </a:p>
          <a:p>
            <a:pPr>
              <a:spcBef>
                <a:spcPct val="0"/>
              </a:spcBef>
              <a:buClrTx/>
              <a:buFontTx/>
              <a:buNone/>
            </a:pPr>
            <a:r>
              <a:rPr kumimoji="0" lang="en-US" altLang="en-US" sz="2400" b="1">
                <a:solidFill>
                  <a:schemeClr val="accent1"/>
                </a:solidFill>
                <a:cs typeface="Arial" charset="0"/>
              </a:rPr>
              <a:t>Narrator stays in background, but inductively by examples he modifies the concept of “seeking God” to show that when they establish the Temple cultus, God establishes them.</a:t>
            </a:r>
          </a:p>
          <a:p>
            <a:pPr>
              <a:spcBef>
                <a:spcPct val="0"/>
              </a:spcBef>
              <a:buClrTx/>
              <a:buFontTx/>
              <a:buNone/>
            </a:pPr>
            <a:endParaRPr kumimoji="0" lang="en-US" altLang="en-US" sz="2400" b="1">
              <a:cs typeface="Arial" charset="0"/>
            </a:endParaRPr>
          </a:p>
          <a:p>
            <a:pPr>
              <a:spcBef>
                <a:spcPct val="0"/>
              </a:spcBef>
              <a:buClrTx/>
              <a:buFontTx/>
              <a:buNone/>
            </a:pPr>
            <a:r>
              <a:rPr kumimoji="0" lang="en-US" altLang="en-US" sz="2400" b="1">
                <a:cs typeface="Arial" charset="0"/>
              </a:rPr>
              <a:t>2 Chron 10-36: Accounts of each generation of Davidic kings </a:t>
            </a:r>
          </a:p>
          <a:p>
            <a:pPr>
              <a:spcBef>
                <a:spcPct val="0"/>
              </a:spcBef>
              <a:buClrTx/>
              <a:buFontTx/>
              <a:buNone/>
            </a:pPr>
            <a:r>
              <a:rPr kumimoji="0" lang="en-US" altLang="en-US" sz="2400" b="1">
                <a:solidFill>
                  <a:schemeClr val="accent1"/>
                </a:solidFill>
                <a:cs typeface="Arial" charset="0"/>
              </a:rPr>
              <a:t>Narrator again comes to the foreground with comments evaluating each king according to “seeking” argument.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99060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A. 	Historical perspective of Chronicler:</a:t>
            </a:r>
          </a:p>
          <a:p>
            <a:pPr>
              <a:spcBef>
                <a:spcPct val="0"/>
              </a:spcBef>
              <a:buClrTx/>
              <a:buFontTx/>
              <a:buNone/>
            </a:pPr>
            <a:r>
              <a:rPr kumimoji="0" lang="en-US" altLang="en-US" sz="2400" b="1" dirty="0"/>
              <a:t>	</a:t>
            </a:r>
            <a:r>
              <a:rPr kumimoji="0" lang="en-US" altLang="en-US" sz="2400" b="1" dirty="0">
                <a:solidFill>
                  <a:schemeClr val="accent1"/>
                </a:solidFill>
              </a:rPr>
              <a:t>After return from exile</a:t>
            </a:r>
          </a:p>
          <a:p>
            <a:pPr>
              <a:spcBef>
                <a:spcPct val="0"/>
              </a:spcBef>
              <a:buClrTx/>
              <a:buFontTx/>
              <a:buNone/>
            </a:pPr>
            <a:r>
              <a:rPr kumimoji="0" lang="en-US" altLang="en-US" sz="2400" b="1" dirty="0"/>
              <a:t>                                                                    </a:t>
            </a:r>
          </a:p>
          <a:p>
            <a:pPr>
              <a:spcBef>
                <a:spcPct val="0"/>
              </a:spcBef>
              <a:buClrTx/>
              <a:buFontTx/>
              <a:buNone/>
            </a:pPr>
            <a:r>
              <a:rPr kumimoji="0" lang="en-US" altLang="en-US" sz="2400" b="1" dirty="0"/>
              <a:t>B. 	Content (What particular focus of Chronicles vs. Sam-Kgs?)</a:t>
            </a:r>
          </a:p>
          <a:p>
            <a:pPr>
              <a:spcBef>
                <a:spcPct val="0"/>
              </a:spcBef>
              <a:buClrTx/>
              <a:buFontTx/>
              <a:buNone/>
            </a:pPr>
            <a:r>
              <a:rPr kumimoji="0" lang="en-US" altLang="en-US" sz="2400" b="1" dirty="0"/>
              <a:t>	</a:t>
            </a:r>
            <a:r>
              <a:rPr kumimoji="0" lang="en-US" altLang="en-US" sz="2400" b="1" dirty="0">
                <a:solidFill>
                  <a:schemeClr val="accent1"/>
                </a:solidFill>
              </a:rPr>
              <a:t>Chron.: retells history of nation (emphasis on Judah) from		   creation to exile and the promise of return.</a:t>
            </a:r>
          </a:p>
          <a:p>
            <a:pPr>
              <a:spcBef>
                <a:spcPct val="0"/>
              </a:spcBef>
              <a:buClrTx/>
              <a:buFontTx/>
              <a:buNone/>
            </a:pPr>
            <a:r>
              <a:rPr kumimoji="0" lang="en-US" altLang="en-US" sz="2400" b="1" dirty="0">
                <a:solidFill>
                  <a:schemeClr val="accent1"/>
                </a:solidFill>
              </a:rPr>
              <a:t>   	</a:t>
            </a:r>
            <a:r>
              <a:rPr kumimoji="0" lang="en-US" altLang="en-US" sz="2400" b="1" dirty="0" err="1">
                <a:solidFill>
                  <a:schemeClr val="accent1"/>
                </a:solidFill>
              </a:rPr>
              <a:t>Ez-Neh</a:t>
            </a:r>
            <a:r>
              <a:rPr kumimoji="0" lang="en-US" altLang="en-US" sz="2400" b="1" dirty="0">
                <a:solidFill>
                  <a:schemeClr val="accent1"/>
                </a:solidFill>
              </a:rPr>
              <a:t>: tells of return and rebuilding, re-establishing the		   community.</a:t>
            </a:r>
          </a:p>
          <a:p>
            <a:pPr>
              <a:spcBef>
                <a:spcPct val="0"/>
              </a:spcBef>
              <a:buClrTx/>
              <a:buFontTx/>
              <a:buNone/>
            </a:pPr>
            <a:r>
              <a:rPr kumimoji="0" lang="en-US" altLang="en-US" sz="2400" b="1" dirty="0"/>
              <a:t>                                 </a:t>
            </a:r>
          </a:p>
          <a:p>
            <a:pPr>
              <a:spcBef>
                <a:spcPct val="0"/>
              </a:spcBef>
              <a:buClrTx/>
              <a:buFontTx/>
              <a:buNone/>
            </a:pPr>
            <a:r>
              <a:rPr kumimoji="0" lang="en-US" altLang="en-US" sz="2400" b="1" dirty="0"/>
              <a:t>C. 	Impact of exile: </a:t>
            </a:r>
          </a:p>
          <a:p>
            <a:pPr>
              <a:spcBef>
                <a:spcPct val="0"/>
              </a:spcBef>
              <a:buClrTx/>
              <a:buFontTx/>
              <a:buNone/>
            </a:pPr>
            <a:r>
              <a:rPr kumimoji="0" lang="en-US" altLang="en-US" sz="2400" b="1" dirty="0"/>
              <a:t>	</a:t>
            </a:r>
            <a:r>
              <a:rPr kumimoji="0" lang="en-US" altLang="en-US" sz="2400" b="1" dirty="0">
                <a:solidFill>
                  <a:schemeClr val="accent1"/>
                </a:solidFill>
              </a:rPr>
              <a:t>greater access to the Law, </a:t>
            </a:r>
            <a:br>
              <a:rPr kumimoji="0" lang="en-US" altLang="en-US" sz="2400" b="1" dirty="0">
                <a:solidFill>
                  <a:schemeClr val="accent1"/>
                </a:solidFill>
              </a:rPr>
            </a:br>
            <a:r>
              <a:rPr kumimoji="0" lang="en-US" altLang="en-US" sz="2400" b="1" dirty="0">
                <a:solidFill>
                  <a:schemeClr val="accent1"/>
                </a:solidFill>
              </a:rPr>
              <a:t>	stricter supervision  of cult.</a:t>
            </a:r>
          </a:p>
          <a:p>
            <a:pPr>
              <a:spcBef>
                <a:spcPct val="0"/>
              </a:spcBef>
              <a:buClrTx/>
              <a:buFontTx/>
              <a:buNone/>
            </a:pPr>
            <a:r>
              <a:rPr kumimoji="0" lang="en-US" altLang="en-US" sz="2400" b="1" dirty="0"/>
              <a:t>	</a:t>
            </a:r>
            <a:r>
              <a:rPr kumimoji="0" lang="en-US" altLang="en-US" sz="2400" b="1" dirty="0">
                <a:solidFill>
                  <a:schemeClr val="hlink"/>
                </a:solidFill>
              </a:rPr>
              <a:t>major impact on shape of Hebrew Bible (Pent, </a:t>
            </a:r>
            <a:r>
              <a:rPr kumimoji="0" lang="en-US" altLang="en-US" sz="2400" b="1" dirty="0" err="1">
                <a:solidFill>
                  <a:schemeClr val="hlink"/>
                </a:solidFill>
              </a:rPr>
              <a:t>DtrH</a:t>
            </a:r>
            <a:r>
              <a:rPr kumimoji="0" lang="en-US" altLang="en-US" sz="2400" b="1" dirty="0">
                <a:solidFill>
                  <a:schemeClr val="hlink"/>
                </a:solidFill>
              </a:rPr>
              <a:t>, </a:t>
            </a:r>
            <a:r>
              <a:rPr kumimoji="0" lang="en-US" altLang="en-US" sz="2400" b="1" dirty="0" err="1">
                <a:solidFill>
                  <a:schemeClr val="hlink"/>
                </a:solidFill>
              </a:rPr>
              <a:t>ChrH</a:t>
            </a:r>
            <a:r>
              <a:rPr kumimoji="0" lang="en-US" altLang="en-US" sz="2400" b="1" dirty="0">
                <a:solidFill>
                  <a:schemeClr val="hlink"/>
                </a:solidFill>
              </a:rPr>
              <a:t>.)</a:t>
            </a:r>
          </a:p>
        </p:txBody>
      </p:sp>
      <p:sp>
        <p:nvSpPr>
          <p:cNvPr id="52227" name="Rectangle 3"/>
          <p:cNvSpPr>
            <a:spLocks noChangeArrowheads="1"/>
          </p:cNvSpPr>
          <p:nvPr/>
        </p:nvSpPr>
        <p:spPr bwMode="auto">
          <a:xfrm>
            <a:off x="381000" y="228600"/>
            <a:ext cx="830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Assign. #15:CHRONISTIC HISTORY (1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8">
                                            <p:txEl>
                                              <p:pRg st="3" end="3"/>
                                            </p:txEl>
                                          </p:spTgt>
                                        </p:tgtEl>
                                        <p:attrNameLst>
                                          <p:attrName>style.visibility</p:attrName>
                                        </p:attrNameLst>
                                      </p:cBhvr>
                                      <p:to>
                                        <p:strVal val="visible"/>
                                      </p:to>
                                    </p:set>
                                    <p:anim calcmode="lin" valueType="num">
                                      <p:cBhvr additive="base">
                                        <p:cTn id="25" dur="500" fill="hold"/>
                                        <p:tgtEl>
                                          <p:spTgt spid="450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8">
                                            <p:txEl>
                                              <p:pRg st="4" end="4"/>
                                            </p:txEl>
                                          </p:spTgt>
                                        </p:tgtEl>
                                        <p:attrNameLst>
                                          <p:attrName>style.visibility</p:attrName>
                                        </p:attrNameLst>
                                      </p:cBhvr>
                                      <p:to>
                                        <p:strVal val="visible"/>
                                      </p:to>
                                    </p:set>
                                    <p:anim calcmode="lin" valueType="num">
                                      <p:cBhvr additive="base">
                                        <p:cTn id="31" dur="500" fill="hold"/>
                                        <p:tgtEl>
                                          <p:spTgt spid="450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8">
                                            <p:txEl>
                                              <p:pRg st="5" end="5"/>
                                            </p:txEl>
                                          </p:spTgt>
                                        </p:tgtEl>
                                        <p:attrNameLst>
                                          <p:attrName>style.visibility</p:attrName>
                                        </p:attrNameLst>
                                      </p:cBhvr>
                                      <p:to>
                                        <p:strVal val="visible"/>
                                      </p:to>
                                    </p:set>
                                    <p:anim calcmode="lin" valueType="num">
                                      <p:cBhvr additive="base">
                                        <p:cTn id="37" dur="500" fill="hold"/>
                                        <p:tgtEl>
                                          <p:spTgt spid="4505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058">
                                            <p:txEl>
                                              <p:pRg st="6" end="6"/>
                                            </p:txEl>
                                          </p:spTgt>
                                        </p:tgtEl>
                                        <p:attrNameLst>
                                          <p:attrName>style.visibility</p:attrName>
                                        </p:attrNameLst>
                                      </p:cBhvr>
                                      <p:to>
                                        <p:strVal val="visible"/>
                                      </p:to>
                                    </p:set>
                                    <p:anim calcmode="lin" valueType="num">
                                      <p:cBhvr additive="base">
                                        <p:cTn id="43" dur="500" fill="hold"/>
                                        <p:tgtEl>
                                          <p:spTgt spid="4505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058">
                                            <p:txEl>
                                              <p:pRg st="7" end="7"/>
                                            </p:txEl>
                                          </p:spTgt>
                                        </p:tgtEl>
                                        <p:attrNameLst>
                                          <p:attrName>style.visibility</p:attrName>
                                        </p:attrNameLst>
                                      </p:cBhvr>
                                      <p:to>
                                        <p:strVal val="visible"/>
                                      </p:to>
                                    </p:set>
                                    <p:anim calcmode="lin" valueType="num">
                                      <p:cBhvr additive="base">
                                        <p:cTn id="49" dur="500" fill="hold"/>
                                        <p:tgtEl>
                                          <p:spTgt spid="4505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5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5058">
                                            <p:txEl>
                                              <p:pRg st="8" end="8"/>
                                            </p:txEl>
                                          </p:spTgt>
                                        </p:tgtEl>
                                        <p:attrNameLst>
                                          <p:attrName>style.visibility</p:attrName>
                                        </p:attrNameLst>
                                      </p:cBhvr>
                                      <p:to>
                                        <p:strVal val="visible"/>
                                      </p:to>
                                    </p:set>
                                    <p:anim calcmode="lin" valueType="num">
                                      <p:cBhvr additive="base">
                                        <p:cTn id="55" dur="500" fill="hold"/>
                                        <p:tgtEl>
                                          <p:spTgt spid="4505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505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5058">
                                            <p:txEl>
                                              <p:pRg st="9" end="9"/>
                                            </p:txEl>
                                          </p:spTgt>
                                        </p:tgtEl>
                                        <p:attrNameLst>
                                          <p:attrName>style.visibility</p:attrName>
                                        </p:attrNameLst>
                                      </p:cBhvr>
                                      <p:to>
                                        <p:strVal val="visible"/>
                                      </p:to>
                                    </p:set>
                                    <p:anim calcmode="lin" valueType="num">
                                      <p:cBhvr additive="base">
                                        <p:cTn id="61" dur="500" fill="hold"/>
                                        <p:tgtEl>
                                          <p:spTgt spid="4505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505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9144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D. 	Compositional nature:</a:t>
            </a:r>
          </a:p>
          <a:p>
            <a:pPr>
              <a:spcBef>
                <a:spcPct val="0"/>
              </a:spcBef>
              <a:buClrTx/>
              <a:buFontTx/>
              <a:buNone/>
            </a:pPr>
            <a:r>
              <a:rPr kumimoji="0" lang="en-US" altLang="en-US" sz="2400" b="1" dirty="0"/>
              <a:t>	</a:t>
            </a:r>
            <a:r>
              <a:rPr kumimoji="0" lang="en-US" altLang="en-US" sz="2400" b="1" dirty="0">
                <a:solidFill>
                  <a:schemeClr val="accent1"/>
                </a:solidFill>
              </a:rPr>
              <a:t>disunity: </a:t>
            </a:r>
          </a:p>
          <a:p>
            <a:pPr>
              <a:spcBef>
                <a:spcPct val="0"/>
              </a:spcBef>
              <a:buClrTx/>
              <a:buFontTx/>
              <a:buNone/>
            </a:pPr>
            <a:r>
              <a:rPr kumimoji="0" lang="en-US" altLang="en-US" sz="2400" b="1" dirty="0">
                <a:solidFill>
                  <a:schemeClr val="accent1"/>
                </a:solidFill>
              </a:rPr>
              <a:t>		different types of material, sources edited, then </a:t>
            </a:r>
            <a:br>
              <a:rPr kumimoji="0" lang="en-US" altLang="en-US" sz="2400" b="1" dirty="0">
                <a:solidFill>
                  <a:schemeClr val="accent1"/>
                </a:solidFill>
              </a:rPr>
            </a:br>
            <a:r>
              <a:rPr kumimoji="0" lang="en-US" altLang="en-US" sz="2400" b="1" dirty="0">
                <a:solidFill>
                  <a:schemeClr val="accent1"/>
                </a:solidFill>
              </a:rPr>
              <a:t>		re-edited with additions. (note ending and </a:t>
            </a:r>
            <a:br>
              <a:rPr kumimoji="0" lang="en-US" altLang="en-US" sz="2400" b="1" dirty="0">
                <a:solidFill>
                  <a:schemeClr val="accent1"/>
                </a:solidFill>
              </a:rPr>
            </a:br>
            <a:r>
              <a:rPr kumimoji="0" lang="en-US" altLang="en-US" sz="2400" b="1" dirty="0">
                <a:solidFill>
                  <a:schemeClr val="accent1"/>
                </a:solidFill>
              </a:rPr>
              <a:t>		question of unity w/Ezra-</a:t>
            </a:r>
            <a:r>
              <a:rPr kumimoji="0" lang="en-US" altLang="en-US" sz="2400" b="1" dirty="0" err="1">
                <a:solidFill>
                  <a:schemeClr val="accent1"/>
                </a:solidFill>
              </a:rPr>
              <a:t>Neh</a:t>
            </a:r>
            <a:r>
              <a:rPr kumimoji="0" lang="en-US" altLang="en-US" sz="2400" b="1" dirty="0">
                <a:solidFill>
                  <a:schemeClr val="accent1"/>
                </a:solidFill>
              </a:rPr>
              <a:t>)</a:t>
            </a:r>
          </a:p>
          <a:p>
            <a:pPr>
              <a:spcBef>
                <a:spcPct val="0"/>
              </a:spcBef>
              <a:buClrTx/>
              <a:buFontTx/>
              <a:buNone/>
            </a:pPr>
            <a:r>
              <a:rPr kumimoji="0" lang="en-US" altLang="en-US" sz="2400" b="1" dirty="0"/>
              <a:t>   	</a:t>
            </a:r>
            <a:r>
              <a:rPr kumimoji="0" lang="en-US" altLang="en-US" sz="2400" b="1" dirty="0">
                <a:solidFill>
                  <a:schemeClr val="accent2"/>
                </a:solidFill>
              </a:rPr>
              <a:t>unity of </a:t>
            </a:r>
            <a:r>
              <a:rPr kumimoji="0" lang="en-US" altLang="en-US" sz="2400" b="1" dirty="0" err="1">
                <a:solidFill>
                  <a:schemeClr val="accent2"/>
                </a:solidFill>
              </a:rPr>
              <a:t>Chron</a:t>
            </a:r>
            <a:r>
              <a:rPr kumimoji="0" lang="en-US" altLang="en-US" sz="2400" b="1" dirty="0">
                <a:solidFill>
                  <a:schemeClr val="accent2"/>
                </a:solidFill>
              </a:rPr>
              <a:t>: </a:t>
            </a:r>
          </a:p>
          <a:p>
            <a:pPr>
              <a:spcBef>
                <a:spcPct val="0"/>
              </a:spcBef>
              <a:buClrTx/>
              <a:buFontTx/>
              <a:buNone/>
            </a:pPr>
            <a:r>
              <a:rPr kumimoji="0" lang="en-US" altLang="en-US" sz="2400" b="1" dirty="0">
                <a:solidFill>
                  <a:schemeClr val="accent2"/>
                </a:solidFill>
              </a:rPr>
              <a:t>		Chr.'s theology of history (related to intention), </a:t>
            </a:r>
            <a:br>
              <a:rPr kumimoji="0" lang="en-US" altLang="en-US" sz="2400" b="1" dirty="0">
                <a:solidFill>
                  <a:schemeClr val="accent2"/>
                </a:solidFill>
              </a:rPr>
            </a:br>
            <a:r>
              <a:rPr kumimoji="0" lang="en-US" altLang="en-US" sz="2400" b="1" dirty="0">
                <a:solidFill>
                  <a:schemeClr val="accent2"/>
                </a:solidFill>
              </a:rPr>
              <a:t>		expressed through Davidic paradigm as organizing </a:t>
            </a:r>
            <a:br>
              <a:rPr kumimoji="0" lang="en-US" altLang="en-US" sz="2400" b="1" dirty="0">
                <a:solidFill>
                  <a:schemeClr val="accent2"/>
                </a:solidFill>
              </a:rPr>
            </a:br>
            <a:r>
              <a:rPr kumimoji="0" lang="en-US" altLang="en-US" sz="2400" b="1" dirty="0">
                <a:solidFill>
                  <a:schemeClr val="accent2"/>
                </a:solidFill>
              </a:rPr>
              <a:t>		structure </a:t>
            </a:r>
          </a:p>
          <a:p>
            <a:pPr>
              <a:spcBef>
                <a:spcPct val="0"/>
              </a:spcBef>
              <a:buClrTx/>
              <a:buFontTx/>
              <a:buNone/>
            </a:pPr>
            <a:endParaRPr kumimoji="0" lang="en-US" altLang="en-US" sz="2400" b="1" dirty="0">
              <a:solidFill>
                <a:schemeClr val="accent2"/>
              </a:solidFill>
            </a:endParaRPr>
          </a:p>
          <a:p>
            <a:pPr>
              <a:spcBef>
                <a:spcPct val="0"/>
              </a:spcBef>
              <a:buClrTx/>
              <a:buFontTx/>
              <a:buNone/>
            </a:pPr>
            <a:r>
              <a:rPr kumimoji="0" lang="en-US" altLang="en-US" sz="2400" b="1" dirty="0"/>
              <a:t>E. 	Intention (Chron.):</a:t>
            </a:r>
          </a:p>
          <a:p>
            <a:pPr>
              <a:spcBef>
                <a:spcPct val="0"/>
              </a:spcBef>
              <a:buClrTx/>
              <a:buFontTx/>
              <a:buNone/>
            </a:pPr>
            <a:r>
              <a:rPr kumimoji="0" lang="en-US" altLang="en-US" sz="2400" b="1" dirty="0"/>
              <a:t>		</a:t>
            </a:r>
            <a:r>
              <a:rPr kumimoji="0" lang="en-US" altLang="en-US" sz="2400" b="1" dirty="0">
                <a:solidFill>
                  <a:schemeClr val="accent1"/>
                </a:solidFill>
              </a:rPr>
              <a:t>To present a message of hope, that all goes well when</a:t>
            </a:r>
            <a:br>
              <a:rPr kumimoji="0" lang="en-US" altLang="en-US" sz="2400" b="1" dirty="0">
                <a:solidFill>
                  <a:schemeClr val="accent1"/>
                </a:solidFill>
              </a:rPr>
            </a:br>
            <a:r>
              <a:rPr kumimoji="0" lang="en-US" altLang="en-US" sz="2400" b="1" dirty="0">
                <a:solidFill>
                  <a:schemeClr val="accent1"/>
                </a:solidFill>
              </a:rPr>
              <a:t>		one seeks God.      </a:t>
            </a:r>
            <a:r>
              <a:rPr kumimoji="0" lang="en-US" altLang="en-US" sz="2400" b="1" dirty="0"/>
              <a:t>                         </a:t>
            </a:r>
          </a:p>
          <a:p>
            <a:pPr>
              <a:spcBef>
                <a:spcPct val="0"/>
              </a:spcBef>
              <a:buClrTx/>
              <a:buFontTx/>
              <a:buNone/>
            </a:pPr>
            <a:r>
              <a:rPr kumimoji="0" lang="en-US" altLang="en-US" sz="2400" b="1" dirty="0"/>
              <a:t>F. 	Major theme: </a:t>
            </a:r>
          </a:p>
          <a:p>
            <a:pPr>
              <a:spcBef>
                <a:spcPct val="0"/>
              </a:spcBef>
              <a:buClrTx/>
              <a:buFontTx/>
              <a:buNone/>
            </a:pPr>
            <a:r>
              <a:rPr kumimoji="0" lang="en-US" altLang="en-US" sz="2400" b="1" dirty="0"/>
              <a:t>		</a:t>
            </a:r>
            <a:r>
              <a:rPr kumimoji="0" lang="en-US" altLang="en-US" sz="2400" b="1" dirty="0">
                <a:solidFill>
                  <a:schemeClr val="accent1"/>
                </a:solidFill>
              </a:rPr>
              <a:t>seeking (cultic) God brings blessing; forsaking </a:t>
            </a:r>
            <a:br>
              <a:rPr kumimoji="0" lang="en-US" altLang="en-US" sz="2400" b="1" dirty="0">
                <a:solidFill>
                  <a:schemeClr val="accent1"/>
                </a:solidFill>
              </a:rPr>
            </a:br>
            <a:r>
              <a:rPr kumimoji="0" lang="en-US" altLang="en-US" sz="2400" b="1" dirty="0">
                <a:solidFill>
                  <a:schemeClr val="accent1"/>
                </a:solidFill>
              </a:rPr>
              <a:t>		God brings cursing (disaster)   </a:t>
            </a:r>
            <a:r>
              <a:rPr kumimoji="0" lang="en-US" altLang="en-US" sz="2400" b="1" dirty="0"/>
              <a:t>                            </a:t>
            </a:r>
            <a:endParaRPr kumimoji="0" lang="en-US" altLang="en-US" sz="2400" dirty="0"/>
          </a:p>
        </p:txBody>
      </p:sp>
      <p:sp>
        <p:nvSpPr>
          <p:cNvPr id="53251" name="Rectangle 3"/>
          <p:cNvSpPr>
            <a:spLocks noChangeArrowheads="1"/>
          </p:cNvSpPr>
          <p:nvPr/>
        </p:nvSpPr>
        <p:spPr bwMode="auto">
          <a:xfrm>
            <a:off x="2209800" y="228600"/>
            <a:ext cx="462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CHRONISTIC HISTORY (2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additive="base">
                                        <p:cTn id="13" dur="500" fill="hold"/>
                                        <p:tgtEl>
                                          <p:spTgt spid="471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 calcmode="lin" valueType="num">
                                      <p:cBhvr additive="base">
                                        <p:cTn id="19" dur="500" fill="hold"/>
                                        <p:tgtEl>
                                          <p:spTgt spid="471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6">
                                            <p:txEl>
                                              <p:pRg st="3" end="3"/>
                                            </p:txEl>
                                          </p:spTgt>
                                        </p:tgtEl>
                                        <p:attrNameLst>
                                          <p:attrName>style.visibility</p:attrName>
                                        </p:attrNameLst>
                                      </p:cBhvr>
                                      <p:to>
                                        <p:strVal val="visible"/>
                                      </p:to>
                                    </p:set>
                                    <p:anim calcmode="lin" valueType="num">
                                      <p:cBhvr additive="base">
                                        <p:cTn id="25" dur="500" fill="hold"/>
                                        <p:tgtEl>
                                          <p:spTgt spid="471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6">
                                            <p:txEl>
                                              <p:pRg st="4" end="4"/>
                                            </p:txEl>
                                          </p:spTgt>
                                        </p:tgtEl>
                                        <p:attrNameLst>
                                          <p:attrName>style.visibility</p:attrName>
                                        </p:attrNameLst>
                                      </p:cBhvr>
                                      <p:to>
                                        <p:strVal val="visible"/>
                                      </p:to>
                                    </p:set>
                                    <p:anim calcmode="lin" valueType="num">
                                      <p:cBhvr additive="base">
                                        <p:cTn id="31" dur="500" fill="hold"/>
                                        <p:tgtEl>
                                          <p:spTgt spid="471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 calcmode="lin" valueType="num">
                                      <p:cBhvr additive="base">
                                        <p:cTn id="37" dur="500" fill="hold"/>
                                        <p:tgtEl>
                                          <p:spTgt spid="4710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06">
                                            <p:txEl>
                                              <p:pRg st="7" end="7"/>
                                            </p:txEl>
                                          </p:spTgt>
                                        </p:tgtEl>
                                        <p:attrNameLst>
                                          <p:attrName>style.visibility</p:attrName>
                                        </p:attrNameLst>
                                      </p:cBhvr>
                                      <p:to>
                                        <p:strVal val="visible"/>
                                      </p:to>
                                    </p:set>
                                    <p:anim calcmode="lin" valueType="num">
                                      <p:cBhvr additive="base">
                                        <p:cTn id="43" dur="500" fill="hold"/>
                                        <p:tgtEl>
                                          <p:spTgt spid="4710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1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106">
                                            <p:txEl>
                                              <p:pRg st="8" end="8"/>
                                            </p:txEl>
                                          </p:spTgt>
                                        </p:tgtEl>
                                        <p:attrNameLst>
                                          <p:attrName>style.visibility</p:attrName>
                                        </p:attrNameLst>
                                      </p:cBhvr>
                                      <p:to>
                                        <p:strVal val="visible"/>
                                      </p:to>
                                    </p:set>
                                    <p:anim calcmode="lin" valueType="num">
                                      <p:cBhvr additive="base">
                                        <p:cTn id="49" dur="500" fill="hold"/>
                                        <p:tgtEl>
                                          <p:spTgt spid="47106">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1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106">
                                            <p:txEl>
                                              <p:pRg st="9" end="9"/>
                                            </p:txEl>
                                          </p:spTgt>
                                        </p:tgtEl>
                                        <p:attrNameLst>
                                          <p:attrName>style.visibility</p:attrName>
                                        </p:attrNameLst>
                                      </p:cBhvr>
                                      <p:to>
                                        <p:strVal val="visible"/>
                                      </p:to>
                                    </p:set>
                                    <p:anim calcmode="lin" valueType="num">
                                      <p:cBhvr additive="base">
                                        <p:cTn id="55" dur="500" fill="hold"/>
                                        <p:tgtEl>
                                          <p:spTgt spid="47106">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710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83820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G. 	Structure of Chron.:</a:t>
            </a:r>
          </a:p>
          <a:p>
            <a:pPr>
              <a:spcBef>
                <a:spcPct val="0"/>
              </a:spcBef>
              <a:buClrTx/>
              <a:buFontTx/>
              <a:buNone/>
            </a:pPr>
            <a:r>
              <a:rPr kumimoji="0" lang="en-US" altLang="en-US" sz="2400" b="1"/>
              <a:t>	</a:t>
            </a:r>
            <a:r>
              <a:rPr kumimoji="0" lang="en-US" altLang="en-US" sz="2400" b="1">
                <a:solidFill>
                  <a:schemeClr val="accent1"/>
                </a:solidFill>
              </a:rPr>
              <a:t>First, David (and Solomon) are stereotypically portrayed as	a model of ones who sought Yahweh.  As they established the</a:t>
            </a:r>
            <a:br>
              <a:rPr kumimoji="0" lang="en-US" altLang="en-US" sz="2400" b="1">
                <a:solidFill>
                  <a:schemeClr val="accent1"/>
                </a:solidFill>
              </a:rPr>
            </a:br>
            <a:r>
              <a:rPr kumimoji="0" lang="en-US" altLang="en-US" sz="2400" b="1">
                <a:solidFill>
                  <a:schemeClr val="accent1"/>
                </a:solidFill>
              </a:rPr>
              <a:t>	 proper worship of God, God established them and Israel.</a:t>
            </a:r>
          </a:p>
          <a:p>
            <a:pPr>
              <a:spcBef>
                <a:spcPct val="0"/>
              </a:spcBef>
              <a:buClrTx/>
              <a:buFontTx/>
              <a:buNone/>
            </a:pPr>
            <a:r>
              <a:rPr kumimoji="0" lang="en-US" altLang="en-US" sz="2400" b="1"/>
              <a:t>            </a:t>
            </a:r>
          </a:p>
          <a:p>
            <a:pPr>
              <a:spcBef>
                <a:spcPct val="0"/>
              </a:spcBef>
              <a:buClrTx/>
              <a:buFontTx/>
              <a:buNone/>
            </a:pPr>
            <a:r>
              <a:rPr kumimoji="0" lang="en-US" altLang="en-US" sz="2400" b="1"/>
              <a:t>	</a:t>
            </a:r>
            <a:r>
              <a:rPr kumimoji="0" lang="en-US" altLang="en-US" sz="2400" b="1">
                <a:solidFill>
                  <a:schemeClr val="accent1"/>
                </a:solidFill>
              </a:rPr>
              <a:t>Then the following Davidic kings are each presented 		explicitly or implicitly in comparison to the model of David.</a:t>
            </a:r>
          </a:p>
          <a:p>
            <a:pPr>
              <a:spcBef>
                <a:spcPct val="0"/>
              </a:spcBef>
              <a:buClrTx/>
              <a:buFontTx/>
              <a:buNone/>
            </a:pPr>
            <a:r>
              <a:rPr kumimoji="0" lang="en-US" altLang="en-US" sz="2400" b="1">
                <a:solidFill>
                  <a:schemeClr val="hlink"/>
                </a:solidFill>
              </a:rPr>
              <a:t>	New emphasis: Each generation has its chance to change.</a:t>
            </a:r>
          </a:p>
          <a:p>
            <a:pPr>
              <a:spcBef>
                <a:spcPct val="0"/>
              </a:spcBef>
              <a:buClrTx/>
              <a:buFontTx/>
              <a:buNone/>
            </a:pPr>
            <a:endParaRPr kumimoji="0" lang="en-US" altLang="en-US" sz="2400" b="1">
              <a:solidFill>
                <a:schemeClr val="hlink"/>
              </a:solidFill>
            </a:endParaRPr>
          </a:p>
          <a:p>
            <a:pPr>
              <a:spcBef>
                <a:spcPct val="0"/>
              </a:spcBef>
              <a:buClrTx/>
              <a:buFontTx/>
              <a:buNone/>
            </a:pPr>
            <a:r>
              <a:rPr kumimoji="0" lang="en-US" altLang="en-US" sz="2400" b="1"/>
              <a:t>H. 	Independent, self-contained books?</a:t>
            </a:r>
          </a:p>
          <a:p>
            <a:pPr>
              <a:spcBef>
                <a:spcPct val="0"/>
              </a:spcBef>
              <a:buClrTx/>
              <a:buFontTx/>
              <a:buNone/>
            </a:pPr>
            <a:r>
              <a:rPr kumimoji="0" lang="en-US" altLang="en-US" sz="2400" b="1"/>
              <a:t>	</a:t>
            </a:r>
            <a:r>
              <a:rPr kumimoji="0" lang="en-US" altLang="en-US" sz="2400" b="1">
                <a:solidFill>
                  <a:schemeClr val="accent1"/>
                </a:solidFill>
              </a:rPr>
              <a:t>No, show signs of growing and merging</a:t>
            </a:r>
          </a:p>
          <a:p>
            <a:pPr>
              <a:spcBef>
                <a:spcPct val="0"/>
              </a:spcBef>
              <a:buClrTx/>
              <a:buFontTx/>
              <a:buNone/>
            </a:pPr>
            <a:endParaRPr kumimoji="0" lang="en-US" altLang="en-US" sz="2400" b="1">
              <a:solidFill>
                <a:schemeClr val="accent1"/>
              </a:solidFill>
            </a:endParaRPr>
          </a:p>
          <a:p>
            <a:pPr>
              <a:spcBef>
                <a:spcPct val="0"/>
              </a:spcBef>
              <a:buClrTx/>
              <a:buFontTx/>
              <a:buNone/>
            </a:pPr>
            <a:r>
              <a:rPr kumimoji="0" lang="en-US" altLang="en-US" sz="2400" b="1"/>
              <a:t>I. 	Authorship:</a:t>
            </a:r>
          </a:p>
          <a:p>
            <a:pPr>
              <a:spcBef>
                <a:spcPct val="0"/>
              </a:spcBef>
              <a:buClrTx/>
              <a:buFontTx/>
              <a:buNone/>
            </a:pPr>
            <a:r>
              <a:rPr kumimoji="0" lang="en-US" altLang="en-US" sz="2400" b="1"/>
              <a:t>	</a:t>
            </a:r>
            <a:r>
              <a:rPr kumimoji="0" lang="en-US" altLang="en-US" sz="2400" b="1">
                <a:solidFill>
                  <a:schemeClr val="accent1"/>
                </a:solidFill>
              </a:rPr>
              <a:t>Chronicles: one primary editor/authors (w/revisions)</a:t>
            </a:r>
          </a:p>
          <a:p>
            <a:pPr>
              <a:spcBef>
                <a:spcPct val="0"/>
              </a:spcBef>
              <a:buClrTx/>
              <a:buFontTx/>
              <a:buNone/>
            </a:pPr>
            <a:r>
              <a:rPr kumimoji="0" lang="en-US" altLang="en-US" sz="2400" b="1">
                <a:solidFill>
                  <a:schemeClr val="accent1"/>
                </a:solidFill>
              </a:rPr>
              <a:t>   	Ezra-Neh: different authors/editors</a:t>
            </a:r>
            <a:endParaRPr kumimoji="0" lang="en-US" altLang="en-US" sz="2400">
              <a:solidFill>
                <a:schemeClr val="accent1"/>
              </a:solidFill>
            </a:endParaRPr>
          </a:p>
        </p:txBody>
      </p:sp>
      <p:sp>
        <p:nvSpPr>
          <p:cNvPr id="54275" name="Rectangle 3"/>
          <p:cNvSpPr>
            <a:spLocks noChangeArrowheads="1"/>
          </p:cNvSpPr>
          <p:nvPr/>
        </p:nvSpPr>
        <p:spPr bwMode="auto">
          <a:xfrm>
            <a:off x="2286000" y="152400"/>
            <a:ext cx="462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CHRONISTIC HISTORY (3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anim calcmode="lin" valueType="num">
                                      <p:cBhvr additive="base">
                                        <p:cTn id="19" dur="500" fill="hold"/>
                                        <p:tgtEl>
                                          <p:spTgt spid="4915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4">
                                            <p:txEl>
                                              <p:pRg st="3" end="3"/>
                                            </p:txEl>
                                          </p:spTgt>
                                        </p:tgtEl>
                                        <p:attrNameLst>
                                          <p:attrName>style.visibility</p:attrName>
                                        </p:attrNameLst>
                                      </p:cBhvr>
                                      <p:to>
                                        <p:strVal val="visible"/>
                                      </p:to>
                                    </p:set>
                                    <p:anim calcmode="lin" valueType="num">
                                      <p:cBhvr additive="base">
                                        <p:cTn id="25" dur="500" fill="hold"/>
                                        <p:tgtEl>
                                          <p:spTgt spid="4915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4">
                                            <p:txEl>
                                              <p:pRg st="4" end="4"/>
                                            </p:txEl>
                                          </p:spTgt>
                                        </p:tgtEl>
                                        <p:attrNameLst>
                                          <p:attrName>style.visibility</p:attrName>
                                        </p:attrNameLst>
                                      </p:cBhvr>
                                      <p:to>
                                        <p:strVal val="visible"/>
                                      </p:to>
                                    </p:set>
                                    <p:anim calcmode="lin" valueType="num">
                                      <p:cBhvr additive="base">
                                        <p:cTn id="31" dur="500" fill="hold"/>
                                        <p:tgtEl>
                                          <p:spTgt spid="4915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 calcmode="lin" valueType="num">
                                      <p:cBhvr additive="base">
                                        <p:cTn id="37" dur="500" fill="hold"/>
                                        <p:tgtEl>
                                          <p:spTgt spid="4915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4">
                                            <p:txEl>
                                              <p:pRg st="7" end="7"/>
                                            </p:txEl>
                                          </p:spTgt>
                                        </p:tgtEl>
                                        <p:attrNameLst>
                                          <p:attrName>style.visibility</p:attrName>
                                        </p:attrNameLst>
                                      </p:cBhvr>
                                      <p:to>
                                        <p:strVal val="visible"/>
                                      </p:to>
                                    </p:set>
                                    <p:anim calcmode="lin" valueType="num">
                                      <p:cBhvr additive="base">
                                        <p:cTn id="43" dur="500" fill="hold"/>
                                        <p:tgtEl>
                                          <p:spTgt spid="4915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54">
                                            <p:txEl>
                                              <p:pRg st="9" end="9"/>
                                            </p:txEl>
                                          </p:spTgt>
                                        </p:tgtEl>
                                        <p:attrNameLst>
                                          <p:attrName>style.visibility</p:attrName>
                                        </p:attrNameLst>
                                      </p:cBhvr>
                                      <p:to>
                                        <p:strVal val="visible"/>
                                      </p:to>
                                    </p:set>
                                    <p:anim calcmode="lin" valueType="num">
                                      <p:cBhvr additive="base">
                                        <p:cTn id="49" dur="500" fill="hold"/>
                                        <p:tgtEl>
                                          <p:spTgt spid="49154">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15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54">
                                            <p:txEl>
                                              <p:pRg st="10" end="10"/>
                                            </p:txEl>
                                          </p:spTgt>
                                        </p:tgtEl>
                                        <p:attrNameLst>
                                          <p:attrName>style.visibility</p:attrName>
                                        </p:attrNameLst>
                                      </p:cBhvr>
                                      <p:to>
                                        <p:strVal val="visible"/>
                                      </p:to>
                                    </p:set>
                                    <p:anim calcmode="lin" valueType="num">
                                      <p:cBhvr additive="base">
                                        <p:cTn id="55" dur="500" fill="hold"/>
                                        <p:tgtEl>
                                          <p:spTgt spid="49154">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915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154">
                                            <p:txEl>
                                              <p:pRg st="11" end="11"/>
                                            </p:txEl>
                                          </p:spTgt>
                                        </p:tgtEl>
                                        <p:attrNameLst>
                                          <p:attrName>style.visibility</p:attrName>
                                        </p:attrNameLst>
                                      </p:cBhvr>
                                      <p:to>
                                        <p:strVal val="visible"/>
                                      </p:to>
                                    </p:set>
                                    <p:anim calcmode="lin" valueType="num">
                                      <p:cBhvr additive="base">
                                        <p:cTn id="61" dur="500" fill="hold"/>
                                        <p:tgtEl>
                                          <p:spTgt spid="49154">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915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Homework #6</a:t>
            </a:r>
            <a:endParaRPr kumimoji="0" lang="en-US" altLang="en-US" sz="2400">
              <a:solidFill>
                <a:srgbClr val="333333"/>
              </a:solidFill>
            </a:endParaRPr>
          </a:p>
        </p:txBody>
      </p:sp>
      <p:sp>
        <p:nvSpPr>
          <p:cNvPr id="275459" name="Text Box 3"/>
          <p:cNvSpPr txBox="1">
            <a:spLocks noChangeArrowheads="1"/>
          </p:cNvSpPr>
          <p:nvPr/>
        </p:nvSpPr>
        <p:spPr bwMode="auto">
          <a:xfrm>
            <a:off x="0" y="990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solidFill>
                  <a:srgbClr val="333333"/>
                </a:solidFill>
              </a:rPr>
              <a:t>Genesis: 12:10-20; 20:1-17; and 26:1-11</a:t>
            </a:r>
            <a:endParaRPr kumimoji="0" lang="en-US" altLang="en-US" sz="2400" b="1">
              <a:solidFill>
                <a:srgbClr val="333333"/>
              </a:solidFill>
            </a:endParaRPr>
          </a:p>
          <a:p>
            <a:pPr>
              <a:spcBef>
                <a:spcPct val="50000"/>
              </a:spcBef>
              <a:buClrTx/>
              <a:buFontTx/>
              <a:buNone/>
            </a:pPr>
            <a:r>
              <a:rPr kumimoji="0" lang="en-US" altLang="en-US" sz="2400" b="1">
                <a:solidFill>
                  <a:srgbClr val="333333"/>
                </a:solidFill>
              </a:rPr>
              <a:t>1) What is the common plot element?</a:t>
            </a:r>
          </a:p>
          <a:p>
            <a:pPr>
              <a:spcBef>
                <a:spcPct val="50000"/>
              </a:spcBef>
              <a:buClrTx/>
              <a:buFontTx/>
              <a:buNone/>
            </a:pPr>
            <a:r>
              <a:rPr kumimoji="0" lang="en-US" altLang="en-US" sz="2400" b="1">
                <a:solidFill>
                  <a:srgbClr val="333333"/>
                </a:solidFill>
              </a:rPr>
              <a:t>2) (W) How do you account for the similarity?</a:t>
            </a:r>
          </a:p>
        </p:txBody>
      </p:sp>
      <p:graphicFrame>
        <p:nvGraphicFramePr>
          <p:cNvPr id="82948" name="Object 4"/>
          <p:cNvGraphicFramePr>
            <a:graphicFrameLocks noChangeAspect="1"/>
          </p:cNvGraphicFramePr>
          <p:nvPr/>
        </p:nvGraphicFramePr>
        <p:xfrm>
          <a:off x="304800" y="2794000"/>
          <a:ext cx="2087563" cy="4064000"/>
        </p:xfrm>
        <a:graphic>
          <a:graphicData uri="http://schemas.openxmlformats.org/presentationml/2006/ole">
            <mc:AlternateContent xmlns:mc="http://schemas.openxmlformats.org/markup-compatibility/2006">
              <mc:Choice xmlns:v="urn:schemas-microsoft-com:vml" Requires="v">
                <p:oleObj spid="_x0000_s62478" name="Clip" r:id="rId3" imgW="4579545" imgH="8914646" progId="MS_ClipArt_Gallery.5">
                  <p:embed/>
                </p:oleObj>
              </mc:Choice>
              <mc:Fallback>
                <p:oleObj name="Clip" r:id="rId3" imgW="4579545" imgH="891464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94000"/>
                        <a:ext cx="20875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6819900" y="0"/>
          <a:ext cx="2324100" cy="3048000"/>
        </p:xfrm>
        <a:graphic>
          <a:graphicData uri="http://schemas.openxmlformats.org/presentationml/2006/ole">
            <mc:AlternateContent xmlns:mc="http://schemas.openxmlformats.org/markup-compatibility/2006">
              <mc:Choice xmlns:v="urn:schemas-microsoft-com:vml" Requires="v">
                <p:oleObj spid="_x0000_s62479" name="Clip" r:id="rId5" imgW="4579545" imgH="6005465" progId="MS_ClipArt_Gallery.5">
                  <p:embed/>
                </p:oleObj>
              </mc:Choice>
              <mc:Fallback>
                <p:oleObj name="Clip" r:id="rId5" imgW="4579545" imgH="6005465"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900" y="0"/>
                        <a:ext cx="2324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5462" name="Text Box 6"/>
          <p:cNvSpPr txBox="1">
            <a:spLocks noChangeArrowheads="1"/>
          </p:cNvSpPr>
          <p:nvPr/>
        </p:nvSpPr>
        <p:spPr bwMode="auto">
          <a:xfrm>
            <a:off x="2514600" y="3352800"/>
            <a:ext cx="6629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solidFill>
                  <a:srgbClr val="333333"/>
                </a:solidFill>
              </a:rPr>
              <a:t>Judges 2:6-3:30</a:t>
            </a:r>
            <a:endParaRPr kumimoji="0" lang="en-US" altLang="en-US" sz="2400" b="1">
              <a:solidFill>
                <a:srgbClr val="333333"/>
              </a:solidFill>
            </a:endParaRPr>
          </a:p>
          <a:p>
            <a:pPr>
              <a:spcBef>
                <a:spcPct val="50000"/>
              </a:spcBef>
              <a:buClrTx/>
              <a:buFontTx/>
              <a:buNone/>
            </a:pPr>
            <a:r>
              <a:rPr kumimoji="0" lang="en-US" altLang="en-US" sz="2400" b="1">
                <a:solidFill>
                  <a:srgbClr val="333333"/>
                </a:solidFill>
              </a:rPr>
              <a:t>3) What is the main structuring element in Judges?</a:t>
            </a:r>
          </a:p>
          <a:p>
            <a:pPr>
              <a:spcBef>
                <a:spcPct val="50000"/>
              </a:spcBef>
              <a:buClrTx/>
              <a:buFontTx/>
              <a:buNone/>
            </a:pPr>
            <a:r>
              <a:rPr kumimoji="0" lang="en-US" altLang="en-US" sz="2400" b="1">
                <a:solidFill>
                  <a:srgbClr val="333333"/>
                </a:solidFill>
              </a:rPr>
              <a:t>4) (W) Support whether or not you think this material was put into written form soon or long after the events mentioned?</a:t>
            </a:r>
          </a:p>
          <a:p>
            <a:pPr>
              <a:spcBef>
                <a:spcPct val="50000"/>
              </a:spcBef>
              <a:buClrTx/>
              <a:buFontTx/>
              <a:buNone/>
            </a:pPr>
            <a:endParaRPr kumimoji="0" lang="en-US" altLang="en-US" sz="2400">
              <a:solidFill>
                <a:srgbClr val="333333"/>
              </a:solidFill>
            </a:endParaRPr>
          </a:p>
        </p:txBody>
      </p:sp>
    </p:spTree>
    <p:extLst>
      <p:ext uri="{BB962C8B-B14F-4D97-AF65-F5344CB8AC3E}">
        <p14:creationId xmlns:p14="http://schemas.microsoft.com/office/powerpoint/2010/main" val="1404068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additive="base">
                                        <p:cTn id="13"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5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5459">
                                            <p:txEl>
                                              <p:pRg st="2" end="2"/>
                                            </p:txEl>
                                          </p:spTgt>
                                        </p:tgtEl>
                                        <p:attrNameLst>
                                          <p:attrName>style.visibility</p:attrName>
                                        </p:attrNameLst>
                                      </p:cBhvr>
                                      <p:to>
                                        <p:strVal val="visible"/>
                                      </p:to>
                                    </p:set>
                                    <p:anim calcmode="lin" valueType="num">
                                      <p:cBhvr additive="base">
                                        <p:cTn id="19"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5462">
                                            <p:txEl>
                                              <p:pRg st="0" end="0"/>
                                            </p:txEl>
                                          </p:spTgt>
                                        </p:tgtEl>
                                        <p:attrNameLst>
                                          <p:attrName>style.visibility</p:attrName>
                                        </p:attrNameLst>
                                      </p:cBhvr>
                                      <p:to>
                                        <p:strVal val="visible"/>
                                      </p:to>
                                    </p:set>
                                    <p:anim calcmode="lin" valueType="num">
                                      <p:cBhvr additive="base">
                                        <p:cTn id="25" dur="500" fill="hold"/>
                                        <p:tgtEl>
                                          <p:spTgt spid="27546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54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5462">
                                            <p:txEl>
                                              <p:pRg st="1" end="1"/>
                                            </p:txEl>
                                          </p:spTgt>
                                        </p:tgtEl>
                                        <p:attrNameLst>
                                          <p:attrName>style.visibility</p:attrName>
                                        </p:attrNameLst>
                                      </p:cBhvr>
                                      <p:to>
                                        <p:strVal val="visible"/>
                                      </p:to>
                                    </p:set>
                                    <p:anim calcmode="lin" valueType="num">
                                      <p:cBhvr additive="base">
                                        <p:cTn id="31" dur="500" fill="hold"/>
                                        <p:tgtEl>
                                          <p:spTgt spid="275462">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54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5462">
                                            <p:txEl>
                                              <p:pRg st="2" end="2"/>
                                            </p:txEl>
                                          </p:spTgt>
                                        </p:tgtEl>
                                        <p:attrNameLst>
                                          <p:attrName>style.visibility</p:attrName>
                                        </p:attrNameLst>
                                      </p:cBhvr>
                                      <p:to>
                                        <p:strVal val="visible"/>
                                      </p:to>
                                    </p:set>
                                    <p:anim calcmode="lin" valueType="num">
                                      <p:cBhvr additive="base">
                                        <p:cTn id="37" dur="500" fill="hold"/>
                                        <p:tgtEl>
                                          <p:spTgt spid="275462">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546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P spid="27546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3048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333333"/>
                </a:solidFill>
              </a:rPr>
              <a:t>Review on Structures of Narrative</a:t>
            </a:r>
          </a:p>
        </p:txBody>
      </p:sp>
      <p:sp>
        <p:nvSpPr>
          <p:cNvPr id="44037" name="Text Box 5"/>
          <p:cNvSpPr txBox="1">
            <a:spLocks noChangeArrowheads="1"/>
          </p:cNvSpPr>
          <p:nvPr/>
        </p:nvSpPr>
        <p:spPr bwMode="auto">
          <a:xfrm>
            <a:off x="228600" y="129540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333333"/>
                </a:solidFill>
              </a:rPr>
              <a:t>Structures of Narrative:</a:t>
            </a:r>
          </a:p>
          <a:p>
            <a:pPr lvl="1">
              <a:buFontTx/>
              <a:buChar char="•"/>
            </a:pPr>
            <a:r>
              <a:rPr lang="en-US" altLang="en-US" b="1" dirty="0">
                <a:solidFill>
                  <a:srgbClr val="3333CC"/>
                </a:solidFill>
              </a:rPr>
              <a:t>Selection of subject matter: </a:t>
            </a:r>
            <a:r>
              <a:rPr lang="en-US" altLang="en-US" b="1" dirty="0">
                <a:solidFill>
                  <a:srgbClr val="333333"/>
                </a:solidFill>
              </a:rPr>
              <a:t>reveals what is </a:t>
            </a:r>
            <a:br>
              <a:rPr lang="en-US" altLang="en-US" b="1" dirty="0">
                <a:solidFill>
                  <a:srgbClr val="333333"/>
                </a:solidFill>
              </a:rPr>
            </a:br>
            <a:r>
              <a:rPr lang="en-US" altLang="en-US" b="1" dirty="0">
                <a:solidFill>
                  <a:srgbClr val="333333"/>
                </a:solidFill>
              </a:rPr>
              <a:t> significant</a:t>
            </a:r>
          </a:p>
          <a:p>
            <a:pPr lvl="1">
              <a:buFontTx/>
              <a:buChar char="•"/>
            </a:pPr>
            <a:r>
              <a:rPr lang="en-US" altLang="en-US" b="1" dirty="0">
                <a:solidFill>
                  <a:srgbClr val="3333CC"/>
                </a:solidFill>
              </a:rPr>
              <a:t>Perception of relationships: </a:t>
            </a:r>
            <a:r>
              <a:rPr lang="en-US" altLang="en-US" b="1" dirty="0">
                <a:solidFill>
                  <a:srgbClr val="333333"/>
                </a:solidFill>
              </a:rPr>
              <a:t>reveals how “laws” of</a:t>
            </a:r>
            <a:br>
              <a:rPr lang="en-US" altLang="en-US" b="1" dirty="0">
                <a:solidFill>
                  <a:srgbClr val="333333"/>
                </a:solidFill>
              </a:rPr>
            </a:br>
            <a:r>
              <a:rPr lang="en-US" altLang="en-US" b="1" dirty="0">
                <a:solidFill>
                  <a:srgbClr val="333333"/>
                </a:solidFill>
              </a:rPr>
              <a:t> how the world operates</a:t>
            </a:r>
          </a:p>
          <a:p>
            <a:pPr lvl="1">
              <a:buFontTx/>
              <a:buChar char="•"/>
            </a:pPr>
            <a:r>
              <a:rPr lang="en-US" altLang="en-US" b="1" dirty="0">
                <a:solidFill>
                  <a:srgbClr val="3333CC"/>
                </a:solidFill>
              </a:rPr>
              <a:t>Configuration in a plotline with beginning, middle, </a:t>
            </a:r>
            <a:br>
              <a:rPr lang="en-US" altLang="en-US" b="1" dirty="0">
                <a:solidFill>
                  <a:srgbClr val="3333CC"/>
                </a:solidFill>
              </a:rPr>
            </a:br>
            <a:r>
              <a:rPr lang="en-US" altLang="en-US" b="1" dirty="0">
                <a:solidFill>
                  <a:srgbClr val="3333CC"/>
                </a:solidFill>
              </a:rPr>
              <a:t> and end </a:t>
            </a:r>
            <a:r>
              <a:rPr lang="en-US" altLang="en-US" b="1" dirty="0">
                <a:solidFill>
                  <a:srgbClr val="333333"/>
                </a:solidFill>
              </a:rPr>
              <a:t>reveals a teleology and purposefulness (or</a:t>
            </a:r>
            <a:br>
              <a:rPr lang="en-US" altLang="en-US" b="1" dirty="0">
                <a:solidFill>
                  <a:srgbClr val="333333"/>
                </a:solidFill>
              </a:rPr>
            </a:br>
            <a:r>
              <a:rPr lang="en-US" altLang="en-US" b="1" dirty="0">
                <a:solidFill>
                  <a:srgbClr val="333333"/>
                </a:solidFill>
              </a:rPr>
              <a:t>  lack)</a:t>
            </a:r>
          </a:p>
          <a:p>
            <a:endParaRPr lang="en-US" altLang="en-US" b="1" dirty="0">
              <a:solidFill>
                <a:srgbClr val="3333CC"/>
              </a:solidFill>
            </a:endParaRPr>
          </a:p>
          <a:p>
            <a:r>
              <a:rPr lang="en-US" altLang="en-US" b="1" dirty="0">
                <a:solidFill>
                  <a:srgbClr val="333333"/>
                </a:solidFill>
              </a:rPr>
              <a:t>If one knows what </a:t>
            </a:r>
            <a:r>
              <a:rPr lang="en-US" altLang="en-US" b="1" dirty="0">
                <a:solidFill>
                  <a:srgbClr val="3333CC"/>
                </a:solidFill>
              </a:rPr>
              <a:t>values/subjects are significant</a:t>
            </a:r>
            <a:r>
              <a:rPr lang="en-US" altLang="en-US" b="1" dirty="0">
                <a:solidFill>
                  <a:srgbClr val="333333"/>
                </a:solidFill>
              </a:rPr>
              <a:t>, and if one knows the </a:t>
            </a:r>
            <a:r>
              <a:rPr lang="en-US" altLang="en-US" b="1" dirty="0">
                <a:solidFill>
                  <a:srgbClr val="3333CC"/>
                </a:solidFill>
              </a:rPr>
              <a:t>laws of reality</a:t>
            </a:r>
            <a:r>
              <a:rPr lang="en-US" altLang="en-US" b="1" dirty="0">
                <a:solidFill>
                  <a:srgbClr val="CC0000"/>
                </a:solidFill>
              </a:rPr>
              <a:t> </a:t>
            </a:r>
            <a:r>
              <a:rPr lang="en-US" altLang="en-US" b="1" dirty="0">
                <a:solidFill>
                  <a:srgbClr val="333333"/>
                </a:solidFill>
              </a:rPr>
              <a:t>operative in the world and the </a:t>
            </a:r>
            <a:r>
              <a:rPr lang="en-US" altLang="en-US" b="1" dirty="0">
                <a:solidFill>
                  <a:srgbClr val="3333CC"/>
                </a:solidFill>
              </a:rPr>
              <a:t>direction things are moving</a:t>
            </a:r>
            <a:r>
              <a:rPr lang="en-US" altLang="en-US" b="1" dirty="0">
                <a:solidFill>
                  <a:srgbClr val="333333"/>
                </a:solidFill>
              </a:rPr>
              <a:t>,</a:t>
            </a:r>
            <a:r>
              <a:rPr lang="en-US" altLang="en-US" b="1" dirty="0">
                <a:solidFill>
                  <a:srgbClr val="CC0000"/>
                </a:solidFill>
              </a:rPr>
              <a:t> </a:t>
            </a:r>
            <a:r>
              <a:rPr lang="en-US" altLang="en-US" b="1" dirty="0">
                <a:solidFill>
                  <a:srgbClr val="333333"/>
                </a:solidFill>
              </a:rPr>
              <a:t>then implicitly </a:t>
            </a:r>
            <a:r>
              <a:rPr lang="en-US" altLang="en-US" b="1" dirty="0">
                <a:solidFill>
                  <a:srgbClr val="CC0000"/>
                </a:solidFill>
              </a:rPr>
              <a:t>an ideology is presented to guide human action within that world.</a:t>
            </a:r>
            <a:r>
              <a:rPr lang="en-US" altLang="en-US" dirty="0">
                <a:solidFill>
                  <a:srgbClr val="3333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04800" y="3048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333333"/>
                </a:solidFill>
              </a:rPr>
              <a:t>Application to Chronicles</a:t>
            </a:r>
          </a:p>
        </p:txBody>
      </p:sp>
      <p:sp>
        <p:nvSpPr>
          <p:cNvPr id="45061" name="Text Box 5"/>
          <p:cNvSpPr txBox="1">
            <a:spLocks noChangeArrowheads="1"/>
          </p:cNvSpPr>
          <p:nvPr/>
        </p:nvSpPr>
        <p:spPr bwMode="auto">
          <a:xfrm>
            <a:off x="228600" y="1058863"/>
            <a:ext cx="8686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333333"/>
                </a:solidFill>
              </a:rPr>
              <a:t>Subject matter: </a:t>
            </a:r>
          </a:p>
          <a:p>
            <a:r>
              <a:rPr lang="en-US" altLang="en-US" b="1">
                <a:solidFill>
                  <a:srgbClr val="3333CC"/>
                </a:solidFill>
              </a:rPr>
              <a:t>Yahweh, Davidic monarch, Temple cult and Levitical priesthood, prophetic figures, and “all Israel.”</a:t>
            </a:r>
          </a:p>
          <a:p>
            <a:endParaRPr lang="en-US" altLang="en-US" b="1">
              <a:solidFill>
                <a:srgbClr val="3333CC"/>
              </a:solidFill>
            </a:endParaRPr>
          </a:p>
          <a:p>
            <a:r>
              <a:rPr lang="en-US" altLang="en-US" b="1">
                <a:solidFill>
                  <a:srgbClr val="333333"/>
                </a:solidFill>
              </a:rPr>
              <a:t>Laws of reality: </a:t>
            </a:r>
          </a:p>
          <a:p>
            <a:r>
              <a:rPr lang="en-US" altLang="en-US" b="1">
                <a:solidFill>
                  <a:srgbClr val="3333CC"/>
                </a:solidFill>
              </a:rPr>
              <a:t>Yahweh is the primary agent of history, but does not dictate the course the chosen people will take.  They (kings and people) are responsible for maintaining a right relationship with God.  Their choice to seek or forsake Yahweh, defined by the Chronicler in cultic terms, sets into motion the laws of blessing and cursing.  These “laws” unlike in the DtrH are operative within a single reign or generation, not multigenerational.</a:t>
            </a:r>
          </a:p>
          <a:p>
            <a:endParaRPr lang="en-US" altLang="en-US">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228600" y="1066800"/>
            <a:ext cx="8686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333333"/>
                </a:solidFill>
              </a:rPr>
              <a:t>Teleology: </a:t>
            </a:r>
          </a:p>
          <a:p>
            <a:r>
              <a:rPr lang="en-US" altLang="en-US" b="1" dirty="0">
                <a:solidFill>
                  <a:srgbClr val="3333CC"/>
                </a:solidFill>
              </a:rPr>
              <a:t>There is an original story line of the birth of Israel, the establishment of the line of David, and the institution to the Temple cult, which is then broken by the vignettes of Davidic kings, before the story line picks up again with the life of Israel threatened by extinction and the hint of promised restoration.  Vignettes of Davidic Kings: each generation accountable.</a:t>
            </a:r>
          </a:p>
          <a:p>
            <a:endParaRPr lang="en-US" altLang="en-US" b="1" dirty="0">
              <a:solidFill>
                <a:srgbClr val="3333CC"/>
              </a:solidFill>
            </a:endParaRPr>
          </a:p>
          <a:p>
            <a:r>
              <a:rPr lang="en-US" altLang="en-US" b="1" dirty="0">
                <a:solidFill>
                  <a:srgbClr val="CC0000"/>
                </a:solidFill>
              </a:rPr>
              <a:t>Calls audience (each generation) of the new Jerusalem community into this world view and to accountability to seek God, if they want the hope of blessing.</a:t>
            </a:r>
          </a:p>
        </p:txBody>
      </p:sp>
      <p:sp>
        <p:nvSpPr>
          <p:cNvPr id="57347" name="Text Box 6"/>
          <p:cNvSpPr txBox="1">
            <a:spLocks noChangeArrowheads="1"/>
          </p:cNvSpPr>
          <p:nvPr/>
        </p:nvSpPr>
        <p:spPr bwMode="auto">
          <a:xfrm>
            <a:off x="304800" y="381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333333"/>
                </a:solidFill>
              </a:rPr>
              <a:t>Application to Chronicles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u="sng"/>
              <a:t>Homework #16: Structure of Book of Ruth</a:t>
            </a:r>
          </a:p>
          <a:p>
            <a:pPr>
              <a:spcBef>
                <a:spcPct val="50000"/>
              </a:spcBef>
              <a:buClrTx/>
              <a:buFontTx/>
              <a:buNone/>
            </a:pPr>
            <a:r>
              <a:rPr kumimoji="0" lang="en-US" altLang="en-US" sz="2000" b="1"/>
              <a:t>People who died</a:t>
            </a:r>
            <a:br>
              <a:rPr kumimoji="0" lang="en-US" altLang="en-US" sz="2000" b="1"/>
            </a:br>
            <a:r>
              <a:rPr kumimoji="0" lang="en-US" altLang="en-US" sz="2000" b="1"/>
              <a:t>before main action</a:t>
            </a:r>
          </a:p>
          <a:p>
            <a:pPr>
              <a:spcBef>
                <a:spcPct val="50000"/>
              </a:spcBef>
              <a:buClrTx/>
              <a:buFontTx/>
              <a:buNone/>
            </a:pPr>
            <a:r>
              <a:rPr kumimoji="0" lang="en-US" altLang="en-US" sz="2000" b="1"/>
              <a:t>	Ruth vs. Orpah</a:t>
            </a:r>
            <a:br>
              <a:rPr kumimoji="0" lang="en-US" altLang="en-US" sz="2000" b="1"/>
            </a:br>
            <a:r>
              <a:rPr kumimoji="0" lang="en-US" altLang="en-US" sz="2000" b="1"/>
              <a:t>	Women of Bethlehem </a:t>
            </a:r>
            <a:r>
              <a:rPr kumimoji="0" lang="en-US" altLang="en-US" sz="2000" b="1">
                <a:solidFill>
                  <a:srgbClr val="0000CC"/>
                </a:solidFill>
              </a:rPr>
              <a:t>(negative)</a:t>
            </a:r>
          </a:p>
          <a:p>
            <a:pPr>
              <a:spcBef>
                <a:spcPct val="50000"/>
              </a:spcBef>
              <a:buClrTx/>
              <a:buFontTx/>
              <a:buNone/>
            </a:pPr>
            <a:r>
              <a:rPr kumimoji="0" lang="en-US" altLang="en-US" sz="2000" b="1">
                <a:solidFill>
                  <a:srgbClr val="0000CC"/>
                </a:solidFill>
              </a:rPr>
              <a:t>		</a:t>
            </a:r>
            <a:r>
              <a:rPr kumimoji="0" lang="en-US" altLang="en-US" sz="2000" b="1"/>
              <a:t>Naomi-Ruth</a:t>
            </a:r>
          </a:p>
          <a:p>
            <a:pPr>
              <a:spcBef>
                <a:spcPct val="50000"/>
              </a:spcBef>
              <a:buClrTx/>
              <a:buFontTx/>
              <a:buNone/>
            </a:pPr>
            <a:r>
              <a:rPr kumimoji="0" lang="en-US" altLang="en-US" sz="2000" b="1"/>
              <a:t>			Boaz-servant</a:t>
            </a:r>
          </a:p>
          <a:p>
            <a:pPr>
              <a:spcBef>
                <a:spcPct val="50000"/>
              </a:spcBef>
              <a:buClrTx/>
              <a:buFontTx/>
              <a:buNone/>
            </a:pPr>
            <a:r>
              <a:rPr kumimoji="0" lang="en-US" altLang="en-US" sz="2000" b="1"/>
              <a:t>				Boaz-Ruth</a:t>
            </a:r>
          </a:p>
          <a:p>
            <a:pPr>
              <a:spcBef>
                <a:spcPct val="50000"/>
              </a:spcBef>
              <a:buClrTx/>
              <a:buFontTx/>
              <a:buNone/>
            </a:pPr>
            <a:r>
              <a:rPr kumimoji="0" lang="en-US" altLang="en-US" sz="2000" b="1"/>
              <a:t>			Boaz-servants</a:t>
            </a:r>
          </a:p>
          <a:p>
            <a:pPr>
              <a:spcBef>
                <a:spcPct val="50000"/>
              </a:spcBef>
              <a:buClrTx/>
              <a:buFontTx/>
              <a:buNone/>
            </a:pPr>
            <a:r>
              <a:rPr kumimoji="0" lang="en-US" altLang="en-US" sz="2000" b="1"/>
              <a:t>		Naomi-Ruth</a:t>
            </a:r>
          </a:p>
          <a:p>
            <a:pPr>
              <a:spcBef>
                <a:spcPct val="50000"/>
              </a:spcBef>
              <a:buClrTx/>
              <a:buFontTx/>
              <a:buNone/>
            </a:pPr>
            <a:r>
              <a:rPr kumimoji="0" lang="en-US" altLang="en-US" sz="2000" b="1"/>
              <a:t>				Boaz-Ruth</a:t>
            </a:r>
          </a:p>
          <a:p>
            <a:pPr>
              <a:spcBef>
                <a:spcPct val="50000"/>
              </a:spcBef>
              <a:buClrTx/>
              <a:buFontTx/>
              <a:buNone/>
            </a:pPr>
            <a:r>
              <a:rPr kumimoji="0" lang="en-US" altLang="en-US" sz="2000" b="1"/>
              <a:t>		Naomi-Ruth</a:t>
            </a:r>
          </a:p>
          <a:p>
            <a:pPr>
              <a:spcBef>
                <a:spcPct val="50000"/>
              </a:spcBef>
              <a:buClrTx/>
              <a:buFontTx/>
              <a:buNone/>
            </a:pPr>
            <a:r>
              <a:rPr kumimoji="0" lang="en-US" altLang="en-US" sz="2000" b="1"/>
              <a:t>	Boaz vs. “redeemer”</a:t>
            </a:r>
            <a:br>
              <a:rPr kumimoji="0" lang="en-US" altLang="en-US" sz="2000" b="1"/>
            </a:br>
            <a:r>
              <a:rPr kumimoji="0" lang="en-US" altLang="en-US" sz="2000" b="1"/>
              <a:t>	Women of Bethlehem </a:t>
            </a:r>
            <a:r>
              <a:rPr kumimoji="0" lang="en-US" altLang="en-US" sz="2000" b="1">
                <a:solidFill>
                  <a:srgbClr val="0000CC"/>
                </a:solidFill>
              </a:rPr>
              <a:t>(positive)</a:t>
            </a:r>
            <a:endParaRPr kumimoji="0" lang="en-US" altLang="en-US" sz="2000" b="1"/>
          </a:p>
          <a:p>
            <a:pPr>
              <a:spcBef>
                <a:spcPct val="50000"/>
              </a:spcBef>
              <a:buClrTx/>
              <a:buFontTx/>
              <a:buNone/>
            </a:pPr>
            <a:r>
              <a:rPr kumimoji="0" lang="en-US" altLang="en-US" sz="2000" b="1"/>
              <a:t>People who were born</a:t>
            </a:r>
            <a:br>
              <a:rPr kumimoji="0" lang="en-US" altLang="en-US" sz="2000" b="1"/>
            </a:br>
            <a:r>
              <a:rPr kumimoji="0" lang="en-US" altLang="en-US" sz="2000" b="1"/>
              <a:t>after main action</a:t>
            </a:r>
            <a:endParaRPr kumimoji="0" lang="en-US" altLang="en-US" sz="2400" b="1" u="sng"/>
          </a:p>
        </p:txBody>
      </p:sp>
      <p:sp>
        <p:nvSpPr>
          <p:cNvPr id="58371" name="Line 3"/>
          <p:cNvSpPr>
            <a:spLocks noChangeShapeType="1"/>
          </p:cNvSpPr>
          <p:nvPr/>
        </p:nvSpPr>
        <p:spPr bwMode="auto">
          <a:xfrm>
            <a:off x="838200" y="5257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2" name="Line 4"/>
          <p:cNvSpPr>
            <a:spLocks noChangeShapeType="1"/>
          </p:cNvSpPr>
          <p:nvPr/>
        </p:nvSpPr>
        <p:spPr bwMode="auto">
          <a:xfrm flipV="1">
            <a:off x="838200" y="51816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Line 5"/>
          <p:cNvSpPr>
            <a:spLocks noChangeShapeType="1"/>
          </p:cNvSpPr>
          <p:nvPr/>
        </p:nvSpPr>
        <p:spPr bwMode="auto">
          <a:xfrm>
            <a:off x="838200" y="57150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Line 6"/>
          <p:cNvSpPr>
            <a:spLocks noChangeShapeType="1"/>
          </p:cNvSpPr>
          <p:nvPr/>
        </p:nvSpPr>
        <p:spPr bwMode="auto">
          <a:xfrm>
            <a:off x="838200" y="1295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flipV="1">
            <a:off x="838200" y="1219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p:cNvSpPr>
            <a:spLocks noChangeShapeType="1"/>
          </p:cNvSpPr>
          <p:nvPr/>
        </p:nvSpPr>
        <p:spPr bwMode="auto">
          <a:xfrm>
            <a:off x="838200" y="17526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Text Box 9"/>
          <p:cNvSpPr txBox="1">
            <a:spLocks noChangeArrowheads="1"/>
          </p:cNvSpPr>
          <p:nvPr/>
        </p:nvSpPr>
        <p:spPr bwMode="auto">
          <a:xfrm>
            <a:off x="6096000" y="457200"/>
            <a:ext cx="2743200" cy="1797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t>Ruth = companion</a:t>
            </a:r>
          </a:p>
          <a:p>
            <a:pPr>
              <a:spcBef>
                <a:spcPct val="50000"/>
              </a:spcBef>
              <a:buClrTx/>
              <a:buFontTx/>
              <a:buNone/>
            </a:pPr>
            <a:r>
              <a:rPr kumimoji="0" lang="en-US" altLang="en-US" sz="2000" b="1"/>
              <a:t>Orpah = disloyal</a:t>
            </a:r>
          </a:p>
          <a:p>
            <a:pPr>
              <a:spcBef>
                <a:spcPct val="50000"/>
              </a:spcBef>
              <a:buClrTx/>
              <a:buFontTx/>
              <a:buNone/>
            </a:pPr>
            <a:r>
              <a:rPr kumimoji="0" lang="en-US" altLang="en-US" sz="2000" b="1"/>
              <a:t>Boaz = strength</a:t>
            </a:r>
          </a:p>
          <a:p>
            <a:pPr>
              <a:spcBef>
                <a:spcPct val="50000"/>
              </a:spcBef>
              <a:buClrTx/>
              <a:buFontTx/>
              <a:buNone/>
            </a:pPr>
            <a:r>
              <a:rPr kumimoji="0" lang="en-US" altLang="en-US" sz="2000" b="1"/>
              <a:t>Naomi = pleasant</a:t>
            </a:r>
          </a:p>
        </p:txBody>
      </p:sp>
      <p:graphicFrame>
        <p:nvGraphicFramePr>
          <p:cNvPr id="58378" name="Object 10"/>
          <p:cNvGraphicFramePr>
            <a:graphicFrameLocks noChangeAspect="1"/>
          </p:cNvGraphicFramePr>
          <p:nvPr/>
        </p:nvGraphicFramePr>
        <p:xfrm>
          <a:off x="6096000" y="4800600"/>
          <a:ext cx="2828925" cy="1866900"/>
        </p:xfrm>
        <a:graphic>
          <a:graphicData uri="http://schemas.openxmlformats.org/presentationml/2006/ole">
            <mc:AlternateContent xmlns:mc="http://schemas.openxmlformats.org/markup-compatibility/2006">
              <mc:Choice xmlns:v="urn:schemas-microsoft-com:vml" Requires="v">
                <p:oleObj spid="_x0000_s58389" name="Clip" r:id="rId3" imgW="4285714" imgH="2828571" progId="MS_ClipArt_Gallery.5">
                  <p:embed/>
                </p:oleObj>
              </mc:Choice>
              <mc:Fallback>
                <p:oleObj name="Clip" r:id="rId3" imgW="4285714" imgH="2828571" progId="MS_ClipArt_Gallery.5">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2828925"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algn="ctr" eaLnBrk="1" hangingPunct="1"/>
            <a:r>
              <a:rPr lang="en-US" altLang="en-US" b="1" smtClean="0"/>
              <a:t>BIBLICAL LAW</a:t>
            </a:r>
          </a:p>
        </p:txBody>
      </p:sp>
      <p:pic>
        <p:nvPicPr>
          <p:cNvPr id="10243" name="Picture 5" descr="j030084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62200" y="2362200"/>
            <a:ext cx="3962400" cy="333851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0" y="685800"/>
            <a:ext cx="65532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I.  	PREAMBLE (1:1-5)</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II.  	HISTORICAL PROLOGUE (1:6 - Ch 4)</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III.  	STIPULATIONS (Ch 5 - 26)</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IV.  	CURSES &amp; BLESSINGS, COVENANT 	RATIFICATION 	(Ch 27 - 30)</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V.  	DYNASTIC DISPOSITION (Ch 31 - 34)</a:t>
            </a:r>
          </a:p>
          <a:p>
            <a:pPr>
              <a:spcBef>
                <a:spcPct val="50000"/>
              </a:spcBef>
              <a:buClrTx/>
              <a:buFontTx/>
              <a:buNone/>
            </a:pPr>
            <a:endParaRPr kumimoji="0" lang="en-US" altLang="en-US" sz="2400" b="1"/>
          </a:p>
        </p:txBody>
      </p:sp>
      <p:sp>
        <p:nvSpPr>
          <p:cNvPr id="11267" name="Rectangle 3"/>
          <p:cNvSpPr>
            <a:spLocks noChangeArrowheads="1"/>
          </p:cNvSpPr>
          <p:nvPr/>
        </p:nvSpPr>
        <p:spPr bwMode="auto">
          <a:xfrm>
            <a:off x="1981200" y="152400"/>
            <a:ext cx="511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STRUCTURE OF DEUTERONOMY</a:t>
            </a:r>
          </a:p>
        </p:txBody>
      </p:sp>
      <p:pic>
        <p:nvPicPr>
          <p:cNvPr id="11268" name="Picture 4" descr="hittite_god_and_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838200"/>
            <a:ext cx="2109788" cy="3352800"/>
          </a:xfrm>
          <a:prstGeom prst="rect">
            <a:avLst/>
          </a:prstGeom>
          <a:solidFill>
            <a:srgbClr val="FFFFFF"/>
          </a:solidFill>
          <a:ln w="9525">
            <a:solidFill>
              <a:schemeClr val="tx1"/>
            </a:solidFill>
            <a:miter lim="800000"/>
            <a:headEnd/>
            <a:tailEnd/>
          </a:ln>
        </p:spPr>
      </p:pic>
      <p:sp>
        <p:nvSpPr>
          <p:cNvPr id="11269" name="Text Box 5"/>
          <p:cNvSpPr txBox="1">
            <a:spLocks noChangeArrowheads="1"/>
          </p:cNvSpPr>
          <p:nvPr/>
        </p:nvSpPr>
        <p:spPr bwMode="auto">
          <a:xfrm>
            <a:off x="6934200" y="419100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a:t>Hittite God and King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482">
                                            <p:txEl>
                                              <p:pRg st="0" end="0"/>
                                            </p:txEl>
                                          </p:spTgt>
                                        </p:tgtEl>
                                        <p:attrNameLst>
                                          <p:attrName>style.visibility</p:attrName>
                                        </p:attrNameLst>
                                      </p:cBhvr>
                                      <p:to>
                                        <p:strVal val="visible"/>
                                      </p:to>
                                    </p:set>
                                    <p:anim calcmode="lin" valueType="num">
                                      <p:cBhvr additive="base">
                                        <p:cTn id="7" dur="500" fill="hold"/>
                                        <p:tgtEl>
                                          <p:spTgt spid="276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4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482">
                                            <p:txEl>
                                              <p:pRg st="3" end="3"/>
                                            </p:txEl>
                                          </p:spTgt>
                                        </p:tgtEl>
                                        <p:attrNameLst>
                                          <p:attrName>style.visibility</p:attrName>
                                        </p:attrNameLst>
                                      </p:cBhvr>
                                      <p:to>
                                        <p:strVal val="visible"/>
                                      </p:to>
                                    </p:set>
                                    <p:anim calcmode="lin" valueType="num">
                                      <p:cBhvr additive="base">
                                        <p:cTn id="13" dur="500" fill="hold"/>
                                        <p:tgtEl>
                                          <p:spTgt spid="27648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4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482">
                                            <p:txEl>
                                              <p:pRg st="6" end="6"/>
                                            </p:txEl>
                                          </p:spTgt>
                                        </p:tgtEl>
                                        <p:attrNameLst>
                                          <p:attrName>style.visibility</p:attrName>
                                        </p:attrNameLst>
                                      </p:cBhvr>
                                      <p:to>
                                        <p:strVal val="visible"/>
                                      </p:to>
                                    </p:set>
                                    <p:anim calcmode="lin" valueType="num">
                                      <p:cBhvr additive="base">
                                        <p:cTn id="19" dur="500" fill="hold"/>
                                        <p:tgtEl>
                                          <p:spTgt spid="27648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48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482">
                                            <p:txEl>
                                              <p:pRg st="9" end="9"/>
                                            </p:txEl>
                                          </p:spTgt>
                                        </p:tgtEl>
                                        <p:attrNameLst>
                                          <p:attrName>style.visibility</p:attrName>
                                        </p:attrNameLst>
                                      </p:cBhvr>
                                      <p:to>
                                        <p:strVal val="visible"/>
                                      </p:to>
                                    </p:set>
                                    <p:anim calcmode="lin" valueType="num">
                                      <p:cBhvr additive="base">
                                        <p:cTn id="25" dur="500" fill="hold"/>
                                        <p:tgtEl>
                                          <p:spTgt spid="276482">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48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482">
                                            <p:txEl>
                                              <p:pRg st="12" end="12"/>
                                            </p:txEl>
                                          </p:spTgt>
                                        </p:tgtEl>
                                        <p:attrNameLst>
                                          <p:attrName>style.visibility</p:attrName>
                                        </p:attrNameLst>
                                      </p:cBhvr>
                                      <p:to>
                                        <p:strVal val="visible"/>
                                      </p:to>
                                    </p:set>
                                    <p:anim calcmode="lin" valueType="num">
                                      <p:cBhvr additive="base">
                                        <p:cTn id="31" dur="500" fill="hold"/>
                                        <p:tgtEl>
                                          <p:spTgt spid="27648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48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Assign. #8: The Heart of the Covenant</a:t>
            </a:r>
            <a:endParaRPr kumimoji="0" lang="en-US" altLang="en-US" sz="2400"/>
          </a:p>
        </p:txBody>
      </p:sp>
      <p:sp>
        <p:nvSpPr>
          <p:cNvPr id="277507" name="Text Box 3"/>
          <p:cNvSpPr txBox="1">
            <a:spLocks noChangeArrowheads="1"/>
          </p:cNvSpPr>
          <p:nvPr/>
        </p:nvSpPr>
        <p:spPr bwMode="auto">
          <a:xfrm>
            <a:off x="0" y="1066800"/>
            <a:ext cx="9144000" cy="4473575"/>
          </a:xfrm>
          <a:prstGeom prst="rect">
            <a:avLst/>
          </a:prstGeom>
          <a:noFill/>
          <a:ln w="9525">
            <a:noFill/>
            <a:miter lim="800000"/>
            <a:headEnd/>
            <a:tailEnd/>
          </a:ln>
          <a:effectLst/>
        </p:spPr>
        <p:txBody>
          <a:bodyPr>
            <a:spAutoFit/>
          </a:bodyPr>
          <a:lstStyle/>
          <a:p>
            <a:pPr marL="404813" indent="-404813">
              <a:spcBef>
                <a:spcPct val="50000"/>
              </a:spcBef>
              <a:defRPr/>
            </a:pPr>
            <a:r>
              <a:rPr lang="en-US" b="1"/>
              <a:t>a)  If the 10 Commandments are the heart of the Law, what is the heart of the 10 Commandments?</a:t>
            </a:r>
          </a:p>
          <a:p>
            <a:pPr marL="404813" indent="-404813">
              <a:spcBef>
                <a:spcPct val="50000"/>
              </a:spcBef>
              <a:defRPr/>
            </a:pPr>
            <a:r>
              <a:rPr lang="en-US" b="1"/>
              <a:t>b)  What are the reasons for, and benefits of, obeying the Law?</a:t>
            </a:r>
          </a:p>
          <a:p>
            <a:pPr marL="404813" indent="-404813">
              <a:spcBef>
                <a:spcPct val="50000"/>
              </a:spcBef>
              <a:defRPr/>
            </a:pPr>
            <a:r>
              <a:rPr lang="en-US" b="1"/>
              <a:t>     </a:t>
            </a:r>
            <a:r>
              <a:rPr lang="en-US" b="1">
                <a:solidFill>
                  <a:schemeClr val="accent1"/>
                </a:solidFill>
              </a:rPr>
              <a:t>Note: 7:12f</a:t>
            </a:r>
            <a:endParaRPr lang="en-US" b="1"/>
          </a:p>
          <a:p>
            <a:pPr marL="404813" indent="-404813">
              <a:spcBef>
                <a:spcPct val="50000"/>
              </a:spcBef>
              <a:defRPr/>
            </a:pPr>
            <a:r>
              <a:rPr lang="en-US" b="1"/>
              <a:t>c) Why were the Israelites chosen by God?</a:t>
            </a:r>
          </a:p>
          <a:p>
            <a:pPr marL="404813" indent="-404813">
              <a:spcBef>
                <a:spcPct val="50000"/>
              </a:spcBef>
              <a:defRPr/>
            </a:pPr>
            <a:r>
              <a:rPr lang="en-US" b="1"/>
              <a:t>     </a:t>
            </a:r>
            <a:r>
              <a:rPr lang="en-US" b="1">
                <a:solidFill>
                  <a:schemeClr val="accent1"/>
                </a:solidFill>
              </a:rPr>
              <a:t>Note: 7:6-8 and 9:4-6</a:t>
            </a:r>
            <a:endParaRPr lang="en-US" b="1"/>
          </a:p>
          <a:p>
            <a:pPr marL="404813" indent="-404813">
              <a:spcBef>
                <a:spcPct val="50000"/>
              </a:spcBef>
              <a:defRPr/>
            </a:pPr>
            <a:r>
              <a:rPr lang="en-US" b="1"/>
              <a:t>d) (W) What is the danger the Israelites face once</a:t>
            </a:r>
            <a:br>
              <a:rPr lang="en-US" b="1"/>
            </a:br>
            <a:r>
              <a:rPr lang="en-US" b="1"/>
              <a:t> settled in the Promised Land?</a:t>
            </a:r>
          </a:p>
          <a:p>
            <a:pPr marL="404813" indent="-404813">
              <a:spcBef>
                <a:spcPct val="50000"/>
              </a:spcBef>
              <a:defRPr/>
            </a:pPr>
            <a:r>
              <a:rPr lang="en-US" b="1"/>
              <a:t>     </a:t>
            </a:r>
            <a:r>
              <a:rPr lang="en-US" b="1">
                <a:solidFill>
                  <a:schemeClr val="accent1"/>
                </a:solidFill>
              </a:rPr>
              <a:t>Note: 6:4-9 the </a:t>
            </a:r>
            <a:r>
              <a:rPr lang="en-US" b="1">
                <a:solidFill>
                  <a:schemeClr val="accent1"/>
                </a:solidFill>
                <a:effectLst>
                  <a:outerShdw blurRad="38100" dist="38100" dir="2700000" algn="tl">
                    <a:srgbClr val="000000"/>
                  </a:outerShdw>
                </a:effectLst>
              </a:rPr>
              <a:t>Shema</a:t>
            </a:r>
            <a:endParaRPr lang="en-US" b="1"/>
          </a:p>
        </p:txBody>
      </p:sp>
      <p:graphicFrame>
        <p:nvGraphicFramePr>
          <p:cNvPr id="12292" name="Object 4"/>
          <p:cNvGraphicFramePr>
            <a:graphicFrameLocks noChangeAspect="1"/>
          </p:cNvGraphicFramePr>
          <p:nvPr/>
        </p:nvGraphicFramePr>
        <p:xfrm>
          <a:off x="5791200" y="3773488"/>
          <a:ext cx="3124200" cy="2889250"/>
        </p:xfrm>
        <a:graphic>
          <a:graphicData uri="http://schemas.openxmlformats.org/presentationml/2006/ole">
            <mc:AlternateContent xmlns:mc="http://schemas.openxmlformats.org/markup-compatibility/2006">
              <mc:Choice xmlns:v="urn:schemas-microsoft-com:vml" Requires="v">
                <p:oleObj spid="_x0000_s12305" name="Clip" r:id="rId3" imgW="3586681" imgH="3318095" progId="MS_ClipArt_Gallery.5">
                  <p:embed/>
                </p:oleObj>
              </mc:Choice>
              <mc:Fallback>
                <p:oleObj name="Clip" r:id="rId3" imgW="3586681" imgH="3318095"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773488"/>
                        <a:ext cx="3124200"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7509" name="Picture 5" descr="D:\Pictures\New Testament\artifacts\phylactary.jp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4038600" y="502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phylact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029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7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7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7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7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7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7507">
                                            <p:txEl>
                                              <p:pRg st="6" end="6"/>
                                            </p:txEl>
                                          </p:spTgt>
                                        </p:tgtEl>
                                        <p:attrNameLst>
                                          <p:attrName>style.visibility</p:attrName>
                                        </p:attrNameLst>
                                      </p:cBhvr>
                                      <p:to>
                                        <p:strVal val="visible"/>
                                      </p:to>
                                    </p:set>
                                  </p:childTnLst>
                                </p:cTn>
                              </p:par>
                            </p:childTnLst>
                          </p:cTn>
                        </p:par>
                        <p:par>
                          <p:cTn id="31" fill="hold" nodeType="afterGroup">
                            <p:stCondLst>
                              <p:cond delay="500"/>
                            </p:stCondLst>
                            <p:childTnLst>
                              <p:par>
                                <p:cTn id="32" presetID="2" presetClass="entr" presetSubtype="8" fill="hold" nodeType="afterEffect">
                                  <p:stCondLst>
                                    <p:cond delay="0"/>
                                  </p:stCondLst>
                                  <p:childTnLst>
                                    <p:set>
                                      <p:cBhvr>
                                        <p:cTn id="33" dur="1" fill="hold">
                                          <p:stCondLst>
                                            <p:cond delay="0"/>
                                          </p:stCondLst>
                                        </p:cTn>
                                        <p:tgtEl>
                                          <p:spTgt spid="277509"/>
                                        </p:tgtEl>
                                        <p:attrNameLst>
                                          <p:attrName>style.visibility</p:attrName>
                                        </p:attrNameLst>
                                      </p:cBhvr>
                                      <p:to>
                                        <p:strVal val="visible"/>
                                      </p:to>
                                    </p:set>
                                    <p:anim calcmode="lin" valueType="num">
                                      <p:cBhvr additive="base">
                                        <p:cTn id="34" dur="500" fill="hold"/>
                                        <p:tgtEl>
                                          <p:spTgt spid="277509"/>
                                        </p:tgtEl>
                                        <p:attrNameLst>
                                          <p:attrName>ppt_x</p:attrName>
                                        </p:attrNameLst>
                                      </p:cBhvr>
                                      <p:tavLst>
                                        <p:tav tm="0">
                                          <p:val>
                                            <p:strVal val="0-#ppt_w/2"/>
                                          </p:val>
                                        </p:tav>
                                        <p:tav tm="100000">
                                          <p:val>
                                            <p:strVal val="#ppt_x"/>
                                          </p:val>
                                        </p:tav>
                                      </p:tavLst>
                                    </p:anim>
                                    <p:anim calcmode="lin" valueType="num">
                                      <p:cBhvr additive="base">
                                        <p:cTn id="35" dur="500" fill="hold"/>
                                        <p:tgtEl>
                                          <p:spTgt spid="277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0" y="13210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Review: A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8: Nature of Israelite Law</a:t>
            </a:r>
            <a:endPar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
        <p:nvSpPr>
          <p:cNvPr id="10243" name="Text Box 1027"/>
          <p:cNvSpPr txBox="1">
            <a:spLocks noChangeArrowheads="1"/>
          </p:cNvSpPr>
          <p:nvPr/>
        </p:nvSpPr>
        <p:spPr bwMode="auto">
          <a:xfrm>
            <a:off x="0" y="567532"/>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ts val="600"/>
              </a:spcBef>
              <a:spcAft>
                <a:spcPct val="0"/>
              </a:spcAft>
              <a:buClrTx/>
              <a:buSzTx/>
              <a:buFontTx/>
              <a:buAutoNum type="arabicParenR"/>
              <a:tabLst/>
              <a:defRPr/>
            </a:pP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Why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blood not eaten? (Lev 17</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ts val="600"/>
              </a:spcBef>
              <a:spcAft>
                <a:spcPct val="0"/>
              </a:spcAft>
              <a:buClrTx/>
              <a:buSzTx/>
              <a:buFont typeface="Monotype Sorts" pitchFamily="2" charset="2"/>
              <a:buNone/>
              <a:tabLst/>
              <a:defRPr/>
            </a:pP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CC"/>
                </a:solidFill>
                <a:effectLst/>
                <a:uLnTx/>
                <a:uFillTx/>
                <a:latin typeface="Times New Roman" pitchFamily="18" charset="0"/>
                <a:ea typeface="+mn-ea"/>
                <a:cs typeface="+mn-cs"/>
              </a:rPr>
              <a:t>Life in the blood – given to make </a:t>
            </a:r>
            <a:r>
              <a:rPr kumimoji="0" lang="en-US" altLang="en-US" sz="2400" b="1" i="0" u="none" strike="noStrike" kern="1200" cap="none" spc="0" normalizeH="0" baseline="0" noProof="0" dirty="0" err="1" smtClean="0">
                <a:ln>
                  <a:noFill/>
                </a:ln>
                <a:solidFill>
                  <a:srgbClr val="3333CC"/>
                </a:solidFill>
                <a:effectLst/>
                <a:uLnTx/>
                <a:uFillTx/>
                <a:latin typeface="Times New Roman" pitchFamily="18" charset="0"/>
                <a:ea typeface="+mn-ea"/>
                <a:cs typeface="+mn-cs"/>
              </a:rPr>
              <a:t>atonment</a:t>
            </a:r>
            <a:endPar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endParaRP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2) Why avoid these sexual practices? (Lev 18</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a:t>
            </a: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CC"/>
                </a:solidFill>
                <a:effectLst/>
                <a:uLnTx/>
                <a:uFillTx/>
                <a:latin typeface="Times New Roman" pitchFamily="18" charset="0"/>
                <a:ea typeface="+mn-ea"/>
                <a:cs typeface="+mn-cs"/>
              </a:rPr>
              <a:t>Corrupt practices of others</a:t>
            </a:r>
            <a:endPar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endParaRP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3) What similarities in content? (Lev 18 &amp; 20</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a:t>
            </a: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CC"/>
                </a:solidFill>
                <a:effectLst/>
                <a:uLnTx/>
                <a:uFillTx/>
                <a:latin typeface="Times New Roman" pitchFamily="18" charset="0"/>
                <a:ea typeface="+mn-ea"/>
                <a:cs typeface="+mn-cs"/>
              </a:rPr>
              <a:t>Same topics</a:t>
            </a:r>
            <a:endPar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endParaRP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4) What clues to </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complex </a:t>
            </a: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history of composition? (Lev 17-20</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a:t>
            </a: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33"/>
                </a:solidFill>
                <a:effectLst/>
                <a:uLnTx/>
                <a:uFillTx/>
                <a:latin typeface="Times New Roman" pitchFamily="18" charset="0"/>
                <a:ea typeface="+mn-ea"/>
                <a:cs typeface="+mn-cs"/>
              </a:rPr>
              <a:t>    </a:t>
            </a:r>
            <a:r>
              <a:rPr kumimoji="0" lang="en-US" altLang="en-US" sz="2400" b="1" i="0" u="none" strike="noStrike" kern="1200" cap="none" spc="0" normalizeH="0" baseline="0" noProof="0" dirty="0" smtClean="0">
                <a:ln>
                  <a:noFill/>
                </a:ln>
                <a:solidFill>
                  <a:srgbClr val="3333CC"/>
                </a:solidFill>
                <a:effectLst/>
                <a:uLnTx/>
                <a:uFillTx/>
                <a:latin typeface="Times New Roman" pitchFamily="18" charset="0"/>
                <a:ea typeface="+mn-ea"/>
                <a:cs typeface="+mn-cs"/>
              </a:rPr>
              <a:t>(e.g. change of form!)</a:t>
            </a:r>
            <a:endPar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endParaRPr>
          </a:p>
          <a:p>
            <a:pPr marL="339725" marR="0" lvl="0" indent="-339725" algn="l" defTabSz="914400" rtl="0" eaLnBrk="0" fontAlgn="base" latinLnBrk="0" hangingPunct="0">
              <a:lnSpc>
                <a:spcPct val="100000"/>
              </a:lnSpc>
              <a:spcBef>
                <a:spcPts val="6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5) Which laws would you include and which would you exclude? Why? What are your principles for including/excluding? (Lev 19)</a:t>
            </a:r>
          </a:p>
        </p:txBody>
      </p:sp>
      <p:graphicFrame>
        <p:nvGraphicFramePr>
          <p:cNvPr id="10244" name="Object 1028"/>
          <p:cNvGraphicFramePr>
            <a:graphicFrameLocks noChangeAspect="1"/>
          </p:cNvGraphicFramePr>
          <p:nvPr/>
        </p:nvGraphicFramePr>
        <p:xfrm>
          <a:off x="6248400" y="685800"/>
          <a:ext cx="2184400" cy="1666875"/>
        </p:xfrm>
        <a:graphic>
          <a:graphicData uri="http://schemas.openxmlformats.org/presentationml/2006/ole">
            <mc:AlternateContent xmlns:mc="http://schemas.openxmlformats.org/markup-compatibility/2006">
              <mc:Choice xmlns:v="urn:schemas-microsoft-com:vml" Requires="v">
                <p:oleObj spid="_x0000_s63490" name="Clip" r:id="rId6" imgW="1728216" imgH="1317650" progId="MS_ClipArt_Gallery.5">
                  <p:embed/>
                </p:oleObj>
              </mc:Choice>
              <mc:Fallback>
                <p:oleObj name="Clip" r:id="rId6" imgW="1728216" imgH="1317650" progId="MS_ClipArt_Gallery.5">
                  <p:embed/>
                  <p:pic>
                    <p:nvPicPr>
                      <p:cNvPr id="10244" name="Object 10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685800"/>
                        <a:ext cx="2184400"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029"/>
          <p:cNvGraphicFramePr>
            <a:graphicFrameLocks noChangeAspect="1"/>
          </p:cNvGraphicFramePr>
          <p:nvPr/>
        </p:nvGraphicFramePr>
        <p:xfrm>
          <a:off x="7543800" y="4968737"/>
          <a:ext cx="1270000" cy="1008277"/>
        </p:xfrm>
        <a:graphic>
          <a:graphicData uri="http://schemas.openxmlformats.org/presentationml/2006/ole">
            <mc:AlternateContent xmlns:mc="http://schemas.openxmlformats.org/markup-compatibility/2006">
              <mc:Choice xmlns:v="urn:schemas-microsoft-com:vml" Requires="v">
                <p:oleObj spid="_x0000_s63491" name="Clip" r:id="rId8" imgW="4368297" imgH="3468986" progId="MS_ClipArt_Gallery.5">
                  <p:embed/>
                </p:oleObj>
              </mc:Choice>
              <mc:Fallback>
                <p:oleObj name="Clip" r:id="rId8" imgW="4368297" imgH="3468986" progId="MS_ClipArt_Gallery.5">
                  <p:embed/>
                  <p:pic>
                    <p:nvPicPr>
                      <p:cNvPr id="10245" name="Object 10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968737"/>
                        <a:ext cx="1270000" cy="1008277"/>
                      </a:xfrm>
                      <a:prstGeom prst="rect">
                        <a:avLst/>
                      </a:prstGeom>
                      <a:noFill/>
                      <a:ln>
                        <a:noFill/>
                      </a:ln>
                      <a:effectLst/>
                      <a:extLst/>
                    </p:spPr>
                  </p:pic>
                </p:oleObj>
              </mc:Fallback>
            </mc:AlternateContent>
          </a:graphicData>
        </a:graphic>
      </p:graphicFrame>
      <p:sp>
        <p:nvSpPr>
          <p:cNvPr id="10246" name="Text Box 1030"/>
          <p:cNvSpPr txBox="1">
            <a:spLocks noChangeArrowheads="1"/>
          </p:cNvSpPr>
          <p:nvPr/>
        </p:nvSpPr>
        <p:spPr bwMode="auto">
          <a:xfrm>
            <a:off x="304800" y="4946966"/>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imes New Roman" pitchFamily="18" charset="0"/>
                <a:ea typeface="+mn-ea"/>
                <a:cs typeface="+mn-cs"/>
              </a:rPr>
              <a:t>	What does: “An eye for an eye” mean?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CC"/>
                </a:solidFill>
                <a:effectLst/>
                <a:uLnTx/>
                <a:uFillTx/>
                <a:latin typeface="Times New Roman" pitchFamily="18" charset="0"/>
                <a:ea typeface="+mn-ea"/>
                <a:cs typeface="+mn-cs"/>
              </a:rPr>
              <a:t>(Monetary equivalent allowed for all but murder.)</a:t>
            </a:r>
            <a:endPar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mn-cs"/>
            </a:endParaRPr>
          </a:p>
        </p:txBody>
      </p:sp>
      <p:sp>
        <p:nvSpPr>
          <p:cNvPr id="10247" name="Text Box 1031"/>
          <p:cNvSpPr txBox="1">
            <a:spLocks noChangeArrowheads="1"/>
          </p:cNvSpPr>
          <p:nvPr/>
        </p:nvSpPr>
        <p:spPr bwMode="auto">
          <a:xfrm>
            <a:off x="0" y="601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6) Is our system of dealing with criminals better or worse?</a:t>
            </a:r>
            <a:endPar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777827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4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gunsho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246">
                                            <p:txEl>
                                              <p:pRg st="0" end="0"/>
                                            </p:txEl>
                                          </p:spTgt>
                                        </p:tgtEl>
                                        <p:attrNameLst>
                                          <p:attrName>style.visibility</p:attrName>
                                        </p:attrNameLst>
                                      </p:cBhvr>
                                      <p:to>
                                        <p:strVal val="visible"/>
                                      </p:to>
                                    </p:set>
                                    <p:anim calcmode="lin" valueType="num">
                                      <p:cBhvr additive="base">
                                        <p:cTn id="47" dur="500" fill="hold"/>
                                        <p:tgtEl>
                                          <p:spTgt spid="1024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246">
                                            <p:txEl>
                                              <p:pRg st="0" end="0"/>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18" presetClass="entr" presetSubtype="12" fill="hold" nodeType="afterEffect">
                                  <p:stCondLst>
                                    <p:cond delay="0"/>
                                  </p:stCondLst>
                                  <p:childTnLst>
                                    <p:set>
                                      <p:cBhvr>
                                        <p:cTn id="51" dur="1" fill="hold">
                                          <p:stCondLst>
                                            <p:cond delay="0"/>
                                          </p:stCondLst>
                                        </p:cTn>
                                        <p:tgtEl>
                                          <p:spTgt spid="10245"/>
                                        </p:tgtEl>
                                        <p:attrNameLst>
                                          <p:attrName>style.visibility</p:attrName>
                                        </p:attrNameLst>
                                      </p:cBhvr>
                                      <p:to>
                                        <p:strVal val="visible"/>
                                      </p:to>
                                    </p:set>
                                    <p:animEffect transition="in" filter="strips(downLeft)">
                                      <p:cBhvr>
                                        <p:cTn id="52" dur="500"/>
                                        <p:tgtEl>
                                          <p:spTgt spid="10245"/>
                                        </p:tgtEl>
                                      </p:cBhvr>
                                    </p:animEffect>
                                  </p:childTnLst>
                                  <p:subTnLst>
                                    <p:audio>
                                      <p:cMediaNode>
                                        <p:cTn display="0" masterRel="sameClick">
                                          <p:stCondLst>
                                            <p:cond evt="begin" delay="0">
                                              <p:tn val="50"/>
                                            </p:cond>
                                          </p:stCondLst>
                                          <p:endCondLst>
                                            <p:cond evt="onStopAudio" delay="0">
                                              <p:tgtEl>
                                                <p:sldTgt/>
                                              </p:tgtEl>
                                            </p:cond>
                                          </p:endCondLst>
                                        </p:cTn>
                                        <p:tgtEl>
                                          <p:sndTgt r:embed="rId5"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7"/>
                                        </p:tgtEl>
                                        <p:attrNameLst>
                                          <p:attrName>style.visibility</p:attrName>
                                        </p:attrNameLst>
                                      </p:cBhvr>
                                      <p:to>
                                        <p:strVal val="visible"/>
                                      </p:to>
                                    </p:set>
                                    <p:anim calcmode="lin" valueType="num">
                                      <p:cBhvr additive="base">
                                        <p:cTn id="61" dur="500" fill="hold"/>
                                        <p:tgtEl>
                                          <p:spTgt spid="10247"/>
                                        </p:tgtEl>
                                        <p:attrNameLst>
                                          <p:attrName>ppt_x</p:attrName>
                                        </p:attrNameLst>
                                      </p:cBhvr>
                                      <p:tavLst>
                                        <p:tav tm="0">
                                          <p:val>
                                            <p:strVal val="0-#ppt_w/2"/>
                                          </p:val>
                                        </p:tav>
                                        <p:tav tm="100000">
                                          <p:val>
                                            <p:strVal val="#ppt_x"/>
                                          </p:val>
                                        </p:tav>
                                      </p:tavLst>
                                    </p:anim>
                                    <p:anim calcmode="lin" valueType="num">
                                      <p:cBhvr additive="base">
                                        <p:cTn id="62"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P spid="10246" grpId="0" build="allAtOnce" autoUpdateAnimBg="0"/>
      <p:bldP spid="10247" grpId="0" autoUpdateAnimBg="0"/>
    </p:bldLst>
  </p:timing>
</p:sld>
</file>

<file path=ppt/theme/theme1.xml><?xml version="1.0" encoding="utf-8"?>
<a:theme xmlns:a="http://schemas.openxmlformats.org/drawingml/2006/main" name="Serene">
  <a:themeElements>
    <a:clrScheme name="Custom 8">
      <a:dk1>
        <a:srgbClr val="191919"/>
      </a:dk1>
      <a:lt1>
        <a:srgbClr val="A9BDA9"/>
      </a:lt1>
      <a:dk2>
        <a:srgbClr val="002060"/>
      </a:dk2>
      <a:lt2>
        <a:srgbClr val="578963"/>
      </a:lt2>
      <a:accent1>
        <a:srgbClr val="002060"/>
      </a:accent1>
      <a:accent2>
        <a:srgbClr val="004C2B"/>
      </a:accent2>
      <a:accent3>
        <a:srgbClr val="C00000"/>
      </a:accent3>
      <a:accent4>
        <a:srgbClr val="2A2A2A"/>
      </a:accent4>
      <a:accent5>
        <a:srgbClr val="ADADE2"/>
      </a:accent5>
      <a:accent6>
        <a:srgbClr val="004C2B"/>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Custom 8">
      <a:dk1>
        <a:srgbClr val="191919"/>
      </a:dk1>
      <a:lt1>
        <a:srgbClr val="A9BDA9"/>
      </a:lt1>
      <a:dk2>
        <a:srgbClr val="002060"/>
      </a:dk2>
      <a:lt2>
        <a:srgbClr val="578963"/>
      </a:lt2>
      <a:accent1>
        <a:srgbClr val="002060"/>
      </a:accent1>
      <a:accent2>
        <a:srgbClr val="004C2B"/>
      </a:accent2>
      <a:accent3>
        <a:srgbClr val="C00000"/>
      </a:accent3>
      <a:accent4>
        <a:srgbClr val="2A2A2A"/>
      </a:accent4>
      <a:accent5>
        <a:srgbClr val="ADADE2"/>
      </a:accent5>
      <a:accent6>
        <a:srgbClr val="004C2B"/>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TUnit1Day1">
  <a:themeElements>
    <a:clrScheme name="Custom 8">
      <a:dk1>
        <a:srgbClr val="191919"/>
      </a:dk1>
      <a:lt1>
        <a:srgbClr val="A9BDA9"/>
      </a:lt1>
      <a:dk2>
        <a:srgbClr val="002060"/>
      </a:dk2>
      <a:lt2>
        <a:srgbClr val="578963"/>
      </a:lt2>
      <a:accent1>
        <a:srgbClr val="002060"/>
      </a:accent1>
      <a:accent2>
        <a:srgbClr val="004C2B"/>
      </a:accent2>
      <a:accent3>
        <a:srgbClr val="C00000"/>
      </a:accent3>
      <a:accent4>
        <a:srgbClr val="2A2A2A"/>
      </a:accent4>
      <a:accent5>
        <a:srgbClr val="ADADE2"/>
      </a:accent5>
      <a:accent6>
        <a:srgbClr val="004C2B"/>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erene">
  <a:themeElements>
    <a:clrScheme name="Custom 8">
      <a:dk1>
        <a:srgbClr val="191919"/>
      </a:dk1>
      <a:lt1>
        <a:srgbClr val="A9BDA9"/>
      </a:lt1>
      <a:dk2>
        <a:srgbClr val="002060"/>
      </a:dk2>
      <a:lt2>
        <a:srgbClr val="578963"/>
      </a:lt2>
      <a:accent1>
        <a:srgbClr val="002060"/>
      </a:accent1>
      <a:accent2>
        <a:srgbClr val="004C2B"/>
      </a:accent2>
      <a:accent3>
        <a:srgbClr val="C00000"/>
      </a:accent3>
      <a:accent4>
        <a:srgbClr val="2A2A2A"/>
      </a:accent4>
      <a:accent5>
        <a:srgbClr val="ADADE2"/>
      </a:accent5>
      <a:accent6>
        <a:srgbClr val="004C2B"/>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erene">
  <a:themeElements>
    <a:clrScheme name="Custom 8">
      <a:dk1>
        <a:srgbClr val="191919"/>
      </a:dk1>
      <a:lt1>
        <a:srgbClr val="A9BDA9"/>
      </a:lt1>
      <a:dk2>
        <a:srgbClr val="002060"/>
      </a:dk2>
      <a:lt2>
        <a:srgbClr val="578963"/>
      </a:lt2>
      <a:accent1>
        <a:srgbClr val="002060"/>
      </a:accent1>
      <a:accent2>
        <a:srgbClr val="004C2B"/>
      </a:accent2>
      <a:accent3>
        <a:srgbClr val="C00000"/>
      </a:accent3>
      <a:accent4>
        <a:srgbClr val="2A2A2A"/>
      </a:accent4>
      <a:accent5>
        <a:srgbClr val="ADADE2"/>
      </a:accent5>
      <a:accent6>
        <a:srgbClr val="004C2B"/>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erene">
  <a:themeElements>
    <a:clrScheme name="Custom 8">
      <a:dk1>
        <a:srgbClr val="191919"/>
      </a:dk1>
      <a:lt1>
        <a:srgbClr val="A9BDA9"/>
      </a:lt1>
      <a:dk2>
        <a:srgbClr val="002060"/>
      </a:dk2>
      <a:lt2>
        <a:srgbClr val="578963"/>
      </a:lt2>
      <a:accent1>
        <a:srgbClr val="002060"/>
      </a:accent1>
      <a:accent2>
        <a:srgbClr val="004C2B"/>
      </a:accent2>
      <a:accent3>
        <a:srgbClr val="C00000"/>
      </a:accent3>
      <a:accent4>
        <a:srgbClr val="2A2A2A"/>
      </a:accent4>
      <a:accent5>
        <a:srgbClr val="ADADE2"/>
      </a:accent5>
      <a:accent6>
        <a:srgbClr val="004C2B"/>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W:\windows\MS\97\msoffice.sr2\Template\Designs\SERENE.POT</Template>
  <TotalTime>2668</TotalTime>
  <Words>5388</Words>
  <Application>Microsoft Office PowerPoint</Application>
  <PresentationFormat>On-screen Show (4:3)</PresentationFormat>
  <Paragraphs>503</Paragraphs>
  <Slides>53</Slides>
  <Notes>18</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53</vt:i4>
      </vt:variant>
    </vt:vector>
  </HeadingPairs>
  <TitlesOfParts>
    <vt:vector size="65" baseType="lpstr">
      <vt:lpstr>Times New Roman</vt:lpstr>
      <vt:lpstr>Arial</vt:lpstr>
      <vt:lpstr>Monotype Sorts</vt:lpstr>
      <vt:lpstr>Courier New</vt:lpstr>
      <vt:lpstr>Bwhebb</vt:lpstr>
      <vt:lpstr>Serene</vt:lpstr>
      <vt:lpstr>1_Serene</vt:lpstr>
      <vt:lpstr>NTUnit1Day1</vt:lpstr>
      <vt:lpstr>2_Serene</vt:lpstr>
      <vt:lpstr>3_Serene</vt:lpstr>
      <vt:lpstr>4_Serene</vt:lpstr>
      <vt:lpstr>Clip</vt:lpstr>
      <vt:lpstr>COS 221  Bible II</vt:lpstr>
      <vt:lpstr>PowerPoint Presentation</vt:lpstr>
      <vt:lpstr>PowerPoint Presentation</vt:lpstr>
      <vt:lpstr>READING STRATEGY  (See CoursePack, pp. 27-28)  </vt:lpstr>
      <vt:lpstr>PowerPoint Presentation</vt:lpstr>
      <vt:lpstr>BIBLICAL LAW</vt:lpstr>
      <vt:lpstr>PowerPoint Presentation</vt:lpstr>
      <vt:lpstr>PowerPoint Presentation</vt:lpstr>
      <vt:lpstr>PowerPoint Presentation</vt:lpstr>
      <vt:lpstr>PowerPoint Presentation</vt:lpstr>
      <vt:lpstr>PowerPoint Presentation</vt:lpstr>
      <vt:lpstr>ISRAELITE PRIESTHOOD &amp; HOLINESS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DEUTERONOMISTIC HISTORY “FORMER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CHRONISTIC HISTORY: Assign #15</vt:lpstr>
      <vt:lpstr>CHRONISTIC HISTORY In-class Exercise: Why retell history?</vt:lpstr>
      <vt:lpstr>CHRONISTIC HISTORY: Assign #15</vt:lpstr>
      <vt:lpstr>CHRONISTIC HISTORY: Assign #15</vt:lpstr>
      <vt:lpstr>CHRONISTIC HISTORY: Assign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cp:lastModifiedBy>
  <cp:revision>114</cp:revision>
  <cp:lastPrinted>2002-05-20T20:53:18Z</cp:lastPrinted>
  <dcterms:created xsi:type="dcterms:W3CDTF">1999-08-18T12:34:09Z</dcterms:created>
  <dcterms:modified xsi:type="dcterms:W3CDTF">2020-05-24T12:41:36Z</dcterms:modified>
</cp:coreProperties>
</file>