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 id="2147483651" r:id="rId2"/>
    <p:sldMasterId id="2147483769" r:id="rId3"/>
    <p:sldMasterId id="2147483817" r:id="rId4"/>
  </p:sldMasterIdLst>
  <p:notesMasterIdLst>
    <p:notesMasterId r:id="rId25"/>
  </p:notesMasterIdLst>
  <p:handoutMasterIdLst>
    <p:handoutMasterId r:id="rId26"/>
  </p:handoutMasterIdLst>
  <p:sldIdLst>
    <p:sldId id="421" r:id="rId5"/>
    <p:sldId id="379" r:id="rId6"/>
    <p:sldId id="416" r:id="rId7"/>
    <p:sldId id="402" r:id="rId8"/>
    <p:sldId id="337" r:id="rId9"/>
    <p:sldId id="383" r:id="rId10"/>
    <p:sldId id="404" r:id="rId11"/>
    <p:sldId id="405" r:id="rId12"/>
    <p:sldId id="386" r:id="rId13"/>
    <p:sldId id="389" r:id="rId14"/>
    <p:sldId id="390" r:id="rId15"/>
    <p:sldId id="393" r:id="rId16"/>
    <p:sldId id="411" r:id="rId17"/>
    <p:sldId id="412" r:id="rId18"/>
    <p:sldId id="413" r:id="rId19"/>
    <p:sldId id="414" r:id="rId20"/>
    <p:sldId id="418" r:id="rId21"/>
    <p:sldId id="419" r:id="rId22"/>
    <p:sldId id="420" r:id="rId23"/>
    <p:sldId id="385" r:id="rId24"/>
  </p:sldIdLst>
  <p:sldSz cx="9144000" cy="6858000" type="screen4x3"/>
  <p:notesSz cx="7102475" cy="9388475"/>
  <p:embeddedFontLst>
    <p:embeddedFont>
      <p:font typeface="Bwhebb" panose="020B0604020202020204" charset="0"/>
      <p:regular r:id="rId27"/>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797" autoAdjust="0"/>
    <p:restoredTop sz="88982" autoAdjust="0"/>
  </p:normalViewPr>
  <p:slideViewPr>
    <p:cSldViewPr>
      <p:cViewPr varScale="1">
        <p:scale>
          <a:sx n="65" d="100"/>
          <a:sy n="65" d="100"/>
        </p:scale>
        <p:origin x="-14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39267" name="Rectangle 3"/>
          <p:cNvSpPr>
            <a:spLocks noGrp="1" noChangeArrowheads="1"/>
          </p:cNvSpPr>
          <p:nvPr>
            <p:ph type="dt" sz="quarter"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139268" name="Rectangle 4"/>
          <p:cNvSpPr>
            <a:spLocks noGrp="1" noChangeArrowheads="1"/>
          </p:cNvSpPr>
          <p:nvPr>
            <p:ph type="ftr" sz="quarter" idx="2"/>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39269" name="Rectangle 5"/>
          <p:cNvSpPr>
            <a:spLocks noGrp="1" noChangeArrowheads="1"/>
          </p:cNvSpPr>
          <p:nvPr>
            <p:ph type="sldNum" sz="quarter" idx="3"/>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284F1332-6A9C-4799-8DB4-51C544EAF183}" type="slidenum">
              <a:rPr lang="en-US"/>
              <a:pPr>
                <a:defRPr/>
              </a:pPr>
              <a:t>‹#›</a:t>
            </a:fld>
            <a:endParaRPr lang="en-US"/>
          </a:p>
        </p:txBody>
      </p:sp>
    </p:spTree>
    <p:extLst>
      <p:ext uri="{BB962C8B-B14F-4D97-AF65-F5344CB8AC3E}">
        <p14:creationId xmlns:p14="http://schemas.microsoft.com/office/powerpoint/2010/main" val="667554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11619" name="Rectangle 3"/>
          <p:cNvSpPr>
            <a:spLocks noGrp="1" noChangeArrowheads="1"/>
          </p:cNvSpPr>
          <p:nvPr>
            <p:ph type="dt"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47738" y="4459288"/>
            <a:ext cx="5207000" cy="4224337"/>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11623" name="Rectangle 7"/>
          <p:cNvSpPr>
            <a:spLocks noGrp="1" noChangeArrowheads="1"/>
          </p:cNvSpPr>
          <p:nvPr>
            <p:ph type="sldNum" sz="quarter" idx="5"/>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ADB82945-665E-4442-99E6-287BA27D478A}" type="slidenum">
              <a:rPr lang="en-US"/>
              <a:pPr>
                <a:defRPr/>
              </a:pPr>
              <a:t>‹#›</a:t>
            </a:fld>
            <a:endParaRPr lang="en-US"/>
          </a:p>
        </p:txBody>
      </p:sp>
    </p:spTree>
    <p:extLst>
      <p:ext uri="{BB962C8B-B14F-4D97-AF65-F5344CB8AC3E}">
        <p14:creationId xmlns:p14="http://schemas.microsoft.com/office/powerpoint/2010/main" val="3031658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450FE13C-BA65-4F41-98FA-780C167A377F}" type="slidenum">
              <a:rPr lang="en-US" altLang="en-US" sz="1200" smtClean="0"/>
              <a:pPr/>
              <a:t>3</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It appears that death as a penalty was only carried out when there had been loss of life (cf. Milgrom, Numbers, 295, and Hard Sayings, 170f).  16 crimes merited the “death penalty” but a ransom is prohibited only the case of murder.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13A7994B-7B3B-4ED9-A82E-1A7187A44398}" type="slidenum">
              <a:rPr lang="en-US" altLang="en-US" sz="1200" smtClean="0">
                <a:solidFill>
                  <a:srgbClr val="000000"/>
                </a:solidFill>
              </a:rPr>
              <a:pPr/>
              <a:t>19</a:t>
            </a:fld>
            <a:endParaRPr lang="en-US" altLang="en-US" sz="1200" smtClean="0">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62F5F2D3-BAB3-493F-B6EB-2ECBBC07F535}" type="slidenum">
              <a:rPr lang="en-US" altLang="en-US" sz="1200" smtClean="0"/>
              <a:pPr/>
              <a:t>7</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0FF03727-D4E9-4145-8F39-AA6C34E24463}" type="slidenum">
              <a:rPr lang="en-US" altLang="en-US" sz="1200" smtClean="0"/>
              <a:pPr/>
              <a:t>8</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74EF0148-759E-4E68-9871-CE5A12C2F866}" type="slidenum">
              <a:rPr lang="en-US" altLang="en-US" sz="1200" smtClean="0"/>
              <a:pPr/>
              <a:t>13</a:t>
            </a:fld>
            <a:endParaRPr lang="en-US" altLang="en-US"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1DDFC942-9505-4DD5-9F3E-FAAC27B92042}" type="slidenum">
              <a:rPr lang="en-US" altLang="en-US" sz="1200" smtClean="0"/>
              <a:pPr/>
              <a:t>14</a:t>
            </a:fld>
            <a:endParaRPr lang="en-US" alt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2FB28505-7DE6-474C-A248-71CB6873E6C9}" type="slidenum">
              <a:rPr lang="en-US" altLang="en-US" sz="1200" smtClean="0"/>
              <a:pPr/>
              <a:t>15</a:t>
            </a:fld>
            <a:endParaRPr lang="en-US" altLang="en-US"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ABC33BB0-36F0-4788-B874-8042E46B9EBD}" type="slidenum">
              <a:rPr lang="en-US" altLang="en-US" sz="1200" smtClean="0"/>
              <a:pPr/>
              <a:t>16</a:t>
            </a:fld>
            <a:endParaRPr lang="en-US" alt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B69040FF-7968-4D36-A3B3-4A208352A0D3}" type="slidenum">
              <a:rPr lang="en-US" altLang="en-US" sz="1200" smtClean="0">
                <a:solidFill>
                  <a:srgbClr val="000000"/>
                </a:solidFill>
              </a:rPr>
              <a:pPr/>
              <a:t>17</a:t>
            </a:fld>
            <a:endParaRPr lang="en-US" altLang="en-US" sz="1200" smtClean="0">
              <a:solidFill>
                <a:srgbClr val="000000"/>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0232197E-AF2D-4B84-9375-5C706854DF3D}" type="slidenum">
              <a:rPr lang="en-US" altLang="en-US" sz="1200" smtClean="0">
                <a:solidFill>
                  <a:srgbClr val="000000"/>
                </a:solidFill>
              </a:rPr>
              <a:pPr/>
              <a:t>18</a:t>
            </a:fld>
            <a:endParaRPr lang="en-US" altLang="en-US" sz="1200" smtClean="0">
              <a:solidFill>
                <a:srgbClr val="0000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990214EA-88BB-4E4D-9D26-6A8CDD7E8294}" type="slidenum">
              <a:rPr lang="en-US"/>
              <a:pPr>
                <a:defRPr/>
              </a:pPr>
              <a:t>‹#›</a:t>
            </a:fld>
            <a:endParaRPr lang="en-US"/>
          </a:p>
        </p:txBody>
      </p:sp>
    </p:spTree>
    <p:extLst>
      <p:ext uri="{BB962C8B-B14F-4D97-AF65-F5344CB8AC3E}">
        <p14:creationId xmlns:p14="http://schemas.microsoft.com/office/powerpoint/2010/main" val="66062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2FC94D-6368-413E-B279-411630AD0531}" type="slidenum">
              <a:rPr lang="en-US"/>
              <a:pPr>
                <a:defRPr/>
              </a:pPr>
              <a:t>‹#›</a:t>
            </a:fld>
            <a:endParaRPr lang="en-US"/>
          </a:p>
        </p:txBody>
      </p:sp>
    </p:spTree>
    <p:extLst>
      <p:ext uri="{BB962C8B-B14F-4D97-AF65-F5344CB8AC3E}">
        <p14:creationId xmlns:p14="http://schemas.microsoft.com/office/powerpoint/2010/main" val="70422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52A906-0B20-4682-8A36-A0481A92AD27}" type="slidenum">
              <a:rPr lang="en-US"/>
              <a:pPr>
                <a:defRPr/>
              </a:pPr>
              <a:t>‹#›</a:t>
            </a:fld>
            <a:endParaRPr lang="en-US"/>
          </a:p>
        </p:txBody>
      </p:sp>
    </p:spTree>
    <p:extLst>
      <p:ext uri="{BB962C8B-B14F-4D97-AF65-F5344CB8AC3E}">
        <p14:creationId xmlns:p14="http://schemas.microsoft.com/office/powerpoint/2010/main" val="1661743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907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5907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537D27D6-E271-4AF9-965B-5C6B8D3A37E1}" type="slidenum">
              <a:rPr lang="en-US"/>
              <a:pPr>
                <a:defRPr/>
              </a:pPr>
              <a:t>‹#›</a:t>
            </a:fld>
            <a:endParaRPr lang="en-US"/>
          </a:p>
        </p:txBody>
      </p:sp>
    </p:spTree>
    <p:extLst>
      <p:ext uri="{BB962C8B-B14F-4D97-AF65-F5344CB8AC3E}">
        <p14:creationId xmlns:p14="http://schemas.microsoft.com/office/powerpoint/2010/main" val="1705246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E0C254-0649-416B-8FDA-3990D829DC07}" type="slidenum">
              <a:rPr lang="en-US"/>
              <a:pPr>
                <a:defRPr/>
              </a:pPr>
              <a:t>‹#›</a:t>
            </a:fld>
            <a:endParaRPr lang="en-US"/>
          </a:p>
        </p:txBody>
      </p:sp>
    </p:spTree>
    <p:extLst>
      <p:ext uri="{BB962C8B-B14F-4D97-AF65-F5344CB8AC3E}">
        <p14:creationId xmlns:p14="http://schemas.microsoft.com/office/powerpoint/2010/main" val="613469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81AA66-684B-4275-B854-E8B3229B0922}" type="slidenum">
              <a:rPr lang="en-US"/>
              <a:pPr>
                <a:defRPr/>
              </a:pPr>
              <a:t>‹#›</a:t>
            </a:fld>
            <a:endParaRPr lang="en-US"/>
          </a:p>
        </p:txBody>
      </p:sp>
    </p:spTree>
    <p:extLst>
      <p:ext uri="{BB962C8B-B14F-4D97-AF65-F5344CB8AC3E}">
        <p14:creationId xmlns:p14="http://schemas.microsoft.com/office/powerpoint/2010/main" val="844969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32A9FC-C56C-48B5-AC55-76ED0870DEE5}" type="slidenum">
              <a:rPr lang="en-US"/>
              <a:pPr>
                <a:defRPr/>
              </a:pPr>
              <a:t>‹#›</a:t>
            </a:fld>
            <a:endParaRPr lang="en-US"/>
          </a:p>
        </p:txBody>
      </p:sp>
    </p:spTree>
    <p:extLst>
      <p:ext uri="{BB962C8B-B14F-4D97-AF65-F5344CB8AC3E}">
        <p14:creationId xmlns:p14="http://schemas.microsoft.com/office/powerpoint/2010/main" val="377085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73B4FB-5603-4804-BE43-45BA608C4F60}" type="slidenum">
              <a:rPr lang="en-US"/>
              <a:pPr>
                <a:defRPr/>
              </a:pPr>
              <a:t>‹#›</a:t>
            </a:fld>
            <a:endParaRPr lang="en-US"/>
          </a:p>
        </p:txBody>
      </p:sp>
    </p:spTree>
    <p:extLst>
      <p:ext uri="{BB962C8B-B14F-4D97-AF65-F5344CB8AC3E}">
        <p14:creationId xmlns:p14="http://schemas.microsoft.com/office/powerpoint/2010/main" val="4125254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126BF4-A426-430B-8CAF-7790E0AAE4C1}" type="slidenum">
              <a:rPr lang="en-US"/>
              <a:pPr>
                <a:defRPr/>
              </a:pPr>
              <a:t>‹#›</a:t>
            </a:fld>
            <a:endParaRPr lang="en-US"/>
          </a:p>
        </p:txBody>
      </p:sp>
    </p:spTree>
    <p:extLst>
      <p:ext uri="{BB962C8B-B14F-4D97-AF65-F5344CB8AC3E}">
        <p14:creationId xmlns:p14="http://schemas.microsoft.com/office/powerpoint/2010/main" val="4035336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E1D7D7-B5E6-4006-A2F8-66072A7C909D}" type="slidenum">
              <a:rPr lang="en-US"/>
              <a:pPr>
                <a:defRPr/>
              </a:pPr>
              <a:t>‹#›</a:t>
            </a:fld>
            <a:endParaRPr lang="en-US"/>
          </a:p>
        </p:txBody>
      </p:sp>
    </p:spTree>
    <p:extLst>
      <p:ext uri="{BB962C8B-B14F-4D97-AF65-F5344CB8AC3E}">
        <p14:creationId xmlns:p14="http://schemas.microsoft.com/office/powerpoint/2010/main" val="2049299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33ECB1-A4E2-46B0-927B-A471B65C5259}" type="slidenum">
              <a:rPr lang="en-US"/>
              <a:pPr>
                <a:defRPr/>
              </a:pPr>
              <a:t>‹#›</a:t>
            </a:fld>
            <a:endParaRPr lang="en-US"/>
          </a:p>
        </p:txBody>
      </p:sp>
    </p:spTree>
    <p:extLst>
      <p:ext uri="{BB962C8B-B14F-4D97-AF65-F5344CB8AC3E}">
        <p14:creationId xmlns:p14="http://schemas.microsoft.com/office/powerpoint/2010/main" val="399502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9BFB7-9EB5-4E39-ABF5-1C9BF0F46902}" type="slidenum">
              <a:rPr lang="en-US"/>
              <a:pPr>
                <a:defRPr/>
              </a:pPr>
              <a:t>‹#›</a:t>
            </a:fld>
            <a:endParaRPr lang="en-US"/>
          </a:p>
        </p:txBody>
      </p:sp>
    </p:spTree>
    <p:extLst>
      <p:ext uri="{BB962C8B-B14F-4D97-AF65-F5344CB8AC3E}">
        <p14:creationId xmlns:p14="http://schemas.microsoft.com/office/powerpoint/2010/main" val="3532290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D743C9-49B5-4311-9903-6F961C0F6272}" type="slidenum">
              <a:rPr lang="en-US"/>
              <a:pPr>
                <a:defRPr/>
              </a:pPr>
              <a:t>‹#›</a:t>
            </a:fld>
            <a:endParaRPr lang="en-US"/>
          </a:p>
        </p:txBody>
      </p:sp>
    </p:spTree>
    <p:extLst>
      <p:ext uri="{BB962C8B-B14F-4D97-AF65-F5344CB8AC3E}">
        <p14:creationId xmlns:p14="http://schemas.microsoft.com/office/powerpoint/2010/main" val="339219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9479F8-725D-4D6D-A3B7-B87B884E3150}" type="slidenum">
              <a:rPr lang="en-US"/>
              <a:pPr>
                <a:defRPr/>
              </a:pPr>
              <a:t>‹#›</a:t>
            </a:fld>
            <a:endParaRPr lang="en-US"/>
          </a:p>
        </p:txBody>
      </p:sp>
    </p:spTree>
    <p:extLst>
      <p:ext uri="{BB962C8B-B14F-4D97-AF65-F5344CB8AC3E}">
        <p14:creationId xmlns:p14="http://schemas.microsoft.com/office/powerpoint/2010/main" val="755884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5DCC87-C777-4A41-AFD8-A40B49A7F862}" type="slidenum">
              <a:rPr lang="en-US"/>
              <a:pPr>
                <a:defRPr/>
              </a:pPr>
              <a:t>‹#›</a:t>
            </a:fld>
            <a:endParaRPr lang="en-US"/>
          </a:p>
        </p:txBody>
      </p:sp>
    </p:spTree>
    <p:extLst>
      <p:ext uri="{BB962C8B-B14F-4D97-AF65-F5344CB8AC3E}">
        <p14:creationId xmlns:p14="http://schemas.microsoft.com/office/powerpoint/2010/main" val="4014888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 name="Rectangle 3"/>
          <p:cNvSpPr>
            <a:spLocks noGrp="1" noChangeArrowheads="1"/>
          </p:cNvSpPr>
          <p:nvPr>
            <p:ph type="ctrTitle"/>
          </p:nvPr>
        </p:nvSpPr>
        <p:spPr>
          <a:xfrm>
            <a:off x="685800" y="2286000"/>
            <a:ext cx="7772400" cy="1143000"/>
          </a:xfrm>
        </p:spPr>
        <p:txBody>
          <a:bodyPr/>
          <a:lstStyle>
            <a:lvl1pPr>
              <a:defRPr/>
            </a:lvl1pPr>
          </a:lstStyle>
          <a:p>
            <a:r>
              <a:rPr lang="en-US" smtClean="0"/>
              <a:t>Click to edit Master title style</a:t>
            </a:r>
            <a:endParaRPr lang="en-US"/>
          </a:p>
        </p:txBody>
      </p:sp>
      <p:sp>
        <p:nvSpPr>
          <p:cNvPr id="614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7B93A38E-C54B-4935-AB41-5D0BFDBCAF37}" type="slidenum">
              <a:rPr lang="en-US"/>
              <a:pPr>
                <a:defRPr/>
              </a:pPr>
              <a:t>‹#›</a:t>
            </a:fld>
            <a:endParaRPr lang="en-US"/>
          </a:p>
        </p:txBody>
      </p:sp>
    </p:spTree>
    <p:extLst>
      <p:ext uri="{BB962C8B-B14F-4D97-AF65-F5344CB8AC3E}">
        <p14:creationId xmlns:p14="http://schemas.microsoft.com/office/powerpoint/2010/main" val="2924966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0D14F1-E604-481E-8324-1D8E9659DE27}" type="slidenum">
              <a:rPr lang="en-US"/>
              <a:pPr>
                <a:defRPr/>
              </a:pPr>
              <a:t>‹#›</a:t>
            </a:fld>
            <a:endParaRPr lang="en-US"/>
          </a:p>
        </p:txBody>
      </p:sp>
    </p:spTree>
    <p:extLst>
      <p:ext uri="{BB962C8B-B14F-4D97-AF65-F5344CB8AC3E}">
        <p14:creationId xmlns:p14="http://schemas.microsoft.com/office/powerpoint/2010/main" val="115006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221857-CB64-4726-A2E9-87A7259ADB2D}" type="slidenum">
              <a:rPr lang="en-US"/>
              <a:pPr>
                <a:defRPr/>
              </a:pPr>
              <a:t>‹#›</a:t>
            </a:fld>
            <a:endParaRPr lang="en-US"/>
          </a:p>
        </p:txBody>
      </p:sp>
    </p:spTree>
    <p:extLst>
      <p:ext uri="{BB962C8B-B14F-4D97-AF65-F5344CB8AC3E}">
        <p14:creationId xmlns:p14="http://schemas.microsoft.com/office/powerpoint/2010/main" val="2859555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643E2E-7FD5-4A51-B844-0A477E59C156}" type="slidenum">
              <a:rPr lang="en-US"/>
              <a:pPr>
                <a:defRPr/>
              </a:pPr>
              <a:t>‹#›</a:t>
            </a:fld>
            <a:endParaRPr lang="en-US"/>
          </a:p>
        </p:txBody>
      </p:sp>
    </p:spTree>
    <p:extLst>
      <p:ext uri="{BB962C8B-B14F-4D97-AF65-F5344CB8AC3E}">
        <p14:creationId xmlns:p14="http://schemas.microsoft.com/office/powerpoint/2010/main" val="664202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66E997-6B0D-4591-968D-990C92E98C25}" type="slidenum">
              <a:rPr lang="en-US"/>
              <a:pPr>
                <a:defRPr/>
              </a:pPr>
              <a:t>‹#›</a:t>
            </a:fld>
            <a:endParaRPr lang="en-US"/>
          </a:p>
        </p:txBody>
      </p:sp>
    </p:spTree>
    <p:extLst>
      <p:ext uri="{BB962C8B-B14F-4D97-AF65-F5344CB8AC3E}">
        <p14:creationId xmlns:p14="http://schemas.microsoft.com/office/powerpoint/2010/main" val="273392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E89BF0-8F9A-43A5-8306-D472DBF5431C}" type="slidenum">
              <a:rPr lang="en-US"/>
              <a:pPr>
                <a:defRPr/>
              </a:pPr>
              <a:t>‹#›</a:t>
            </a:fld>
            <a:endParaRPr lang="en-US"/>
          </a:p>
        </p:txBody>
      </p:sp>
    </p:spTree>
    <p:extLst>
      <p:ext uri="{BB962C8B-B14F-4D97-AF65-F5344CB8AC3E}">
        <p14:creationId xmlns:p14="http://schemas.microsoft.com/office/powerpoint/2010/main" val="4155981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10565F-1A19-48DD-9E18-99DB5EF10A60}" type="slidenum">
              <a:rPr lang="en-US"/>
              <a:pPr>
                <a:defRPr/>
              </a:pPr>
              <a:t>‹#›</a:t>
            </a:fld>
            <a:endParaRPr lang="en-US"/>
          </a:p>
        </p:txBody>
      </p:sp>
    </p:spTree>
    <p:extLst>
      <p:ext uri="{BB962C8B-B14F-4D97-AF65-F5344CB8AC3E}">
        <p14:creationId xmlns:p14="http://schemas.microsoft.com/office/powerpoint/2010/main" val="334896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B2167F-7863-4036-8268-FE2B10DA77F4}" type="slidenum">
              <a:rPr lang="en-US"/>
              <a:pPr>
                <a:defRPr/>
              </a:pPr>
              <a:t>‹#›</a:t>
            </a:fld>
            <a:endParaRPr lang="en-US"/>
          </a:p>
        </p:txBody>
      </p:sp>
    </p:spTree>
    <p:extLst>
      <p:ext uri="{BB962C8B-B14F-4D97-AF65-F5344CB8AC3E}">
        <p14:creationId xmlns:p14="http://schemas.microsoft.com/office/powerpoint/2010/main" val="3353762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989704-3572-48BF-9878-7DB3DF42E11D}" type="slidenum">
              <a:rPr lang="en-US"/>
              <a:pPr>
                <a:defRPr/>
              </a:pPr>
              <a:t>‹#›</a:t>
            </a:fld>
            <a:endParaRPr lang="en-US"/>
          </a:p>
        </p:txBody>
      </p:sp>
    </p:spTree>
    <p:extLst>
      <p:ext uri="{BB962C8B-B14F-4D97-AF65-F5344CB8AC3E}">
        <p14:creationId xmlns:p14="http://schemas.microsoft.com/office/powerpoint/2010/main" val="2557517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9468C7-AF88-4346-BEED-CADCF7414EAB}" type="slidenum">
              <a:rPr lang="en-US"/>
              <a:pPr>
                <a:defRPr/>
              </a:pPr>
              <a:t>‹#›</a:t>
            </a:fld>
            <a:endParaRPr lang="en-US"/>
          </a:p>
        </p:txBody>
      </p:sp>
    </p:spTree>
    <p:extLst>
      <p:ext uri="{BB962C8B-B14F-4D97-AF65-F5344CB8AC3E}">
        <p14:creationId xmlns:p14="http://schemas.microsoft.com/office/powerpoint/2010/main" val="1552154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4FE28C-D7AB-43F6-9957-DAB7E11DB22E}" type="slidenum">
              <a:rPr lang="en-US"/>
              <a:pPr>
                <a:defRPr/>
              </a:pPr>
              <a:t>‹#›</a:t>
            </a:fld>
            <a:endParaRPr lang="en-US"/>
          </a:p>
        </p:txBody>
      </p:sp>
    </p:spTree>
    <p:extLst>
      <p:ext uri="{BB962C8B-B14F-4D97-AF65-F5344CB8AC3E}">
        <p14:creationId xmlns:p14="http://schemas.microsoft.com/office/powerpoint/2010/main" val="1819835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D51C0-14C2-4E61-BCA0-91073F56D369}" type="slidenum">
              <a:rPr lang="en-US"/>
              <a:pPr>
                <a:defRPr/>
              </a:pPr>
              <a:t>‹#›</a:t>
            </a:fld>
            <a:endParaRPr lang="en-US"/>
          </a:p>
        </p:txBody>
      </p:sp>
    </p:spTree>
    <p:extLst>
      <p:ext uri="{BB962C8B-B14F-4D97-AF65-F5344CB8AC3E}">
        <p14:creationId xmlns:p14="http://schemas.microsoft.com/office/powerpoint/2010/main" val="1248622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333333"/>
              </a:solidFill>
            </a:endParaRPr>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29FF2798-74DC-43C7-B56D-9C85B68FB494}" type="slidenum">
              <a:rPr lang="en-US"/>
              <a:pPr>
                <a:defRPr/>
              </a:pPr>
              <a:t>‹#›</a:t>
            </a:fld>
            <a:endParaRPr lang="en-US"/>
          </a:p>
        </p:txBody>
      </p:sp>
    </p:spTree>
    <p:extLst>
      <p:ext uri="{BB962C8B-B14F-4D97-AF65-F5344CB8AC3E}">
        <p14:creationId xmlns:p14="http://schemas.microsoft.com/office/powerpoint/2010/main" val="3845755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72C976-41AB-4943-B30E-09E6FAD6828C}"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33112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B5A208-12AF-4F7B-808F-5AB8CE58D1E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761119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267524-7219-41F4-978D-689905DCA131}"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672067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EEB7EF6-5B3A-4E1D-9A0D-BE81ADB6536B}"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222362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835EB00-D15C-4019-BA11-968500709A0A}"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83900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A3CE9C-6A25-4A14-A671-49A500B88F70}" type="slidenum">
              <a:rPr lang="en-US"/>
              <a:pPr>
                <a:defRPr/>
              </a:pPr>
              <a:t>‹#›</a:t>
            </a:fld>
            <a:endParaRPr lang="en-US"/>
          </a:p>
        </p:txBody>
      </p:sp>
    </p:spTree>
    <p:extLst>
      <p:ext uri="{BB962C8B-B14F-4D97-AF65-F5344CB8AC3E}">
        <p14:creationId xmlns:p14="http://schemas.microsoft.com/office/powerpoint/2010/main" val="2217432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EA1B2B-C1A3-4793-854B-4D2C4CCEEAC3}"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598584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08F0C4F-7EA4-4F43-A2AC-F8EEC678ED67}"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8511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70E306-03F4-4B2F-AEE6-9F9D1C20ADB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870202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5690E2-1168-4BA7-85EE-E0D1769DF6CC}"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202657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41600C-D4AA-40A1-A20C-AB8A237B232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6067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743A90-3AF3-48E1-BB56-8DD972C75FCE}" type="slidenum">
              <a:rPr lang="en-US"/>
              <a:pPr>
                <a:defRPr/>
              </a:pPr>
              <a:t>‹#›</a:t>
            </a:fld>
            <a:endParaRPr lang="en-US"/>
          </a:p>
        </p:txBody>
      </p:sp>
    </p:spTree>
    <p:extLst>
      <p:ext uri="{BB962C8B-B14F-4D97-AF65-F5344CB8AC3E}">
        <p14:creationId xmlns:p14="http://schemas.microsoft.com/office/powerpoint/2010/main" val="116943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5BA182-44CF-424A-BFA7-74AD3060E655}" type="slidenum">
              <a:rPr lang="en-US"/>
              <a:pPr>
                <a:defRPr/>
              </a:pPr>
              <a:t>‹#›</a:t>
            </a:fld>
            <a:endParaRPr lang="en-US"/>
          </a:p>
        </p:txBody>
      </p:sp>
    </p:spTree>
    <p:extLst>
      <p:ext uri="{BB962C8B-B14F-4D97-AF65-F5344CB8AC3E}">
        <p14:creationId xmlns:p14="http://schemas.microsoft.com/office/powerpoint/2010/main" val="5038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A6D586-6C86-4084-9F5A-7323B17ECA83}" type="slidenum">
              <a:rPr lang="en-US"/>
              <a:pPr>
                <a:defRPr/>
              </a:pPr>
              <a:t>‹#›</a:t>
            </a:fld>
            <a:endParaRPr lang="en-US"/>
          </a:p>
        </p:txBody>
      </p:sp>
    </p:spTree>
    <p:extLst>
      <p:ext uri="{BB962C8B-B14F-4D97-AF65-F5344CB8AC3E}">
        <p14:creationId xmlns:p14="http://schemas.microsoft.com/office/powerpoint/2010/main" val="337694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018880-4F36-47EA-BCF2-1E13AA439A15}" type="slidenum">
              <a:rPr lang="en-US"/>
              <a:pPr>
                <a:defRPr/>
              </a:pPr>
              <a:t>‹#›</a:t>
            </a:fld>
            <a:endParaRPr lang="en-US"/>
          </a:p>
        </p:txBody>
      </p:sp>
    </p:spTree>
    <p:extLst>
      <p:ext uri="{BB962C8B-B14F-4D97-AF65-F5344CB8AC3E}">
        <p14:creationId xmlns:p14="http://schemas.microsoft.com/office/powerpoint/2010/main" val="354233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D829C2-7BFE-4724-92C1-2641F8537982}" type="slidenum">
              <a:rPr lang="en-US"/>
              <a:pPr>
                <a:defRPr/>
              </a:pPr>
              <a:t>‹#›</a:t>
            </a:fld>
            <a:endParaRPr lang="en-US"/>
          </a:p>
        </p:txBody>
      </p:sp>
    </p:spTree>
    <p:extLst>
      <p:ext uri="{BB962C8B-B14F-4D97-AF65-F5344CB8AC3E}">
        <p14:creationId xmlns:p14="http://schemas.microsoft.com/office/powerpoint/2010/main" val="195340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7CF28E04-3B28-4FBF-A85E-95D90FDCF8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4"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8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258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258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4C4DE515-FB74-42E3-B962-D30753F0E8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fontAlgn="base">
        <a:spcBef>
          <a:spcPct val="0"/>
        </a:spcBef>
        <a:spcAft>
          <a:spcPct val="0"/>
        </a:spcAft>
        <a:defRPr kumimoji="1" sz="4400">
          <a:solidFill>
            <a:schemeClr val="tx2"/>
          </a:solidFill>
          <a:latin typeface="Times New Roman" pitchFamily="18" charset="0"/>
        </a:defRPr>
      </a:lvl6pPr>
      <a:lvl7pPr marL="914400" algn="l" rtl="0" fontAlgn="base">
        <a:spcBef>
          <a:spcPct val="0"/>
        </a:spcBef>
        <a:spcAft>
          <a:spcPct val="0"/>
        </a:spcAft>
        <a:defRPr kumimoji="1" sz="4400">
          <a:solidFill>
            <a:schemeClr val="tx2"/>
          </a:solidFill>
          <a:latin typeface="Times New Roman" pitchFamily="18" charset="0"/>
        </a:defRPr>
      </a:lvl7pPr>
      <a:lvl8pPr marL="1371600" algn="l" rtl="0" fontAlgn="base">
        <a:spcBef>
          <a:spcPct val="0"/>
        </a:spcBef>
        <a:spcAft>
          <a:spcPct val="0"/>
        </a:spcAft>
        <a:defRPr kumimoji="1" sz="4400">
          <a:solidFill>
            <a:schemeClr val="tx2"/>
          </a:solidFill>
          <a:latin typeface="Times New Roman" pitchFamily="18" charset="0"/>
        </a:defRPr>
      </a:lvl8pPr>
      <a:lvl9pPr marL="1828800" algn="l" rtl="0" fontAlgn="base">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rgbClr val="578963"/>
                </a:solidFill>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defRPr>
            </a:lvl1pPr>
          </a:lstStyle>
          <a:p>
            <a:pPr>
              <a:defRPr/>
            </a:pPr>
            <a:fld id="{DFDFC128-4DD5-4F57-AD8A-2405A037B4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imes New Roman" pitchFamily="18" charset="0"/>
        </a:defRPr>
      </a:lvl2pPr>
      <a:lvl3pPr algn="l" rtl="0" fontAlgn="base">
        <a:spcBef>
          <a:spcPct val="0"/>
        </a:spcBef>
        <a:spcAft>
          <a:spcPct val="0"/>
        </a:spcAft>
        <a:defRPr kumimoji="1" sz="4400">
          <a:solidFill>
            <a:schemeClr val="tx2"/>
          </a:solidFill>
          <a:latin typeface="Times New Roman" pitchFamily="18" charset="0"/>
        </a:defRPr>
      </a:lvl3pPr>
      <a:lvl4pPr algn="l" rtl="0" fontAlgn="base">
        <a:spcBef>
          <a:spcPct val="0"/>
        </a:spcBef>
        <a:spcAft>
          <a:spcPct val="0"/>
        </a:spcAft>
        <a:defRPr kumimoji="1" sz="4400">
          <a:solidFill>
            <a:schemeClr val="tx2"/>
          </a:solidFill>
          <a:latin typeface="Times New Roman" pitchFamily="18" charset="0"/>
        </a:defRPr>
      </a:lvl4pPr>
      <a:lvl5pPr algn="l" rtl="0" fontAlgn="base">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bg2"/>
        </a:buClr>
        <a:buFont typeface="Monotype Sorts"/>
        <a:buChar char="§"/>
        <a:defRPr kumimoji="1" sz="3200">
          <a:solidFill>
            <a:schemeClr val="tx1"/>
          </a:solidFill>
          <a:latin typeface="+mn-lt"/>
          <a:ea typeface="+mn-ea"/>
          <a:cs typeface="+mn-cs"/>
        </a:defRPr>
      </a:lvl1pPr>
      <a:lvl2pPr marL="742950" indent="-285750" algn="l" rtl="0" fontAlgn="base">
        <a:spcBef>
          <a:spcPct val="20000"/>
        </a:spcBef>
        <a:spcAft>
          <a:spcPct val="0"/>
        </a:spcAft>
        <a:buClr>
          <a:schemeClr val="bg2"/>
        </a:buClr>
        <a:buSzPct val="50000"/>
        <a:buFont typeface="Monotype Sorts"/>
        <a:buChar char="l"/>
        <a:defRPr kumimoji="1" sz="2800">
          <a:solidFill>
            <a:schemeClr val="tx1"/>
          </a:solidFill>
          <a:latin typeface="+mn-lt"/>
        </a:defRPr>
      </a:lvl2pPr>
      <a:lvl3pPr marL="1143000" indent="-228600" algn="l" rtl="0" fontAlgn="base">
        <a:spcBef>
          <a:spcPct val="20000"/>
        </a:spcBef>
        <a:spcAft>
          <a:spcPct val="0"/>
        </a:spcAft>
        <a:buChar char="•"/>
        <a:defRPr kumimoji="1" sz="2400">
          <a:solidFill>
            <a:schemeClr val="tx1"/>
          </a:solidFill>
          <a:latin typeface="+mn-lt"/>
        </a:defRPr>
      </a:lvl3pPr>
      <a:lvl4pPr marL="1600200" indent="-228600" algn="l" rtl="0" fontAlgn="base">
        <a:spcBef>
          <a:spcPct val="20000"/>
        </a:spcBef>
        <a:spcAft>
          <a:spcPct val="0"/>
        </a:spcAft>
        <a:buChar char="–"/>
        <a:defRPr kumimoji="1" sz="2000">
          <a:solidFill>
            <a:schemeClr val="tx1"/>
          </a:solidFill>
          <a:latin typeface="+mn-lt"/>
        </a:defRPr>
      </a:lvl4pPr>
      <a:lvl5pPr marL="2057400" indent="-228600" algn="l" rtl="0" fontAlgn="base">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55673239-70D5-407E-8CDE-E8F834DEC0EE}"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44151490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295400"/>
            <a:ext cx="4419600" cy="1143000"/>
          </a:xfrm>
        </p:spPr>
        <p:txBody>
          <a:bodyPr/>
          <a:lstStyle/>
          <a:p>
            <a:r>
              <a:rPr kumimoji="0" lang="en-US" altLang="en-US" sz="3600" b="1" dirty="0" smtClean="0">
                <a:solidFill>
                  <a:schemeClr val="tx1"/>
                </a:solidFill>
              </a:rPr>
              <a:t>COS 221 </a:t>
            </a:r>
            <a:br>
              <a:rPr kumimoji="0" lang="en-US" altLang="en-US" sz="3600" b="1" dirty="0" smtClean="0">
                <a:solidFill>
                  <a:schemeClr val="tx1"/>
                </a:solidFill>
              </a:rPr>
            </a:br>
            <a:r>
              <a:rPr kumimoji="0" lang="en-US" altLang="en-US" sz="3600" b="1" dirty="0" smtClean="0">
                <a:solidFill>
                  <a:schemeClr val="tx1"/>
                </a:solidFill>
              </a:rPr>
              <a:t>Bible II</a:t>
            </a:r>
          </a:p>
        </p:txBody>
      </p:sp>
      <p:sp>
        <p:nvSpPr>
          <p:cNvPr id="3075" name="Rectangle 3"/>
          <p:cNvSpPr>
            <a:spLocks noGrp="1" noChangeArrowheads="1"/>
          </p:cNvSpPr>
          <p:nvPr>
            <p:ph type="subTitle" idx="1"/>
          </p:nvPr>
        </p:nvSpPr>
        <p:spPr>
          <a:xfrm>
            <a:off x="609600" y="4876800"/>
            <a:ext cx="4648200" cy="990600"/>
          </a:xfrm>
        </p:spPr>
        <p:txBody>
          <a:bodyPr/>
          <a:lstStyle/>
          <a:p>
            <a:pPr algn="l"/>
            <a:r>
              <a:rPr lang="en-US" altLang="en-US" b="1" smtClean="0"/>
              <a:t>Dr. Rodney K. Duke</a:t>
            </a:r>
          </a:p>
        </p:txBody>
      </p:sp>
      <p:pic>
        <p:nvPicPr>
          <p:cNvPr id="3076" name="Picture 4" descr="papyrus_6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245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0" y="68580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2813" indent="-912813">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b="1"/>
          </a:p>
          <a:p>
            <a:pPr>
              <a:spcBef>
                <a:spcPct val="0"/>
              </a:spcBef>
              <a:buClrTx/>
              <a:buFontTx/>
              <a:buNone/>
            </a:pPr>
            <a:r>
              <a:rPr kumimoji="0" lang="en-US" altLang="en-US" sz="2400" b="1"/>
              <a:t>2. 	</a:t>
            </a:r>
            <a:r>
              <a:rPr kumimoji="0" lang="en-US" altLang="en-US" sz="2400" b="1">
                <a:solidFill>
                  <a:schemeClr val="accent1"/>
                </a:solidFill>
              </a:rPr>
              <a:t>Elements of unity:</a:t>
            </a:r>
            <a:r>
              <a:rPr kumimoji="0" lang="en-US" altLang="en-US" sz="2400" b="1"/>
              <a:t> </a:t>
            </a:r>
          </a:p>
          <a:p>
            <a:pPr>
              <a:spcBef>
                <a:spcPct val="0"/>
              </a:spcBef>
              <a:buClrTx/>
              <a:buFontTx/>
              <a:buNone/>
            </a:pPr>
            <a:r>
              <a:rPr kumimoji="0" lang="en-US" altLang="en-US" sz="2400" b="1"/>
              <a:t>	Edited with blocks of speeches/narrator comments from same covenantal, “Deuteronomistic perspective” which address the audience with interpretive reflections</a:t>
            </a:r>
          </a:p>
          <a:p>
            <a:pPr>
              <a:spcBef>
                <a:spcPct val="0"/>
              </a:spcBef>
              <a:buClrTx/>
              <a:buFontTx/>
              <a:buNone/>
            </a:pPr>
            <a:endParaRPr kumimoji="0" lang="en-US" altLang="en-US" sz="2400" b="1"/>
          </a:p>
          <a:p>
            <a:pPr>
              <a:spcBef>
                <a:spcPct val="0"/>
              </a:spcBef>
              <a:buClrTx/>
              <a:buFontTx/>
              <a:buNone/>
            </a:pPr>
            <a:r>
              <a:rPr kumimoji="0" lang="en-US" altLang="en-US" sz="2400" b="1"/>
              <a:t>   	</a:t>
            </a:r>
            <a:r>
              <a:rPr kumimoji="0" lang="en-US" altLang="en-US" sz="2400" b="1">
                <a:solidFill>
                  <a:schemeClr val="accent1"/>
                </a:solidFill>
              </a:rPr>
              <a:t>Main intention: </a:t>
            </a:r>
            <a:endParaRPr kumimoji="0" lang="en-US" altLang="en-US" sz="2400" b="1"/>
          </a:p>
          <a:p>
            <a:pPr>
              <a:spcBef>
                <a:spcPct val="0"/>
              </a:spcBef>
              <a:buClrTx/>
              <a:buFontTx/>
              <a:buNone/>
            </a:pPr>
            <a:r>
              <a:rPr kumimoji="0" lang="en-US" altLang="en-US" sz="2400" b="1"/>
              <a:t>	To </a:t>
            </a:r>
            <a:r>
              <a:rPr kumimoji="0" lang="en-US" altLang="en-US" sz="2400" b="1">
                <a:solidFill>
                  <a:schemeClr val="hlink"/>
                </a:solidFill>
              </a:rPr>
              <a:t>explain</a:t>
            </a:r>
            <a:r>
              <a:rPr kumimoji="0" lang="en-US" altLang="en-US" sz="2400" b="1"/>
              <a:t> the exile &amp; </a:t>
            </a:r>
            <a:r>
              <a:rPr kumimoji="0" lang="en-US" altLang="en-US" sz="2400" b="1">
                <a:solidFill>
                  <a:schemeClr val="hlink"/>
                </a:solidFill>
              </a:rPr>
              <a:t>preserve their identity</a:t>
            </a: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   	</a:t>
            </a:r>
            <a:r>
              <a:rPr kumimoji="0" lang="en-US" altLang="en-US" sz="2400" b="1">
                <a:solidFill>
                  <a:schemeClr val="accent1"/>
                </a:solidFill>
              </a:rPr>
              <a:t>Main theme/message:</a:t>
            </a:r>
            <a:r>
              <a:rPr kumimoji="0" lang="en-US" altLang="en-US" sz="2400" b="1"/>
              <a:t> </a:t>
            </a:r>
          </a:p>
          <a:p>
            <a:pPr>
              <a:spcBef>
                <a:spcPct val="0"/>
              </a:spcBef>
              <a:buClrTx/>
              <a:buFontTx/>
              <a:buNone/>
            </a:pPr>
            <a:r>
              <a:rPr kumimoji="0" lang="en-US" altLang="en-US" sz="2400" b="1"/>
              <a:t>	Exile was the result of Israel's violation of the covenant.  Yahweh did not abandon them.</a:t>
            </a:r>
          </a:p>
          <a:p>
            <a:pPr>
              <a:spcBef>
                <a:spcPct val="0"/>
              </a:spcBef>
              <a:buClrTx/>
              <a:buFontTx/>
              <a:buNone/>
            </a:pPr>
            <a:endParaRPr kumimoji="0" lang="en-US" altLang="en-US" sz="2400" b="1"/>
          </a:p>
          <a:p>
            <a:pPr>
              <a:spcBef>
                <a:spcPct val="0"/>
              </a:spcBef>
              <a:buClrTx/>
              <a:buFontTx/>
              <a:buNone/>
            </a:pPr>
            <a:r>
              <a:rPr kumimoji="0" lang="en-US" altLang="en-US" sz="2400" b="1"/>
              <a:t>   	</a:t>
            </a:r>
            <a:r>
              <a:rPr kumimoji="0" lang="en-US" altLang="en-US" sz="2400" b="1">
                <a:solidFill>
                  <a:schemeClr val="accent1"/>
                </a:solidFill>
              </a:rPr>
              <a:t>Historical perspective:</a:t>
            </a:r>
            <a:r>
              <a:rPr kumimoji="0" lang="en-US" altLang="en-US" sz="2400" b="1"/>
              <a:t> </a:t>
            </a:r>
          </a:p>
          <a:p>
            <a:pPr>
              <a:spcBef>
                <a:spcPct val="0"/>
              </a:spcBef>
              <a:buClrTx/>
              <a:buFontTx/>
              <a:buNone/>
            </a:pPr>
            <a:r>
              <a:rPr kumimoji="0" lang="en-US" altLang="en-US" sz="2400" b="1"/>
              <a:t>	Probably edited during exile.</a:t>
            </a:r>
          </a:p>
        </p:txBody>
      </p:sp>
      <p:sp>
        <p:nvSpPr>
          <p:cNvPr id="33795" name="Rectangle 3"/>
          <p:cNvSpPr>
            <a:spLocks noChangeArrowheads="1"/>
          </p:cNvSpPr>
          <p:nvPr/>
        </p:nvSpPr>
        <p:spPr bwMode="auto">
          <a:xfrm>
            <a:off x="2362200" y="0"/>
            <a:ext cx="438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Deuteronomistic History (3 of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8770">
                                            <p:txEl>
                                              <p:pRg st="1" end="1"/>
                                            </p:txEl>
                                          </p:spTgt>
                                        </p:tgtEl>
                                        <p:attrNameLst>
                                          <p:attrName>style.visibility</p:attrName>
                                        </p:attrNameLst>
                                      </p:cBhvr>
                                      <p:to>
                                        <p:strVal val="visible"/>
                                      </p:to>
                                    </p:set>
                                    <p:anim calcmode="lin" valueType="num">
                                      <p:cBhvr additive="base">
                                        <p:cTn id="7" dur="500" fill="hold"/>
                                        <p:tgtEl>
                                          <p:spTgt spid="28877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87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8770">
                                            <p:txEl>
                                              <p:pRg st="2" end="2"/>
                                            </p:txEl>
                                          </p:spTgt>
                                        </p:tgtEl>
                                        <p:attrNameLst>
                                          <p:attrName>style.visibility</p:attrName>
                                        </p:attrNameLst>
                                      </p:cBhvr>
                                      <p:to>
                                        <p:strVal val="visible"/>
                                      </p:to>
                                    </p:set>
                                    <p:anim calcmode="lin" valueType="num">
                                      <p:cBhvr additive="base">
                                        <p:cTn id="13" dur="500" fill="hold"/>
                                        <p:tgtEl>
                                          <p:spTgt spid="28877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87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8770">
                                            <p:txEl>
                                              <p:pRg st="4" end="4"/>
                                            </p:txEl>
                                          </p:spTgt>
                                        </p:tgtEl>
                                        <p:attrNameLst>
                                          <p:attrName>style.visibility</p:attrName>
                                        </p:attrNameLst>
                                      </p:cBhvr>
                                      <p:to>
                                        <p:strVal val="visible"/>
                                      </p:to>
                                    </p:set>
                                    <p:anim calcmode="lin" valueType="num">
                                      <p:cBhvr additive="base">
                                        <p:cTn id="19" dur="500" fill="hold"/>
                                        <p:tgtEl>
                                          <p:spTgt spid="28877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87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8770">
                                            <p:txEl>
                                              <p:pRg st="5" end="5"/>
                                            </p:txEl>
                                          </p:spTgt>
                                        </p:tgtEl>
                                        <p:attrNameLst>
                                          <p:attrName>style.visibility</p:attrName>
                                        </p:attrNameLst>
                                      </p:cBhvr>
                                      <p:to>
                                        <p:strVal val="visible"/>
                                      </p:to>
                                    </p:set>
                                    <p:anim calcmode="lin" valueType="num">
                                      <p:cBhvr additive="base">
                                        <p:cTn id="25" dur="500" fill="hold"/>
                                        <p:tgtEl>
                                          <p:spTgt spid="28877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877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8770">
                                            <p:txEl>
                                              <p:pRg st="7" end="7"/>
                                            </p:txEl>
                                          </p:spTgt>
                                        </p:tgtEl>
                                        <p:attrNameLst>
                                          <p:attrName>style.visibility</p:attrName>
                                        </p:attrNameLst>
                                      </p:cBhvr>
                                      <p:to>
                                        <p:strVal val="visible"/>
                                      </p:to>
                                    </p:set>
                                    <p:anim calcmode="lin" valueType="num">
                                      <p:cBhvr additive="base">
                                        <p:cTn id="31" dur="500" fill="hold"/>
                                        <p:tgtEl>
                                          <p:spTgt spid="288770">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877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8770">
                                            <p:txEl>
                                              <p:pRg st="8" end="8"/>
                                            </p:txEl>
                                          </p:spTgt>
                                        </p:tgtEl>
                                        <p:attrNameLst>
                                          <p:attrName>style.visibility</p:attrName>
                                        </p:attrNameLst>
                                      </p:cBhvr>
                                      <p:to>
                                        <p:strVal val="visible"/>
                                      </p:to>
                                    </p:set>
                                    <p:anim calcmode="lin" valueType="num">
                                      <p:cBhvr additive="base">
                                        <p:cTn id="37" dur="500" fill="hold"/>
                                        <p:tgtEl>
                                          <p:spTgt spid="288770">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877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8770">
                                            <p:txEl>
                                              <p:pRg st="10" end="10"/>
                                            </p:txEl>
                                          </p:spTgt>
                                        </p:tgtEl>
                                        <p:attrNameLst>
                                          <p:attrName>style.visibility</p:attrName>
                                        </p:attrNameLst>
                                      </p:cBhvr>
                                      <p:to>
                                        <p:strVal val="visible"/>
                                      </p:to>
                                    </p:set>
                                    <p:anim calcmode="lin" valueType="num">
                                      <p:cBhvr additive="base">
                                        <p:cTn id="43" dur="500" fill="hold"/>
                                        <p:tgtEl>
                                          <p:spTgt spid="288770">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8770">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8770">
                                            <p:txEl>
                                              <p:pRg st="11" end="11"/>
                                            </p:txEl>
                                          </p:spTgt>
                                        </p:tgtEl>
                                        <p:attrNameLst>
                                          <p:attrName>style.visibility</p:attrName>
                                        </p:attrNameLst>
                                      </p:cBhvr>
                                      <p:to>
                                        <p:strVal val="visible"/>
                                      </p:to>
                                    </p:set>
                                    <p:anim calcmode="lin" valueType="num">
                                      <p:cBhvr additive="base">
                                        <p:cTn id="49" dur="500" fill="hold"/>
                                        <p:tgtEl>
                                          <p:spTgt spid="288770">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8770">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0" y="533400"/>
            <a:ext cx="9144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3. 	</a:t>
            </a:r>
            <a:r>
              <a:rPr kumimoji="0" lang="en-US" altLang="en-US" sz="2400" b="1">
                <a:solidFill>
                  <a:schemeClr val="accent1"/>
                </a:solidFill>
              </a:rPr>
              <a:t>Independent, self-contained 'books'?  </a:t>
            </a:r>
            <a:endParaRPr kumimoji="0" lang="en-US" altLang="en-US" sz="2400" b="1"/>
          </a:p>
          <a:p>
            <a:pPr>
              <a:spcBef>
                <a:spcPct val="0"/>
              </a:spcBef>
              <a:buClrTx/>
              <a:buFontTx/>
              <a:buNone/>
            </a:pPr>
            <a:r>
              <a:rPr kumimoji="0" lang="en-US" altLang="en-US" sz="2400" b="1"/>
              <a:t>	No (some self-contained units)</a:t>
            </a:r>
          </a:p>
          <a:p>
            <a:pPr>
              <a:spcBef>
                <a:spcPct val="0"/>
              </a:spcBef>
              <a:buClrTx/>
              <a:buFontTx/>
              <a:buNone/>
            </a:pPr>
            <a:endParaRPr kumimoji="0" lang="en-US" altLang="en-US" sz="2400" b="1"/>
          </a:p>
          <a:p>
            <a:pPr>
              <a:spcBef>
                <a:spcPct val="0"/>
              </a:spcBef>
              <a:buClrTx/>
              <a:buFontTx/>
              <a:buNone/>
            </a:pPr>
            <a:r>
              <a:rPr kumimoji="0" lang="en-US" altLang="en-US" sz="2400" b="1"/>
              <a:t>4. 	</a:t>
            </a:r>
            <a:r>
              <a:rPr kumimoji="0" lang="en-US" altLang="en-US" sz="2400" b="1">
                <a:solidFill>
                  <a:schemeClr val="accent1"/>
                </a:solidFill>
              </a:rPr>
              <a:t>Authorship: </a:t>
            </a:r>
          </a:p>
          <a:p>
            <a:pPr>
              <a:spcBef>
                <a:spcPct val="0"/>
              </a:spcBef>
              <a:buClrTx/>
              <a:buFontTx/>
              <a:buNone/>
            </a:pPr>
            <a:r>
              <a:rPr kumimoji="0" lang="en-US" altLang="en-US" sz="2400" b="1"/>
              <a:t>	diverse, anonymous; much editing</a:t>
            </a:r>
          </a:p>
          <a:p>
            <a:pPr>
              <a:spcBef>
                <a:spcPct val="0"/>
              </a:spcBef>
              <a:buClrTx/>
              <a:buFontTx/>
              <a:buNone/>
            </a:pPr>
            <a:endParaRPr kumimoji="0" lang="en-US" altLang="en-US" sz="2400" b="1"/>
          </a:p>
          <a:p>
            <a:pPr>
              <a:spcBef>
                <a:spcPct val="0"/>
              </a:spcBef>
              <a:buClrTx/>
              <a:buFontTx/>
              <a:buNone/>
            </a:pPr>
            <a:r>
              <a:rPr kumimoji="0" lang="en-US" altLang="en-US" sz="2400" b="1"/>
              <a:t>			</a:t>
            </a:r>
            <a:r>
              <a:rPr kumimoji="0" lang="en-US" altLang="en-US" sz="2400" b="1">
                <a:solidFill>
                  <a:schemeClr val="accent1"/>
                </a:solidFill>
              </a:rPr>
              <a:t>5 Periods:</a:t>
            </a:r>
            <a:endParaRPr kumimoji="0" lang="en-US" altLang="en-US" sz="2400" b="1"/>
          </a:p>
          <a:p>
            <a:pPr>
              <a:spcBef>
                <a:spcPct val="0"/>
              </a:spcBef>
              <a:buClrTx/>
              <a:buFontTx/>
              <a:buNone/>
            </a:pPr>
            <a:r>
              <a:rPr kumimoji="0" lang="en-US" altLang="en-US" sz="2400" b="1"/>
              <a:t>Conquest:    	(Joshua)    	obedience and victory</a:t>
            </a:r>
          </a:p>
          <a:p>
            <a:pPr>
              <a:spcBef>
                <a:spcPct val="0"/>
              </a:spcBef>
              <a:buClrTx/>
              <a:buFontTx/>
              <a:buNone/>
            </a:pPr>
            <a:endParaRPr kumimoji="0" lang="en-US" altLang="en-US" sz="2400" b="1"/>
          </a:p>
          <a:p>
            <a:pPr>
              <a:spcBef>
                <a:spcPct val="0"/>
              </a:spcBef>
              <a:buClrTx/>
              <a:buFontTx/>
              <a:buNone/>
            </a:pPr>
            <a:r>
              <a:rPr kumimoji="0" lang="en-US" altLang="en-US" sz="2400" b="1"/>
              <a:t>Judges:      	(Judges)    	disobedience (cycles)</a:t>
            </a:r>
          </a:p>
          <a:p>
            <a:pPr>
              <a:spcBef>
                <a:spcPct val="0"/>
              </a:spcBef>
              <a:buClrTx/>
              <a:buFontTx/>
              <a:buNone/>
            </a:pPr>
            <a:endParaRPr kumimoji="0" lang="en-US" altLang="en-US" sz="2400" b="1"/>
          </a:p>
          <a:p>
            <a:pPr>
              <a:spcBef>
                <a:spcPct val="0"/>
              </a:spcBef>
              <a:buClrTx/>
              <a:buFontTx/>
              <a:buNone/>
            </a:pPr>
            <a:r>
              <a:rPr kumimoji="0" lang="en-US" altLang="en-US" sz="2400" b="1"/>
              <a:t>King David:  	(1-2 Sam)   	time of greatest blessing</a:t>
            </a:r>
          </a:p>
          <a:p>
            <a:pPr>
              <a:spcBef>
                <a:spcPct val="0"/>
              </a:spcBef>
              <a:buClrTx/>
              <a:buFontTx/>
              <a:buNone/>
            </a:pPr>
            <a:endParaRPr kumimoji="0" lang="en-US" altLang="en-US" sz="2400" b="1"/>
          </a:p>
          <a:p>
            <a:pPr>
              <a:spcBef>
                <a:spcPct val="0"/>
              </a:spcBef>
              <a:buClrTx/>
              <a:buFontTx/>
              <a:buNone/>
            </a:pPr>
            <a:r>
              <a:rPr kumimoji="0" lang="en-US" altLang="en-US" sz="2400" b="1"/>
              <a:t>Kings:       	(1-2 Kings) 	downhill slide, intervention of prophets</a:t>
            </a:r>
          </a:p>
          <a:p>
            <a:pPr>
              <a:spcBef>
                <a:spcPct val="0"/>
              </a:spcBef>
              <a:buClrTx/>
              <a:buFontTx/>
              <a:buNone/>
            </a:pPr>
            <a:endParaRPr kumimoji="0" lang="en-US" altLang="en-US" sz="2400" b="1"/>
          </a:p>
          <a:p>
            <a:pPr>
              <a:spcBef>
                <a:spcPct val="0"/>
              </a:spcBef>
              <a:buClrTx/>
              <a:buFontTx/>
              <a:buNone/>
            </a:pPr>
            <a:r>
              <a:rPr kumimoji="0" lang="en-US" altLang="en-US" sz="2400" b="1"/>
              <a:t>Fall &amp; Exile 	(2 Kings)   	the end (ambiguous, King Jehoiachin				released from prison) </a:t>
            </a:r>
            <a:endParaRPr kumimoji="0" lang="en-US" altLang="en-US" sz="2400"/>
          </a:p>
        </p:txBody>
      </p:sp>
      <p:sp>
        <p:nvSpPr>
          <p:cNvPr id="34819" name="Rectangle 3"/>
          <p:cNvSpPr>
            <a:spLocks noChangeArrowheads="1"/>
          </p:cNvSpPr>
          <p:nvPr/>
        </p:nvSpPr>
        <p:spPr bwMode="auto">
          <a:xfrm>
            <a:off x="2286000" y="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Deuteronomistic History (4 of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9794">
                                            <p:txEl>
                                              <p:pRg st="0" end="0"/>
                                            </p:txEl>
                                          </p:spTgt>
                                        </p:tgtEl>
                                        <p:attrNameLst>
                                          <p:attrName>style.visibility</p:attrName>
                                        </p:attrNameLst>
                                      </p:cBhvr>
                                      <p:to>
                                        <p:strVal val="visible"/>
                                      </p:to>
                                    </p:set>
                                    <p:anim calcmode="lin" valueType="num">
                                      <p:cBhvr additive="base">
                                        <p:cTn id="7" dur="500" fill="hold"/>
                                        <p:tgtEl>
                                          <p:spTgt spid="2897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97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9794">
                                            <p:txEl>
                                              <p:pRg st="1" end="1"/>
                                            </p:txEl>
                                          </p:spTgt>
                                        </p:tgtEl>
                                        <p:attrNameLst>
                                          <p:attrName>style.visibility</p:attrName>
                                        </p:attrNameLst>
                                      </p:cBhvr>
                                      <p:to>
                                        <p:strVal val="visible"/>
                                      </p:to>
                                    </p:set>
                                    <p:anim calcmode="lin" valueType="num">
                                      <p:cBhvr additive="base">
                                        <p:cTn id="13" dur="500" fill="hold"/>
                                        <p:tgtEl>
                                          <p:spTgt spid="28979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97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9794">
                                            <p:txEl>
                                              <p:pRg st="3" end="3"/>
                                            </p:txEl>
                                          </p:spTgt>
                                        </p:tgtEl>
                                        <p:attrNameLst>
                                          <p:attrName>style.visibility</p:attrName>
                                        </p:attrNameLst>
                                      </p:cBhvr>
                                      <p:to>
                                        <p:strVal val="visible"/>
                                      </p:to>
                                    </p:set>
                                    <p:anim calcmode="lin" valueType="num">
                                      <p:cBhvr additive="base">
                                        <p:cTn id="19" dur="500" fill="hold"/>
                                        <p:tgtEl>
                                          <p:spTgt spid="28979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97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9794">
                                            <p:txEl>
                                              <p:pRg st="4" end="4"/>
                                            </p:txEl>
                                          </p:spTgt>
                                        </p:tgtEl>
                                        <p:attrNameLst>
                                          <p:attrName>style.visibility</p:attrName>
                                        </p:attrNameLst>
                                      </p:cBhvr>
                                      <p:to>
                                        <p:strVal val="visible"/>
                                      </p:to>
                                    </p:set>
                                    <p:anim calcmode="lin" valueType="num">
                                      <p:cBhvr additive="base">
                                        <p:cTn id="25" dur="500" fill="hold"/>
                                        <p:tgtEl>
                                          <p:spTgt spid="28979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97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9794">
                                            <p:txEl>
                                              <p:pRg st="6" end="6"/>
                                            </p:txEl>
                                          </p:spTgt>
                                        </p:tgtEl>
                                        <p:attrNameLst>
                                          <p:attrName>style.visibility</p:attrName>
                                        </p:attrNameLst>
                                      </p:cBhvr>
                                      <p:to>
                                        <p:strVal val="visible"/>
                                      </p:to>
                                    </p:set>
                                    <p:anim calcmode="lin" valueType="num">
                                      <p:cBhvr additive="base">
                                        <p:cTn id="31" dur="500" fill="hold"/>
                                        <p:tgtEl>
                                          <p:spTgt spid="28979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979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9794">
                                            <p:txEl>
                                              <p:pRg st="7" end="7"/>
                                            </p:txEl>
                                          </p:spTgt>
                                        </p:tgtEl>
                                        <p:attrNameLst>
                                          <p:attrName>style.visibility</p:attrName>
                                        </p:attrNameLst>
                                      </p:cBhvr>
                                      <p:to>
                                        <p:strVal val="visible"/>
                                      </p:to>
                                    </p:set>
                                    <p:anim calcmode="lin" valueType="num">
                                      <p:cBhvr additive="base">
                                        <p:cTn id="37" dur="500" fill="hold"/>
                                        <p:tgtEl>
                                          <p:spTgt spid="289794">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979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9794">
                                            <p:txEl>
                                              <p:pRg st="9" end="9"/>
                                            </p:txEl>
                                          </p:spTgt>
                                        </p:tgtEl>
                                        <p:attrNameLst>
                                          <p:attrName>style.visibility</p:attrName>
                                        </p:attrNameLst>
                                      </p:cBhvr>
                                      <p:to>
                                        <p:strVal val="visible"/>
                                      </p:to>
                                    </p:set>
                                    <p:anim calcmode="lin" valueType="num">
                                      <p:cBhvr additive="base">
                                        <p:cTn id="43" dur="500" fill="hold"/>
                                        <p:tgtEl>
                                          <p:spTgt spid="289794">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979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9794">
                                            <p:txEl>
                                              <p:pRg st="11" end="11"/>
                                            </p:txEl>
                                          </p:spTgt>
                                        </p:tgtEl>
                                        <p:attrNameLst>
                                          <p:attrName>style.visibility</p:attrName>
                                        </p:attrNameLst>
                                      </p:cBhvr>
                                      <p:to>
                                        <p:strVal val="visible"/>
                                      </p:to>
                                    </p:set>
                                    <p:anim calcmode="lin" valueType="num">
                                      <p:cBhvr additive="base">
                                        <p:cTn id="49" dur="500" fill="hold"/>
                                        <p:tgtEl>
                                          <p:spTgt spid="289794">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979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9794">
                                            <p:txEl>
                                              <p:pRg st="13" end="13"/>
                                            </p:txEl>
                                          </p:spTgt>
                                        </p:tgtEl>
                                        <p:attrNameLst>
                                          <p:attrName>style.visibility</p:attrName>
                                        </p:attrNameLst>
                                      </p:cBhvr>
                                      <p:to>
                                        <p:strVal val="visible"/>
                                      </p:to>
                                    </p:set>
                                    <p:anim calcmode="lin" valueType="num">
                                      <p:cBhvr additive="base">
                                        <p:cTn id="55" dur="500" fill="hold"/>
                                        <p:tgtEl>
                                          <p:spTgt spid="289794">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9794">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9794">
                                            <p:txEl>
                                              <p:pRg st="15" end="15"/>
                                            </p:txEl>
                                          </p:spTgt>
                                        </p:tgtEl>
                                        <p:attrNameLst>
                                          <p:attrName>style.visibility</p:attrName>
                                        </p:attrNameLst>
                                      </p:cBhvr>
                                      <p:to>
                                        <p:strVal val="visible"/>
                                      </p:to>
                                    </p:set>
                                    <p:anim calcmode="lin" valueType="num">
                                      <p:cBhvr additive="base">
                                        <p:cTn id="61" dur="500" fill="hold"/>
                                        <p:tgtEl>
                                          <p:spTgt spid="289794">
                                            <p:txEl>
                                              <p:pRg st="15" end="15"/>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9794">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164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4724400" y="533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2400"/>
          </a:p>
        </p:txBody>
      </p:sp>
      <p:sp>
        <p:nvSpPr>
          <p:cNvPr id="38916" name="Text Box 4"/>
          <p:cNvSpPr txBox="1">
            <a:spLocks noChangeArrowheads="1"/>
          </p:cNvSpPr>
          <p:nvPr/>
        </p:nvSpPr>
        <p:spPr bwMode="auto">
          <a:xfrm>
            <a:off x="5105400" y="0"/>
            <a:ext cx="40386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69863">
              <a:spcBef>
                <a:spcPct val="20000"/>
              </a:spcBef>
              <a:buClr>
                <a:schemeClr val="bg2"/>
              </a:buClr>
              <a:buFont typeface="Monotype Sorts"/>
              <a:buChar char="§"/>
              <a:tabLst>
                <a:tab pos="682625" algn="l"/>
              </a:tabLst>
              <a:defRPr kumimoji="1" sz="3200">
                <a:solidFill>
                  <a:schemeClr val="tx1"/>
                </a:solidFill>
                <a:latin typeface="Times New Roman" pitchFamily="18" charset="0"/>
              </a:defRPr>
            </a:lvl1pPr>
            <a:lvl2pPr marL="742950" indent="-285750" defTabSz="169863">
              <a:spcBef>
                <a:spcPct val="20000"/>
              </a:spcBef>
              <a:buClr>
                <a:schemeClr val="bg2"/>
              </a:buClr>
              <a:buSzPct val="50000"/>
              <a:buFont typeface="Monotype Sorts"/>
              <a:buChar char="l"/>
              <a:tabLst>
                <a:tab pos="682625" algn="l"/>
              </a:tabLst>
              <a:defRPr kumimoji="1" sz="2800">
                <a:solidFill>
                  <a:schemeClr val="tx1"/>
                </a:solidFill>
                <a:latin typeface="Times New Roman" pitchFamily="18" charset="0"/>
              </a:defRPr>
            </a:lvl2pPr>
            <a:lvl3pPr marL="228600" defTabSz="169863">
              <a:spcBef>
                <a:spcPct val="20000"/>
              </a:spcBef>
              <a:buChar char="•"/>
              <a:tabLst>
                <a:tab pos="682625" algn="l"/>
              </a:tabLst>
              <a:defRPr kumimoji="1" sz="2400">
                <a:solidFill>
                  <a:schemeClr val="tx1"/>
                </a:solidFill>
                <a:latin typeface="Times New Roman" pitchFamily="18" charset="0"/>
              </a:defRPr>
            </a:lvl3pPr>
            <a:lvl4pPr marL="342900" defTabSz="169863">
              <a:spcBef>
                <a:spcPct val="20000"/>
              </a:spcBef>
              <a:buChar char="–"/>
              <a:tabLst>
                <a:tab pos="682625" algn="l"/>
              </a:tabLst>
              <a:defRPr kumimoji="1" sz="2000">
                <a:solidFill>
                  <a:schemeClr val="tx1"/>
                </a:solidFill>
                <a:latin typeface="Times New Roman" pitchFamily="18" charset="0"/>
              </a:defRPr>
            </a:lvl4pPr>
            <a:lvl5pPr marL="2057400" indent="-228600" defTabSz="169863">
              <a:spcBef>
                <a:spcPct val="20000"/>
              </a:spcBef>
              <a:buChar char="»"/>
              <a:tabLst>
                <a:tab pos="682625" algn="l"/>
              </a:tabLst>
              <a:defRPr kumimoji="1" sz="2000">
                <a:solidFill>
                  <a:schemeClr val="tx1"/>
                </a:solidFill>
                <a:latin typeface="Times New Roman" pitchFamily="18" charset="0"/>
              </a:defRPr>
            </a:lvl5pPr>
            <a:lvl6pPr marL="2514600" indent="-228600" defTabSz="169863" eaLnBrk="0" fontAlgn="base" hangingPunct="0">
              <a:spcBef>
                <a:spcPct val="20000"/>
              </a:spcBef>
              <a:spcAft>
                <a:spcPct val="0"/>
              </a:spcAft>
              <a:buChar char="»"/>
              <a:tabLst>
                <a:tab pos="682625" algn="l"/>
              </a:tabLst>
              <a:defRPr kumimoji="1" sz="2000">
                <a:solidFill>
                  <a:schemeClr val="tx1"/>
                </a:solidFill>
                <a:latin typeface="Times New Roman" pitchFamily="18" charset="0"/>
              </a:defRPr>
            </a:lvl6pPr>
            <a:lvl7pPr marL="2971800" indent="-228600" defTabSz="169863" eaLnBrk="0" fontAlgn="base" hangingPunct="0">
              <a:spcBef>
                <a:spcPct val="20000"/>
              </a:spcBef>
              <a:spcAft>
                <a:spcPct val="0"/>
              </a:spcAft>
              <a:buChar char="»"/>
              <a:tabLst>
                <a:tab pos="682625" algn="l"/>
              </a:tabLst>
              <a:defRPr kumimoji="1" sz="2000">
                <a:solidFill>
                  <a:schemeClr val="tx1"/>
                </a:solidFill>
                <a:latin typeface="Times New Roman" pitchFamily="18" charset="0"/>
              </a:defRPr>
            </a:lvl7pPr>
            <a:lvl8pPr marL="3429000" indent="-228600" defTabSz="169863" eaLnBrk="0" fontAlgn="base" hangingPunct="0">
              <a:spcBef>
                <a:spcPct val="20000"/>
              </a:spcBef>
              <a:spcAft>
                <a:spcPct val="0"/>
              </a:spcAft>
              <a:buChar char="»"/>
              <a:tabLst>
                <a:tab pos="682625" algn="l"/>
              </a:tabLst>
              <a:defRPr kumimoji="1" sz="2000">
                <a:solidFill>
                  <a:schemeClr val="tx1"/>
                </a:solidFill>
                <a:latin typeface="Times New Roman" pitchFamily="18" charset="0"/>
              </a:defRPr>
            </a:lvl8pPr>
            <a:lvl9pPr marL="3886200" indent="-228600" defTabSz="169863" eaLnBrk="0" fontAlgn="base" hangingPunct="0">
              <a:spcBef>
                <a:spcPct val="20000"/>
              </a:spcBef>
              <a:spcAft>
                <a:spcPct val="0"/>
              </a:spcAft>
              <a:buChar char="»"/>
              <a:tabLst>
                <a:tab pos="682625" algn="l"/>
              </a:tabLst>
              <a:defRPr kumimoji="1" sz="2000">
                <a:solidFill>
                  <a:schemeClr val="tx1"/>
                </a:solidFill>
                <a:latin typeface="Times New Roman" pitchFamily="18" charset="0"/>
              </a:defRPr>
            </a:lvl9pPr>
          </a:lstStyle>
          <a:p>
            <a:pPr>
              <a:spcBef>
                <a:spcPct val="0"/>
              </a:spcBef>
              <a:buClrTx/>
              <a:buFontTx/>
              <a:buNone/>
            </a:pPr>
            <a:r>
              <a:rPr kumimoji="0" lang="en-US" altLang="en-US" sz="1800" b="1"/>
              <a:t>David Subdues his Enemies</a:t>
            </a:r>
          </a:p>
          <a:p>
            <a:pPr lvl="2">
              <a:spcBef>
                <a:spcPct val="0"/>
              </a:spcBef>
              <a:buFontTx/>
              <a:buNone/>
            </a:pPr>
            <a:endParaRPr kumimoji="0" lang="en-US" altLang="en-US" sz="1800" b="1"/>
          </a:p>
          <a:p>
            <a:pPr lvl="3">
              <a:spcBef>
                <a:spcPct val="0"/>
              </a:spcBef>
              <a:buFontTx/>
              <a:buNone/>
            </a:pPr>
            <a:r>
              <a:rPr kumimoji="0" lang="en-US" altLang="en-US" sz="1800" b="1"/>
              <a:t>1	Captures Jerusalem (2 Samuel 5:6-10).</a:t>
            </a:r>
          </a:p>
          <a:p>
            <a:pPr lvl="3">
              <a:spcBef>
                <a:spcPct val="0"/>
              </a:spcBef>
              <a:buFontTx/>
              <a:buNone/>
            </a:pPr>
            <a:r>
              <a:rPr kumimoji="0" lang="en-US" altLang="en-US" sz="1800" b="1"/>
              <a:t>2	Philistine power decisively crushed (2 Samuel 5:17-25; 8:1).</a:t>
            </a:r>
          </a:p>
          <a:p>
            <a:pPr lvl="3">
              <a:spcBef>
                <a:spcPct val="0"/>
              </a:spcBef>
              <a:buFontTx/>
              <a:buNone/>
            </a:pPr>
            <a:r>
              <a:rPr kumimoji="0" lang="en-US" altLang="en-US" sz="1800" b="1"/>
              <a:t>3	Moabites are made David's subjects, paying taxes (2 Samuel 8:2).</a:t>
            </a:r>
          </a:p>
          <a:p>
            <a:pPr lvl="3">
              <a:spcBef>
                <a:spcPct val="0"/>
              </a:spcBef>
              <a:buFontTx/>
              <a:buNone/>
            </a:pPr>
            <a:r>
              <a:rPr kumimoji="0" lang="en-US" altLang="en-US" sz="1800" b="1"/>
              <a:t>4	Edom defeated, controlled by troops and taxed (2 Samuel 8:13-14).</a:t>
            </a:r>
          </a:p>
          <a:p>
            <a:pPr lvl="3">
              <a:spcBef>
                <a:spcPct val="0"/>
              </a:spcBef>
              <a:buFontTx/>
              <a:buNone/>
            </a:pPr>
            <a:r>
              <a:rPr kumimoji="0" lang="en-US" altLang="en-US" sz="1800" b="1"/>
              <a:t>5	Ammon's power destroyed. Ammonite people used for forced labour (2 Samuel 12:26-31).</a:t>
            </a:r>
          </a:p>
          <a:p>
            <a:pPr lvl="3">
              <a:spcBef>
                <a:spcPct val="0"/>
              </a:spcBef>
              <a:buFontTx/>
              <a:buNone/>
            </a:pPr>
            <a:r>
              <a:rPr kumimoji="0" lang="en-US" altLang="en-US" sz="1800" b="1"/>
              <a:t>6	Defeat of King Hadadezer the Aramean. His vassal states (as far as the Euphrates) became David's (2 Samuel 10:15-19).</a:t>
            </a:r>
          </a:p>
          <a:p>
            <a:pPr lvl="3">
              <a:spcBef>
                <a:spcPct val="0"/>
              </a:spcBef>
              <a:buFontTx/>
              <a:buNone/>
            </a:pPr>
            <a:r>
              <a:rPr kumimoji="0" lang="en-US" altLang="en-US" sz="1800" b="1"/>
              <a:t>7	Damascus conquered, controlled by troops and taxed (2 Samuel 8:5-8).</a:t>
            </a:r>
            <a:endParaRPr kumimoji="0" lang="en-US" altLang="en-US" sz="24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cs typeface="Arial" charset="0"/>
              </a:rPr>
              <a:t>Rhetorical Structure of Chronicles</a:t>
            </a:r>
          </a:p>
        </p:txBody>
      </p:sp>
      <p:sp>
        <p:nvSpPr>
          <p:cNvPr id="51203" name="Text Box 3"/>
          <p:cNvSpPr txBox="1">
            <a:spLocks noChangeArrowheads="1"/>
          </p:cNvSpPr>
          <p:nvPr/>
        </p:nvSpPr>
        <p:spPr bwMode="auto">
          <a:xfrm>
            <a:off x="0" y="68580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cs typeface="Arial" charset="0"/>
              </a:rPr>
              <a:t>1 Chron 1-10: Genealogies and lists, narrative on Saul </a:t>
            </a:r>
          </a:p>
          <a:p>
            <a:pPr>
              <a:spcBef>
                <a:spcPct val="0"/>
              </a:spcBef>
              <a:buClrTx/>
              <a:buFontTx/>
              <a:buChar char="•"/>
            </a:pPr>
            <a:r>
              <a:rPr kumimoji="0" lang="en-US" altLang="en-US" sz="2400" b="1">
                <a:solidFill>
                  <a:schemeClr val="accent1"/>
                </a:solidFill>
                <a:cs typeface="Arial" charset="0"/>
              </a:rPr>
              <a:t>Introduces major subjects: Judah and Davidic tribes, Levi and priestly tribes/families</a:t>
            </a:r>
          </a:p>
          <a:p>
            <a:pPr>
              <a:spcBef>
                <a:spcPct val="0"/>
              </a:spcBef>
              <a:buClrTx/>
              <a:buFontTx/>
              <a:buChar char="•"/>
            </a:pPr>
            <a:r>
              <a:rPr kumimoji="0" lang="en-US" altLang="en-US" sz="2400" b="1">
                <a:solidFill>
                  <a:schemeClr val="accent1"/>
                </a:solidFill>
                <a:cs typeface="Arial" charset="0"/>
              </a:rPr>
              <a:t>Narrator comments present the “seeking” argument in traditional terms: seek God and receive blessing, forsaking leads to cursing.</a:t>
            </a:r>
          </a:p>
          <a:p>
            <a:pPr>
              <a:spcBef>
                <a:spcPct val="0"/>
              </a:spcBef>
              <a:buClrTx/>
              <a:buFontTx/>
              <a:buChar char="•"/>
            </a:pPr>
            <a:endParaRPr kumimoji="0" lang="en-US" altLang="en-US" sz="2400" b="1">
              <a:solidFill>
                <a:schemeClr val="accent1"/>
              </a:solidFill>
              <a:cs typeface="Arial" charset="0"/>
            </a:endParaRPr>
          </a:p>
          <a:p>
            <a:pPr>
              <a:spcBef>
                <a:spcPct val="0"/>
              </a:spcBef>
              <a:buClrTx/>
              <a:buFontTx/>
              <a:buNone/>
            </a:pPr>
            <a:r>
              <a:rPr kumimoji="0" lang="en-US" altLang="en-US" sz="2400" b="1">
                <a:cs typeface="Arial" charset="0"/>
              </a:rPr>
              <a:t>1 Chron 11- 2 Chron 9: Stories of David and Solomon </a:t>
            </a:r>
          </a:p>
          <a:p>
            <a:pPr>
              <a:spcBef>
                <a:spcPct val="0"/>
              </a:spcBef>
              <a:buClrTx/>
              <a:buFontTx/>
              <a:buNone/>
            </a:pPr>
            <a:r>
              <a:rPr kumimoji="0" lang="en-US" altLang="en-US" sz="2400" b="1">
                <a:solidFill>
                  <a:schemeClr val="accent1"/>
                </a:solidFill>
                <a:cs typeface="Arial" charset="0"/>
              </a:rPr>
              <a:t>Presents them as a model (paradigm) of correct cultic behavior.</a:t>
            </a:r>
          </a:p>
          <a:p>
            <a:pPr>
              <a:spcBef>
                <a:spcPct val="0"/>
              </a:spcBef>
              <a:buClrTx/>
              <a:buFontTx/>
              <a:buNone/>
            </a:pPr>
            <a:r>
              <a:rPr kumimoji="0" lang="en-US" altLang="en-US" sz="2400" b="1">
                <a:solidFill>
                  <a:schemeClr val="accent1"/>
                </a:solidFill>
                <a:cs typeface="Arial" charset="0"/>
              </a:rPr>
              <a:t>Narrator stays in background, but inductively by examples he modifies the concept of “seeking God” to show that when they establish the Temple cultus, God establishes them.</a:t>
            </a:r>
          </a:p>
          <a:p>
            <a:pPr>
              <a:spcBef>
                <a:spcPct val="0"/>
              </a:spcBef>
              <a:buClrTx/>
              <a:buFontTx/>
              <a:buNone/>
            </a:pPr>
            <a:endParaRPr kumimoji="0" lang="en-US" altLang="en-US" sz="2400" b="1">
              <a:cs typeface="Arial" charset="0"/>
            </a:endParaRPr>
          </a:p>
          <a:p>
            <a:pPr>
              <a:spcBef>
                <a:spcPct val="0"/>
              </a:spcBef>
              <a:buClrTx/>
              <a:buFontTx/>
              <a:buNone/>
            </a:pPr>
            <a:r>
              <a:rPr kumimoji="0" lang="en-US" altLang="en-US" sz="2400" b="1">
                <a:cs typeface="Arial" charset="0"/>
              </a:rPr>
              <a:t>2 Chron 10-36: Accounts of each generation of Davidic kings </a:t>
            </a:r>
          </a:p>
          <a:p>
            <a:pPr>
              <a:spcBef>
                <a:spcPct val="0"/>
              </a:spcBef>
              <a:buClrTx/>
              <a:buFontTx/>
              <a:buNone/>
            </a:pPr>
            <a:r>
              <a:rPr kumimoji="0" lang="en-US" altLang="en-US" sz="2400" b="1">
                <a:solidFill>
                  <a:schemeClr val="accent1"/>
                </a:solidFill>
                <a:cs typeface="Arial" charset="0"/>
              </a:rPr>
              <a:t>Narrator again comes to the foreground with comments evaluating each king according to “seeking” argument.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0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12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990600"/>
            <a:ext cx="914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A. 	Historical perspective of Chronicler:</a:t>
            </a:r>
          </a:p>
          <a:p>
            <a:pPr>
              <a:spcBef>
                <a:spcPct val="0"/>
              </a:spcBef>
              <a:buClrTx/>
              <a:buFontTx/>
              <a:buNone/>
            </a:pPr>
            <a:r>
              <a:rPr kumimoji="0" lang="en-US" altLang="en-US" sz="2400" b="1"/>
              <a:t>	</a:t>
            </a:r>
            <a:r>
              <a:rPr kumimoji="0" lang="en-US" altLang="en-US" sz="2400" b="1">
                <a:solidFill>
                  <a:schemeClr val="accent1"/>
                </a:solidFill>
              </a:rPr>
              <a:t>After return from exile</a:t>
            </a:r>
          </a:p>
          <a:p>
            <a:pPr>
              <a:spcBef>
                <a:spcPct val="0"/>
              </a:spcBef>
              <a:buClrTx/>
              <a:buFontTx/>
              <a:buNone/>
            </a:pPr>
            <a:r>
              <a:rPr kumimoji="0" lang="en-US" altLang="en-US" sz="2400" b="1"/>
              <a:t>                                                                    </a:t>
            </a:r>
          </a:p>
          <a:p>
            <a:pPr>
              <a:spcBef>
                <a:spcPct val="0"/>
              </a:spcBef>
              <a:buClrTx/>
              <a:buFontTx/>
              <a:buNone/>
            </a:pPr>
            <a:r>
              <a:rPr kumimoji="0" lang="en-US" altLang="en-US" sz="2400" b="1"/>
              <a:t>B. 	Content (What particular focus of Chronicles vs. Sam-Kgs?)</a:t>
            </a:r>
          </a:p>
          <a:p>
            <a:pPr>
              <a:spcBef>
                <a:spcPct val="0"/>
              </a:spcBef>
              <a:buClrTx/>
              <a:buFontTx/>
              <a:buNone/>
            </a:pPr>
            <a:r>
              <a:rPr kumimoji="0" lang="en-US" altLang="en-US" sz="2400" b="1"/>
              <a:t>	</a:t>
            </a:r>
            <a:r>
              <a:rPr kumimoji="0" lang="en-US" altLang="en-US" sz="2400" b="1">
                <a:solidFill>
                  <a:schemeClr val="accent1"/>
                </a:solidFill>
              </a:rPr>
              <a:t>Chron.: retells history of nation (emphasis on Judah) from		   creation to exile and the promise of return.</a:t>
            </a:r>
          </a:p>
          <a:p>
            <a:pPr>
              <a:spcBef>
                <a:spcPct val="0"/>
              </a:spcBef>
              <a:buClrTx/>
              <a:buFontTx/>
              <a:buNone/>
            </a:pPr>
            <a:r>
              <a:rPr kumimoji="0" lang="en-US" altLang="en-US" sz="2400" b="1">
                <a:solidFill>
                  <a:schemeClr val="accent1"/>
                </a:solidFill>
              </a:rPr>
              <a:t>   	Ez-Neh: tells of return and rebuilding, re-establishing the		   community.</a:t>
            </a:r>
          </a:p>
          <a:p>
            <a:pPr>
              <a:spcBef>
                <a:spcPct val="0"/>
              </a:spcBef>
              <a:buClrTx/>
              <a:buFontTx/>
              <a:buNone/>
            </a:pPr>
            <a:r>
              <a:rPr kumimoji="0" lang="en-US" altLang="en-US" sz="2400" b="1"/>
              <a:t>                                 </a:t>
            </a:r>
          </a:p>
          <a:p>
            <a:pPr>
              <a:spcBef>
                <a:spcPct val="0"/>
              </a:spcBef>
              <a:buClrTx/>
              <a:buFontTx/>
              <a:buNone/>
            </a:pPr>
            <a:r>
              <a:rPr kumimoji="0" lang="en-US" altLang="en-US" sz="2400" b="1"/>
              <a:t>C. 	Impact of exile: </a:t>
            </a:r>
          </a:p>
          <a:p>
            <a:pPr>
              <a:spcBef>
                <a:spcPct val="0"/>
              </a:spcBef>
              <a:buClrTx/>
              <a:buFontTx/>
              <a:buNone/>
            </a:pPr>
            <a:r>
              <a:rPr kumimoji="0" lang="en-US" altLang="en-US" sz="2400" b="1"/>
              <a:t>	</a:t>
            </a:r>
            <a:r>
              <a:rPr kumimoji="0" lang="en-US" altLang="en-US" sz="2400" b="1">
                <a:solidFill>
                  <a:schemeClr val="accent1"/>
                </a:solidFill>
              </a:rPr>
              <a:t>greater access to the Law, </a:t>
            </a:r>
            <a:br>
              <a:rPr kumimoji="0" lang="en-US" altLang="en-US" sz="2400" b="1">
                <a:solidFill>
                  <a:schemeClr val="accent1"/>
                </a:solidFill>
              </a:rPr>
            </a:br>
            <a:r>
              <a:rPr kumimoji="0" lang="en-US" altLang="en-US" sz="2400" b="1">
                <a:solidFill>
                  <a:schemeClr val="accent1"/>
                </a:solidFill>
              </a:rPr>
              <a:t>	stricter supervision  of cult.</a:t>
            </a:r>
          </a:p>
          <a:p>
            <a:pPr>
              <a:spcBef>
                <a:spcPct val="0"/>
              </a:spcBef>
              <a:buClrTx/>
              <a:buFontTx/>
              <a:buNone/>
            </a:pPr>
            <a:r>
              <a:rPr kumimoji="0" lang="en-US" altLang="en-US" sz="2400" b="1"/>
              <a:t>	</a:t>
            </a:r>
            <a:r>
              <a:rPr kumimoji="0" lang="en-US" altLang="en-US" sz="2400" b="1">
                <a:solidFill>
                  <a:schemeClr val="hlink"/>
                </a:solidFill>
              </a:rPr>
              <a:t>major impact on shape of Hebrew Bible (Pent, DtrH, ChrH.)</a:t>
            </a:r>
          </a:p>
        </p:txBody>
      </p:sp>
      <p:sp>
        <p:nvSpPr>
          <p:cNvPr id="52227" name="Rectangle 3"/>
          <p:cNvSpPr>
            <a:spLocks noChangeArrowheads="1"/>
          </p:cNvSpPr>
          <p:nvPr/>
        </p:nvSpPr>
        <p:spPr bwMode="auto">
          <a:xfrm>
            <a:off x="381000" y="228600"/>
            <a:ext cx="830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Assign. #15:CHRONISTIC HISTORY (1 of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8">
                                            <p:txEl>
                                              <p:pRg st="1" end="1"/>
                                            </p:txEl>
                                          </p:spTgt>
                                        </p:tgtEl>
                                        <p:attrNameLst>
                                          <p:attrName>style.visibility</p:attrName>
                                        </p:attrNameLst>
                                      </p:cBhvr>
                                      <p:to>
                                        <p:strVal val="visible"/>
                                      </p:to>
                                    </p:set>
                                    <p:anim calcmode="lin" valueType="num">
                                      <p:cBhvr additive="base">
                                        <p:cTn id="13" dur="500" fill="hold"/>
                                        <p:tgtEl>
                                          <p:spTgt spid="4505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8">
                                            <p:txEl>
                                              <p:pRg st="2" end="2"/>
                                            </p:txEl>
                                          </p:spTgt>
                                        </p:tgtEl>
                                        <p:attrNameLst>
                                          <p:attrName>style.visibility</p:attrName>
                                        </p:attrNameLst>
                                      </p:cBhvr>
                                      <p:to>
                                        <p:strVal val="visible"/>
                                      </p:to>
                                    </p:set>
                                    <p:anim calcmode="lin" valueType="num">
                                      <p:cBhvr additive="base">
                                        <p:cTn id="19" dur="500" fill="hold"/>
                                        <p:tgtEl>
                                          <p:spTgt spid="4505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8">
                                            <p:txEl>
                                              <p:pRg st="3" end="3"/>
                                            </p:txEl>
                                          </p:spTgt>
                                        </p:tgtEl>
                                        <p:attrNameLst>
                                          <p:attrName>style.visibility</p:attrName>
                                        </p:attrNameLst>
                                      </p:cBhvr>
                                      <p:to>
                                        <p:strVal val="visible"/>
                                      </p:to>
                                    </p:set>
                                    <p:anim calcmode="lin" valueType="num">
                                      <p:cBhvr additive="base">
                                        <p:cTn id="25" dur="500" fill="hold"/>
                                        <p:tgtEl>
                                          <p:spTgt spid="4505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5058">
                                            <p:txEl>
                                              <p:pRg st="4" end="4"/>
                                            </p:txEl>
                                          </p:spTgt>
                                        </p:tgtEl>
                                        <p:attrNameLst>
                                          <p:attrName>style.visibility</p:attrName>
                                        </p:attrNameLst>
                                      </p:cBhvr>
                                      <p:to>
                                        <p:strVal val="visible"/>
                                      </p:to>
                                    </p:set>
                                    <p:anim calcmode="lin" valueType="num">
                                      <p:cBhvr additive="base">
                                        <p:cTn id="31" dur="500" fill="hold"/>
                                        <p:tgtEl>
                                          <p:spTgt spid="4505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505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5058">
                                            <p:txEl>
                                              <p:pRg st="5" end="5"/>
                                            </p:txEl>
                                          </p:spTgt>
                                        </p:tgtEl>
                                        <p:attrNameLst>
                                          <p:attrName>style.visibility</p:attrName>
                                        </p:attrNameLst>
                                      </p:cBhvr>
                                      <p:to>
                                        <p:strVal val="visible"/>
                                      </p:to>
                                    </p:set>
                                    <p:anim calcmode="lin" valueType="num">
                                      <p:cBhvr additive="base">
                                        <p:cTn id="37" dur="500" fill="hold"/>
                                        <p:tgtEl>
                                          <p:spTgt spid="4505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05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5058">
                                            <p:txEl>
                                              <p:pRg st="6" end="6"/>
                                            </p:txEl>
                                          </p:spTgt>
                                        </p:tgtEl>
                                        <p:attrNameLst>
                                          <p:attrName>style.visibility</p:attrName>
                                        </p:attrNameLst>
                                      </p:cBhvr>
                                      <p:to>
                                        <p:strVal val="visible"/>
                                      </p:to>
                                    </p:set>
                                    <p:anim calcmode="lin" valueType="num">
                                      <p:cBhvr additive="base">
                                        <p:cTn id="43" dur="500" fill="hold"/>
                                        <p:tgtEl>
                                          <p:spTgt spid="4505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505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5058">
                                            <p:txEl>
                                              <p:pRg st="7" end="7"/>
                                            </p:txEl>
                                          </p:spTgt>
                                        </p:tgtEl>
                                        <p:attrNameLst>
                                          <p:attrName>style.visibility</p:attrName>
                                        </p:attrNameLst>
                                      </p:cBhvr>
                                      <p:to>
                                        <p:strVal val="visible"/>
                                      </p:to>
                                    </p:set>
                                    <p:anim calcmode="lin" valueType="num">
                                      <p:cBhvr additive="base">
                                        <p:cTn id="49" dur="500" fill="hold"/>
                                        <p:tgtEl>
                                          <p:spTgt spid="4505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505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5058">
                                            <p:txEl>
                                              <p:pRg st="8" end="8"/>
                                            </p:txEl>
                                          </p:spTgt>
                                        </p:tgtEl>
                                        <p:attrNameLst>
                                          <p:attrName>style.visibility</p:attrName>
                                        </p:attrNameLst>
                                      </p:cBhvr>
                                      <p:to>
                                        <p:strVal val="visible"/>
                                      </p:to>
                                    </p:set>
                                    <p:anim calcmode="lin" valueType="num">
                                      <p:cBhvr additive="base">
                                        <p:cTn id="55" dur="500" fill="hold"/>
                                        <p:tgtEl>
                                          <p:spTgt spid="4505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505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5058">
                                            <p:txEl>
                                              <p:pRg st="9" end="9"/>
                                            </p:txEl>
                                          </p:spTgt>
                                        </p:tgtEl>
                                        <p:attrNameLst>
                                          <p:attrName>style.visibility</p:attrName>
                                        </p:attrNameLst>
                                      </p:cBhvr>
                                      <p:to>
                                        <p:strVal val="visible"/>
                                      </p:to>
                                    </p:set>
                                    <p:anim calcmode="lin" valueType="num">
                                      <p:cBhvr additive="base">
                                        <p:cTn id="61" dur="500" fill="hold"/>
                                        <p:tgtEl>
                                          <p:spTgt spid="45058">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505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914400"/>
            <a:ext cx="91440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D. 	Compositional nature:</a:t>
            </a:r>
          </a:p>
          <a:p>
            <a:pPr>
              <a:spcBef>
                <a:spcPct val="0"/>
              </a:spcBef>
              <a:buClrTx/>
              <a:buFontTx/>
              <a:buNone/>
            </a:pPr>
            <a:r>
              <a:rPr kumimoji="0" lang="en-US" altLang="en-US" sz="2400" b="1"/>
              <a:t>	</a:t>
            </a:r>
            <a:r>
              <a:rPr kumimoji="0" lang="en-US" altLang="en-US" sz="2400" b="1">
                <a:solidFill>
                  <a:schemeClr val="accent1"/>
                </a:solidFill>
              </a:rPr>
              <a:t>disunity: </a:t>
            </a:r>
          </a:p>
          <a:p>
            <a:pPr>
              <a:spcBef>
                <a:spcPct val="0"/>
              </a:spcBef>
              <a:buClrTx/>
              <a:buFontTx/>
              <a:buNone/>
            </a:pPr>
            <a:r>
              <a:rPr kumimoji="0" lang="en-US" altLang="en-US" sz="2400" b="1">
                <a:solidFill>
                  <a:schemeClr val="accent1"/>
                </a:solidFill>
              </a:rPr>
              <a:t>		different types of material, sources edited, then </a:t>
            </a:r>
            <a:br>
              <a:rPr kumimoji="0" lang="en-US" altLang="en-US" sz="2400" b="1">
                <a:solidFill>
                  <a:schemeClr val="accent1"/>
                </a:solidFill>
              </a:rPr>
            </a:br>
            <a:r>
              <a:rPr kumimoji="0" lang="en-US" altLang="en-US" sz="2400" b="1">
                <a:solidFill>
                  <a:schemeClr val="accent1"/>
                </a:solidFill>
              </a:rPr>
              <a:t>		re-edited with additions. (note ending and </a:t>
            </a:r>
            <a:br>
              <a:rPr kumimoji="0" lang="en-US" altLang="en-US" sz="2400" b="1">
                <a:solidFill>
                  <a:schemeClr val="accent1"/>
                </a:solidFill>
              </a:rPr>
            </a:br>
            <a:r>
              <a:rPr kumimoji="0" lang="en-US" altLang="en-US" sz="2400" b="1">
                <a:solidFill>
                  <a:schemeClr val="accent1"/>
                </a:solidFill>
              </a:rPr>
              <a:t>		question of unity w/Ezra-Neh)</a:t>
            </a:r>
          </a:p>
          <a:p>
            <a:pPr>
              <a:spcBef>
                <a:spcPct val="0"/>
              </a:spcBef>
              <a:buClrTx/>
              <a:buFontTx/>
              <a:buNone/>
            </a:pPr>
            <a:r>
              <a:rPr kumimoji="0" lang="en-US" altLang="en-US" sz="2400" b="1"/>
              <a:t>   	</a:t>
            </a:r>
            <a:r>
              <a:rPr kumimoji="0" lang="en-US" altLang="en-US" sz="2400" b="1">
                <a:solidFill>
                  <a:schemeClr val="accent2"/>
                </a:solidFill>
              </a:rPr>
              <a:t>unity of Chron: </a:t>
            </a:r>
          </a:p>
          <a:p>
            <a:pPr>
              <a:spcBef>
                <a:spcPct val="0"/>
              </a:spcBef>
              <a:buClrTx/>
              <a:buFontTx/>
              <a:buNone/>
            </a:pPr>
            <a:r>
              <a:rPr kumimoji="0" lang="en-US" altLang="en-US" sz="2400" b="1">
                <a:solidFill>
                  <a:schemeClr val="accent2"/>
                </a:solidFill>
              </a:rPr>
              <a:t>		Chr.'s theology of history (related to intention), </a:t>
            </a:r>
            <a:br>
              <a:rPr kumimoji="0" lang="en-US" altLang="en-US" sz="2400" b="1">
                <a:solidFill>
                  <a:schemeClr val="accent2"/>
                </a:solidFill>
              </a:rPr>
            </a:br>
            <a:r>
              <a:rPr kumimoji="0" lang="en-US" altLang="en-US" sz="2400" b="1">
                <a:solidFill>
                  <a:schemeClr val="accent2"/>
                </a:solidFill>
              </a:rPr>
              <a:t>		expressed through Davidic paradigm as organizing </a:t>
            </a:r>
            <a:br>
              <a:rPr kumimoji="0" lang="en-US" altLang="en-US" sz="2400" b="1">
                <a:solidFill>
                  <a:schemeClr val="accent2"/>
                </a:solidFill>
              </a:rPr>
            </a:br>
            <a:r>
              <a:rPr kumimoji="0" lang="en-US" altLang="en-US" sz="2400" b="1">
                <a:solidFill>
                  <a:schemeClr val="accent2"/>
                </a:solidFill>
              </a:rPr>
              <a:t>		structure </a:t>
            </a:r>
          </a:p>
          <a:p>
            <a:pPr>
              <a:spcBef>
                <a:spcPct val="0"/>
              </a:spcBef>
              <a:buClrTx/>
              <a:buFontTx/>
              <a:buNone/>
            </a:pPr>
            <a:endParaRPr kumimoji="0" lang="en-US" altLang="en-US" sz="2400" b="1">
              <a:solidFill>
                <a:schemeClr val="accent2"/>
              </a:solidFill>
            </a:endParaRPr>
          </a:p>
          <a:p>
            <a:pPr>
              <a:spcBef>
                <a:spcPct val="0"/>
              </a:spcBef>
              <a:buClrTx/>
              <a:buFontTx/>
              <a:buNone/>
            </a:pPr>
            <a:r>
              <a:rPr kumimoji="0" lang="en-US" altLang="en-US" sz="2400" b="1"/>
              <a:t>E. 	Intention (Chron.):</a:t>
            </a:r>
          </a:p>
          <a:p>
            <a:pPr>
              <a:spcBef>
                <a:spcPct val="0"/>
              </a:spcBef>
              <a:buClrTx/>
              <a:buFontTx/>
              <a:buNone/>
            </a:pPr>
            <a:r>
              <a:rPr kumimoji="0" lang="en-US" altLang="en-US" sz="2400" b="1"/>
              <a:t>		</a:t>
            </a:r>
            <a:r>
              <a:rPr kumimoji="0" lang="en-US" altLang="en-US" sz="2400" b="1">
                <a:solidFill>
                  <a:schemeClr val="accent1"/>
                </a:solidFill>
              </a:rPr>
              <a:t>To present a message of hope, that all goes well when</a:t>
            </a:r>
            <a:br>
              <a:rPr kumimoji="0" lang="en-US" altLang="en-US" sz="2400" b="1">
                <a:solidFill>
                  <a:schemeClr val="accent1"/>
                </a:solidFill>
              </a:rPr>
            </a:br>
            <a:r>
              <a:rPr kumimoji="0" lang="en-US" altLang="en-US" sz="2400" b="1">
                <a:solidFill>
                  <a:schemeClr val="accent1"/>
                </a:solidFill>
              </a:rPr>
              <a:t>		one seeks God.      </a:t>
            </a:r>
            <a:r>
              <a:rPr kumimoji="0" lang="en-US" altLang="en-US" sz="2400" b="1"/>
              <a:t>                         </a:t>
            </a:r>
          </a:p>
          <a:p>
            <a:pPr>
              <a:spcBef>
                <a:spcPct val="0"/>
              </a:spcBef>
              <a:buClrTx/>
              <a:buFontTx/>
              <a:buNone/>
            </a:pPr>
            <a:r>
              <a:rPr kumimoji="0" lang="en-US" altLang="en-US" sz="2400" b="1"/>
              <a:t>F. 	Major theme: </a:t>
            </a:r>
          </a:p>
          <a:p>
            <a:pPr>
              <a:spcBef>
                <a:spcPct val="0"/>
              </a:spcBef>
              <a:buClrTx/>
              <a:buFontTx/>
              <a:buNone/>
            </a:pPr>
            <a:r>
              <a:rPr kumimoji="0" lang="en-US" altLang="en-US" sz="2400" b="1"/>
              <a:t>		</a:t>
            </a:r>
            <a:r>
              <a:rPr kumimoji="0" lang="en-US" altLang="en-US" sz="2400" b="1">
                <a:solidFill>
                  <a:schemeClr val="accent1"/>
                </a:solidFill>
              </a:rPr>
              <a:t>seeking (cultic) God brings blessing; forsaking </a:t>
            </a:r>
            <a:br>
              <a:rPr kumimoji="0" lang="en-US" altLang="en-US" sz="2400" b="1">
                <a:solidFill>
                  <a:schemeClr val="accent1"/>
                </a:solidFill>
              </a:rPr>
            </a:br>
            <a:r>
              <a:rPr kumimoji="0" lang="en-US" altLang="en-US" sz="2400" b="1">
                <a:solidFill>
                  <a:schemeClr val="accent1"/>
                </a:solidFill>
              </a:rPr>
              <a:t>		God brings cursing (disaster)   </a:t>
            </a:r>
            <a:r>
              <a:rPr kumimoji="0" lang="en-US" altLang="en-US" sz="2400" b="1"/>
              <a:t>                            </a:t>
            </a:r>
            <a:endParaRPr kumimoji="0" lang="en-US" altLang="en-US" sz="2400"/>
          </a:p>
        </p:txBody>
      </p:sp>
      <p:sp>
        <p:nvSpPr>
          <p:cNvPr id="53251" name="Rectangle 3"/>
          <p:cNvSpPr>
            <a:spLocks noChangeArrowheads="1"/>
          </p:cNvSpPr>
          <p:nvPr/>
        </p:nvSpPr>
        <p:spPr bwMode="auto">
          <a:xfrm>
            <a:off x="2209800" y="228600"/>
            <a:ext cx="462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CHRONISTIC HISTORY (2 of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additive="base">
                                        <p:cTn id="7" dur="500" fill="hold"/>
                                        <p:tgtEl>
                                          <p:spTgt spid="471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6">
                                            <p:txEl>
                                              <p:pRg st="1" end="1"/>
                                            </p:txEl>
                                          </p:spTgt>
                                        </p:tgtEl>
                                        <p:attrNameLst>
                                          <p:attrName>style.visibility</p:attrName>
                                        </p:attrNameLst>
                                      </p:cBhvr>
                                      <p:to>
                                        <p:strVal val="visible"/>
                                      </p:to>
                                    </p:set>
                                    <p:anim calcmode="lin" valueType="num">
                                      <p:cBhvr additive="base">
                                        <p:cTn id="13" dur="500" fill="hold"/>
                                        <p:tgtEl>
                                          <p:spTgt spid="471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6">
                                            <p:txEl>
                                              <p:pRg st="2" end="2"/>
                                            </p:txEl>
                                          </p:spTgt>
                                        </p:tgtEl>
                                        <p:attrNameLst>
                                          <p:attrName>style.visibility</p:attrName>
                                        </p:attrNameLst>
                                      </p:cBhvr>
                                      <p:to>
                                        <p:strVal val="visible"/>
                                      </p:to>
                                    </p:set>
                                    <p:anim calcmode="lin" valueType="num">
                                      <p:cBhvr additive="base">
                                        <p:cTn id="19" dur="500" fill="hold"/>
                                        <p:tgtEl>
                                          <p:spTgt spid="4710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6">
                                            <p:txEl>
                                              <p:pRg st="3" end="3"/>
                                            </p:txEl>
                                          </p:spTgt>
                                        </p:tgtEl>
                                        <p:attrNameLst>
                                          <p:attrName>style.visibility</p:attrName>
                                        </p:attrNameLst>
                                      </p:cBhvr>
                                      <p:to>
                                        <p:strVal val="visible"/>
                                      </p:to>
                                    </p:set>
                                    <p:anim calcmode="lin" valueType="num">
                                      <p:cBhvr additive="base">
                                        <p:cTn id="25" dur="500" fill="hold"/>
                                        <p:tgtEl>
                                          <p:spTgt spid="4710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6">
                                            <p:txEl>
                                              <p:pRg st="4" end="4"/>
                                            </p:txEl>
                                          </p:spTgt>
                                        </p:tgtEl>
                                        <p:attrNameLst>
                                          <p:attrName>style.visibility</p:attrName>
                                        </p:attrNameLst>
                                      </p:cBhvr>
                                      <p:to>
                                        <p:strVal val="visible"/>
                                      </p:to>
                                    </p:set>
                                    <p:anim calcmode="lin" valueType="num">
                                      <p:cBhvr additive="base">
                                        <p:cTn id="31" dur="500" fill="hold"/>
                                        <p:tgtEl>
                                          <p:spTgt spid="4710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7106">
                                            <p:txEl>
                                              <p:pRg st="6" end="6"/>
                                            </p:txEl>
                                          </p:spTgt>
                                        </p:tgtEl>
                                        <p:attrNameLst>
                                          <p:attrName>style.visibility</p:attrName>
                                        </p:attrNameLst>
                                      </p:cBhvr>
                                      <p:to>
                                        <p:strVal val="visible"/>
                                      </p:to>
                                    </p:set>
                                    <p:anim calcmode="lin" valueType="num">
                                      <p:cBhvr additive="base">
                                        <p:cTn id="37" dur="500" fill="hold"/>
                                        <p:tgtEl>
                                          <p:spTgt spid="4710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10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7106">
                                            <p:txEl>
                                              <p:pRg st="7" end="7"/>
                                            </p:txEl>
                                          </p:spTgt>
                                        </p:tgtEl>
                                        <p:attrNameLst>
                                          <p:attrName>style.visibility</p:attrName>
                                        </p:attrNameLst>
                                      </p:cBhvr>
                                      <p:to>
                                        <p:strVal val="visible"/>
                                      </p:to>
                                    </p:set>
                                    <p:anim calcmode="lin" valueType="num">
                                      <p:cBhvr additive="base">
                                        <p:cTn id="43" dur="500" fill="hold"/>
                                        <p:tgtEl>
                                          <p:spTgt spid="4710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710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7106">
                                            <p:txEl>
                                              <p:pRg st="8" end="8"/>
                                            </p:txEl>
                                          </p:spTgt>
                                        </p:tgtEl>
                                        <p:attrNameLst>
                                          <p:attrName>style.visibility</p:attrName>
                                        </p:attrNameLst>
                                      </p:cBhvr>
                                      <p:to>
                                        <p:strVal val="visible"/>
                                      </p:to>
                                    </p:set>
                                    <p:anim calcmode="lin" valueType="num">
                                      <p:cBhvr additive="base">
                                        <p:cTn id="49" dur="500" fill="hold"/>
                                        <p:tgtEl>
                                          <p:spTgt spid="47106">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710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7106">
                                            <p:txEl>
                                              <p:pRg st="9" end="9"/>
                                            </p:txEl>
                                          </p:spTgt>
                                        </p:tgtEl>
                                        <p:attrNameLst>
                                          <p:attrName>style.visibility</p:attrName>
                                        </p:attrNameLst>
                                      </p:cBhvr>
                                      <p:to>
                                        <p:strVal val="visible"/>
                                      </p:to>
                                    </p:set>
                                    <p:anim calcmode="lin" valueType="num">
                                      <p:cBhvr additive="base">
                                        <p:cTn id="55" dur="500" fill="hold"/>
                                        <p:tgtEl>
                                          <p:spTgt spid="47106">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710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838200"/>
            <a:ext cx="914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G. 	Structure of Chron.:</a:t>
            </a:r>
          </a:p>
          <a:p>
            <a:pPr>
              <a:spcBef>
                <a:spcPct val="0"/>
              </a:spcBef>
              <a:buClrTx/>
              <a:buFontTx/>
              <a:buNone/>
            </a:pPr>
            <a:r>
              <a:rPr kumimoji="0" lang="en-US" altLang="en-US" sz="2400" b="1"/>
              <a:t>	</a:t>
            </a:r>
            <a:r>
              <a:rPr kumimoji="0" lang="en-US" altLang="en-US" sz="2400" b="1">
                <a:solidFill>
                  <a:schemeClr val="accent1"/>
                </a:solidFill>
              </a:rPr>
              <a:t>First, David (and Solomon) are stereotypically portrayed as	a model of ones who sought Yahweh.  As they established the</a:t>
            </a:r>
            <a:br>
              <a:rPr kumimoji="0" lang="en-US" altLang="en-US" sz="2400" b="1">
                <a:solidFill>
                  <a:schemeClr val="accent1"/>
                </a:solidFill>
              </a:rPr>
            </a:br>
            <a:r>
              <a:rPr kumimoji="0" lang="en-US" altLang="en-US" sz="2400" b="1">
                <a:solidFill>
                  <a:schemeClr val="accent1"/>
                </a:solidFill>
              </a:rPr>
              <a:t>	 proper worship of God, God established them and Israel.</a:t>
            </a:r>
          </a:p>
          <a:p>
            <a:pPr>
              <a:spcBef>
                <a:spcPct val="0"/>
              </a:spcBef>
              <a:buClrTx/>
              <a:buFontTx/>
              <a:buNone/>
            </a:pPr>
            <a:r>
              <a:rPr kumimoji="0" lang="en-US" altLang="en-US" sz="2400" b="1"/>
              <a:t>            </a:t>
            </a:r>
          </a:p>
          <a:p>
            <a:pPr>
              <a:spcBef>
                <a:spcPct val="0"/>
              </a:spcBef>
              <a:buClrTx/>
              <a:buFontTx/>
              <a:buNone/>
            </a:pPr>
            <a:r>
              <a:rPr kumimoji="0" lang="en-US" altLang="en-US" sz="2400" b="1"/>
              <a:t>	</a:t>
            </a:r>
            <a:r>
              <a:rPr kumimoji="0" lang="en-US" altLang="en-US" sz="2400" b="1">
                <a:solidFill>
                  <a:schemeClr val="accent1"/>
                </a:solidFill>
              </a:rPr>
              <a:t>Then the following Davidic kings are each presented 		explicitly or implicitly in comparison to the model of David.</a:t>
            </a:r>
          </a:p>
          <a:p>
            <a:pPr>
              <a:spcBef>
                <a:spcPct val="0"/>
              </a:spcBef>
              <a:buClrTx/>
              <a:buFontTx/>
              <a:buNone/>
            </a:pPr>
            <a:r>
              <a:rPr kumimoji="0" lang="en-US" altLang="en-US" sz="2400" b="1">
                <a:solidFill>
                  <a:schemeClr val="hlink"/>
                </a:solidFill>
              </a:rPr>
              <a:t>	New emphasis: Each generation has its chance to change.</a:t>
            </a:r>
          </a:p>
          <a:p>
            <a:pPr>
              <a:spcBef>
                <a:spcPct val="0"/>
              </a:spcBef>
              <a:buClrTx/>
              <a:buFontTx/>
              <a:buNone/>
            </a:pPr>
            <a:endParaRPr kumimoji="0" lang="en-US" altLang="en-US" sz="2400" b="1">
              <a:solidFill>
                <a:schemeClr val="hlink"/>
              </a:solidFill>
            </a:endParaRPr>
          </a:p>
          <a:p>
            <a:pPr>
              <a:spcBef>
                <a:spcPct val="0"/>
              </a:spcBef>
              <a:buClrTx/>
              <a:buFontTx/>
              <a:buNone/>
            </a:pPr>
            <a:r>
              <a:rPr kumimoji="0" lang="en-US" altLang="en-US" sz="2400" b="1"/>
              <a:t>H. 	Independent, self-contained books?</a:t>
            </a:r>
          </a:p>
          <a:p>
            <a:pPr>
              <a:spcBef>
                <a:spcPct val="0"/>
              </a:spcBef>
              <a:buClrTx/>
              <a:buFontTx/>
              <a:buNone/>
            </a:pPr>
            <a:r>
              <a:rPr kumimoji="0" lang="en-US" altLang="en-US" sz="2400" b="1"/>
              <a:t>	</a:t>
            </a:r>
            <a:r>
              <a:rPr kumimoji="0" lang="en-US" altLang="en-US" sz="2400" b="1">
                <a:solidFill>
                  <a:schemeClr val="accent1"/>
                </a:solidFill>
              </a:rPr>
              <a:t>No, show signs of growing and merging</a:t>
            </a:r>
          </a:p>
          <a:p>
            <a:pPr>
              <a:spcBef>
                <a:spcPct val="0"/>
              </a:spcBef>
              <a:buClrTx/>
              <a:buFontTx/>
              <a:buNone/>
            </a:pPr>
            <a:endParaRPr kumimoji="0" lang="en-US" altLang="en-US" sz="2400" b="1">
              <a:solidFill>
                <a:schemeClr val="accent1"/>
              </a:solidFill>
            </a:endParaRPr>
          </a:p>
          <a:p>
            <a:pPr>
              <a:spcBef>
                <a:spcPct val="0"/>
              </a:spcBef>
              <a:buClrTx/>
              <a:buFontTx/>
              <a:buNone/>
            </a:pPr>
            <a:r>
              <a:rPr kumimoji="0" lang="en-US" altLang="en-US" sz="2400" b="1"/>
              <a:t>I. 	Authorship:</a:t>
            </a:r>
          </a:p>
          <a:p>
            <a:pPr>
              <a:spcBef>
                <a:spcPct val="0"/>
              </a:spcBef>
              <a:buClrTx/>
              <a:buFontTx/>
              <a:buNone/>
            </a:pPr>
            <a:r>
              <a:rPr kumimoji="0" lang="en-US" altLang="en-US" sz="2400" b="1"/>
              <a:t>	</a:t>
            </a:r>
            <a:r>
              <a:rPr kumimoji="0" lang="en-US" altLang="en-US" sz="2400" b="1">
                <a:solidFill>
                  <a:schemeClr val="accent1"/>
                </a:solidFill>
              </a:rPr>
              <a:t>Chronicles: one primary editor/authors (w/revisions)</a:t>
            </a:r>
          </a:p>
          <a:p>
            <a:pPr>
              <a:spcBef>
                <a:spcPct val="0"/>
              </a:spcBef>
              <a:buClrTx/>
              <a:buFontTx/>
              <a:buNone/>
            </a:pPr>
            <a:r>
              <a:rPr kumimoji="0" lang="en-US" altLang="en-US" sz="2400" b="1">
                <a:solidFill>
                  <a:schemeClr val="accent1"/>
                </a:solidFill>
              </a:rPr>
              <a:t>   	Ezra-Neh: different authors/editors</a:t>
            </a:r>
            <a:endParaRPr kumimoji="0" lang="en-US" altLang="en-US" sz="2400">
              <a:solidFill>
                <a:schemeClr val="accent1"/>
              </a:solidFill>
            </a:endParaRPr>
          </a:p>
        </p:txBody>
      </p:sp>
      <p:sp>
        <p:nvSpPr>
          <p:cNvPr id="54275" name="Rectangle 3"/>
          <p:cNvSpPr>
            <a:spLocks noChangeArrowheads="1"/>
          </p:cNvSpPr>
          <p:nvPr/>
        </p:nvSpPr>
        <p:spPr bwMode="auto">
          <a:xfrm>
            <a:off x="2286000" y="152400"/>
            <a:ext cx="4624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CHRONISTIC HISTORY (3 of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additive="base">
                                        <p:cTn id="7" dur="500" fill="hold"/>
                                        <p:tgtEl>
                                          <p:spTgt spid="491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4">
                                            <p:txEl>
                                              <p:pRg st="1" end="1"/>
                                            </p:txEl>
                                          </p:spTgt>
                                        </p:tgtEl>
                                        <p:attrNameLst>
                                          <p:attrName>style.visibility</p:attrName>
                                        </p:attrNameLst>
                                      </p:cBhvr>
                                      <p:to>
                                        <p:strVal val="visible"/>
                                      </p:to>
                                    </p:set>
                                    <p:anim calcmode="lin" valueType="num">
                                      <p:cBhvr additive="base">
                                        <p:cTn id="13" dur="500" fill="hold"/>
                                        <p:tgtEl>
                                          <p:spTgt spid="4915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4">
                                            <p:txEl>
                                              <p:pRg st="2" end="2"/>
                                            </p:txEl>
                                          </p:spTgt>
                                        </p:tgtEl>
                                        <p:attrNameLst>
                                          <p:attrName>style.visibility</p:attrName>
                                        </p:attrNameLst>
                                      </p:cBhvr>
                                      <p:to>
                                        <p:strVal val="visible"/>
                                      </p:to>
                                    </p:set>
                                    <p:anim calcmode="lin" valueType="num">
                                      <p:cBhvr additive="base">
                                        <p:cTn id="19" dur="500" fill="hold"/>
                                        <p:tgtEl>
                                          <p:spTgt spid="4915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4">
                                            <p:txEl>
                                              <p:pRg st="3" end="3"/>
                                            </p:txEl>
                                          </p:spTgt>
                                        </p:tgtEl>
                                        <p:attrNameLst>
                                          <p:attrName>style.visibility</p:attrName>
                                        </p:attrNameLst>
                                      </p:cBhvr>
                                      <p:to>
                                        <p:strVal val="visible"/>
                                      </p:to>
                                    </p:set>
                                    <p:anim calcmode="lin" valueType="num">
                                      <p:cBhvr additive="base">
                                        <p:cTn id="25" dur="500" fill="hold"/>
                                        <p:tgtEl>
                                          <p:spTgt spid="4915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4">
                                            <p:txEl>
                                              <p:pRg st="4" end="4"/>
                                            </p:txEl>
                                          </p:spTgt>
                                        </p:tgtEl>
                                        <p:attrNameLst>
                                          <p:attrName>style.visibility</p:attrName>
                                        </p:attrNameLst>
                                      </p:cBhvr>
                                      <p:to>
                                        <p:strVal val="visible"/>
                                      </p:to>
                                    </p:set>
                                    <p:anim calcmode="lin" valueType="num">
                                      <p:cBhvr additive="base">
                                        <p:cTn id="31" dur="500" fill="hold"/>
                                        <p:tgtEl>
                                          <p:spTgt spid="4915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54">
                                            <p:txEl>
                                              <p:pRg st="6" end="6"/>
                                            </p:txEl>
                                          </p:spTgt>
                                        </p:tgtEl>
                                        <p:attrNameLst>
                                          <p:attrName>style.visibility</p:attrName>
                                        </p:attrNameLst>
                                      </p:cBhvr>
                                      <p:to>
                                        <p:strVal val="visible"/>
                                      </p:to>
                                    </p:set>
                                    <p:anim calcmode="lin" valueType="num">
                                      <p:cBhvr additive="base">
                                        <p:cTn id="37" dur="500" fill="hold"/>
                                        <p:tgtEl>
                                          <p:spTgt spid="4915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15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54">
                                            <p:txEl>
                                              <p:pRg st="7" end="7"/>
                                            </p:txEl>
                                          </p:spTgt>
                                        </p:tgtEl>
                                        <p:attrNameLst>
                                          <p:attrName>style.visibility</p:attrName>
                                        </p:attrNameLst>
                                      </p:cBhvr>
                                      <p:to>
                                        <p:strVal val="visible"/>
                                      </p:to>
                                    </p:set>
                                    <p:anim calcmode="lin" valueType="num">
                                      <p:cBhvr additive="base">
                                        <p:cTn id="43" dur="500" fill="hold"/>
                                        <p:tgtEl>
                                          <p:spTgt spid="4915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15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154">
                                            <p:txEl>
                                              <p:pRg st="9" end="9"/>
                                            </p:txEl>
                                          </p:spTgt>
                                        </p:tgtEl>
                                        <p:attrNameLst>
                                          <p:attrName>style.visibility</p:attrName>
                                        </p:attrNameLst>
                                      </p:cBhvr>
                                      <p:to>
                                        <p:strVal val="visible"/>
                                      </p:to>
                                    </p:set>
                                    <p:anim calcmode="lin" valueType="num">
                                      <p:cBhvr additive="base">
                                        <p:cTn id="49" dur="500" fill="hold"/>
                                        <p:tgtEl>
                                          <p:spTgt spid="49154">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915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154">
                                            <p:txEl>
                                              <p:pRg st="10" end="10"/>
                                            </p:txEl>
                                          </p:spTgt>
                                        </p:tgtEl>
                                        <p:attrNameLst>
                                          <p:attrName>style.visibility</p:attrName>
                                        </p:attrNameLst>
                                      </p:cBhvr>
                                      <p:to>
                                        <p:strVal val="visible"/>
                                      </p:to>
                                    </p:set>
                                    <p:anim calcmode="lin" valueType="num">
                                      <p:cBhvr additive="base">
                                        <p:cTn id="55" dur="500" fill="hold"/>
                                        <p:tgtEl>
                                          <p:spTgt spid="49154">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915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9154">
                                            <p:txEl>
                                              <p:pRg st="11" end="11"/>
                                            </p:txEl>
                                          </p:spTgt>
                                        </p:tgtEl>
                                        <p:attrNameLst>
                                          <p:attrName>style.visibility</p:attrName>
                                        </p:attrNameLst>
                                      </p:cBhvr>
                                      <p:to>
                                        <p:strVal val="visible"/>
                                      </p:to>
                                    </p:set>
                                    <p:anim calcmode="lin" valueType="num">
                                      <p:cBhvr additive="base">
                                        <p:cTn id="61" dur="500" fill="hold"/>
                                        <p:tgtEl>
                                          <p:spTgt spid="49154">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915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304800" y="381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solidFill>
                  <a:srgbClr val="333333"/>
                </a:solidFill>
              </a:rPr>
              <a:t>Review on Structures of Narrative</a:t>
            </a:r>
          </a:p>
        </p:txBody>
      </p:sp>
      <p:sp>
        <p:nvSpPr>
          <p:cNvPr id="44037" name="Text Box 5"/>
          <p:cNvSpPr txBox="1">
            <a:spLocks noChangeArrowheads="1"/>
          </p:cNvSpPr>
          <p:nvPr/>
        </p:nvSpPr>
        <p:spPr bwMode="auto">
          <a:xfrm>
            <a:off x="228600" y="1295400"/>
            <a:ext cx="8534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333333"/>
                </a:solidFill>
              </a:rPr>
              <a:t>Structures of Narrative:</a:t>
            </a:r>
          </a:p>
          <a:p>
            <a:pPr lvl="1">
              <a:buFontTx/>
              <a:buChar char="•"/>
            </a:pPr>
            <a:r>
              <a:rPr lang="en-US" altLang="en-US" b="1">
                <a:solidFill>
                  <a:srgbClr val="3333CC"/>
                </a:solidFill>
              </a:rPr>
              <a:t>Selection of subject matter: </a:t>
            </a:r>
            <a:r>
              <a:rPr lang="en-US" altLang="en-US" b="1">
                <a:solidFill>
                  <a:srgbClr val="333333"/>
                </a:solidFill>
              </a:rPr>
              <a:t>reveals what is </a:t>
            </a:r>
            <a:br>
              <a:rPr lang="en-US" altLang="en-US" b="1">
                <a:solidFill>
                  <a:srgbClr val="333333"/>
                </a:solidFill>
              </a:rPr>
            </a:br>
            <a:r>
              <a:rPr lang="en-US" altLang="en-US" b="1">
                <a:solidFill>
                  <a:srgbClr val="333333"/>
                </a:solidFill>
              </a:rPr>
              <a:t> significant</a:t>
            </a:r>
          </a:p>
          <a:p>
            <a:pPr lvl="1">
              <a:buFontTx/>
              <a:buChar char="•"/>
            </a:pPr>
            <a:r>
              <a:rPr lang="en-US" altLang="en-US" b="1">
                <a:solidFill>
                  <a:srgbClr val="3333CC"/>
                </a:solidFill>
              </a:rPr>
              <a:t>Perception of relationships: </a:t>
            </a:r>
            <a:r>
              <a:rPr lang="en-US" altLang="en-US" b="1">
                <a:solidFill>
                  <a:srgbClr val="333333"/>
                </a:solidFill>
              </a:rPr>
              <a:t>reveals how “laws” of</a:t>
            </a:r>
            <a:br>
              <a:rPr lang="en-US" altLang="en-US" b="1">
                <a:solidFill>
                  <a:srgbClr val="333333"/>
                </a:solidFill>
              </a:rPr>
            </a:br>
            <a:r>
              <a:rPr lang="en-US" altLang="en-US" b="1">
                <a:solidFill>
                  <a:srgbClr val="333333"/>
                </a:solidFill>
              </a:rPr>
              <a:t> how the world operates</a:t>
            </a:r>
          </a:p>
          <a:p>
            <a:pPr lvl="1">
              <a:buFontTx/>
              <a:buChar char="•"/>
            </a:pPr>
            <a:r>
              <a:rPr lang="en-US" altLang="en-US" b="1">
                <a:solidFill>
                  <a:srgbClr val="3333CC"/>
                </a:solidFill>
              </a:rPr>
              <a:t>Configuration in a plotline with beginning, middle, </a:t>
            </a:r>
            <a:br>
              <a:rPr lang="en-US" altLang="en-US" b="1">
                <a:solidFill>
                  <a:srgbClr val="3333CC"/>
                </a:solidFill>
              </a:rPr>
            </a:br>
            <a:r>
              <a:rPr lang="en-US" altLang="en-US" b="1">
                <a:solidFill>
                  <a:srgbClr val="3333CC"/>
                </a:solidFill>
              </a:rPr>
              <a:t> and end </a:t>
            </a:r>
            <a:r>
              <a:rPr lang="en-US" altLang="en-US" b="1">
                <a:solidFill>
                  <a:srgbClr val="333333"/>
                </a:solidFill>
              </a:rPr>
              <a:t>reveals a teleology and purposefulness (or</a:t>
            </a:r>
            <a:br>
              <a:rPr lang="en-US" altLang="en-US" b="1">
                <a:solidFill>
                  <a:srgbClr val="333333"/>
                </a:solidFill>
              </a:rPr>
            </a:br>
            <a:r>
              <a:rPr lang="en-US" altLang="en-US" b="1">
                <a:solidFill>
                  <a:srgbClr val="333333"/>
                </a:solidFill>
              </a:rPr>
              <a:t>  lack)</a:t>
            </a:r>
          </a:p>
          <a:p>
            <a:endParaRPr lang="en-US" altLang="en-US" b="1">
              <a:solidFill>
                <a:srgbClr val="3333CC"/>
              </a:solidFill>
            </a:endParaRPr>
          </a:p>
          <a:p>
            <a:r>
              <a:rPr lang="en-US" altLang="en-US" b="1">
                <a:solidFill>
                  <a:srgbClr val="333333"/>
                </a:solidFill>
              </a:rPr>
              <a:t>If one knows what </a:t>
            </a:r>
            <a:r>
              <a:rPr lang="en-US" altLang="en-US" b="1">
                <a:solidFill>
                  <a:srgbClr val="3333CC"/>
                </a:solidFill>
              </a:rPr>
              <a:t>values/subjects are significant</a:t>
            </a:r>
            <a:r>
              <a:rPr lang="en-US" altLang="en-US" b="1">
                <a:solidFill>
                  <a:srgbClr val="333333"/>
                </a:solidFill>
              </a:rPr>
              <a:t>, and if one knows the </a:t>
            </a:r>
            <a:r>
              <a:rPr lang="en-US" altLang="en-US" b="1">
                <a:solidFill>
                  <a:srgbClr val="3333CC"/>
                </a:solidFill>
              </a:rPr>
              <a:t>laws of reality</a:t>
            </a:r>
            <a:r>
              <a:rPr lang="en-US" altLang="en-US" b="1">
                <a:solidFill>
                  <a:srgbClr val="CC0000"/>
                </a:solidFill>
              </a:rPr>
              <a:t> </a:t>
            </a:r>
            <a:r>
              <a:rPr lang="en-US" altLang="en-US" b="1">
                <a:solidFill>
                  <a:srgbClr val="333333"/>
                </a:solidFill>
              </a:rPr>
              <a:t>operative in the world and the </a:t>
            </a:r>
            <a:r>
              <a:rPr lang="en-US" altLang="en-US" b="1">
                <a:solidFill>
                  <a:srgbClr val="3333CC"/>
                </a:solidFill>
              </a:rPr>
              <a:t>direction things are moving</a:t>
            </a:r>
            <a:r>
              <a:rPr lang="en-US" altLang="en-US" b="1">
                <a:solidFill>
                  <a:srgbClr val="333333"/>
                </a:solidFill>
              </a:rPr>
              <a:t>,</a:t>
            </a:r>
            <a:r>
              <a:rPr lang="en-US" altLang="en-US" b="1">
                <a:solidFill>
                  <a:srgbClr val="CC0000"/>
                </a:solidFill>
              </a:rPr>
              <a:t> </a:t>
            </a:r>
            <a:r>
              <a:rPr lang="en-US" altLang="en-US" b="1">
                <a:solidFill>
                  <a:srgbClr val="333333"/>
                </a:solidFill>
              </a:rPr>
              <a:t>then implicitly </a:t>
            </a:r>
            <a:r>
              <a:rPr lang="en-US" altLang="en-US" b="1">
                <a:solidFill>
                  <a:srgbClr val="CC0000"/>
                </a:solidFill>
              </a:rPr>
              <a:t>an ideology is presented to guide human action within that world.</a:t>
            </a:r>
            <a:r>
              <a:rPr lang="en-US" altLang="en-US">
                <a:solidFill>
                  <a:srgbClr val="3333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0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304800" y="3048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solidFill>
                  <a:srgbClr val="333333"/>
                </a:solidFill>
              </a:rPr>
              <a:t>Application to Chronicles</a:t>
            </a:r>
          </a:p>
        </p:txBody>
      </p:sp>
      <p:sp>
        <p:nvSpPr>
          <p:cNvPr id="45061" name="Text Box 5"/>
          <p:cNvSpPr txBox="1">
            <a:spLocks noChangeArrowheads="1"/>
          </p:cNvSpPr>
          <p:nvPr/>
        </p:nvSpPr>
        <p:spPr bwMode="auto">
          <a:xfrm>
            <a:off x="228600" y="1058863"/>
            <a:ext cx="8686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333333"/>
                </a:solidFill>
              </a:rPr>
              <a:t>Subject matter: </a:t>
            </a:r>
          </a:p>
          <a:p>
            <a:r>
              <a:rPr lang="en-US" altLang="en-US" b="1">
                <a:solidFill>
                  <a:srgbClr val="3333CC"/>
                </a:solidFill>
              </a:rPr>
              <a:t>Yahweh, Davidic monarch, Temple cult and Levitical priesthood, prophetic figures, and “all Israel.”</a:t>
            </a:r>
          </a:p>
          <a:p>
            <a:endParaRPr lang="en-US" altLang="en-US" b="1">
              <a:solidFill>
                <a:srgbClr val="3333CC"/>
              </a:solidFill>
            </a:endParaRPr>
          </a:p>
          <a:p>
            <a:r>
              <a:rPr lang="en-US" altLang="en-US" b="1">
                <a:solidFill>
                  <a:srgbClr val="333333"/>
                </a:solidFill>
              </a:rPr>
              <a:t>Laws of reality: </a:t>
            </a:r>
          </a:p>
          <a:p>
            <a:r>
              <a:rPr lang="en-US" altLang="en-US" b="1">
                <a:solidFill>
                  <a:srgbClr val="3333CC"/>
                </a:solidFill>
              </a:rPr>
              <a:t>Yahweh is the primary agent of history, but does not dictate the course the chosen people will take.  They (kings and people) are responsible for maintaining a right relationship with God.  Their choice to seek or forsake Yahweh, defined by the Chronicler in cultic terms, sets into motion the laws of blessing and cursing.  These “laws” unlike in the DtrH are operative within a single reign or generation, not multigenerational.</a:t>
            </a:r>
          </a:p>
          <a:p>
            <a:endParaRPr lang="en-US" altLang="en-US">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6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228600" y="1066800"/>
            <a:ext cx="8686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rgbClr val="333333"/>
                </a:solidFill>
              </a:rPr>
              <a:t>Teleology: </a:t>
            </a:r>
          </a:p>
          <a:p>
            <a:r>
              <a:rPr lang="en-US" altLang="en-US" b="1">
                <a:solidFill>
                  <a:srgbClr val="3333CC"/>
                </a:solidFill>
              </a:rPr>
              <a:t>There is an original story line of the birth of Israel, the establishment of the line of David, and the institution to the Temple cult, which is then broken by the vignettes of Davidic kings, before the story line picks up again with the life of Israel threatened by extinction and the hint of promised restoration.  Vignettes of Davidic Kings: each generation accountable.</a:t>
            </a:r>
          </a:p>
          <a:p>
            <a:endParaRPr lang="en-US" altLang="en-US" b="1">
              <a:solidFill>
                <a:srgbClr val="3333CC"/>
              </a:solidFill>
            </a:endParaRPr>
          </a:p>
          <a:p>
            <a:r>
              <a:rPr lang="en-US" altLang="en-US" b="1">
                <a:solidFill>
                  <a:srgbClr val="CC0000"/>
                </a:solidFill>
              </a:rPr>
              <a:t>Calls audience (each generation) of the new Jerusalem community into this world view and to accountability to seek God, if they want the hope of blessing.</a:t>
            </a:r>
          </a:p>
        </p:txBody>
      </p:sp>
      <p:sp>
        <p:nvSpPr>
          <p:cNvPr id="57347" name="Text Box 6"/>
          <p:cNvSpPr txBox="1">
            <a:spLocks noChangeArrowheads="1"/>
          </p:cNvSpPr>
          <p:nvPr/>
        </p:nvSpPr>
        <p:spPr bwMode="auto">
          <a:xfrm>
            <a:off x="304800" y="381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b="1">
                <a:solidFill>
                  <a:srgbClr val="333333"/>
                </a:solidFill>
              </a:rPr>
              <a:t>Application to Chronicles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0" y="685800"/>
            <a:ext cx="6553200"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  I.  	PREAMBLE (1:1-5)</a:t>
            </a:r>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 II.  	HISTORICAL PROLOGUE (1:6 - Ch 4)</a:t>
            </a:r>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III.  	STIPULATIONS (Ch 5 - 26)</a:t>
            </a:r>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 IV.  	CURSES &amp; BLESSINGS, COVENANT 	RATIFICATION 	(Ch 27 - 30)</a:t>
            </a:r>
          </a:p>
          <a:p>
            <a:pPr>
              <a:spcBef>
                <a:spcPct val="0"/>
              </a:spcBef>
              <a:buClrTx/>
              <a:buFontTx/>
              <a:buNone/>
            </a:pP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  V.  	DYNASTIC DISPOSITION (Ch 31 - 34)</a:t>
            </a:r>
          </a:p>
          <a:p>
            <a:pPr>
              <a:spcBef>
                <a:spcPct val="50000"/>
              </a:spcBef>
              <a:buClrTx/>
              <a:buFontTx/>
              <a:buNone/>
            </a:pPr>
            <a:endParaRPr kumimoji="0" lang="en-US" altLang="en-US" sz="2400" b="1"/>
          </a:p>
        </p:txBody>
      </p:sp>
      <p:sp>
        <p:nvSpPr>
          <p:cNvPr id="11267" name="Rectangle 3"/>
          <p:cNvSpPr>
            <a:spLocks noChangeArrowheads="1"/>
          </p:cNvSpPr>
          <p:nvPr/>
        </p:nvSpPr>
        <p:spPr bwMode="auto">
          <a:xfrm>
            <a:off x="1981200" y="152400"/>
            <a:ext cx="5114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STRUCTURE OF DEUTERONOMY</a:t>
            </a:r>
          </a:p>
        </p:txBody>
      </p:sp>
      <p:pic>
        <p:nvPicPr>
          <p:cNvPr id="11268" name="Picture 4" descr="hittite_god_and_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838200"/>
            <a:ext cx="2109788" cy="3352800"/>
          </a:xfrm>
          <a:prstGeom prst="rect">
            <a:avLst/>
          </a:prstGeom>
          <a:solidFill>
            <a:srgbClr val="FFFFFF"/>
          </a:solidFill>
          <a:ln w="9525">
            <a:solidFill>
              <a:schemeClr val="tx1"/>
            </a:solidFill>
            <a:miter lim="800000"/>
            <a:headEnd/>
            <a:tailEnd/>
          </a:ln>
        </p:spPr>
      </p:pic>
      <p:sp>
        <p:nvSpPr>
          <p:cNvPr id="11269" name="Text Box 5"/>
          <p:cNvSpPr txBox="1">
            <a:spLocks noChangeArrowheads="1"/>
          </p:cNvSpPr>
          <p:nvPr/>
        </p:nvSpPr>
        <p:spPr bwMode="auto">
          <a:xfrm>
            <a:off x="6934200" y="4191000"/>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000"/>
              <a:t>Hittite God and King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482">
                                            <p:txEl>
                                              <p:pRg st="0" end="0"/>
                                            </p:txEl>
                                          </p:spTgt>
                                        </p:tgtEl>
                                        <p:attrNameLst>
                                          <p:attrName>style.visibility</p:attrName>
                                        </p:attrNameLst>
                                      </p:cBhvr>
                                      <p:to>
                                        <p:strVal val="visible"/>
                                      </p:to>
                                    </p:set>
                                    <p:anim calcmode="lin" valueType="num">
                                      <p:cBhvr additive="base">
                                        <p:cTn id="7" dur="500" fill="hold"/>
                                        <p:tgtEl>
                                          <p:spTgt spid="2764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48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482">
                                            <p:txEl>
                                              <p:pRg st="3" end="3"/>
                                            </p:txEl>
                                          </p:spTgt>
                                        </p:tgtEl>
                                        <p:attrNameLst>
                                          <p:attrName>style.visibility</p:attrName>
                                        </p:attrNameLst>
                                      </p:cBhvr>
                                      <p:to>
                                        <p:strVal val="visible"/>
                                      </p:to>
                                    </p:set>
                                    <p:anim calcmode="lin" valueType="num">
                                      <p:cBhvr additive="base">
                                        <p:cTn id="13" dur="500" fill="hold"/>
                                        <p:tgtEl>
                                          <p:spTgt spid="27648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48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482">
                                            <p:txEl>
                                              <p:pRg st="6" end="6"/>
                                            </p:txEl>
                                          </p:spTgt>
                                        </p:tgtEl>
                                        <p:attrNameLst>
                                          <p:attrName>style.visibility</p:attrName>
                                        </p:attrNameLst>
                                      </p:cBhvr>
                                      <p:to>
                                        <p:strVal val="visible"/>
                                      </p:to>
                                    </p:set>
                                    <p:anim calcmode="lin" valueType="num">
                                      <p:cBhvr additive="base">
                                        <p:cTn id="19" dur="500" fill="hold"/>
                                        <p:tgtEl>
                                          <p:spTgt spid="27648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48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482">
                                            <p:txEl>
                                              <p:pRg st="9" end="9"/>
                                            </p:txEl>
                                          </p:spTgt>
                                        </p:tgtEl>
                                        <p:attrNameLst>
                                          <p:attrName>style.visibility</p:attrName>
                                        </p:attrNameLst>
                                      </p:cBhvr>
                                      <p:to>
                                        <p:strVal val="visible"/>
                                      </p:to>
                                    </p:set>
                                    <p:anim calcmode="lin" valueType="num">
                                      <p:cBhvr additive="base">
                                        <p:cTn id="25" dur="500" fill="hold"/>
                                        <p:tgtEl>
                                          <p:spTgt spid="276482">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48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482">
                                            <p:txEl>
                                              <p:pRg st="12" end="12"/>
                                            </p:txEl>
                                          </p:spTgt>
                                        </p:tgtEl>
                                        <p:attrNameLst>
                                          <p:attrName>style.visibility</p:attrName>
                                        </p:attrNameLst>
                                      </p:cBhvr>
                                      <p:to>
                                        <p:strVal val="visible"/>
                                      </p:to>
                                    </p:set>
                                    <p:anim calcmode="lin" valueType="num">
                                      <p:cBhvr additive="base">
                                        <p:cTn id="31" dur="500" fill="hold"/>
                                        <p:tgtEl>
                                          <p:spTgt spid="276482">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48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9144000"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000" b="1" u="sng"/>
              <a:t>Homework #16: Structure of Book of Ruth</a:t>
            </a:r>
          </a:p>
          <a:p>
            <a:pPr>
              <a:spcBef>
                <a:spcPct val="50000"/>
              </a:spcBef>
              <a:buClrTx/>
              <a:buFontTx/>
              <a:buNone/>
            </a:pPr>
            <a:r>
              <a:rPr kumimoji="0" lang="en-US" altLang="en-US" sz="2000" b="1"/>
              <a:t>People who died</a:t>
            </a:r>
            <a:br>
              <a:rPr kumimoji="0" lang="en-US" altLang="en-US" sz="2000" b="1"/>
            </a:br>
            <a:r>
              <a:rPr kumimoji="0" lang="en-US" altLang="en-US" sz="2000" b="1"/>
              <a:t>before main action</a:t>
            </a:r>
          </a:p>
          <a:p>
            <a:pPr>
              <a:spcBef>
                <a:spcPct val="50000"/>
              </a:spcBef>
              <a:buClrTx/>
              <a:buFontTx/>
              <a:buNone/>
            </a:pPr>
            <a:r>
              <a:rPr kumimoji="0" lang="en-US" altLang="en-US" sz="2000" b="1"/>
              <a:t>	Ruth vs. Orpah</a:t>
            </a:r>
            <a:br>
              <a:rPr kumimoji="0" lang="en-US" altLang="en-US" sz="2000" b="1"/>
            </a:br>
            <a:r>
              <a:rPr kumimoji="0" lang="en-US" altLang="en-US" sz="2000" b="1"/>
              <a:t>	Women of Bethlehem </a:t>
            </a:r>
            <a:r>
              <a:rPr kumimoji="0" lang="en-US" altLang="en-US" sz="2000" b="1">
                <a:solidFill>
                  <a:srgbClr val="0000CC"/>
                </a:solidFill>
              </a:rPr>
              <a:t>(negative)</a:t>
            </a:r>
          </a:p>
          <a:p>
            <a:pPr>
              <a:spcBef>
                <a:spcPct val="50000"/>
              </a:spcBef>
              <a:buClrTx/>
              <a:buFontTx/>
              <a:buNone/>
            </a:pPr>
            <a:r>
              <a:rPr kumimoji="0" lang="en-US" altLang="en-US" sz="2000" b="1">
                <a:solidFill>
                  <a:srgbClr val="0000CC"/>
                </a:solidFill>
              </a:rPr>
              <a:t>		</a:t>
            </a:r>
            <a:r>
              <a:rPr kumimoji="0" lang="en-US" altLang="en-US" sz="2000" b="1"/>
              <a:t>Naomi-Ruth</a:t>
            </a:r>
          </a:p>
          <a:p>
            <a:pPr>
              <a:spcBef>
                <a:spcPct val="50000"/>
              </a:spcBef>
              <a:buClrTx/>
              <a:buFontTx/>
              <a:buNone/>
            </a:pPr>
            <a:r>
              <a:rPr kumimoji="0" lang="en-US" altLang="en-US" sz="2000" b="1"/>
              <a:t>			Boaz-servant</a:t>
            </a:r>
          </a:p>
          <a:p>
            <a:pPr>
              <a:spcBef>
                <a:spcPct val="50000"/>
              </a:spcBef>
              <a:buClrTx/>
              <a:buFontTx/>
              <a:buNone/>
            </a:pPr>
            <a:r>
              <a:rPr kumimoji="0" lang="en-US" altLang="en-US" sz="2000" b="1"/>
              <a:t>				Boaz-Ruth</a:t>
            </a:r>
          </a:p>
          <a:p>
            <a:pPr>
              <a:spcBef>
                <a:spcPct val="50000"/>
              </a:spcBef>
              <a:buClrTx/>
              <a:buFontTx/>
              <a:buNone/>
            </a:pPr>
            <a:r>
              <a:rPr kumimoji="0" lang="en-US" altLang="en-US" sz="2000" b="1"/>
              <a:t>			Boaz-servants</a:t>
            </a:r>
          </a:p>
          <a:p>
            <a:pPr>
              <a:spcBef>
                <a:spcPct val="50000"/>
              </a:spcBef>
              <a:buClrTx/>
              <a:buFontTx/>
              <a:buNone/>
            </a:pPr>
            <a:r>
              <a:rPr kumimoji="0" lang="en-US" altLang="en-US" sz="2000" b="1"/>
              <a:t>		Naomi-Ruth</a:t>
            </a:r>
          </a:p>
          <a:p>
            <a:pPr>
              <a:spcBef>
                <a:spcPct val="50000"/>
              </a:spcBef>
              <a:buClrTx/>
              <a:buFontTx/>
              <a:buNone/>
            </a:pPr>
            <a:r>
              <a:rPr kumimoji="0" lang="en-US" altLang="en-US" sz="2000" b="1"/>
              <a:t>				Boaz-Ruth</a:t>
            </a:r>
          </a:p>
          <a:p>
            <a:pPr>
              <a:spcBef>
                <a:spcPct val="50000"/>
              </a:spcBef>
              <a:buClrTx/>
              <a:buFontTx/>
              <a:buNone/>
            </a:pPr>
            <a:r>
              <a:rPr kumimoji="0" lang="en-US" altLang="en-US" sz="2000" b="1"/>
              <a:t>		Naomi-Ruth</a:t>
            </a:r>
          </a:p>
          <a:p>
            <a:pPr>
              <a:spcBef>
                <a:spcPct val="50000"/>
              </a:spcBef>
              <a:buClrTx/>
              <a:buFontTx/>
              <a:buNone/>
            </a:pPr>
            <a:r>
              <a:rPr kumimoji="0" lang="en-US" altLang="en-US" sz="2000" b="1"/>
              <a:t>	Boaz vs. “redeemer”</a:t>
            </a:r>
            <a:br>
              <a:rPr kumimoji="0" lang="en-US" altLang="en-US" sz="2000" b="1"/>
            </a:br>
            <a:r>
              <a:rPr kumimoji="0" lang="en-US" altLang="en-US" sz="2000" b="1"/>
              <a:t>	Women of Bethlehem </a:t>
            </a:r>
            <a:r>
              <a:rPr kumimoji="0" lang="en-US" altLang="en-US" sz="2000" b="1">
                <a:solidFill>
                  <a:srgbClr val="0000CC"/>
                </a:solidFill>
              </a:rPr>
              <a:t>(positive)</a:t>
            </a:r>
            <a:endParaRPr kumimoji="0" lang="en-US" altLang="en-US" sz="2000" b="1"/>
          </a:p>
          <a:p>
            <a:pPr>
              <a:spcBef>
                <a:spcPct val="50000"/>
              </a:spcBef>
              <a:buClrTx/>
              <a:buFontTx/>
              <a:buNone/>
            </a:pPr>
            <a:r>
              <a:rPr kumimoji="0" lang="en-US" altLang="en-US" sz="2000" b="1"/>
              <a:t>People who were born</a:t>
            </a:r>
            <a:br>
              <a:rPr kumimoji="0" lang="en-US" altLang="en-US" sz="2000" b="1"/>
            </a:br>
            <a:r>
              <a:rPr kumimoji="0" lang="en-US" altLang="en-US" sz="2000" b="1"/>
              <a:t>after main action</a:t>
            </a:r>
            <a:endParaRPr kumimoji="0" lang="en-US" altLang="en-US" sz="2400" b="1" u="sng"/>
          </a:p>
        </p:txBody>
      </p:sp>
      <p:sp>
        <p:nvSpPr>
          <p:cNvPr id="58371" name="Line 3"/>
          <p:cNvSpPr>
            <a:spLocks noChangeShapeType="1"/>
          </p:cNvSpPr>
          <p:nvPr/>
        </p:nvSpPr>
        <p:spPr bwMode="auto">
          <a:xfrm>
            <a:off x="838200" y="52578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2" name="Line 4"/>
          <p:cNvSpPr>
            <a:spLocks noChangeShapeType="1"/>
          </p:cNvSpPr>
          <p:nvPr/>
        </p:nvSpPr>
        <p:spPr bwMode="auto">
          <a:xfrm flipV="1">
            <a:off x="838200" y="51816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3" name="Line 5"/>
          <p:cNvSpPr>
            <a:spLocks noChangeShapeType="1"/>
          </p:cNvSpPr>
          <p:nvPr/>
        </p:nvSpPr>
        <p:spPr bwMode="auto">
          <a:xfrm>
            <a:off x="838200" y="57150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4" name="Line 6"/>
          <p:cNvSpPr>
            <a:spLocks noChangeShapeType="1"/>
          </p:cNvSpPr>
          <p:nvPr/>
        </p:nvSpPr>
        <p:spPr bwMode="auto">
          <a:xfrm>
            <a:off x="838200" y="1295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5" name="Line 7"/>
          <p:cNvSpPr>
            <a:spLocks noChangeShapeType="1"/>
          </p:cNvSpPr>
          <p:nvPr/>
        </p:nvSpPr>
        <p:spPr bwMode="auto">
          <a:xfrm flipV="1">
            <a:off x="838200" y="12192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6" name="Line 8"/>
          <p:cNvSpPr>
            <a:spLocks noChangeShapeType="1"/>
          </p:cNvSpPr>
          <p:nvPr/>
        </p:nvSpPr>
        <p:spPr bwMode="auto">
          <a:xfrm>
            <a:off x="838200" y="1752600"/>
            <a:ext cx="228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7" name="Text Box 9"/>
          <p:cNvSpPr txBox="1">
            <a:spLocks noChangeArrowheads="1"/>
          </p:cNvSpPr>
          <p:nvPr/>
        </p:nvSpPr>
        <p:spPr bwMode="auto">
          <a:xfrm>
            <a:off x="6096000" y="457200"/>
            <a:ext cx="2743200" cy="1797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000" b="1"/>
              <a:t>Ruth = companion</a:t>
            </a:r>
          </a:p>
          <a:p>
            <a:pPr>
              <a:spcBef>
                <a:spcPct val="50000"/>
              </a:spcBef>
              <a:buClrTx/>
              <a:buFontTx/>
              <a:buNone/>
            </a:pPr>
            <a:r>
              <a:rPr kumimoji="0" lang="en-US" altLang="en-US" sz="2000" b="1"/>
              <a:t>Orpah = disloyal</a:t>
            </a:r>
          </a:p>
          <a:p>
            <a:pPr>
              <a:spcBef>
                <a:spcPct val="50000"/>
              </a:spcBef>
              <a:buClrTx/>
              <a:buFontTx/>
              <a:buNone/>
            </a:pPr>
            <a:r>
              <a:rPr kumimoji="0" lang="en-US" altLang="en-US" sz="2000" b="1"/>
              <a:t>Boaz = strength</a:t>
            </a:r>
          </a:p>
          <a:p>
            <a:pPr>
              <a:spcBef>
                <a:spcPct val="50000"/>
              </a:spcBef>
              <a:buClrTx/>
              <a:buFontTx/>
              <a:buNone/>
            </a:pPr>
            <a:r>
              <a:rPr kumimoji="0" lang="en-US" altLang="en-US" sz="2000" b="1"/>
              <a:t>Naomi = pleasant</a:t>
            </a:r>
          </a:p>
        </p:txBody>
      </p:sp>
      <p:graphicFrame>
        <p:nvGraphicFramePr>
          <p:cNvPr id="58378" name="Object 10"/>
          <p:cNvGraphicFramePr>
            <a:graphicFrameLocks noChangeAspect="1"/>
          </p:cNvGraphicFramePr>
          <p:nvPr/>
        </p:nvGraphicFramePr>
        <p:xfrm>
          <a:off x="6096000" y="4800600"/>
          <a:ext cx="2828925" cy="1866900"/>
        </p:xfrm>
        <a:graphic>
          <a:graphicData uri="http://schemas.openxmlformats.org/presentationml/2006/ole">
            <mc:AlternateContent xmlns:mc="http://schemas.openxmlformats.org/markup-compatibility/2006">
              <mc:Choice xmlns:v="urn:schemas-microsoft-com:vml" Requires="v">
                <p:oleObj spid="_x0000_s58383" name="Clip" r:id="rId3" imgW="4285714" imgH="2828571" progId="MS_ClipArt_Gallery.5">
                  <p:embed/>
                </p:oleObj>
              </mc:Choice>
              <mc:Fallback>
                <p:oleObj name="Clip" r:id="rId3" imgW="4285714" imgH="2828571" progId="MS_ClipArt_Gallery.5">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800600"/>
                        <a:ext cx="2828925" cy="186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Comparing Israelite Criminal Law to USA Criminal Law</a:t>
            </a:r>
          </a:p>
        </p:txBody>
      </p:sp>
      <p:sp>
        <p:nvSpPr>
          <p:cNvPr id="4102" name="Text Box 6"/>
          <p:cNvSpPr txBox="1">
            <a:spLocks noChangeArrowheads="1"/>
          </p:cNvSpPr>
          <p:nvPr/>
        </p:nvSpPr>
        <p:spPr bwMode="auto">
          <a:xfrm>
            <a:off x="0" y="1371600"/>
            <a:ext cx="388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1"/>
                </a:solidFill>
              </a:rPr>
              <a:t>Immediate, bodily punishment</a:t>
            </a:r>
          </a:p>
        </p:txBody>
      </p:sp>
      <p:sp>
        <p:nvSpPr>
          <p:cNvPr id="4103" name="Text Box 7"/>
          <p:cNvSpPr txBox="1">
            <a:spLocks noChangeArrowheads="1"/>
          </p:cNvSpPr>
          <p:nvPr/>
        </p:nvSpPr>
        <p:spPr bwMode="auto">
          <a:xfrm>
            <a:off x="4191000" y="13716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2"/>
                </a:solidFill>
              </a:rPr>
              <a:t>Imprisoned,  often lengthy, costly to society</a:t>
            </a:r>
          </a:p>
        </p:txBody>
      </p:sp>
      <p:sp>
        <p:nvSpPr>
          <p:cNvPr id="4104" name="Text Box 8"/>
          <p:cNvSpPr txBox="1">
            <a:spLocks noChangeArrowheads="1"/>
          </p:cNvSpPr>
          <p:nvPr/>
        </p:nvSpPr>
        <p:spPr bwMode="auto">
          <a:xfrm>
            <a:off x="0" y="2590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1"/>
                </a:solidFill>
              </a:rPr>
              <a:t>Remain a part of society</a:t>
            </a:r>
          </a:p>
        </p:txBody>
      </p:sp>
      <p:sp>
        <p:nvSpPr>
          <p:cNvPr id="4105" name="Text Box 9"/>
          <p:cNvSpPr txBox="1">
            <a:spLocks noChangeArrowheads="1"/>
          </p:cNvSpPr>
          <p:nvPr/>
        </p:nvSpPr>
        <p:spPr bwMode="auto">
          <a:xfrm>
            <a:off x="4191000" y="25908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2"/>
                </a:solidFill>
              </a:rPr>
              <a:t>Removed from society and family Who provides for the family?</a:t>
            </a:r>
          </a:p>
        </p:txBody>
      </p:sp>
      <p:sp>
        <p:nvSpPr>
          <p:cNvPr id="4107" name="Text Box 11"/>
          <p:cNvSpPr txBox="1">
            <a:spLocks noChangeArrowheads="1"/>
          </p:cNvSpPr>
          <p:nvPr/>
        </p:nvSpPr>
        <p:spPr bwMode="auto">
          <a:xfrm>
            <a:off x="0" y="3581400"/>
            <a:ext cx="403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1"/>
                </a:solidFill>
              </a:rPr>
              <a:t>Publicly carried out (deterrent?)</a:t>
            </a:r>
          </a:p>
        </p:txBody>
      </p:sp>
      <p:sp>
        <p:nvSpPr>
          <p:cNvPr id="4108" name="Text Box 12"/>
          <p:cNvSpPr txBox="1">
            <a:spLocks noChangeArrowheads="1"/>
          </p:cNvSpPr>
          <p:nvPr/>
        </p:nvSpPr>
        <p:spPr bwMode="auto">
          <a:xfrm>
            <a:off x="4191000" y="3581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2"/>
                </a:solidFill>
              </a:rPr>
              <a:t>Privately carried out</a:t>
            </a:r>
          </a:p>
        </p:txBody>
      </p:sp>
      <p:sp>
        <p:nvSpPr>
          <p:cNvPr id="4109" name="Text Box 13"/>
          <p:cNvSpPr txBox="1">
            <a:spLocks noChangeArrowheads="1"/>
          </p:cNvSpPr>
          <p:nvPr/>
        </p:nvSpPr>
        <p:spPr bwMode="auto">
          <a:xfrm>
            <a:off x="0" y="48768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1"/>
                </a:solidFill>
              </a:rPr>
              <a:t>Focus on the victim</a:t>
            </a:r>
          </a:p>
        </p:txBody>
      </p:sp>
      <p:sp>
        <p:nvSpPr>
          <p:cNvPr id="4110" name="Text Box 14"/>
          <p:cNvSpPr txBox="1">
            <a:spLocks noChangeArrowheads="1"/>
          </p:cNvSpPr>
          <p:nvPr/>
        </p:nvSpPr>
        <p:spPr bwMode="auto">
          <a:xfrm>
            <a:off x="4191000" y="4876800"/>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2"/>
                </a:solidFill>
              </a:rPr>
              <a:t>Focus on the criminal (rehabilitation?)</a:t>
            </a:r>
          </a:p>
        </p:txBody>
      </p:sp>
      <p:sp>
        <p:nvSpPr>
          <p:cNvPr id="4112" name="Text Box 16"/>
          <p:cNvSpPr txBox="1">
            <a:spLocks noChangeArrowheads="1"/>
          </p:cNvSpPr>
          <p:nvPr/>
        </p:nvSpPr>
        <p:spPr bwMode="auto">
          <a:xfrm>
            <a:off x="0" y="5867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1"/>
                </a:solidFill>
              </a:rPr>
              <a:t>Individual responsibility</a:t>
            </a:r>
          </a:p>
        </p:txBody>
      </p:sp>
      <p:sp>
        <p:nvSpPr>
          <p:cNvPr id="4113" name="Text Box 17"/>
          <p:cNvSpPr txBox="1">
            <a:spLocks noChangeArrowheads="1"/>
          </p:cNvSpPr>
          <p:nvPr/>
        </p:nvSpPr>
        <p:spPr bwMode="auto">
          <a:xfrm>
            <a:off x="4191000" y="58674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chemeClr val="accent2"/>
                </a:solidFill>
              </a:rPr>
              <a:t>Societal responsibility</a:t>
            </a:r>
            <a:endParaRPr kumimoji="0" lang="en-US" altLang="en-US" sz="2400" b="1"/>
          </a:p>
        </p:txBody>
      </p:sp>
      <p:sp>
        <p:nvSpPr>
          <p:cNvPr id="14349" name="Text Box 18"/>
          <p:cNvSpPr txBox="1">
            <a:spLocks noChangeArrowheads="1"/>
          </p:cNvSpPr>
          <p:nvPr/>
        </p:nvSpPr>
        <p:spPr bwMode="auto">
          <a:xfrm>
            <a:off x="0" y="68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a:solidFill>
                  <a:schemeClr val="accent1"/>
                </a:solidFill>
              </a:rPr>
              <a:t>Ancient Israel</a:t>
            </a:r>
            <a:r>
              <a:rPr kumimoji="0" lang="en-US" altLang="en-US" sz="2400" b="1">
                <a:solidFill>
                  <a:schemeClr val="accent1"/>
                </a:solidFill>
              </a:rPr>
              <a:t>	</a:t>
            </a:r>
            <a:r>
              <a:rPr kumimoji="0" lang="en-US" altLang="en-US" sz="2400" b="1"/>
              <a:t>			</a:t>
            </a:r>
            <a:r>
              <a:rPr kumimoji="0" lang="en-US" altLang="en-US" sz="2400" b="1" u="sng">
                <a:solidFill>
                  <a:schemeClr val="accent2"/>
                </a:solidFill>
              </a:rPr>
              <a:t>USA</a:t>
            </a:r>
            <a:endParaRPr kumimoji="0" lang="en-US" altLang="en-US" sz="2400" b="1">
              <a:solidFill>
                <a:schemeClr val="accent2"/>
              </a:solidFill>
            </a:endParaRPr>
          </a:p>
        </p:txBody>
      </p:sp>
      <p:sp>
        <p:nvSpPr>
          <p:cNvPr id="4115" name="Text Box 19"/>
          <p:cNvSpPr txBox="1">
            <a:spLocks noChangeArrowheads="1"/>
          </p:cNvSpPr>
          <p:nvPr/>
        </p:nvSpPr>
        <p:spPr bwMode="auto">
          <a:xfrm>
            <a:off x="2209800" y="64008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(Death-penalty debate)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0-#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03"/>
                                        </p:tgtEl>
                                        <p:attrNameLst>
                                          <p:attrName>style.visibility</p:attrName>
                                        </p:attrNameLst>
                                      </p:cBhvr>
                                      <p:to>
                                        <p:strVal val="visible"/>
                                      </p:to>
                                    </p:set>
                                    <p:anim calcmode="lin" valueType="num">
                                      <p:cBhvr additive="base">
                                        <p:cTn id="13" dur="500" fill="hold"/>
                                        <p:tgtEl>
                                          <p:spTgt spid="4103"/>
                                        </p:tgtEl>
                                        <p:attrNameLst>
                                          <p:attrName>ppt_x</p:attrName>
                                        </p:attrNameLst>
                                      </p:cBhvr>
                                      <p:tavLst>
                                        <p:tav tm="0">
                                          <p:val>
                                            <p:strVal val="1+#ppt_w/2"/>
                                          </p:val>
                                        </p:tav>
                                        <p:tav tm="100000">
                                          <p:val>
                                            <p:strVal val="#ppt_x"/>
                                          </p:val>
                                        </p:tav>
                                      </p:tavLst>
                                    </p:anim>
                                    <p:anim calcmode="lin" valueType="num">
                                      <p:cBhvr additive="base">
                                        <p:cTn id="14"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additive="base">
                                        <p:cTn id="19" dur="500" fill="hold"/>
                                        <p:tgtEl>
                                          <p:spTgt spid="4104"/>
                                        </p:tgtEl>
                                        <p:attrNameLst>
                                          <p:attrName>ppt_x</p:attrName>
                                        </p:attrNameLst>
                                      </p:cBhvr>
                                      <p:tavLst>
                                        <p:tav tm="0">
                                          <p:val>
                                            <p:strVal val="0-#ppt_w/2"/>
                                          </p:val>
                                        </p:tav>
                                        <p:tav tm="100000">
                                          <p:val>
                                            <p:strVal val="#ppt_x"/>
                                          </p:val>
                                        </p:tav>
                                      </p:tavLst>
                                    </p:anim>
                                    <p:anim calcmode="lin" valueType="num">
                                      <p:cBhvr additive="base">
                                        <p:cTn id="20"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105"/>
                                        </p:tgtEl>
                                        <p:attrNameLst>
                                          <p:attrName>style.visibility</p:attrName>
                                        </p:attrNameLst>
                                      </p:cBhvr>
                                      <p:to>
                                        <p:strVal val="visible"/>
                                      </p:to>
                                    </p:set>
                                    <p:anim calcmode="lin" valueType="num">
                                      <p:cBhvr additive="base">
                                        <p:cTn id="25" dur="500" fill="hold"/>
                                        <p:tgtEl>
                                          <p:spTgt spid="4105"/>
                                        </p:tgtEl>
                                        <p:attrNameLst>
                                          <p:attrName>ppt_x</p:attrName>
                                        </p:attrNameLst>
                                      </p:cBhvr>
                                      <p:tavLst>
                                        <p:tav tm="0">
                                          <p:val>
                                            <p:strVal val="1+#ppt_w/2"/>
                                          </p:val>
                                        </p:tav>
                                        <p:tav tm="100000">
                                          <p:val>
                                            <p:strVal val="#ppt_x"/>
                                          </p:val>
                                        </p:tav>
                                      </p:tavLst>
                                    </p:anim>
                                    <p:anim calcmode="lin" valueType="num">
                                      <p:cBhvr additive="base">
                                        <p:cTn id="26"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07"/>
                                        </p:tgtEl>
                                        <p:attrNameLst>
                                          <p:attrName>style.visibility</p:attrName>
                                        </p:attrNameLst>
                                      </p:cBhvr>
                                      <p:to>
                                        <p:strVal val="visible"/>
                                      </p:to>
                                    </p:set>
                                    <p:anim calcmode="lin" valueType="num">
                                      <p:cBhvr additive="base">
                                        <p:cTn id="31" dur="500" fill="hold"/>
                                        <p:tgtEl>
                                          <p:spTgt spid="4107"/>
                                        </p:tgtEl>
                                        <p:attrNameLst>
                                          <p:attrName>ppt_x</p:attrName>
                                        </p:attrNameLst>
                                      </p:cBhvr>
                                      <p:tavLst>
                                        <p:tav tm="0">
                                          <p:val>
                                            <p:strVal val="0-#ppt_w/2"/>
                                          </p:val>
                                        </p:tav>
                                        <p:tav tm="100000">
                                          <p:val>
                                            <p:strVal val="#ppt_x"/>
                                          </p:val>
                                        </p:tav>
                                      </p:tavLst>
                                    </p:anim>
                                    <p:anim calcmode="lin" valueType="num">
                                      <p:cBhvr additive="base">
                                        <p:cTn id="32" dur="500" fill="hold"/>
                                        <p:tgtEl>
                                          <p:spTgt spid="41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108"/>
                                        </p:tgtEl>
                                        <p:attrNameLst>
                                          <p:attrName>style.visibility</p:attrName>
                                        </p:attrNameLst>
                                      </p:cBhvr>
                                      <p:to>
                                        <p:strVal val="visible"/>
                                      </p:to>
                                    </p:set>
                                    <p:anim calcmode="lin" valueType="num">
                                      <p:cBhvr additive="base">
                                        <p:cTn id="37" dur="500" fill="hold"/>
                                        <p:tgtEl>
                                          <p:spTgt spid="4108"/>
                                        </p:tgtEl>
                                        <p:attrNameLst>
                                          <p:attrName>ppt_x</p:attrName>
                                        </p:attrNameLst>
                                      </p:cBhvr>
                                      <p:tavLst>
                                        <p:tav tm="0">
                                          <p:val>
                                            <p:strVal val="1+#ppt_w/2"/>
                                          </p:val>
                                        </p:tav>
                                        <p:tav tm="100000">
                                          <p:val>
                                            <p:strVal val="#ppt_x"/>
                                          </p:val>
                                        </p:tav>
                                      </p:tavLst>
                                    </p:anim>
                                    <p:anim calcmode="lin" valueType="num">
                                      <p:cBhvr additive="base">
                                        <p:cTn id="38"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09"/>
                                        </p:tgtEl>
                                        <p:attrNameLst>
                                          <p:attrName>style.visibility</p:attrName>
                                        </p:attrNameLst>
                                      </p:cBhvr>
                                      <p:to>
                                        <p:strVal val="visible"/>
                                      </p:to>
                                    </p:set>
                                    <p:anim calcmode="lin" valueType="num">
                                      <p:cBhvr additive="base">
                                        <p:cTn id="43" dur="500" fill="hold"/>
                                        <p:tgtEl>
                                          <p:spTgt spid="4109"/>
                                        </p:tgtEl>
                                        <p:attrNameLst>
                                          <p:attrName>ppt_x</p:attrName>
                                        </p:attrNameLst>
                                      </p:cBhvr>
                                      <p:tavLst>
                                        <p:tav tm="0">
                                          <p:val>
                                            <p:strVal val="0-#ppt_w/2"/>
                                          </p:val>
                                        </p:tav>
                                        <p:tav tm="100000">
                                          <p:val>
                                            <p:strVal val="#ppt_x"/>
                                          </p:val>
                                        </p:tav>
                                      </p:tavLst>
                                    </p:anim>
                                    <p:anim calcmode="lin" valueType="num">
                                      <p:cBhvr additive="base">
                                        <p:cTn id="44" dur="500" fill="hold"/>
                                        <p:tgtEl>
                                          <p:spTgt spid="41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110"/>
                                        </p:tgtEl>
                                        <p:attrNameLst>
                                          <p:attrName>style.visibility</p:attrName>
                                        </p:attrNameLst>
                                      </p:cBhvr>
                                      <p:to>
                                        <p:strVal val="visible"/>
                                      </p:to>
                                    </p:set>
                                    <p:anim calcmode="lin" valueType="num">
                                      <p:cBhvr additive="base">
                                        <p:cTn id="49" dur="500" fill="hold"/>
                                        <p:tgtEl>
                                          <p:spTgt spid="4110"/>
                                        </p:tgtEl>
                                        <p:attrNameLst>
                                          <p:attrName>ppt_x</p:attrName>
                                        </p:attrNameLst>
                                      </p:cBhvr>
                                      <p:tavLst>
                                        <p:tav tm="0">
                                          <p:val>
                                            <p:strVal val="1+#ppt_w/2"/>
                                          </p:val>
                                        </p:tav>
                                        <p:tav tm="100000">
                                          <p:val>
                                            <p:strVal val="#ppt_x"/>
                                          </p:val>
                                        </p:tav>
                                      </p:tavLst>
                                    </p:anim>
                                    <p:anim calcmode="lin" valueType="num">
                                      <p:cBhvr additive="base">
                                        <p:cTn id="50" dur="500" fill="hold"/>
                                        <p:tgtEl>
                                          <p:spTgt spid="41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12"/>
                                        </p:tgtEl>
                                        <p:attrNameLst>
                                          <p:attrName>style.visibility</p:attrName>
                                        </p:attrNameLst>
                                      </p:cBhvr>
                                      <p:to>
                                        <p:strVal val="visible"/>
                                      </p:to>
                                    </p:set>
                                    <p:anim calcmode="lin" valueType="num">
                                      <p:cBhvr additive="base">
                                        <p:cTn id="55" dur="500" fill="hold"/>
                                        <p:tgtEl>
                                          <p:spTgt spid="4112"/>
                                        </p:tgtEl>
                                        <p:attrNameLst>
                                          <p:attrName>ppt_x</p:attrName>
                                        </p:attrNameLst>
                                      </p:cBhvr>
                                      <p:tavLst>
                                        <p:tav tm="0">
                                          <p:val>
                                            <p:strVal val="0-#ppt_w/2"/>
                                          </p:val>
                                        </p:tav>
                                        <p:tav tm="100000">
                                          <p:val>
                                            <p:strVal val="#ppt_x"/>
                                          </p:val>
                                        </p:tav>
                                      </p:tavLst>
                                    </p:anim>
                                    <p:anim calcmode="lin" valueType="num">
                                      <p:cBhvr additive="base">
                                        <p:cTn id="56" dur="500" fill="hold"/>
                                        <p:tgtEl>
                                          <p:spTgt spid="411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113"/>
                                        </p:tgtEl>
                                        <p:attrNameLst>
                                          <p:attrName>style.visibility</p:attrName>
                                        </p:attrNameLst>
                                      </p:cBhvr>
                                      <p:to>
                                        <p:strVal val="visible"/>
                                      </p:to>
                                    </p:set>
                                    <p:anim calcmode="lin" valueType="num">
                                      <p:cBhvr additive="base">
                                        <p:cTn id="61" dur="500" fill="hold"/>
                                        <p:tgtEl>
                                          <p:spTgt spid="4113"/>
                                        </p:tgtEl>
                                        <p:attrNameLst>
                                          <p:attrName>ppt_x</p:attrName>
                                        </p:attrNameLst>
                                      </p:cBhvr>
                                      <p:tavLst>
                                        <p:tav tm="0">
                                          <p:val>
                                            <p:strVal val="1+#ppt_w/2"/>
                                          </p:val>
                                        </p:tav>
                                        <p:tav tm="100000">
                                          <p:val>
                                            <p:strVal val="#ppt_x"/>
                                          </p:val>
                                        </p:tav>
                                      </p:tavLst>
                                    </p:anim>
                                    <p:anim calcmode="lin" valueType="num">
                                      <p:cBhvr additive="base">
                                        <p:cTn id="62" dur="500" fill="hold"/>
                                        <p:tgtEl>
                                          <p:spTgt spid="411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41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autoUpdateAnimBg="0"/>
      <p:bldP spid="4104" grpId="0" autoUpdateAnimBg="0"/>
      <p:bldP spid="4105" grpId="0" autoUpdateAnimBg="0"/>
      <p:bldP spid="4107" grpId="0" autoUpdateAnimBg="0"/>
      <p:bldP spid="4108" grpId="0" autoUpdateAnimBg="0"/>
      <p:bldP spid="4109" grpId="0" autoUpdateAnimBg="0"/>
      <p:bldP spid="4110" grpId="0" autoUpdateAnimBg="0"/>
      <p:bldP spid="4112" grpId="0" autoUpdateAnimBg="0"/>
      <p:bldP spid="4113" grpId="0" autoUpdateAnimBg="0"/>
      <p:bldP spid="41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algn="ctr" eaLnBrk="1" hangingPunct="1"/>
            <a:r>
              <a:rPr lang="en-US" altLang="en-US" sz="4000" b="1" smtClean="0"/>
              <a:t>ISRAELITE PRIESTHOOD &amp; HOLINESS SYSTEM</a:t>
            </a:r>
          </a:p>
        </p:txBody>
      </p:sp>
      <p:sp>
        <p:nvSpPr>
          <p:cNvPr id="16387" name="Text Box 5"/>
          <p:cNvSpPr txBox="1">
            <a:spLocks noChangeArrowheads="1"/>
          </p:cNvSpPr>
          <p:nvPr/>
        </p:nvSpPr>
        <p:spPr bwMode="auto">
          <a:xfrm>
            <a:off x="381000" y="18288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#14. Dictionary article on “Priest, Priesthood”</a:t>
            </a:r>
          </a:p>
          <a:p>
            <a:pPr>
              <a:spcBef>
                <a:spcPct val="50000"/>
              </a:spcBef>
              <a:buClrTx/>
              <a:buFontTx/>
              <a:buNone/>
            </a:pPr>
            <a:r>
              <a:rPr kumimoji="0" lang="en-US" altLang="en-US" sz="2400" b="1"/>
              <a:t>a) (W) Identify and discuss a new or significant thought on the Israelite understanding of sin and pollution and how it might inform/influence your Christian theology.</a:t>
            </a:r>
          </a:p>
        </p:txBody>
      </p:sp>
      <p:pic>
        <p:nvPicPr>
          <p:cNvPr id="16388" name="Picture 9" descr="temple-jerusale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3733800"/>
            <a:ext cx="4419600" cy="29464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0" y="990600"/>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	Some factors involved in understanding OT laws:</a:t>
            </a:r>
          </a:p>
          <a:p>
            <a:pPr>
              <a:spcBef>
                <a:spcPct val="0"/>
              </a:spcBef>
              <a:buClrTx/>
              <a:buFontTx/>
              <a:buNone/>
            </a:pPr>
            <a:endParaRPr kumimoji="0" lang="en-US" altLang="en-US" sz="2400" b="1"/>
          </a:p>
          <a:p>
            <a:pPr>
              <a:spcBef>
                <a:spcPct val="0"/>
              </a:spcBef>
              <a:buClrTx/>
              <a:buFontTx/>
              <a:buNone/>
            </a:pPr>
            <a:r>
              <a:rPr kumimoji="0" lang="en-US" altLang="en-US" sz="2400" b="1"/>
              <a:t>    	a. different forms w/different intentions and settings</a:t>
            </a:r>
          </a:p>
          <a:p>
            <a:pPr>
              <a:spcBef>
                <a:spcPct val="0"/>
              </a:spcBef>
              <a:buClrTx/>
              <a:buFontTx/>
              <a:buNone/>
            </a:pPr>
            <a:r>
              <a:rPr kumimoji="0" lang="en-US" altLang="en-US" sz="2400" b="1"/>
              <a:t>    	b. involved different cultural symbols (blood)</a:t>
            </a:r>
          </a:p>
          <a:p>
            <a:pPr>
              <a:spcBef>
                <a:spcPct val="0"/>
              </a:spcBef>
              <a:buClrTx/>
              <a:buFontTx/>
              <a:buNone/>
            </a:pPr>
            <a:r>
              <a:rPr kumimoji="0" lang="en-US" altLang="en-US" sz="2400" b="1"/>
              <a:t>    	c. involve different view of physical world (animal 		    classification system, food laws; note realms of animals in 	    Gen 1.)</a:t>
            </a:r>
          </a:p>
          <a:p>
            <a:pPr>
              <a:spcBef>
                <a:spcPct val="0"/>
              </a:spcBef>
              <a:buClrTx/>
              <a:buFontTx/>
              <a:buNone/>
            </a:pPr>
            <a:r>
              <a:rPr kumimoji="0" lang="en-US" altLang="en-US" sz="2400" b="1"/>
              <a:t>    	d. different principles of justice re: consequences</a:t>
            </a:r>
          </a:p>
          <a:p>
            <a:pPr>
              <a:spcBef>
                <a:spcPct val="0"/>
              </a:spcBef>
              <a:buClrTx/>
              <a:buFontTx/>
              <a:buNone/>
            </a:pPr>
            <a:r>
              <a:rPr kumimoji="0" lang="en-US" altLang="en-US" sz="2400" b="1"/>
              <a:t>    	e. involve different foundation for ethics                              </a:t>
            </a:r>
          </a:p>
          <a:p>
            <a:pPr>
              <a:spcBef>
                <a:spcPct val="0"/>
              </a:spcBef>
              <a:buClrTx/>
              <a:buFontTx/>
              <a:buNone/>
            </a:pPr>
            <a:r>
              <a:rPr kumimoji="0" lang="en-US" altLang="en-US" sz="2400" b="1"/>
              <a:t>    	f. show complex compositional history (midrashic exegesis)</a:t>
            </a:r>
            <a:endParaRPr kumimoji="0" lang="en-US" altLang="en-US" sz="2400"/>
          </a:p>
        </p:txBody>
      </p:sp>
      <p:sp>
        <p:nvSpPr>
          <p:cNvPr id="26627" name="Rectangle 3"/>
          <p:cNvSpPr>
            <a:spLocks noChangeArrowheads="1"/>
          </p:cNvSpPr>
          <p:nvPr/>
        </p:nvSpPr>
        <p:spPr bwMode="auto">
          <a:xfrm>
            <a:off x="1219200" y="228600"/>
            <a:ext cx="587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Principle for Assessing Biblical Instructions</a:t>
            </a:r>
          </a:p>
        </p:txBody>
      </p:sp>
      <p:sp>
        <p:nvSpPr>
          <p:cNvPr id="26628" name="Text Box 9"/>
          <p:cNvSpPr txBox="1">
            <a:spLocks noChangeArrowheads="1"/>
          </p:cNvSpPr>
          <p:nvPr/>
        </p:nvSpPr>
        <p:spPr bwMode="auto">
          <a:xfrm>
            <a:off x="3429000" y="48006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1800" b="1"/>
          </a:p>
        </p:txBody>
      </p:sp>
      <p:sp>
        <p:nvSpPr>
          <p:cNvPr id="26629" name="Text Box 11"/>
          <p:cNvSpPr txBox="1">
            <a:spLocks noChangeArrowheads="1"/>
          </p:cNvSpPr>
          <p:nvPr/>
        </p:nvSpPr>
        <p:spPr bwMode="auto">
          <a:xfrm>
            <a:off x="5105400" y="61722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endParaRPr kumimoji="0" lang="en-US" altLang="en-US" sz="1800" b="1"/>
          </a:p>
        </p:txBody>
      </p:sp>
      <p:pic>
        <p:nvPicPr>
          <p:cNvPr id="26630" name="Picture 12" descr="j02171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800600"/>
            <a:ext cx="18097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 calcmode="lin" valueType="num">
                                      <p:cBhvr additive="base">
                                        <p:cTn id="7" dur="500" fill="hold"/>
                                        <p:tgtEl>
                                          <p:spTgt spid="1832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32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3298">
                                            <p:txEl>
                                              <p:pRg st="2" end="2"/>
                                            </p:txEl>
                                          </p:spTgt>
                                        </p:tgtEl>
                                        <p:attrNameLst>
                                          <p:attrName>style.visibility</p:attrName>
                                        </p:attrNameLst>
                                      </p:cBhvr>
                                      <p:to>
                                        <p:strVal val="visible"/>
                                      </p:to>
                                    </p:set>
                                    <p:anim calcmode="lin" valueType="num">
                                      <p:cBhvr additive="base">
                                        <p:cTn id="13" dur="500" fill="hold"/>
                                        <p:tgtEl>
                                          <p:spTgt spid="18329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32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3298">
                                            <p:txEl>
                                              <p:pRg st="3" end="3"/>
                                            </p:txEl>
                                          </p:spTgt>
                                        </p:tgtEl>
                                        <p:attrNameLst>
                                          <p:attrName>style.visibility</p:attrName>
                                        </p:attrNameLst>
                                      </p:cBhvr>
                                      <p:to>
                                        <p:strVal val="visible"/>
                                      </p:to>
                                    </p:set>
                                    <p:anim calcmode="lin" valueType="num">
                                      <p:cBhvr additive="base">
                                        <p:cTn id="19" dur="500" fill="hold"/>
                                        <p:tgtEl>
                                          <p:spTgt spid="18329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329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3298">
                                            <p:txEl>
                                              <p:pRg st="4" end="4"/>
                                            </p:txEl>
                                          </p:spTgt>
                                        </p:tgtEl>
                                        <p:attrNameLst>
                                          <p:attrName>style.visibility</p:attrName>
                                        </p:attrNameLst>
                                      </p:cBhvr>
                                      <p:to>
                                        <p:strVal val="visible"/>
                                      </p:to>
                                    </p:set>
                                    <p:anim calcmode="lin" valueType="num">
                                      <p:cBhvr additive="base">
                                        <p:cTn id="25" dur="500" fill="hold"/>
                                        <p:tgtEl>
                                          <p:spTgt spid="18329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329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3298">
                                            <p:txEl>
                                              <p:pRg st="5" end="5"/>
                                            </p:txEl>
                                          </p:spTgt>
                                        </p:tgtEl>
                                        <p:attrNameLst>
                                          <p:attrName>style.visibility</p:attrName>
                                        </p:attrNameLst>
                                      </p:cBhvr>
                                      <p:to>
                                        <p:strVal val="visible"/>
                                      </p:to>
                                    </p:set>
                                    <p:anim calcmode="lin" valueType="num">
                                      <p:cBhvr additive="base">
                                        <p:cTn id="31" dur="500" fill="hold"/>
                                        <p:tgtEl>
                                          <p:spTgt spid="18329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329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3298">
                                            <p:txEl>
                                              <p:pRg st="6" end="6"/>
                                            </p:txEl>
                                          </p:spTgt>
                                        </p:tgtEl>
                                        <p:attrNameLst>
                                          <p:attrName>style.visibility</p:attrName>
                                        </p:attrNameLst>
                                      </p:cBhvr>
                                      <p:to>
                                        <p:strVal val="visible"/>
                                      </p:to>
                                    </p:set>
                                    <p:anim calcmode="lin" valueType="num">
                                      <p:cBhvr additive="base">
                                        <p:cTn id="37" dur="500" fill="hold"/>
                                        <p:tgtEl>
                                          <p:spTgt spid="18329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329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3298">
                                            <p:txEl>
                                              <p:pRg st="7" end="7"/>
                                            </p:txEl>
                                          </p:spTgt>
                                        </p:tgtEl>
                                        <p:attrNameLst>
                                          <p:attrName>style.visibility</p:attrName>
                                        </p:attrNameLst>
                                      </p:cBhvr>
                                      <p:to>
                                        <p:strVal val="visible"/>
                                      </p:to>
                                    </p:set>
                                    <p:anim calcmode="lin" valueType="num">
                                      <p:cBhvr additive="base">
                                        <p:cTn id="43" dur="500" fill="hold"/>
                                        <p:tgtEl>
                                          <p:spTgt spid="18329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329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0" y="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Exercise in class on Deut 12 (Homework #11).  Read and answer:</a:t>
            </a:r>
          </a:p>
          <a:p>
            <a:pPr>
              <a:spcBef>
                <a:spcPct val="0"/>
              </a:spcBef>
              <a:buClrTx/>
              <a:buFontTx/>
              <a:buNone/>
            </a:pPr>
            <a:r>
              <a:rPr kumimoji="0" lang="en-US" altLang="en-US" sz="2400" b="1"/>
              <a:t>       a. What is the main theme of 12:1-28?</a:t>
            </a:r>
          </a:p>
          <a:p>
            <a:pPr>
              <a:spcBef>
                <a:spcPct val="0"/>
              </a:spcBef>
              <a:buClrTx/>
              <a:buFontTx/>
              <a:buNone/>
            </a:pPr>
            <a:r>
              <a:rPr kumimoji="0" lang="en-US" altLang="en-US" sz="2400" b="1"/>
              <a:t>       b. What are the "echoes"?</a:t>
            </a:r>
          </a:p>
          <a:p>
            <a:pPr>
              <a:spcBef>
                <a:spcPct val="0"/>
              </a:spcBef>
              <a:buClrTx/>
              <a:buFontTx/>
              <a:buNone/>
            </a:pPr>
            <a:r>
              <a:rPr kumimoji="0" lang="en-US" altLang="en-US" sz="2400" b="1"/>
              <a:t>       c. What is main point of 4-7? of 8-12? of 13-19? of 20-28?</a:t>
            </a:r>
          </a:p>
          <a:p>
            <a:pPr>
              <a:spcBef>
                <a:spcPct val="0"/>
              </a:spcBef>
              <a:buClrTx/>
              <a:buFontTx/>
              <a:buNone/>
            </a:pPr>
            <a:r>
              <a:rPr kumimoji="0" lang="en-US" altLang="en-US" sz="2400" b="1"/>
              <a:t>       d. See if you can find a chiastic structure to 13-19.</a:t>
            </a:r>
            <a:endParaRPr kumimoji="0" lang="en-US" altLang="en-US" sz="2400">
              <a:latin typeface="Courier New" pitchFamily="49" charset="0"/>
            </a:endParaRPr>
          </a:p>
        </p:txBody>
      </p:sp>
      <p:sp>
        <p:nvSpPr>
          <p:cNvPr id="281603" name="Text Box 3"/>
          <p:cNvSpPr txBox="1">
            <a:spLocks noChangeArrowheads="1"/>
          </p:cNvSpPr>
          <p:nvPr/>
        </p:nvSpPr>
        <p:spPr bwMode="auto">
          <a:xfrm>
            <a:off x="2209800" y="2209800"/>
            <a:ext cx="4419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6600"/>
                </a:solidFill>
              </a:rPr>
              <a:t>A</a:t>
            </a:r>
            <a:r>
              <a:rPr kumimoji="0" lang="en-US" altLang="en-US" sz="2400" b="1"/>
              <a:t>	</a:t>
            </a:r>
            <a:r>
              <a:rPr kumimoji="0" lang="en-US" altLang="en-US" sz="2400" b="1">
                <a:solidFill>
                  <a:srgbClr val="0000CC"/>
                </a:solidFill>
              </a:rPr>
              <a:t>13</a:t>
            </a:r>
            <a:endParaRPr kumimoji="0" lang="en-US" altLang="en-US" sz="2400" b="1"/>
          </a:p>
          <a:p>
            <a:pPr>
              <a:spcBef>
                <a:spcPct val="50000"/>
              </a:spcBef>
              <a:buClrTx/>
              <a:buFontTx/>
              <a:buNone/>
            </a:pPr>
            <a:r>
              <a:rPr kumimoji="0" lang="en-US" altLang="en-US" sz="2400" b="1"/>
              <a:t>	</a:t>
            </a:r>
            <a:r>
              <a:rPr kumimoji="0" lang="en-US" altLang="en-US" sz="2400" b="1">
                <a:solidFill>
                  <a:srgbClr val="006600"/>
                </a:solidFill>
              </a:rPr>
              <a:t>B</a:t>
            </a:r>
            <a:r>
              <a:rPr kumimoji="0" lang="en-US" altLang="en-US" sz="2400" b="1"/>
              <a:t>	</a:t>
            </a:r>
            <a:r>
              <a:rPr kumimoji="0" lang="en-US" altLang="en-US" sz="2400" b="1">
                <a:solidFill>
                  <a:srgbClr val="0000CC"/>
                </a:solidFill>
              </a:rPr>
              <a:t>14</a:t>
            </a:r>
            <a:endParaRPr kumimoji="0" lang="en-US" altLang="en-US" sz="2400" b="1"/>
          </a:p>
          <a:p>
            <a:pPr>
              <a:spcBef>
                <a:spcPct val="50000"/>
              </a:spcBef>
              <a:buClrTx/>
              <a:buFontTx/>
              <a:buNone/>
            </a:pPr>
            <a:r>
              <a:rPr kumimoji="0" lang="en-US" altLang="en-US" sz="2400" b="1"/>
              <a:t>		</a:t>
            </a:r>
            <a:r>
              <a:rPr kumimoji="0" lang="en-US" altLang="en-US" sz="2400" b="1">
                <a:solidFill>
                  <a:srgbClr val="006600"/>
                </a:solidFill>
              </a:rPr>
              <a:t>C</a:t>
            </a:r>
            <a:r>
              <a:rPr kumimoji="0" lang="en-US" altLang="en-US" sz="2400" b="1"/>
              <a:t>	</a:t>
            </a:r>
            <a:r>
              <a:rPr kumimoji="0" lang="en-US" altLang="en-US" sz="2400" b="1">
                <a:solidFill>
                  <a:srgbClr val="0000CC"/>
                </a:solidFill>
              </a:rPr>
              <a:t>15</a:t>
            </a:r>
            <a:endParaRPr kumimoji="0" lang="en-US" altLang="en-US" sz="2400" b="1"/>
          </a:p>
          <a:p>
            <a:pPr>
              <a:spcBef>
                <a:spcPct val="50000"/>
              </a:spcBef>
              <a:buClrTx/>
              <a:buFontTx/>
              <a:buNone/>
            </a:pPr>
            <a:r>
              <a:rPr kumimoji="0" lang="en-US" altLang="en-US" sz="2400" b="1"/>
              <a:t>			</a:t>
            </a:r>
            <a:r>
              <a:rPr kumimoji="0" lang="en-US" altLang="en-US" sz="2400" b="1">
                <a:solidFill>
                  <a:srgbClr val="006600"/>
                </a:solidFill>
              </a:rPr>
              <a:t>D</a:t>
            </a:r>
            <a:r>
              <a:rPr kumimoji="0" lang="en-US" altLang="en-US" sz="2400" b="1"/>
              <a:t>	</a:t>
            </a:r>
            <a:r>
              <a:rPr kumimoji="0" lang="en-US" altLang="en-US" sz="2400" b="1">
                <a:solidFill>
                  <a:srgbClr val="0000CC"/>
                </a:solidFill>
              </a:rPr>
              <a:t>16</a:t>
            </a:r>
            <a:endParaRPr kumimoji="0" lang="en-US" altLang="en-US" sz="2400" b="1"/>
          </a:p>
          <a:p>
            <a:pPr>
              <a:spcBef>
                <a:spcPct val="50000"/>
              </a:spcBef>
              <a:buClrTx/>
              <a:buFontTx/>
              <a:buNone/>
            </a:pPr>
            <a:r>
              <a:rPr kumimoji="0" lang="en-US" altLang="en-US" sz="2400" b="1"/>
              <a:t>		</a:t>
            </a:r>
            <a:r>
              <a:rPr kumimoji="0" lang="en-US" altLang="en-US" sz="2400" b="1">
                <a:solidFill>
                  <a:srgbClr val="006600"/>
                </a:solidFill>
              </a:rPr>
              <a:t>C</a:t>
            </a:r>
            <a:r>
              <a:rPr kumimoji="0" lang="en-US" altLang="en-US" sz="2400" b="1"/>
              <a:t>	</a:t>
            </a:r>
            <a:r>
              <a:rPr kumimoji="0" lang="en-US" altLang="en-US" sz="2400" b="1">
                <a:solidFill>
                  <a:srgbClr val="0000CC"/>
                </a:solidFill>
              </a:rPr>
              <a:t>17</a:t>
            </a:r>
            <a:endParaRPr kumimoji="0" lang="en-US" altLang="en-US" sz="2400" b="1"/>
          </a:p>
          <a:p>
            <a:pPr>
              <a:spcBef>
                <a:spcPct val="50000"/>
              </a:spcBef>
              <a:buClrTx/>
              <a:buFontTx/>
              <a:buNone/>
            </a:pPr>
            <a:r>
              <a:rPr kumimoji="0" lang="en-US" altLang="en-US" sz="2400" b="1"/>
              <a:t>	</a:t>
            </a:r>
            <a:r>
              <a:rPr kumimoji="0" lang="en-US" altLang="en-US" sz="2400" b="1">
                <a:solidFill>
                  <a:srgbClr val="006600"/>
                </a:solidFill>
              </a:rPr>
              <a:t>B </a:t>
            </a:r>
            <a:r>
              <a:rPr kumimoji="0" lang="en-US" altLang="en-US" sz="2400" b="1"/>
              <a:t>	</a:t>
            </a:r>
            <a:r>
              <a:rPr kumimoji="0" lang="en-US" altLang="en-US" sz="2400" b="1">
                <a:solidFill>
                  <a:srgbClr val="0000CC"/>
                </a:solidFill>
              </a:rPr>
              <a:t>18</a:t>
            </a:r>
            <a:endParaRPr kumimoji="0" lang="en-US" altLang="en-US" sz="2400" b="1"/>
          </a:p>
          <a:p>
            <a:pPr>
              <a:spcBef>
                <a:spcPct val="50000"/>
              </a:spcBef>
              <a:buClrTx/>
              <a:buFontTx/>
              <a:buNone/>
            </a:pPr>
            <a:r>
              <a:rPr kumimoji="0" lang="en-US" altLang="en-US" sz="2400" b="1">
                <a:solidFill>
                  <a:srgbClr val="006600"/>
                </a:solidFill>
              </a:rPr>
              <a:t>A</a:t>
            </a:r>
            <a:r>
              <a:rPr kumimoji="0" lang="en-US" altLang="en-US" sz="2400" b="1"/>
              <a:t>	</a:t>
            </a:r>
            <a:r>
              <a:rPr kumimoji="0" lang="en-US" altLang="en-US" sz="2400" b="1">
                <a:solidFill>
                  <a:srgbClr val="0000CC"/>
                </a:solidFill>
              </a:rPr>
              <a:t>19</a:t>
            </a:r>
            <a:endParaRPr kumimoji="0" lang="en-US" altLang="en-US" sz="2400" b="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2">
                                            <p:txEl>
                                              <p:pRg st="0" end="0"/>
                                            </p:txEl>
                                          </p:spTgt>
                                        </p:tgtEl>
                                        <p:attrNameLst>
                                          <p:attrName>style.visibility</p:attrName>
                                        </p:attrNameLst>
                                      </p:cBhvr>
                                      <p:to>
                                        <p:strVal val="visible"/>
                                      </p:to>
                                    </p:set>
                                    <p:anim calcmode="lin" valueType="num">
                                      <p:cBhvr additive="base">
                                        <p:cTn id="7" dur="500" fill="hold"/>
                                        <p:tgtEl>
                                          <p:spTgt spid="2816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2">
                                            <p:txEl>
                                              <p:pRg st="1" end="1"/>
                                            </p:txEl>
                                          </p:spTgt>
                                        </p:tgtEl>
                                        <p:attrNameLst>
                                          <p:attrName>style.visibility</p:attrName>
                                        </p:attrNameLst>
                                      </p:cBhvr>
                                      <p:to>
                                        <p:strVal val="visible"/>
                                      </p:to>
                                    </p:set>
                                    <p:anim calcmode="lin" valueType="num">
                                      <p:cBhvr additive="base">
                                        <p:cTn id="13" dur="500" fill="hold"/>
                                        <p:tgtEl>
                                          <p:spTgt spid="2816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2">
                                            <p:txEl>
                                              <p:pRg st="2" end="2"/>
                                            </p:txEl>
                                          </p:spTgt>
                                        </p:tgtEl>
                                        <p:attrNameLst>
                                          <p:attrName>style.visibility</p:attrName>
                                        </p:attrNameLst>
                                      </p:cBhvr>
                                      <p:to>
                                        <p:strVal val="visible"/>
                                      </p:to>
                                    </p:set>
                                    <p:anim calcmode="lin" valueType="num">
                                      <p:cBhvr additive="base">
                                        <p:cTn id="19" dur="500" fill="hold"/>
                                        <p:tgtEl>
                                          <p:spTgt spid="28160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2">
                                            <p:txEl>
                                              <p:pRg st="3" end="3"/>
                                            </p:txEl>
                                          </p:spTgt>
                                        </p:tgtEl>
                                        <p:attrNameLst>
                                          <p:attrName>style.visibility</p:attrName>
                                        </p:attrNameLst>
                                      </p:cBhvr>
                                      <p:to>
                                        <p:strVal val="visible"/>
                                      </p:to>
                                    </p:set>
                                    <p:anim calcmode="lin" valueType="num">
                                      <p:cBhvr additive="base">
                                        <p:cTn id="25" dur="500" fill="hold"/>
                                        <p:tgtEl>
                                          <p:spTgt spid="28160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2">
                                            <p:txEl>
                                              <p:pRg st="4" end="4"/>
                                            </p:txEl>
                                          </p:spTgt>
                                        </p:tgtEl>
                                        <p:attrNameLst>
                                          <p:attrName>style.visibility</p:attrName>
                                        </p:attrNameLst>
                                      </p:cBhvr>
                                      <p:to>
                                        <p:strVal val="visible"/>
                                      </p:to>
                                    </p:set>
                                    <p:anim calcmode="lin" valueType="num">
                                      <p:cBhvr additive="base">
                                        <p:cTn id="31" dur="500" fill="hold"/>
                                        <p:tgtEl>
                                          <p:spTgt spid="28160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1603"/>
                                        </p:tgtEl>
                                        <p:attrNameLst>
                                          <p:attrName>style.visibility</p:attrName>
                                        </p:attrNameLst>
                                      </p:cBhvr>
                                      <p:to>
                                        <p:strVal val="visible"/>
                                      </p:to>
                                    </p:set>
                                    <p:anim calcmode="lin" valueType="num">
                                      <p:cBhvr additive="base">
                                        <p:cTn id="37" dur="500" fill="hold"/>
                                        <p:tgtEl>
                                          <p:spTgt spid="281603"/>
                                        </p:tgtEl>
                                        <p:attrNameLst>
                                          <p:attrName>ppt_x</p:attrName>
                                        </p:attrNameLst>
                                      </p:cBhvr>
                                      <p:tavLst>
                                        <p:tav tm="0">
                                          <p:val>
                                            <p:strVal val="#ppt_x"/>
                                          </p:val>
                                        </p:tav>
                                        <p:tav tm="100000">
                                          <p:val>
                                            <p:strVal val="#ppt_x"/>
                                          </p:val>
                                        </p:tav>
                                      </p:tavLst>
                                    </p:anim>
                                    <p:anim calcmode="lin" valueType="num">
                                      <p:cBhvr additive="base">
                                        <p:cTn id="38" dur="500" fill="hold"/>
                                        <p:tgtEl>
                                          <p:spTgt spid="281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build="p" autoUpdateAnimBg="0"/>
      <p:bldP spid="28160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2400" y="304800"/>
            <a:ext cx="88392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n-US" sz="2000" b="1">
                <a:latin typeface="Arial" charset="0"/>
              </a:rPr>
              <a:t>Deuteronomy 12: Various structures:</a:t>
            </a: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r>
              <a:rPr kumimoji="0" lang="en-US" altLang="en-US" sz="2000" b="1">
                <a:latin typeface="Arial" charset="0"/>
              </a:rPr>
              <a:t>Three-fold pattern:</a:t>
            </a:r>
          </a:p>
          <a:p>
            <a:pPr eaLnBrk="1" hangingPunct="1">
              <a:spcBef>
                <a:spcPct val="0"/>
              </a:spcBef>
              <a:buClrTx/>
              <a:buFontTx/>
              <a:buNone/>
            </a:pPr>
            <a:r>
              <a:rPr kumimoji="0" lang="en-US" altLang="en-US" sz="2000" b="1">
                <a:latin typeface="Arial" charset="0"/>
              </a:rPr>
              <a:t>i.	place Yahweh chooses vss.	5	11a	14a	26</a:t>
            </a:r>
          </a:p>
          <a:p>
            <a:pPr eaLnBrk="1" hangingPunct="1">
              <a:spcBef>
                <a:spcPct val="0"/>
              </a:spcBef>
              <a:buClrTx/>
              <a:buFontTx/>
              <a:buNone/>
            </a:pPr>
            <a:r>
              <a:rPr kumimoji="0" lang="en-US" altLang="en-US" sz="2000" b="1">
                <a:latin typeface="Arial" charset="0"/>
              </a:rPr>
              <a:t>ii.	make offerings			6	11b	14b	27a</a:t>
            </a:r>
          </a:p>
          <a:p>
            <a:pPr eaLnBrk="1" hangingPunct="1">
              <a:spcBef>
                <a:spcPct val="0"/>
              </a:spcBef>
              <a:buClrTx/>
              <a:buFontTx/>
              <a:buNone/>
            </a:pPr>
            <a:r>
              <a:rPr kumimoji="0" lang="en-US" altLang="en-US" sz="2000" b="1">
                <a:latin typeface="Arial" charset="0"/>
              </a:rPr>
              <a:t>iii.	eat and rejoice			7	12	[   ]	27b</a:t>
            </a: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r>
              <a:rPr kumimoji="0" lang="en-US" altLang="en-US" sz="2000" b="1">
                <a:latin typeface="Arial" charset="0"/>
              </a:rPr>
              <a:t>Chiasm of vss.  13-19:</a:t>
            </a:r>
            <a:br>
              <a:rPr kumimoji="0" lang="en-US" altLang="en-US" sz="2000" b="1">
                <a:latin typeface="Arial" charset="0"/>
              </a:rPr>
            </a:br>
            <a:endParaRPr kumimoji="0" lang="en-US" altLang="en-US" sz="2000" b="1">
              <a:latin typeface="Arial" charset="0"/>
            </a:endParaRPr>
          </a:p>
          <a:p>
            <a:pPr eaLnBrk="1" hangingPunct="1">
              <a:spcBef>
                <a:spcPct val="0"/>
              </a:spcBef>
              <a:buClrTx/>
              <a:buFontTx/>
              <a:buNone/>
            </a:pPr>
            <a:r>
              <a:rPr kumimoji="0" lang="en-US" altLang="en-US" sz="2000" b="1">
                <a:latin typeface="Arial" charset="0"/>
              </a:rPr>
              <a:t>A   Be careful!  (13)</a:t>
            </a:r>
          </a:p>
          <a:p>
            <a:pPr eaLnBrk="1" hangingPunct="1">
              <a:spcBef>
                <a:spcPct val="0"/>
              </a:spcBef>
              <a:buClrTx/>
              <a:buFontTx/>
              <a:buNone/>
            </a:pPr>
            <a:r>
              <a:rPr kumimoji="0" lang="en-US" altLang="en-US" sz="2000" b="1">
                <a:latin typeface="Arial" charset="0"/>
              </a:rPr>
              <a:t>          B     </a:t>
            </a:r>
            <a:r>
              <a:rPr kumimoji="0" lang="en-US" altLang="en-US" sz="2800" b="1">
                <a:latin typeface="Bwhebb" pitchFamily="2" charset="0"/>
              </a:rPr>
              <a:t>mayk</a:t>
            </a:r>
            <a:r>
              <a:rPr kumimoji="0" lang="en-US" altLang="en-US" sz="2000" b="1">
                <a:latin typeface="Arial" charset="0"/>
              </a:rPr>
              <a:t> – ref to place  (14)</a:t>
            </a:r>
          </a:p>
          <a:p>
            <a:pPr eaLnBrk="1" hangingPunct="1">
              <a:spcBef>
                <a:spcPct val="0"/>
              </a:spcBef>
              <a:buClrTx/>
              <a:buFontTx/>
              <a:buNone/>
            </a:pPr>
            <a:r>
              <a:rPr kumimoji="0" lang="en-US" altLang="en-US" sz="2000" b="1">
                <a:latin typeface="Arial" charset="0"/>
              </a:rPr>
              <a:t>              C     what can be eaten  (15)</a:t>
            </a:r>
          </a:p>
          <a:p>
            <a:pPr eaLnBrk="1" hangingPunct="1">
              <a:spcBef>
                <a:spcPct val="0"/>
              </a:spcBef>
              <a:buClrTx/>
              <a:buFontTx/>
              <a:buNone/>
            </a:pPr>
            <a:r>
              <a:rPr kumimoji="0" lang="en-US" altLang="en-US" sz="2000" b="1">
                <a:latin typeface="Arial" charset="0"/>
              </a:rPr>
              <a:t>                  D	blood forbidden (16)  </a:t>
            </a:r>
            <a:r>
              <a:rPr kumimoji="0" lang="en-US" altLang="en-US" sz="2000" b="1">
                <a:solidFill>
                  <a:schemeClr val="hlink"/>
                </a:solidFill>
                <a:latin typeface="Arial" charset="0"/>
              </a:rPr>
              <a:t>*focal point</a:t>
            </a:r>
          </a:p>
          <a:p>
            <a:pPr eaLnBrk="1" hangingPunct="1">
              <a:spcBef>
                <a:spcPct val="0"/>
              </a:spcBef>
              <a:buClrTx/>
              <a:buFontTx/>
              <a:buNone/>
            </a:pPr>
            <a:r>
              <a:rPr kumimoji="0" lang="en-US" altLang="en-US" sz="2000" b="1">
                <a:latin typeface="Arial" charset="0"/>
              </a:rPr>
              <a:t>              C      what cannot be eaten   (17)</a:t>
            </a:r>
          </a:p>
          <a:p>
            <a:pPr eaLnBrk="1" hangingPunct="1">
              <a:spcBef>
                <a:spcPct val="0"/>
              </a:spcBef>
              <a:buClrTx/>
              <a:buFontTx/>
              <a:buNone/>
            </a:pPr>
            <a:r>
              <a:rPr kumimoji="0" lang="en-US" altLang="en-US" sz="2000" b="1">
                <a:latin typeface="Arial" charset="0"/>
              </a:rPr>
              <a:t>         B    </a:t>
            </a:r>
            <a:r>
              <a:rPr kumimoji="0" lang="en-US" altLang="en-US" sz="2400" b="1">
                <a:latin typeface="Arial" charset="0"/>
              </a:rPr>
              <a:t> </a:t>
            </a:r>
            <a:r>
              <a:rPr kumimoji="0" lang="en-US" altLang="en-US" sz="2800" b="1">
                <a:latin typeface="Bwhebb" pitchFamily="2" charset="0"/>
              </a:rPr>
              <a:t>mayk</a:t>
            </a:r>
            <a:r>
              <a:rPr kumimoji="0" lang="en-US" altLang="en-US" sz="2400" b="1">
                <a:latin typeface="Arial" charset="0"/>
              </a:rPr>
              <a:t> </a:t>
            </a:r>
            <a:r>
              <a:rPr kumimoji="0" lang="en-US" altLang="en-US" sz="2000" b="1">
                <a:latin typeface="Arial" charset="0"/>
              </a:rPr>
              <a:t>– ref. to place (18)</a:t>
            </a:r>
          </a:p>
          <a:p>
            <a:pPr eaLnBrk="1" hangingPunct="1">
              <a:spcBef>
                <a:spcPct val="0"/>
              </a:spcBef>
              <a:buClrTx/>
              <a:buFontTx/>
              <a:buNone/>
            </a:pPr>
            <a:r>
              <a:rPr kumimoji="0" lang="en-US" altLang="en-US" sz="2000" b="1">
                <a:latin typeface="Arial" charset="0"/>
              </a:rPr>
              <a:t>A    Be careful!  (19)</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381000"/>
            <a:ext cx="91440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bg2"/>
              </a:buClr>
              <a:buFont typeface="Monotype Sorts"/>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eaLnBrk="1" hangingPunct="1">
              <a:spcBef>
                <a:spcPct val="0"/>
              </a:spcBef>
              <a:buClrTx/>
              <a:buFontTx/>
              <a:buNone/>
            </a:pPr>
            <a:r>
              <a:rPr kumimoji="0" lang="en-US" altLang="en-US" sz="2000" b="1">
                <a:latin typeface="Arial" charset="0"/>
              </a:rPr>
              <a:t>Deuteronomy 12: Various structures:</a:t>
            </a:r>
          </a:p>
          <a:p>
            <a:pPr eaLnBrk="1" hangingPunct="1">
              <a:spcBef>
                <a:spcPct val="0"/>
              </a:spcBef>
              <a:buClrTx/>
              <a:buFontTx/>
              <a:buNone/>
            </a:pPr>
            <a:endParaRPr kumimoji="0" lang="en-US" altLang="en-US" sz="2000">
              <a:latin typeface="Arial" charset="0"/>
            </a:endParaRPr>
          </a:p>
          <a:p>
            <a:pPr eaLnBrk="1" hangingPunct="1">
              <a:spcBef>
                <a:spcPct val="0"/>
              </a:spcBef>
              <a:buClrTx/>
              <a:buFontTx/>
              <a:buNone/>
            </a:pPr>
            <a:r>
              <a:rPr kumimoji="0" lang="en-US" altLang="en-US" sz="2000" b="1">
                <a:latin typeface="Arial" charset="0"/>
              </a:rPr>
              <a:t>Parallels:</a:t>
            </a: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r>
              <a:rPr kumimoji="0" lang="en-US" altLang="en-US" sz="2000" b="1">
                <a:latin typeface="Arial" charset="0"/>
              </a:rPr>
              <a:t>vs.  15  expanded in vss.  20-22</a:t>
            </a:r>
          </a:p>
          <a:p>
            <a:pPr eaLnBrk="1" hangingPunct="1">
              <a:spcBef>
                <a:spcPct val="0"/>
              </a:spcBef>
              <a:buClrTx/>
              <a:buFontTx/>
              <a:buNone/>
            </a:pPr>
            <a:r>
              <a:rPr kumimoji="0" lang="en-US" altLang="en-US" sz="2000" b="1">
                <a:latin typeface="Arial" charset="0"/>
              </a:rPr>
              <a:t>      vs.  16  expanded in vss.  23-25 (3-fold repetition)</a:t>
            </a:r>
          </a:p>
          <a:p>
            <a:pPr eaLnBrk="1" hangingPunct="1">
              <a:spcBef>
                <a:spcPct val="0"/>
              </a:spcBef>
              <a:buClrTx/>
              <a:buFontTx/>
              <a:buNone/>
            </a:pPr>
            <a:r>
              <a:rPr kumimoji="0" lang="en-US" altLang="en-US" sz="2000" b="1">
                <a:latin typeface="Arial" charset="0"/>
              </a:rPr>
              <a:t>      vs.  17  what not to do and what to do with consecrated vs.  26</a:t>
            </a:r>
          </a:p>
          <a:p>
            <a:pPr eaLnBrk="1" hangingPunct="1">
              <a:spcBef>
                <a:spcPct val="0"/>
              </a:spcBef>
              <a:buClrTx/>
              <a:buFontTx/>
              <a:buNone/>
            </a:pPr>
            <a:r>
              <a:rPr kumimoji="0" lang="en-US" altLang="en-US" sz="2000" b="1">
                <a:latin typeface="Arial" charset="0"/>
              </a:rPr>
              <a:t>      vs.  18  edible vs. “burnt”  vs.  27</a:t>
            </a: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r>
              <a:rPr kumimoji="0" lang="en-US" altLang="en-US" sz="2000" b="1">
                <a:latin typeface="Arial" charset="0"/>
              </a:rPr>
              <a:t>Chiasm in vss. 19-28:</a:t>
            </a:r>
          </a:p>
          <a:p>
            <a:pPr eaLnBrk="1" hangingPunct="1">
              <a:spcBef>
                <a:spcPct val="0"/>
              </a:spcBef>
              <a:buClrTx/>
              <a:buFontTx/>
              <a:buNone/>
            </a:pPr>
            <a:endParaRPr kumimoji="0" lang="en-US" altLang="en-US" sz="2000" b="1">
              <a:latin typeface="Arial" charset="0"/>
            </a:endParaRPr>
          </a:p>
          <a:p>
            <a:pPr eaLnBrk="1" hangingPunct="1">
              <a:spcBef>
                <a:spcPct val="0"/>
              </a:spcBef>
              <a:buClrTx/>
              <a:buFontTx/>
              <a:buNone/>
            </a:pPr>
            <a:r>
              <a:rPr kumimoji="0" lang="en-US" altLang="en-US" sz="2000" b="1">
                <a:latin typeface="Arial" charset="0"/>
              </a:rPr>
              <a:t>A    Be careful!  (19)</a:t>
            </a:r>
          </a:p>
          <a:p>
            <a:pPr eaLnBrk="1" hangingPunct="1">
              <a:spcBef>
                <a:spcPct val="0"/>
              </a:spcBef>
              <a:buClrTx/>
              <a:buFontTx/>
              <a:buNone/>
            </a:pPr>
            <a:r>
              <a:rPr kumimoji="0" lang="en-US" altLang="en-US" sz="2000" b="1">
                <a:latin typeface="Arial" charset="0"/>
              </a:rPr>
              <a:t>    B     eat what you desire  (20)</a:t>
            </a:r>
          </a:p>
          <a:p>
            <a:pPr eaLnBrk="1" hangingPunct="1">
              <a:spcBef>
                <a:spcPct val="0"/>
              </a:spcBef>
              <a:buClrTx/>
              <a:buFontTx/>
              <a:buNone/>
            </a:pPr>
            <a:r>
              <a:rPr kumimoji="0" lang="en-US" altLang="en-US" sz="2000" b="1">
                <a:latin typeface="Arial" charset="0"/>
              </a:rPr>
              <a:t>       C    place Yahweh chooses  (21)</a:t>
            </a:r>
          </a:p>
          <a:p>
            <a:pPr eaLnBrk="1" hangingPunct="1">
              <a:spcBef>
                <a:spcPct val="0"/>
              </a:spcBef>
              <a:buClrTx/>
              <a:buFontTx/>
              <a:buNone/>
            </a:pPr>
            <a:r>
              <a:rPr kumimoji="0" lang="en-US" altLang="en-US" sz="2000" b="1">
                <a:latin typeface="Arial" charset="0"/>
              </a:rPr>
              <a:t>           D	what is common  (22)</a:t>
            </a:r>
          </a:p>
          <a:p>
            <a:pPr eaLnBrk="1" hangingPunct="1">
              <a:spcBef>
                <a:spcPct val="0"/>
              </a:spcBef>
              <a:buClrTx/>
              <a:buFontTx/>
              <a:buNone/>
            </a:pPr>
            <a:r>
              <a:rPr kumimoji="0" lang="en-US" altLang="en-US" sz="2000" b="1">
                <a:latin typeface="Arial" charset="0"/>
              </a:rPr>
              <a:t>	         E	   blood forbidden  (23-25)  </a:t>
            </a:r>
            <a:r>
              <a:rPr kumimoji="0" lang="en-US" altLang="en-US" sz="2000" b="1">
                <a:solidFill>
                  <a:schemeClr val="hlink"/>
                </a:solidFill>
                <a:latin typeface="Arial" charset="0"/>
              </a:rPr>
              <a:t>3-fold *focal point</a:t>
            </a:r>
          </a:p>
          <a:p>
            <a:pPr eaLnBrk="1" hangingPunct="1">
              <a:spcBef>
                <a:spcPct val="0"/>
              </a:spcBef>
              <a:buClrTx/>
              <a:buFontTx/>
              <a:buNone/>
            </a:pPr>
            <a:r>
              <a:rPr kumimoji="0" lang="en-US" altLang="en-US" sz="2000" b="1">
                <a:latin typeface="Arial" charset="0"/>
              </a:rPr>
              <a:t>           D	what is holy  (26a)</a:t>
            </a:r>
          </a:p>
          <a:p>
            <a:pPr eaLnBrk="1" hangingPunct="1">
              <a:spcBef>
                <a:spcPct val="0"/>
              </a:spcBef>
              <a:buClrTx/>
              <a:buFontTx/>
              <a:buNone/>
            </a:pPr>
            <a:r>
              <a:rPr kumimoji="0" lang="en-US" altLang="en-US" sz="2000" b="1">
                <a:latin typeface="Arial" charset="0"/>
              </a:rPr>
              <a:t>       C	place Yahweh chooses  (26b)</a:t>
            </a:r>
          </a:p>
          <a:p>
            <a:pPr eaLnBrk="1" hangingPunct="1">
              <a:spcBef>
                <a:spcPct val="0"/>
              </a:spcBef>
              <a:buClrTx/>
              <a:buFontTx/>
              <a:buNone/>
            </a:pPr>
            <a:r>
              <a:rPr kumimoji="0" lang="en-US" altLang="en-US" sz="2000" b="1">
                <a:latin typeface="Arial" charset="0"/>
              </a:rPr>
              <a:t>    B       eat the flesh of offerings  (27)</a:t>
            </a:r>
          </a:p>
          <a:p>
            <a:pPr eaLnBrk="1" hangingPunct="1">
              <a:spcBef>
                <a:spcPct val="0"/>
              </a:spcBef>
              <a:buClrTx/>
              <a:buFontTx/>
              <a:buNone/>
            </a:pPr>
            <a:r>
              <a:rPr kumimoji="0" lang="en-US" altLang="en-US" sz="2000" b="1">
                <a:latin typeface="Arial" charset="0"/>
              </a:rPr>
              <a:t>A    Be careful  (28)</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381000" y="609600"/>
            <a:ext cx="8610600" cy="1524000"/>
          </a:xfrm>
        </p:spPr>
        <p:txBody>
          <a:bodyPr/>
          <a:lstStyle/>
          <a:p>
            <a:pPr algn="ctr"/>
            <a:r>
              <a:rPr lang="en-US" altLang="en-US" sz="4000" b="1" smtClean="0"/>
              <a:t>DEUTERONOMISTIC HISTORY</a:t>
            </a:r>
            <a:br>
              <a:rPr lang="en-US" altLang="en-US" sz="4000" b="1" smtClean="0"/>
            </a:br>
            <a:r>
              <a:rPr lang="en-US" altLang="en-US" sz="4000" b="1" smtClean="0"/>
              <a:t>“FORMER PROPHETS”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TUnit1Day1">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erene">
  <a:themeElements>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A9BDA9"/>
    </a:lt1>
    <a:dk2>
      <a:srgbClr val="004C2B"/>
    </a:dk2>
    <a:lt2>
      <a:srgbClr val="578963"/>
    </a:lt2>
    <a:accent1>
      <a:srgbClr val="3333CC"/>
    </a:accent1>
    <a:accent2>
      <a:srgbClr val="009900"/>
    </a:accent2>
    <a:accent3>
      <a:srgbClr val="D1DBD1"/>
    </a:accent3>
    <a:accent4>
      <a:srgbClr val="2A2A2A"/>
    </a:accent4>
    <a:accent5>
      <a:srgbClr val="ADADE2"/>
    </a:accent5>
    <a:accent6>
      <a:srgbClr val="008A00"/>
    </a:accent6>
    <a:hlink>
      <a:srgbClr val="CC0000"/>
    </a:hlink>
    <a:folHlink>
      <a:srgbClr val="996633"/>
    </a:folHlink>
  </a:clrScheme>
</a:themeOverride>
</file>

<file path=docProps/app.xml><?xml version="1.0" encoding="utf-8"?>
<Properties xmlns="http://schemas.openxmlformats.org/officeDocument/2006/extended-properties" xmlns:vt="http://schemas.openxmlformats.org/officeDocument/2006/docPropsVTypes">
  <Template>W:\windows\MS\97\msoffice.sr2\Template\Designs\SERENE.POT</Template>
  <TotalTime>2221</TotalTime>
  <Words>817</Words>
  <Application>Microsoft Office PowerPoint</Application>
  <PresentationFormat>On-screen Show (4:3)</PresentationFormat>
  <Paragraphs>221</Paragraphs>
  <Slides>20</Slides>
  <Notes>10</Notes>
  <HiddenSlides>3</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0" baseType="lpstr">
      <vt:lpstr>Monotype Sorts</vt:lpstr>
      <vt:lpstr>Bwhebb</vt:lpstr>
      <vt:lpstr>Arial</vt:lpstr>
      <vt:lpstr>Courier New</vt:lpstr>
      <vt:lpstr>Times New Roman</vt:lpstr>
      <vt:lpstr>Serene</vt:lpstr>
      <vt:lpstr>1_Serene</vt:lpstr>
      <vt:lpstr>NTUnit1Day1</vt:lpstr>
      <vt:lpstr>2_Serene</vt:lpstr>
      <vt:lpstr>Clip</vt:lpstr>
      <vt:lpstr>COS 221  Bible II</vt:lpstr>
      <vt:lpstr>PowerPoint Presentation</vt:lpstr>
      <vt:lpstr>PowerPoint Presentation</vt:lpstr>
      <vt:lpstr>ISRAELITE PRIESTHOOD &amp; HOLINESS SYSTEM</vt:lpstr>
      <vt:lpstr>PowerPoint Presentation</vt:lpstr>
      <vt:lpstr>PowerPoint Presentation</vt:lpstr>
      <vt:lpstr>PowerPoint Presentation</vt:lpstr>
      <vt:lpstr>PowerPoint Presentation</vt:lpstr>
      <vt:lpstr>DEUTERONOMISTIC HISTORY “FORMER PROPHETS”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Duke, Rodney K.</cp:lastModifiedBy>
  <cp:revision>109</cp:revision>
  <cp:lastPrinted>2002-05-20T20:53:18Z</cp:lastPrinted>
  <dcterms:created xsi:type="dcterms:W3CDTF">1999-08-18T12:34:09Z</dcterms:created>
  <dcterms:modified xsi:type="dcterms:W3CDTF">2018-05-17T17:51:18Z</dcterms:modified>
</cp:coreProperties>
</file>