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3" r:id="rId2"/>
    <p:sldMasterId id="2147483657" r:id="rId3"/>
    <p:sldMasterId id="2147483845" r:id="rId4"/>
    <p:sldMasterId id="2147483857" r:id="rId5"/>
    <p:sldMasterId id="2147483869" r:id="rId6"/>
    <p:sldMasterId id="2147483881" r:id="rId7"/>
  </p:sldMasterIdLst>
  <p:notesMasterIdLst>
    <p:notesMasterId r:id="rId21"/>
  </p:notesMasterIdLst>
  <p:handoutMasterIdLst>
    <p:handoutMasterId r:id="rId22"/>
  </p:handoutMasterIdLst>
  <p:sldIdLst>
    <p:sldId id="256" r:id="rId8"/>
    <p:sldId id="259" r:id="rId9"/>
    <p:sldId id="404" r:id="rId10"/>
    <p:sldId id="399" r:id="rId11"/>
    <p:sldId id="400" r:id="rId12"/>
    <p:sldId id="402" r:id="rId13"/>
    <p:sldId id="341" r:id="rId14"/>
    <p:sldId id="342" r:id="rId15"/>
    <p:sldId id="387" r:id="rId16"/>
    <p:sldId id="388" r:id="rId17"/>
    <p:sldId id="389" r:id="rId18"/>
    <p:sldId id="390" r:id="rId19"/>
    <p:sldId id="395" r:id="rId20"/>
  </p:sldIdLst>
  <p:sldSz cx="9144000" cy="6858000" type="screen4x3"/>
  <p:notesSz cx="6985000" cy="92821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5C4A1"/>
    <a:srgbClr val="C8CA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4" autoAdjust="0"/>
    <p:restoredTop sz="90929"/>
  </p:normalViewPr>
  <p:slideViewPr>
    <p:cSldViewPr>
      <p:cViewPr varScale="1">
        <p:scale>
          <a:sx n="99" d="100"/>
          <a:sy n="99" d="100"/>
        </p:scale>
        <p:origin x="39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1026"/>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defTabSz="930275">
              <a:defRPr sz="1200"/>
            </a:lvl1pPr>
          </a:lstStyle>
          <a:p>
            <a:pPr>
              <a:defRPr/>
            </a:pPr>
            <a:endParaRPr lang="en-US"/>
          </a:p>
        </p:txBody>
      </p:sp>
      <p:sp>
        <p:nvSpPr>
          <p:cNvPr id="139267" name="Rectangle 1027"/>
          <p:cNvSpPr>
            <a:spLocks noGrp="1" noChangeArrowheads="1"/>
          </p:cNvSpPr>
          <p:nvPr>
            <p:ph type="dt" sz="quarter" idx="1"/>
          </p:nvPr>
        </p:nvSpPr>
        <p:spPr bwMode="auto">
          <a:xfrm>
            <a:off x="3957638" y="0"/>
            <a:ext cx="3027362"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algn="r" defTabSz="930275">
              <a:defRPr sz="1200"/>
            </a:lvl1pPr>
          </a:lstStyle>
          <a:p>
            <a:pPr>
              <a:defRPr/>
            </a:pPr>
            <a:endParaRPr lang="en-US"/>
          </a:p>
        </p:txBody>
      </p:sp>
      <p:sp>
        <p:nvSpPr>
          <p:cNvPr id="139268" name="Rectangle 1028"/>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defTabSz="930275">
              <a:defRPr sz="1200"/>
            </a:lvl1pPr>
          </a:lstStyle>
          <a:p>
            <a:pPr>
              <a:defRPr/>
            </a:pPr>
            <a:endParaRPr lang="en-US"/>
          </a:p>
        </p:txBody>
      </p:sp>
      <p:sp>
        <p:nvSpPr>
          <p:cNvPr id="139269" name="Rectangle 1029"/>
          <p:cNvSpPr>
            <a:spLocks noGrp="1" noChangeArrowheads="1"/>
          </p:cNvSpPr>
          <p:nvPr>
            <p:ph type="sldNum" sz="quarter" idx="3"/>
          </p:nvPr>
        </p:nvSpPr>
        <p:spPr bwMode="auto">
          <a:xfrm>
            <a:off x="3957638" y="8818563"/>
            <a:ext cx="3027362"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algn="r" defTabSz="930275">
              <a:defRPr sz="1200"/>
            </a:lvl1pPr>
          </a:lstStyle>
          <a:p>
            <a:pPr>
              <a:defRPr/>
            </a:pPr>
            <a:fld id="{7F01E1E6-85EE-4599-AFB3-095F7D84C264}" type="slidenum">
              <a:rPr lang="en-US"/>
              <a:pPr>
                <a:defRPr/>
              </a:pPr>
              <a:t>‹#›</a:t>
            </a:fld>
            <a:endParaRPr lang="en-US"/>
          </a:p>
        </p:txBody>
      </p:sp>
    </p:spTree>
    <p:extLst>
      <p:ext uri="{BB962C8B-B14F-4D97-AF65-F5344CB8AC3E}">
        <p14:creationId xmlns:p14="http://schemas.microsoft.com/office/powerpoint/2010/main" val="2350000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defTabSz="930275">
              <a:defRPr sz="1200"/>
            </a:lvl1pPr>
          </a:lstStyle>
          <a:p>
            <a:pPr>
              <a:defRPr/>
            </a:pPr>
            <a:endParaRPr lang="en-US"/>
          </a:p>
        </p:txBody>
      </p:sp>
      <p:sp>
        <p:nvSpPr>
          <p:cNvPr id="111619" name="Rectangle 3"/>
          <p:cNvSpPr>
            <a:spLocks noGrp="1" noChangeArrowheads="1"/>
          </p:cNvSpPr>
          <p:nvPr>
            <p:ph type="dt" idx="1"/>
          </p:nvPr>
        </p:nvSpPr>
        <p:spPr bwMode="auto">
          <a:xfrm>
            <a:off x="3957638" y="0"/>
            <a:ext cx="3027362"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algn="r" defTabSz="930275">
              <a:defRPr sz="120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71575" y="696913"/>
            <a:ext cx="4641850"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p:cNvSpPr>
            <a:spLocks noGrp="1" noChangeArrowheads="1"/>
          </p:cNvSpPr>
          <p:nvPr>
            <p:ph type="body" sz="quarter" idx="3"/>
          </p:nvPr>
        </p:nvSpPr>
        <p:spPr bwMode="auto">
          <a:xfrm>
            <a:off x="931863" y="4408488"/>
            <a:ext cx="5121275" cy="4176712"/>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1622" name="Rectangle 6"/>
          <p:cNvSpPr>
            <a:spLocks noGrp="1" noChangeArrowheads="1"/>
          </p:cNvSpPr>
          <p:nvPr>
            <p:ph type="ftr" sz="quarter" idx="4"/>
          </p:nvPr>
        </p:nvSpPr>
        <p:spPr bwMode="auto">
          <a:xfrm>
            <a:off x="0" y="8818563"/>
            <a:ext cx="3027363"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defTabSz="930275">
              <a:defRPr sz="1200"/>
            </a:lvl1pPr>
          </a:lstStyle>
          <a:p>
            <a:pPr>
              <a:defRPr/>
            </a:pPr>
            <a:endParaRPr lang="en-US"/>
          </a:p>
        </p:txBody>
      </p:sp>
      <p:sp>
        <p:nvSpPr>
          <p:cNvPr id="111623" name="Rectangle 7"/>
          <p:cNvSpPr>
            <a:spLocks noGrp="1" noChangeArrowheads="1"/>
          </p:cNvSpPr>
          <p:nvPr>
            <p:ph type="sldNum" sz="quarter" idx="5"/>
          </p:nvPr>
        </p:nvSpPr>
        <p:spPr bwMode="auto">
          <a:xfrm>
            <a:off x="3957638" y="8818563"/>
            <a:ext cx="3027362"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algn="r" defTabSz="930275">
              <a:defRPr sz="1200"/>
            </a:lvl1pPr>
          </a:lstStyle>
          <a:p>
            <a:pPr>
              <a:defRPr/>
            </a:pPr>
            <a:fld id="{66823826-D37D-4D98-8F0B-ECC4F847F683}" type="slidenum">
              <a:rPr lang="en-US"/>
              <a:pPr>
                <a:defRPr/>
              </a:pPr>
              <a:t>‹#›</a:t>
            </a:fld>
            <a:endParaRPr lang="en-US"/>
          </a:p>
        </p:txBody>
      </p:sp>
    </p:spTree>
    <p:extLst>
      <p:ext uri="{BB962C8B-B14F-4D97-AF65-F5344CB8AC3E}">
        <p14:creationId xmlns:p14="http://schemas.microsoft.com/office/powerpoint/2010/main" val="459255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New Roman" pitchFamily="18" charset="0"/>
              </a:defRPr>
            </a:lvl1pPr>
            <a:lvl2pPr marL="742950" indent="-285750" defTabSz="930275">
              <a:defRPr sz="2400">
                <a:solidFill>
                  <a:schemeClr val="tx1"/>
                </a:solidFill>
                <a:latin typeface="Times New Roman" pitchFamily="18" charset="0"/>
              </a:defRPr>
            </a:lvl2pPr>
            <a:lvl3pPr marL="1143000" indent="-228600" defTabSz="930275">
              <a:defRPr sz="2400">
                <a:solidFill>
                  <a:schemeClr val="tx1"/>
                </a:solidFill>
                <a:latin typeface="Times New Roman" pitchFamily="18" charset="0"/>
              </a:defRPr>
            </a:lvl3pPr>
            <a:lvl4pPr marL="1600200" indent="-228600" defTabSz="930275">
              <a:defRPr sz="2400">
                <a:solidFill>
                  <a:schemeClr val="tx1"/>
                </a:solidFill>
                <a:latin typeface="Times New Roman" pitchFamily="18" charset="0"/>
              </a:defRPr>
            </a:lvl4pPr>
            <a:lvl5pPr marL="2057400" indent="-228600" defTabSz="930275">
              <a:defRPr sz="2400">
                <a:solidFill>
                  <a:schemeClr val="tx1"/>
                </a:solidFill>
                <a:latin typeface="Times New Roman" pitchFamily="18" charset="0"/>
              </a:defRPr>
            </a:lvl5pPr>
            <a:lvl6pPr marL="2514600" indent="-228600" defTabSz="930275" eaLnBrk="0" fontAlgn="base" hangingPunct="0">
              <a:spcBef>
                <a:spcPct val="0"/>
              </a:spcBef>
              <a:spcAft>
                <a:spcPct val="0"/>
              </a:spcAft>
              <a:defRPr sz="2400">
                <a:solidFill>
                  <a:schemeClr val="tx1"/>
                </a:solidFill>
                <a:latin typeface="Times New Roman" pitchFamily="18" charset="0"/>
              </a:defRPr>
            </a:lvl6pPr>
            <a:lvl7pPr marL="2971800" indent="-228600" defTabSz="930275" eaLnBrk="0" fontAlgn="base" hangingPunct="0">
              <a:spcBef>
                <a:spcPct val="0"/>
              </a:spcBef>
              <a:spcAft>
                <a:spcPct val="0"/>
              </a:spcAft>
              <a:defRPr sz="2400">
                <a:solidFill>
                  <a:schemeClr val="tx1"/>
                </a:solidFill>
                <a:latin typeface="Times New Roman" pitchFamily="18" charset="0"/>
              </a:defRPr>
            </a:lvl7pPr>
            <a:lvl8pPr marL="3429000" indent="-228600" defTabSz="930275" eaLnBrk="0" fontAlgn="base" hangingPunct="0">
              <a:spcBef>
                <a:spcPct val="0"/>
              </a:spcBef>
              <a:spcAft>
                <a:spcPct val="0"/>
              </a:spcAft>
              <a:defRPr sz="2400">
                <a:solidFill>
                  <a:schemeClr val="tx1"/>
                </a:solidFill>
                <a:latin typeface="Times New Roman" pitchFamily="18" charset="0"/>
              </a:defRPr>
            </a:lvl8pPr>
            <a:lvl9pPr marL="3886200" indent="-228600" defTabSz="930275" eaLnBrk="0" fontAlgn="base" hangingPunct="0">
              <a:spcBef>
                <a:spcPct val="0"/>
              </a:spcBef>
              <a:spcAft>
                <a:spcPct val="0"/>
              </a:spcAft>
              <a:defRPr sz="2400">
                <a:solidFill>
                  <a:schemeClr val="tx1"/>
                </a:solidFill>
                <a:latin typeface="Times New Roman" pitchFamily="18" charset="0"/>
              </a:defRPr>
            </a:lvl9pPr>
          </a:lstStyle>
          <a:p>
            <a:fld id="{5E30B4F0-CA67-4DC0-B15A-BAF1C51031D2}" type="slidenum">
              <a:rPr lang="en-US" altLang="en-US" sz="1200" smtClean="0"/>
              <a:pPr/>
              <a:t>1</a:t>
            </a:fld>
            <a:endParaRPr lang="en-US" altLang="en-US" sz="1200" smtClean="0"/>
          </a:p>
        </p:txBody>
      </p:sp>
      <p:sp>
        <p:nvSpPr>
          <p:cNvPr id="51203" name="Rectangle 2"/>
          <p:cNvSpPr>
            <a:spLocks noGrp="1" noRot="1" noChangeAspect="1" noChangeArrowheads="1" noTextEdit="1"/>
          </p:cNvSpPr>
          <p:nvPr>
            <p:ph type="sldImg"/>
          </p:nvPr>
        </p:nvSpPr>
        <p:spPr>
          <a:xfrm>
            <a:off x="1173163" y="696913"/>
            <a:ext cx="4638675" cy="34798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Ran a little short.  Can extrapolate.  Might use Ppt on Hermeneutics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9D14006-2156-4879-BEA6-4E6EC8AAE3CD}" type="slidenum">
              <a:rPr lang="en-US" smtClean="0">
                <a:solidFill>
                  <a:prstClr val="black"/>
                </a:solidFill>
              </a:rPr>
              <a:pPr/>
              <a:t>3</a:t>
            </a:fld>
            <a:endParaRPr lang="en-US" smtClean="0">
              <a:solidFill>
                <a:prstClr val="black"/>
              </a:solidFill>
            </a:endParaRPr>
          </a:p>
        </p:txBody>
      </p:sp>
      <p:sp>
        <p:nvSpPr>
          <p:cNvPr id="63491" name="Rectangle 2"/>
          <p:cNvSpPr>
            <a:spLocks noGrp="1" noRot="1" noChangeAspect="1" noChangeArrowheads="1" noTextEdit="1"/>
          </p:cNvSpPr>
          <p:nvPr>
            <p:ph type="sldImg"/>
          </p:nvPr>
        </p:nvSpPr>
        <p:spPr>
          <a:xfrm>
            <a:off x="1173163" y="696913"/>
            <a:ext cx="4638675" cy="3479800"/>
          </a:xfrm>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solidFill>
                  <a:prstClr val="black"/>
                </a:solidFill>
              </a:rPr>
              <a:t>Duke: Biblical Interpretation</a:t>
            </a:r>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38675" cy="3479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823826-D37D-4D98-8F0B-ECC4F847F683}" type="slidenum">
              <a:rPr lang="en-US" smtClean="0"/>
              <a:pPr>
                <a:defRPr/>
              </a:pPr>
              <a:t>4</a:t>
            </a:fld>
            <a:endParaRPr lang="en-US"/>
          </a:p>
        </p:txBody>
      </p:sp>
    </p:spTree>
    <p:extLst>
      <p:ext uri="{BB962C8B-B14F-4D97-AF65-F5344CB8AC3E}">
        <p14:creationId xmlns:p14="http://schemas.microsoft.com/office/powerpoint/2010/main" val="1387063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New Roman" pitchFamily="18" charset="0"/>
              </a:defRPr>
            </a:lvl1pPr>
            <a:lvl2pPr marL="742950" indent="-285750" defTabSz="930275">
              <a:defRPr sz="2400">
                <a:solidFill>
                  <a:schemeClr val="tx1"/>
                </a:solidFill>
                <a:latin typeface="Times New Roman" pitchFamily="18" charset="0"/>
              </a:defRPr>
            </a:lvl2pPr>
            <a:lvl3pPr marL="1143000" indent="-228600" defTabSz="930275">
              <a:defRPr sz="2400">
                <a:solidFill>
                  <a:schemeClr val="tx1"/>
                </a:solidFill>
                <a:latin typeface="Times New Roman" pitchFamily="18" charset="0"/>
              </a:defRPr>
            </a:lvl3pPr>
            <a:lvl4pPr marL="1600200" indent="-228600" defTabSz="930275">
              <a:defRPr sz="2400">
                <a:solidFill>
                  <a:schemeClr val="tx1"/>
                </a:solidFill>
                <a:latin typeface="Times New Roman" pitchFamily="18" charset="0"/>
              </a:defRPr>
            </a:lvl4pPr>
            <a:lvl5pPr marL="2057400" indent="-228600" defTabSz="930275">
              <a:defRPr sz="2400">
                <a:solidFill>
                  <a:schemeClr val="tx1"/>
                </a:solidFill>
                <a:latin typeface="Times New Roman" pitchFamily="18" charset="0"/>
              </a:defRPr>
            </a:lvl5pPr>
            <a:lvl6pPr marL="2514600" indent="-228600" defTabSz="930275" eaLnBrk="0" fontAlgn="base" hangingPunct="0">
              <a:spcBef>
                <a:spcPct val="0"/>
              </a:spcBef>
              <a:spcAft>
                <a:spcPct val="0"/>
              </a:spcAft>
              <a:defRPr sz="2400">
                <a:solidFill>
                  <a:schemeClr val="tx1"/>
                </a:solidFill>
                <a:latin typeface="Times New Roman" pitchFamily="18" charset="0"/>
              </a:defRPr>
            </a:lvl6pPr>
            <a:lvl7pPr marL="2971800" indent="-228600" defTabSz="930275" eaLnBrk="0" fontAlgn="base" hangingPunct="0">
              <a:spcBef>
                <a:spcPct val="0"/>
              </a:spcBef>
              <a:spcAft>
                <a:spcPct val="0"/>
              </a:spcAft>
              <a:defRPr sz="2400">
                <a:solidFill>
                  <a:schemeClr val="tx1"/>
                </a:solidFill>
                <a:latin typeface="Times New Roman" pitchFamily="18" charset="0"/>
              </a:defRPr>
            </a:lvl7pPr>
            <a:lvl8pPr marL="3429000" indent="-228600" defTabSz="930275" eaLnBrk="0" fontAlgn="base" hangingPunct="0">
              <a:spcBef>
                <a:spcPct val="0"/>
              </a:spcBef>
              <a:spcAft>
                <a:spcPct val="0"/>
              </a:spcAft>
              <a:defRPr sz="2400">
                <a:solidFill>
                  <a:schemeClr val="tx1"/>
                </a:solidFill>
                <a:latin typeface="Times New Roman" pitchFamily="18" charset="0"/>
              </a:defRPr>
            </a:lvl8pPr>
            <a:lvl9pPr marL="3886200" indent="-228600" defTabSz="930275" eaLnBrk="0" fontAlgn="base" hangingPunct="0">
              <a:spcBef>
                <a:spcPct val="0"/>
              </a:spcBef>
              <a:spcAft>
                <a:spcPct val="0"/>
              </a:spcAft>
              <a:defRPr sz="2400">
                <a:solidFill>
                  <a:schemeClr val="tx1"/>
                </a:solidFill>
                <a:latin typeface="Times New Roman" pitchFamily="18" charset="0"/>
              </a:defRPr>
            </a:lvl9pPr>
          </a:lstStyle>
          <a:p>
            <a:fld id="{8C88F94B-546A-404E-B36D-8B59ACD17776}" type="slidenum">
              <a:rPr lang="en-US" altLang="en-US" sz="1200" smtClean="0"/>
              <a:pPr/>
              <a:t>7</a:t>
            </a:fld>
            <a:endParaRPr lang="en-US" altLang="en-US" sz="1200" smtClean="0"/>
          </a:p>
        </p:txBody>
      </p:sp>
      <p:sp>
        <p:nvSpPr>
          <p:cNvPr id="56323" name="Rectangle 2"/>
          <p:cNvSpPr>
            <a:spLocks noGrp="1" noRot="1" noChangeAspect="1" noChangeArrowheads="1" noTextEdit="1"/>
          </p:cNvSpPr>
          <p:nvPr>
            <p:ph type="sldImg"/>
          </p:nvPr>
        </p:nvSpPr>
        <p:spPr>
          <a:xfrm>
            <a:off x="1173163" y="696913"/>
            <a:ext cx="4638675" cy="3479800"/>
          </a:xfrm>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p>
        </p:txBody>
      </p:sp>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DD8939A0-F4C3-4CCD-92D4-7F4EDE7C59F3}" type="slidenum">
              <a:rPr lang="en-US"/>
              <a:pPr>
                <a:defRPr/>
              </a:pPr>
              <a:t>‹#›</a:t>
            </a:fld>
            <a:endParaRPr lang="en-US"/>
          </a:p>
        </p:txBody>
      </p:sp>
    </p:spTree>
    <p:extLst>
      <p:ext uri="{BB962C8B-B14F-4D97-AF65-F5344CB8AC3E}">
        <p14:creationId xmlns:p14="http://schemas.microsoft.com/office/powerpoint/2010/main" val="337212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0C32E4-77DD-457C-B18E-F9E265BD36B8}" type="slidenum">
              <a:rPr lang="en-US"/>
              <a:pPr>
                <a:defRPr/>
              </a:pPr>
              <a:t>‹#›</a:t>
            </a:fld>
            <a:endParaRPr lang="en-US"/>
          </a:p>
        </p:txBody>
      </p:sp>
    </p:spTree>
    <p:extLst>
      <p:ext uri="{BB962C8B-B14F-4D97-AF65-F5344CB8AC3E}">
        <p14:creationId xmlns:p14="http://schemas.microsoft.com/office/powerpoint/2010/main" val="1270964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5B4A17-B1F4-4B92-A445-ED13B30797D0}" type="slidenum">
              <a:rPr lang="en-US"/>
              <a:pPr>
                <a:defRPr/>
              </a:pPr>
              <a:t>‹#›</a:t>
            </a:fld>
            <a:endParaRPr lang="en-US"/>
          </a:p>
        </p:txBody>
      </p:sp>
    </p:spTree>
    <p:extLst>
      <p:ext uri="{BB962C8B-B14F-4D97-AF65-F5344CB8AC3E}">
        <p14:creationId xmlns:p14="http://schemas.microsoft.com/office/powerpoint/2010/main" val="1248824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p>
        </p:txBody>
      </p:sp>
      <p:sp>
        <p:nvSpPr>
          <p:cNvPr id="153603"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53604"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0543FF65-DC86-4C32-AE38-D72AE76CA895}" type="slidenum">
              <a:rPr lang="en-US"/>
              <a:pPr>
                <a:defRPr/>
              </a:pPr>
              <a:t>‹#›</a:t>
            </a:fld>
            <a:endParaRPr lang="en-US"/>
          </a:p>
        </p:txBody>
      </p:sp>
    </p:spTree>
    <p:extLst>
      <p:ext uri="{BB962C8B-B14F-4D97-AF65-F5344CB8AC3E}">
        <p14:creationId xmlns:p14="http://schemas.microsoft.com/office/powerpoint/2010/main" val="219086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510662-3922-418E-A714-ED33DC77B6BE}" type="slidenum">
              <a:rPr lang="en-US"/>
              <a:pPr>
                <a:defRPr/>
              </a:pPr>
              <a:t>‹#›</a:t>
            </a:fld>
            <a:endParaRPr lang="en-US"/>
          </a:p>
        </p:txBody>
      </p:sp>
    </p:spTree>
    <p:extLst>
      <p:ext uri="{BB962C8B-B14F-4D97-AF65-F5344CB8AC3E}">
        <p14:creationId xmlns:p14="http://schemas.microsoft.com/office/powerpoint/2010/main" val="2559992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0EC42C-0CCE-48C1-8878-5BC837759440}" type="slidenum">
              <a:rPr lang="en-US"/>
              <a:pPr>
                <a:defRPr/>
              </a:pPr>
              <a:t>‹#›</a:t>
            </a:fld>
            <a:endParaRPr lang="en-US"/>
          </a:p>
        </p:txBody>
      </p:sp>
    </p:spTree>
    <p:extLst>
      <p:ext uri="{BB962C8B-B14F-4D97-AF65-F5344CB8AC3E}">
        <p14:creationId xmlns:p14="http://schemas.microsoft.com/office/powerpoint/2010/main" val="2219009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8464DD-54D1-4B26-AD84-7266B2B12B25}" type="slidenum">
              <a:rPr lang="en-US"/>
              <a:pPr>
                <a:defRPr/>
              </a:pPr>
              <a:t>‹#›</a:t>
            </a:fld>
            <a:endParaRPr lang="en-US"/>
          </a:p>
        </p:txBody>
      </p:sp>
    </p:spTree>
    <p:extLst>
      <p:ext uri="{BB962C8B-B14F-4D97-AF65-F5344CB8AC3E}">
        <p14:creationId xmlns:p14="http://schemas.microsoft.com/office/powerpoint/2010/main" val="426615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C3D713-A26B-4950-8CF1-0AAEA88E2C35}" type="slidenum">
              <a:rPr lang="en-US"/>
              <a:pPr>
                <a:defRPr/>
              </a:pPr>
              <a:t>‹#›</a:t>
            </a:fld>
            <a:endParaRPr lang="en-US"/>
          </a:p>
        </p:txBody>
      </p:sp>
    </p:spTree>
    <p:extLst>
      <p:ext uri="{BB962C8B-B14F-4D97-AF65-F5344CB8AC3E}">
        <p14:creationId xmlns:p14="http://schemas.microsoft.com/office/powerpoint/2010/main" val="2640171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2A6223-02D3-4D6C-A5AA-DCC147F06C94}" type="slidenum">
              <a:rPr lang="en-US"/>
              <a:pPr>
                <a:defRPr/>
              </a:pPr>
              <a:t>‹#›</a:t>
            </a:fld>
            <a:endParaRPr lang="en-US"/>
          </a:p>
        </p:txBody>
      </p:sp>
    </p:spTree>
    <p:extLst>
      <p:ext uri="{BB962C8B-B14F-4D97-AF65-F5344CB8AC3E}">
        <p14:creationId xmlns:p14="http://schemas.microsoft.com/office/powerpoint/2010/main" val="3593468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FD3FA4B-800B-4F71-BEBA-6B112281AFFA}" type="slidenum">
              <a:rPr lang="en-US"/>
              <a:pPr>
                <a:defRPr/>
              </a:pPr>
              <a:t>‹#›</a:t>
            </a:fld>
            <a:endParaRPr lang="en-US"/>
          </a:p>
        </p:txBody>
      </p:sp>
    </p:spTree>
    <p:extLst>
      <p:ext uri="{BB962C8B-B14F-4D97-AF65-F5344CB8AC3E}">
        <p14:creationId xmlns:p14="http://schemas.microsoft.com/office/powerpoint/2010/main" val="957404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8B67FB-80DE-4C0F-83F7-9AA1FAA36532}" type="slidenum">
              <a:rPr lang="en-US"/>
              <a:pPr>
                <a:defRPr/>
              </a:pPr>
              <a:t>‹#›</a:t>
            </a:fld>
            <a:endParaRPr lang="en-US"/>
          </a:p>
        </p:txBody>
      </p:sp>
    </p:spTree>
    <p:extLst>
      <p:ext uri="{BB962C8B-B14F-4D97-AF65-F5344CB8AC3E}">
        <p14:creationId xmlns:p14="http://schemas.microsoft.com/office/powerpoint/2010/main" val="386765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6DF65-37FC-4722-8541-F5BB64607F3C}" type="slidenum">
              <a:rPr lang="en-US"/>
              <a:pPr>
                <a:defRPr/>
              </a:pPr>
              <a:t>‹#›</a:t>
            </a:fld>
            <a:endParaRPr lang="en-US"/>
          </a:p>
        </p:txBody>
      </p:sp>
    </p:spTree>
    <p:extLst>
      <p:ext uri="{BB962C8B-B14F-4D97-AF65-F5344CB8AC3E}">
        <p14:creationId xmlns:p14="http://schemas.microsoft.com/office/powerpoint/2010/main" val="31161632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5805E9-1218-4913-8354-749F5E0955C5}" type="slidenum">
              <a:rPr lang="en-US"/>
              <a:pPr>
                <a:defRPr/>
              </a:pPr>
              <a:t>‹#›</a:t>
            </a:fld>
            <a:endParaRPr lang="en-US"/>
          </a:p>
        </p:txBody>
      </p:sp>
    </p:spTree>
    <p:extLst>
      <p:ext uri="{BB962C8B-B14F-4D97-AF65-F5344CB8AC3E}">
        <p14:creationId xmlns:p14="http://schemas.microsoft.com/office/powerpoint/2010/main" val="2075982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409EA4-E7E3-42F5-8FD9-678356ECBE4A}" type="slidenum">
              <a:rPr lang="en-US"/>
              <a:pPr>
                <a:defRPr/>
              </a:pPr>
              <a:t>‹#›</a:t>
            </a:fld>
            <a:endParaRPr lang="en-US"/>
          </a:p>
        </p:txBody>
      </p:sp>
    </p:spTree>
    <p:extLst>
      <p:ext uri="{BB962C8B-B14F-4D97-AF65-F5344CB8AC3E}">
        <p14:creationId xmlns:p14="http://schemas.microsoft.com/office/powerpoint/2010/main" val="3668864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1EC6C6-6E30-4DD7-B762-8027D8B2659D}" type="slidenum">
              <a:rPr lang="en-US"/>
              <a:pPr>
                <a:defRPr/>
              </a:pPr>
              <a:t>‹#›</a:t>
            </a:fld>
            <a:endParaRPr lang="en-US"/>
          </a:p>
        </p:txBody>
      </p:sp>
    </p:spTree>
    <p:extLst>
      <p:ext uri="{BB962C8B-B14F-4D97-AF65-F5344CB8AC3E}">
        <p14:creationId xmlns:p14="http://schemas.microsoft.com/office/powerpoint/2010/main" val="32102222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p>
        </p:txBody>
      </p:sp>
      <p:sp>
        <p:nvSpPr>
          <p:cNvPr id="1576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577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439F7148-B5D5-4587-B021-4AE9C8545BEA}" type="slidenum">
              <a:rPr lang="en-US"/>
              <a:pPr>
                <a:defRPr/>
              </a:pPr>
              <a:t>‹#›</a:t>
            </a:fld>
            <a:endParaRPr lang="en-US"/>
          </a:p>
        </p:txBody>
      </p:sp>
    </p:spTree>
    <p:extLst>
      <p:ext uri="{BB962C8B-B14F-4D97-AF65-F5344CB8AC3E}">
        <p14:creationId xmlns:p14="http://schemas.microsoft.com/office/powerpoint/2010/main" val="723882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763F58-9ECF-4982-8084-FCED53C6F5FD}" type="slidenum">
              <a:rPr lang="en-US"/>
              <a:pPr>
                <a:defRPr/>
              </a:pPr>
              <a:t>‹#›</a:t>
            </a:fld>
            <a:endParaRPr lang="en-US"/>
          </a:p>
        </p:txBody>
      </p:sp>
    </p:spTree>
    <p:extLst>
      <p:ext uri="{BB962C8B-B14F-4D97-AF65-F5344CB8AC3E}">
        <p14:creationId xmlns:p14="http://schemas.microsoft.com/office/powerpoint/2010/main" val="433527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7D8B9F-7307-4B7F-B03C-9F311516F90C}" type="slidenum">
              <a:rPr lang="en-US"/>
              <a:pPr>
                <a:defRPr/>
              </a:pPr>
              <a:t>‹#›</a:t>
            </a:fld>
            <a:endParaRPr lang="en-US"/>
          </a:p>
        </p:txBody>
      </p:sp>
    </p:spTree>
    <p:extLst>
      <p:ext uri="{BB962C8B-B14F-4D97-AF65-F5344CB8AC3E}">
        <p14:creationId xmlns:p14="http://schemas.microsoft.com/office/powerpoint/2010/main" val="3745435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D37D40-662F-4E79-81EB-F510B6930148}" type="slidenum">
              <a:rPr lang="en-US"/>
              <a:pPr>
                <a:defRPr/>
              </a:pPr>
              <a:t>‹#›</a:t>
            </a:fld>
            <a:endParaRPr lang="en-US"/>
          </a:p>
        </p:txBody>
      </p:sp>
    </p:spTree>
    <p:extLst>
      <p:ext uri="{BB962C8B-B14F-4D97-AF65-F5344CB8AC3E}">
        <p14:creationId xmlns:p14="http://schemas.microsoft.com/office/powerpoint/2010/main" val="12223391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570807-AB06-4C49-826C-14943F46826D}" type="slidenum">
              <a:rPr lang="en-US"/>
              <a:pPr>
                <a:defRPr/>
              </a:pPr>
              <a:t>‹#›</a:t>
            </a:fld>
            <a:endParaRPr lang="en-US"/>
          </a:p>
        </p:txBody>
      </p:sp>
    </p:spTree>
    <p:extLst>
      <p:ext uri="{BB962C8B-B14F-4D97-AF65-F5344CB8AC3E}">
        <p14:creationId xmlns:p14="http://schemas.microsoft.com/office/powerpoint/2010/main" val="35046025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FABBD95-47D7-49A4-95D8-2DB07FD16EEB}" type="slidenum">
              <a:rPr lang="en-US"/>
              <a:pPr>
                <a:defRPr/>
              </a:pPr>
              <a:t>‹#›</a:t>
            </a:fld>
            <a:endParaRPr lang="en-US"/>
          </a:p>
        </p:txBody>
      </p:sp>
    </p:spTree>
    <p:extLst>
      <p:ext uri="{BB962C8B-B14F-4D97-AF65-F5344CB8AC3E}">
        <p14:creationId xmlns:p14="http://schemas.microsoft.com/office/powerpoint/2010/main" val="1983971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728D7BE-A947-49DB-99CC-B7E05B3A3364}" type="slidenum">
              <a:rPr lang="en-US"/>
              <a:pPr>
                <a:defRPr/>
              </a:pPr>
              <a:t>‹#›</a:t>
            </a:fld>
            <a:endParaRPr lang="en-US"/>
          </a:p>
        </p:txBody>
      </p:sp>
    </p:spTree>
    <p:extLst>
      <p:ext uri="{BB962C8B-B14F-4D97-AF65-F5344CB8AC3E}">
        <p14:creationId xmlns:p14="http://schemas.microsoft.com/office/powerpoint/2010/main" val="415480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243E21-5A2F-461F-8750-9483791FF59F}" type="slidenum">
              <a:rPr lang="en-US"/>
              <a:pPr>
                <a:defRPr/>
              </a:pPr>
              <a:t>‹#›</a:t>
            </a:fld>
            <a:endParaRPr lang="en-US"/>
          </a:p>
        </p:txBody>
      </p:sp>
    </p:spTree>
    <p:extLst>
      <p:ext uri="{BB962C8B-B14F-4D97-AF65-F5344CB8AC3E}">
        <p14:creationId xmlns:p14="http://schemas.microsoft.com/office/powerpoint/2010/main" val="33009860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B841E3-24AE-49CF-9F50-E76E8537562E}" type="slidenum">
              <a:rPr lang="en-US"/>
              <a:pPr>
                <a:defRPr/>
              </a:pPr>
              <a:t>‹#›</a:t>
            </a:fld>
            <a:endParaRPr lang="en-US"/>
          </a:p>
        </p:txBody>
      </p:sp>
    </p:spTree>
    <p:extLst>
      <p:ext uri="{BB962C8B-B14F-4D97-AF65-F5344CB8AC3E}">
        <p14:creationId xmlns:p14="http://schemas.microsoft.com/office/powerpoint/2010/main" val="5475461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87D004-D5DA-46B8-A8F8-E689C97CBA82}" type="slidenum">
              <a:rPr lang="en-US"/>
              <a:pPr>
                <a:defRPr/>
              </a:pPr>
              <a:t>‹#›</a:t>
            </a:fld>
            <a:endParaRPr lang="en-US"/>
          </a:p>
        </p:txBody>
      </p:sp>
    </p:spTree>
    <p:extLst>
      <p:ext uri="{BB962C8B-B14F-4D97-AF65-F5344CB8AC3E}">
        <p14:creationId xmlns:p14="http://schemas.microsoft.com/office/powerpoint/2010/main" val="37878336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EEE898-CFB0-4807-A9E1-7325D24F49E9}" type="slidenum">
              <a:rPr lang="en-US"/>
              <a:pPr>
                <a:defRPr/>
              </a:pPr>
              <a:t>‹#›</a:t>
            </a:fld>
            <a:endParaRPr lang="en-US"/>
          </a:p>
        </p:txBody>
      </p:sp>
    </p:spTree>
    <p:extLst>
      <p:ext uri="{BB962C8B-B14F-4D97-AF65-F5344CB8AC3E}">
        <p14:creationId xmlns:p14="http://schemas.microsoft.com/office/powerpoint/2010/main" val="77753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350C8A-C175-436F-B886-432D98D13570}" type="slidenum">
              <a:rPr lang="en-US"/>
              <a:pPr>
                <a:defRPr/>
              </a:pPr>
              <a:t>‹#›</a:t>
            </a:fld>
            <a:endParaRPr lang="en-US"/>
          </a:p>
        </p:txBody>
      </p:sp>
    </p:spTree>
    <p:extLst>
      <p:ext uri="{BB962C8B-B14F-4D97-AF65-F5344CB8AC3E}">
        <p14:creationId xmlns:p14="http://schemas.microsoft.com/office/powerpoint/2010/main" val="31477390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1026"/>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solidFill>
                <a:srgbClr val="333333"/>
              </a:solidFill>
            </a:endParaRPr>
          </a:p>
        </p:txBody>
      </p:sp>
      <p:sp>
        <p:nvSpPr>
          <p:cNvPr id="4099" name="Rectangle 1027"/>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1028"/>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1029"/>
          <p:cNvSpPr>
            <a:spLocks noGrp="1" noChangeArrowheads="1"/>
          </p:cNvSpPr>
          <p:nvPr>
            <p:ph type="dt" sz="half" idx="10"/>
          </p:nvPr>
        </p:nvSpPr>
        <p:spPr/>
        <p:txBody>
          <a:bodyPr/>
          <a:lstStyle>
            <a:lvl1pPr>
              <a:defRPr smtClean="0">
                <a:solidFill>
                  <a:srgbClr val="578963"/>
                </a:solidFill>
              </a:defRPr>
            </a:lvl1pPr>
          </a:lstStyle>
          <a:p>
            <a:pPr>
              <a:defRPr/>
            </a:pPr>
            <a:endParaRPr lang="en-US"/>
          </a:p>
        </p:txBody>
      </p:sp>
      <p:sp>
        <p:nvSpPr>
          <p:cNvPr id="6" name="Rectangle 1030"/>
          <p:cNvSpPr>
            <a:spLocks noGrp="1" noChangeArrowheads="1"/>
          </p:cNvSpPr>
          <p:nvPr>
            <p:ph type="ftr" sz="quarter" idx="11"/>
          </p:nvPr>
        </p:nvSpPr>
        <p:spPr/>
        <p:txBody>
          <a:bodyPr/>
          <a:lstStyle>
            <a:lvl1pPr>
              <a:defRPr smtClean="0">
                <a:solidFill>
                  <a:srgbClr val="578963"/>
                </a:solidFill>
              </a:defRPr>
            </a:lvl1pPr>
          </a:lstStyle>
          <a:p>
            <a:pPr>
              <a:defRPr/>
            </a:pPr>
            <a:endParaRPr lang="en-US"/>
          </a:p>
        </p:txBody>
      </p:sp>
      <p:sp>
        <p:nvSpPr>
          <p:cNvPr id="7" name="Rectangle 1031"/>
          <p:cNvSpPr>
            <a:spLocks noGrp="1" noChangeArrowheads="1"/>
          </p:cNvSpPr>
          <p:nvPr>
            <p:ph type="sldNum" sz="quarter" idx="12"/>
          </p:nvPr>
        </p:nvSpPr>
        <p:spPr/>
        <p:txBody>
          <a:bodyPr/>
          <a:lstStyle>
            <a:lvl1pPr>
              <a:defRPr smtClean="0">
                <a:solidFill>
                  <a:srgbClr val="578963"/>
                </a:solidFill>
              </a:defRPr>
            </a:lvl1pPr>
          </a:lstStyle>
          <a:p>
            <a:pPr>
              <a:defRPr/>
            </a:pPr>
            <a:fld id="{60987EC5-F31A-4773-B067-9B731610A1D0}" type="slidenum">
              <a:rPr lang="en-US"/>
              <a:pPr>
                <a:defRPr/>
              </a:pPr>
              <a:t>‹#›</a:t>
            </a:fld>
            <a:endParaRPr lang="en-US"/>
          </a:p>
        </p:txBody>
      </p:sp>
    </p:spTree>
    <p:extLst>
      <p:ext uri="{BB962C8B-B14F-4D97-AF65-F5344CB8AC3E}">
        <p14:creationId xmlns:p14="http://schemas.microsoft.com/office/powerpoint/2010/main" val="7056640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D7D39C-A688-4CAC-BF86-F44CC75DFB4D}"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409250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A29DC0-1F46-4F0B-B6BE-BFE7697F7C7D}"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6951022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A1C01C6-C0DB-4D12-933B-6E115FA71438}"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7998757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218FA9-1D17-47E4-B122-7A4BDEE771AF}"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962725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BE70054-4DAC-42A7-9206-879E94F4E641}"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66474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F56F69-3C9F-45D1-8724-96CC7EE751A9}" type="slidenum">
              <a:rPr lang="en-US"/>
              <a:pPr>
                <a:defRPr/>
              </a:pPr>
              <a:t>‹#›</a:t>
            </a:fld>
            <a:endParaRPr lang="en-US"/>
          </a:p>
        </p:txBody>
      </p:sp>
    </p:spTree>
    <p:extLst>
      <p:ext uri="{BB962C8B-B14F-4D97-AF65-F5344CB8AC3E}">
        <p14:creationId xmlns:p14="http://schemas.microsoft.com/office/powerpoint/2010/main" val="9106916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1E1CD8B-6E0E-4C22-819A-0F437ED90317}"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7043960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1549EA9-09D9-4648-8D93-EA816A27E695}"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7571697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0494DE8-068B-4007-BBE5-D4D01B6AEAD6}"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0829253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1C0F728-5253-4255-B04A-6E4E2D21173B}"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8217017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208937A-091A-48E1-8D21-F4DC1EB03279}"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072951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solidFill>
                <a:srgbClr val="333333"/>
              </a:solidFill>
            </a:endParaRPr>
          </a:p>
        </p:txBody>
      </p:sp>
      <p:sp>
        <p:nvSpPr>
          <p:cNvPr id="6147" name="Rectangle 3"/>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6148"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smtClean="0"/>
              <a:t>Click to edit Master subtitle style</a:t>
            </a:r>
            <a:endParaRPr lang="en-US"/>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CC094801-8A89-476D-8FD9-817B6AB8CA74}" type="slidenum">
              <a:rPr lang="en-US"/>
              <a:pPr>
                <a:defRPr/>
              </a:pPr>
              <a:t>‹#›</a:t>
            </a:fld>
            <a:endParaRPr lang="en-US"/>
          </a:p>
        </p:txBody>
      </p:sp>
    </p:spTree>
    <p:extLst>
      <p:ext uri="{BB962C8B-B14F-4D97-AF65-F5344CB8AC3E}">
        <p14:creationId xmlns:p14="http://schemas.microsoft.com/office/powerpoint/2010/main" val="5679496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B9E350-CCDF-49CB-806F-52541090DBF3}"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7932696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6B03006-97E2-4F28-9269-A410C5935EAD}"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6295373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ACDD3F-678E-4F67-B5F3-A5E402B9E779}"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652935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CC4CF55-8BCE-4B1A-9BBF-9C1EF2E57B15}"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3408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B09910C-E567-42B3-AD3D-74110A845D1C}" type="slidenum">
              <a:rPr lang="en-US"/>
              <a:pPr>
                <a:defRPr/>
              </a:pPr>
              <a:t>‹#›</a:t>
            </a:fld>
            <a:endParaRPr lang="en-US"/>
          </a:p>
        </p:txBody>
      </p:sp>
    </p:spTree>
    <p:extLst>
      <p:ext uri="{BB962C8B-B14F-4D97-AF65-F5344CB8AC3E}">
        <p14:creationId xmlns:p14="http://schemas.microsoft.com/office/powerpoint/2010/main" val="2670828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A460FBC-64E1-4C4F-A00C-9A0C2D07C878}"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4785623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BDE603-7BEB-4DD3-8102-65B12A066215}"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7946936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8CC47-C1CF-4CD9-8F05-5252D4B083DE}"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42762573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B2EB96-2095-49D4-91AE-FE139192F322}"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1058743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3AFA2-3F8C-497F-A4DA-2E8E910140EF}"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4588654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D4ADF2-3114-4AFF-A2C1-85F371E265C4}"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2297676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gd name="T0" fmla="*/ 2147483647 w 4128"/>
              <a:gd name="T1" fmla="*/ 2147483647 h 479"/>
              <a:gd name="T2" fmla="*/ 2147483647 w 4128"/>
              <a:gd name="T3" fmla="*/ 2147483647 h 479"/>
              <a:gd name="T4" fmla="*/ 2147483647 w 4128"/>
              <a:gd name="T5" fmla="*/ 2147483647 h 479"/>
              <a:gd name="T6" fmla="*/ 0 w 4128"/>
              <a:gd name="T7" fmla="*/ 2147483647 h 479"/>
              <a:gd name="T8" fmla="*/ 2147483647 w 4128"/>
              <a:gd name="T9" fmla="*/ 2147483647 h 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a:solidFill>
                <a:srgbClr val="333333"/>
              </a:solidFill>
            </a:endParaRPr>
          </a:p>
        </p:txBody>
      </p:sp>
      <p:sp>
        <p:nvSpPr>
          <p:cNvPr id="7171"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0B064528-B6C5-4D8E-A05E-B5FDF07549AA}" type="slidenum">
              <a:rPr lang="en-US"/>
              <a:pPr>
                <a:defRPr/>
              </a:pPr>
              <a:t>‹#›</a:t>
            </a:fld>
            <a:endParaRPr lang="en-US"/>
          </a:p>
        </p:txBody>
      </p:sp>
    </p:spTree>
    <p:extLst>
      <p:ext uri="{BB962C8B-B14F-4D97-AF65-F5344CB8AC3E}">
        <p14:creationId xmlns:p14="http://schemas.microsoft.com/office/powerpoint/2010/main" val="35323155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3EA9920-F242-4CB3-BC7B-9590B2B47F29}"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4364583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2597247-263E-4959-89B0-FA8B713A3473}"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88988185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9C56490-AC3A-425F-86C6-A3FC71F28CA1}"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07451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3DA2F05-5DC8-46F9-A61A-6CD1E2C33725}" type="slidenum">
              <a:rPr lang="en-US"/>
              <a:pPr>
                <a:defRPr/>
              </a:pPr>
              <a:t>‹#›</a:t>
            </a:fld>
            <a:endParaRPr lang="en-US"/>
          </a:p>
        </p:txBody>
      </p:sp>
    </p:spTree>
    <p:extLst>
      <p:ext uri="{BB962C8B-B14F-4D97-AF65-F5344CB8AC3E}">
        <p14:creationId xmlns:p14="http://schemas.microsoft.com/office/powerpoint/2010/main" val="388364547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436E2EB-0136-41C9-9AFB-0157F4BFE69A}"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2318001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783C8B5-73FC-4E05-BD9C-246F0CABF98F}"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24463596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F24A10E-4247-4F7C-8AB3-8B11DA54DE6B}"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854116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1190073-7DA7-46A4-9C1E-5684D1A41460}"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1422481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458B01E-7D96-401B-9657-E91C29BDFF41}"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1157884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CA1A32-0B72-4FAD-919C-B6EAF20EC677}"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867854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28CBC5-408E-4A69-962C-58DB2C48EAD1}"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2105986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sz="2800">
              <a:solidFill>
                <a:srgbClr val="333333"/>
              </a:solidFill>
              <a:latin typeface="Arial" charset="0"/>
              <a:cs typeface="Arial" charset="0"/>
            </a:endParaRPr>
          </a:p>
        </p:txBody>
      </p:sp>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9E2DC821-816E-44E9-89E4-85DED1DB1C7E}" type="slidenum">
              <a:rPr lang="en-US"/>
              <a:pPr>
                <a:defRPr/>
              </a:pPr>
              <a:t>‹#›</a:t>
            </a:fld>
            <a:endParaRPr lang="en-US"/>
          </a:p>
        </p:txBody>
      </p:sp>
    </p:spTree>
    <p:extLst>
      <p:ext uri="{BB962C8B-B14F-4D97-AF65-F5344CB8AC3E}">
        <p14:creationId xmlns:p14="http://schemas.microsoft.com/office/powerpoint/2010/main" val="16508922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8072C0-0788-4AE9-9EB2-2DAC158BE913}"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69218079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9420F4-64BA-46B1-931C-DCA1DBD4D862}"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90251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17D15C4-990F-4623-BCA3-A3CEF237B9CC}" type="slidenum">
              <a:rPr lang="en-US"/>
              <a:pPr>
                <a:defRPr/>
              </a:pPr>
              <a:t>‹#›</a:t>
            </a:fld>
            <a:endParaRPr lang="en-US"/>
          </a:p>
        </p:txBody>
      </p:sp>
    </p:spTree>
    <p:extLst>
      <p:ext uri="{BB962C8B-B14F-4D97-AF65-F5344CB8AC3E}">
        <p14:creationId xmlns:p14="http://schemas.microsoft.com/office/powerpoint/2010/main" val="6931812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0A7AC0-8B47-4EE0-86E4-E9B493BDA720}"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3111502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5DAB209-1057-4A33-A621-98DC9BE9B3F7}"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1154844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5E65E45-F348-47DD-96FE-D6B7A914A567}"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46753632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8E416A-A37F-4B0D-AE03-45E54AA9DE9E}"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9926388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BB16A0A-8A6A-4586-A98A-93B8345BEC3E}"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68121174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B63E4-C41F-4DA5-ABDA-E752BA48E188}"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62201257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E8E723-6197-43DD-BA79-405A48C342B0}"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402797423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0B7442-C2F8-4134-A96D-D84A72C21BA5}"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87891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98F4BB-D912-4B39-9ECD-7FCF4B698AD3}" type="slidenum">
              <a:rPr lang="en-US"/>
              <a:pPr>
                <a:defRPr/>
              </a:pPr>
              <a:t>‹#›</a:t>
            </a:fld>
            <a:endParaRPr lang="en-US"/>
          </a:p>
        </p:txBody>
      </p:sp>
    </p:spTree>
    <p:extLst>
      <p:ext uri="{BB962C8B-B14F-4D97-AF65-F5344CB8AC3E}">
        <p14:creationId xmlns:p14="http://schemas.microsoft.com/office/powerpoint/2010/main" val="101672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A74D458-EE01-403B-9D90-34E9C5725005}" type="slidenum">
              <a:rPr lang="en-US"/>
              <a:pPr>
                <a:defRPr/>
              </a:pPr>
              <a:t>‹#›</a:t>
            </a:fld>
            <a:endParaRPr lang="en-US"/>
          </a:p>
        </p:txBody>
      </p:sp>
    </p:spTree>
    <p:extLst>
      <p:ext uri="{BB962C8B-B14F-4D97-AF65-F5344CB8AC3E}">
        <p14:creationId xmlns:p14="http://schemas.microsoft.com/office/powerpoint/2010/main" val="203302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3.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31E7D6A1-E5B7-47A6-B860-066C4F8F0A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3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258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p>
        </p:txBody>
      </p:sp>
      <p:sp>
        <p:nvSpPr>
          <p:cNvPr id="15258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p>
        </p:txBody>
      </p:sp>
      <p:sp>
        <p:nvSpPr>
          <p:cNvPr id="15258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861CB946-7E4F-4030-B8C0-EBC8058FEA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2"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536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66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p>
        </p:txBody>
      </p:sp>
      <p:sp>
        <p:nvSpPr>
          <p:cNvPr id="1566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p>
        </p:txBody>
      </p:sp>
      <p:sp>
        <p:nvSpPr>
          <p:cNvPr id="1566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255E4336-6A15-490F-ACAF-012F5EEA81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smtClean="0">
                <a:solidFill>
                  <a:schemeClr val="bg2"/>
                </a:solidFill>
              </a:defRPr>
            </a:lvl1pPr>
          </a:lstStyle>
          <a:p>
            <a:pPr>
              <a:defRPr/>
            </a:pPr>
            <a:endParaRPr lang="en-US">
              <a:solidFill>
                <a:srgbClr val="578963"/>
              </a:solidFill>
            </a:endParaRPr>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smtClean="0">
                <a:solidFill>
                  <a:schemeClr val="bg2"/>
                </a:solidFill>
              </a:defRPr>
            </a:lvl1pPr>
          </a:lstStyle>
          <a:p>
            <a:pPr>
              <a:defRPr/>
            </a:pPr>
            <a:endParaRPr lang="en-US">
              <a:solidFill>
                <a:srgbClr val="578963"/>
              </a:solidFill>
            </a:endParaRPr>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smtClean="0">
                <a:solidFill>
                  <a:schemeClr val="bg2"/>
                </a:solidFill>
              </a:defRPr>
            </a:lvl1pPr>
          </a:lstStyle>
          <a:p>
            <a:pPr>
              <a:defRPr/>
            </a:pPr>
            <a:fld id="{9060B62E-355A-4921-90CC-DDF16E39B18B}"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525590639"/>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solidFill>
                <a:srgbClr val="578963"/>
              </a:solidFill>
            </a:endParaRPr>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solidFill>
                <a:srgbClr val="578963"/>
              </a:solidFill>
            </a:endParaRPr>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AD355318-6F47-4C1C-85AC-78FFFA9F5676}"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680530020"/>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Times New Roman" pitchFamily="18" charset="0"/>
        </a:defRPr>
      </a:lvl2pPr>
      <a:lvl3pPr algn="l" rtl="0" eaLnBrk="1" fontAlgn="base" hangingPunct="1">
        <a:spcBef>
          <a:spcPct val="0"/>
        </a:spcBef>
        <a:spcAft>
          <a:spcPct val="0"/>
        </a:spcAft>
        <a:defRPr kumimoji="1" sz="4400">
          <a:solidFill>
            <a:schemeClr val="tx2"/>
          </a:solidFill>
          <a:latin typeface="Times New Roman" pitchFamily="18" charset="0"/>
        </a:defRPr>
      </a:lvl3pPr>
      <a:lvl4pPr algn="l" rtl="0" eaLnBrk="1" fontAlgn="base" hangingPunct="1">
        <a:spcBef>
          <a:spcPct val="0"/>
        </a:spcBef>
        <a:spcAft>
          <a:spcPct val="0"/>
        </a:spcAft>
        <a:defRPr kumimoji="1" sz="4400">
          <a:solidFill>
            <a:schemeClr val="tx2"/>
          </a:solidFill>
          <a:latin typeface="Times New Roman" pitchFamily="18" charset="0"/>
        </a:defRPr>
      </a:lvl4pPr>
      <a:lvl5pPr algn="l" rtl="0" eaLnBrk="1" fontAlgn="base" hangingPunct="1">
        <a:spcBef>
          <a:spcPct val="0"/>
        </a:spcBef>
        <a:spcAft>
          <a:spcPct val="0"/>
        </a:spcAft>
        <a:defRPr kumimoji="1" sz="4400">
          <a:solidFill>
            <a:schemeClr val="tx2"/>
          </a:solidFill>
          <a:latin typeface="Times New Roman" pitchFamily="18" charset="0"/>
        </a:defRPr>
      </a:lvl5pPr>
      <a:lvl6pPr marL="457200" algn="l" rtl="0" eaLnBrk="1" fontAlgn="base" hangingPunct="1">
        <a:spcBef>
          <a:spcPct val="0"/>
        </a:spcBef>
        <a:spcAft>
          <a:spcPct val="0"/>
        </a:spcAft>
        <a:defRPr kumimoji="1" sz="4400">
          <a:solidFill>
            <a:schemeClr val="tx2"/>
          </a:solidFill>
          <a:latin typeface="Times New Roman" pitchFamily="18" charset="0"/>
        </a:defRPr>
      </a:lvl6pPr>
      <a:lvl7pPr marL="914400" algn="l" rtl="0" eaLnBrk="1" fontAlgn="base" hangingPunct="1">
        <a:spcBef>
          <a:spcPct val="0"/>
        </a:spcBef>
        <a:spcAft>
          <a:spcPct val="0"/>
        </a:spcAft>
        <a:defRPr kumimoji="1" sz="4400">
          <a:solidFill>
            <a:schemeClr val="tx2"/>
          </a:solidFill>
          <a:latin typeface="Times New Roman" pitchFamily="18" charset="0"/>
        </a:defRPr>
      </a:lvl7pPr>
      <a:lvl8pPr marL="1371600" algn="l" rtl="0" eaLnBrk="1" fontAlgn="base" hangingPunct="1">
        <a:spcBef>
          <a:spcPct val="0"/>
        </a:spcBef>
        <a:spcAft>
          <a:spcPct val="0"/>
        </a:spcAft>
        <a:defRPr kumimoji="1" sz="4400">
          <a:solidFill>
            <a:schemeClr val="tx2"/>
          </a:solidFill>
          <a:latin typeface="Times New Roman" pitchFamily="18" charset="0"/>
        </a:defRPr>
      </a:lvl8pPr>
      <a:lvl9pPr marL="1828800" algn="l"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1" fontAlgn="base" hangingPunct="1">
        <a:spcBef>
          <a:spcPct val="20000"/>
        </a:spcBef>
        <a:spcAft>
          <a:spcPct val="0"/>
        </a:spcAft>
        <a:buChar char="•"/>
        <a:defRPr kumimoji="1" sz="2400">
          <a:solidFill>
            <a:schemeClr val="tx1"/>
          </a:solidFill>
          <a:latin typeface="+mn-lt"/>
        </a:defRPr>
      </a:lvl3pPr>
      <a:lvl4pPr marL="1600200" indent="-228600" algn="l" rtl="0" eaLnBrk="1" fontAlgn="base" hangingPunct="1">
        <a:spcBef>
          <a:spcPct val="20000"/>
        </a:spcBef>
        <a:spcAft>
          <a:spcPct val="0"/>
        </a:spcAft>
        <a:buChar char="–"/>
        <a:defRPr kumimoji="1" sz="2000">
          <a:solidFill>
            <a:schemeClr val="tx1"/>
          </a:solidFill>
          <a:latin typeface="+mn-lt"/>
        </a:defRPr>
      </a:lvl4pPr>
      <a:lvl5pPr marL="2057400" indent="-228600" algn="l" rtl="0" eaLnBrk="1" fontAlgn="base" hangingPunct="1">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a:solidFill>
                  <a:schemeClr val="bg2"/>
                </a:solidFill>
              </a:defRPr>
            </a:lvl1pPr>
          </a:lstStyle>
          <a:p>
            <a:pPr>
              <a:defRPr/>
            </a:pPr>
            <a:endParaRPr lang="en-US">
              <a:solidFill>
                <a:srgbClr val="578963"/>
              </a:solidFill>
            </a:endParaRPr>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lgn="ctr">
              <a:defRPr/>
            </a:pPr>
            <a:endParaRPr lang="en-US">
              <a:solidFill>
                <a:srgbClr val="578963"/>
              </a:solidFill>
            </a:endParaRPr>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8CB4EE75-D8F2-4EF0-A070-42E493CB1CA4}"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459034161"/>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latin typeface="+mn-lt"/>
              </a:defRPr>
            </a:lvl1pPr>
          </a:lstStyle>
          <a:p>
            <a:pPr>
              <a:defRPr/>
            </a:pPr>
            <a:endParaRPr lang="en-US">
              <a:solidFill>
                <a:srgbClr val="578963"/>
              </a:solidFill>
              <a:cs typeface="Arial" charset="0"/>
            </a:endParaRPr>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latin typeface="+mn-lt"/>
              </a:defRPr>
            </a:lvl1pPr>
          </a:lstStyle>
          <a:p>
            <a:pPr>
              <a:defRPr/>
            </a:pPr>
            <a:endParaRPr lang="en-US">
              <a:solidFill>
                <a:srgbClr val="578963"/>
              </a:solidFill>
              <a:cs typeface="Arial" charset="0"/>
            </a:endParaRPr>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latin typeface="+mn-lt"/>
              </a:defRPr>
            </a:lvl1pPr>
          </a:lstStyle>
          <a:p>
            <a:pPr>
              <a:defRPr/>
            </a:pPr>
            <a:fld id="{FB9AE204-97CB-4FB3-8D6D-7A45D9817177}" type="slidenum">
              <a:rPr lang="en-US">
                <a:solidFill>
                  <a:srgbClr val="578963"/>
                </a:solidFill>
                <a:cs typeface="Arial" charset="0"/>
              </a:rPr>
              <a:pPr>
                <a:defRPr/>
              </a:pPr>
              <a:t>‹#›</a:t>
            </a:fld>
            <a:endParaRPr lang="en-US">
              <a:solidFill>
                <a:srgbClr val="578963"/>
              </a:solidFill>
              <a:cs typeface="Arial" charset="0"/>
            </a:endParaRPr>
          </a:p>
        </p:txBody>
      </p:sp>
    </p:spTree>
    <p:extLst>
      <p:ext uri="{BB962C8B-B14F-4D97-AF65-F5344CB8AC3E}">
        <p14:creationId xmlns:p14="http://schemas.microsoft.com/office/powerpoint/2010/main" val="3593298747"/>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Arial Unicode MS" pitchFamily="34" charset="-128"/>
        </a:defRPr>
      </a:lvl2pPr>
      <a:lvl3pPr algn="l" rtl="0" eaLnBrk="0" fontAlgn="base" hangingPunct="0">
        <a:spcBef>
          <a:spcPct val="0"/>
        </a:spcBef>
        <a:spcAft>
          <a:spcPct val="0"/>
        </a:spcAft>
        <a:defRPr kumimoji="1" sz="4400">
          <a:solidFill>
            <a:schemeClr val="tx2"/>
          </a:solidFill>
          <a:latin typeface="Arial Unicode MS" pitchFamily="34" charset="-128"/>
        </a:defRPr>
      </a:lvl3pPr>
      <a:lvl4pPr algn="l" rtl="0" eaLnBrk="0" fontAlgn="base" hangingPunct="0">
        <a:spcBef>
          <a:spcPct val="0"/>
        </a:spcBef>
        <a:spcAft>
          <a:spcPct val="0"/>
        </a:spcAft>
        <a:defRPr kumimoji="1" sz="4400">
          <a:solidFill>
            <a:schemeClr val="tx2"/>
          </a:solidFill>
          <a:latin typeface="Arial Unicode MS" pitchFamily="34" charset="-128"/>
        </a:defRPr>
      </a:lvl4pPr>
      <a:lvl5pPr algn="l" rtl="0" eaLnBrk="0" fontAlgn="base" hangingPunct="0">
        <a:spcBef>
          <a:spcPct val="0"/>
        </a:spcBef>
        <a:spcAft>
          <a:spcPct val="0"/>
        </a:spcAft>
        <a:defRPr kumimoji="1" sz="4400">
          <a:solidFill>
            <a:schemeClr val="tx2"/>
          </a:solidFill>
          <a:latin typeface="Arial Unicode MS" pitchFamily="34" charset="-128"/>
        </a:defRPr>
      </a:lvl5pPr>
      <a:lvl6pPr marL="457200" algn="l" rtl="0" eaLnBrk="0" fontAlgn="base" hangingPunct="0">
        <a:spcBef>
          <a:spcPct val="0"/>
        </a:spcBef>
        <a:spcAft>
          <a:spcPct val="0"/>
        </a:spcAft>
        <a:defRPr kumimoji="1" sz="4400">
          <a:solidFill>
            <a:schemeClr val="tx2"/>
          </a:solidFill>
          <a:latin typeface="Arial Unicode MS" pitchFamily="34" charset="-128"/>
        </a:defRPr>
      </a:lvl6pPr>
      <a:lvl7pPr marL="914400" algn="l" rtl="0" eaLnBrk="0" fontAlgn="base" hangingPunct="0">
        <a:spcBef>
          <a:spcPct val="0"/>
        </a:spcBef>
        <a:spcAft>
          <a:spcPct val="0"/>
        </a:spcAft>
        <a:defRPr kumimoji="1" sz="4400">
          <a:solidFill>
            <a:schemeClr val="tx2"/>
          </a:solidFill>
          <a:latin typeface="Arial Unicode MS" pitchFamily="34" charset="-128"/>
        </a:defRPr>
      </a:lvl7pPr>
      <a:lvl8pPr marL="1371600" algn="l" rtl="0" eaLnBrk="0" fontAlgn="base" hangingPunct="0">
        <a:spcBef>
          <a:spcPct val="0"/>
        </a:spcBef>
        <a:spcAft>
          <a:spcPct val="0"/>
        </a:spcAft>
        <a:defRPr kumimoji="1" sz="4400">
          <a:solidFill>
            <a:schemeClr val="tx2"/>
          </a:solidFill>
          <a:latin typeface="Arial Unicode MS" pitchFamily="34" charset="-128"/>
        </a:defRPr>
      </a:lvl8pPr>
      <a:lvl9pPr marL="1828800" algn="l" rtl="0" eaLnBrk="0" fontAlgn="base" hangingPunct="0">
        <a:spcBef>
          <a:spcPct val="0"/>
        </a:spcBef>
        <a:spcAft>
          <a:spcPct val="0"/>
        </a:spcAft>
        <a:defRPr kumimoji="1" sz="4400">
          <a:solidFill>
            <a:schemeClr val="tx2"/>
          </a:solidFill>
          <a:latin typeface="Arial Unicode MS" pitchFamily="34" charset="-128"/>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vmlDrawing" Target="../drawings/vmlDrawing1.vml"/><Relationship Id="rId1" Type="http://schemas.openxmlformats.org/officeDocument/2006/relationships/themeOverride" Target="../theme/themeOverride1.x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vmlDrawing" Target="../drawings/vmlDrawing2.vml"/><Relationship Id="rId1" Type="http://schemas.openxmlformats.org/officeDocument/2006/relationships/themeOverride" Target="../theme/themeOverride2.x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9.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533400" y="1295400"/>
            <a:ext cx="4419600" cy="1143000"/>
          </a:xfrm>
        </p:spPr>
        <p:txBody>
          <a:bodyPr/>
          <a:lstStyle/>
          <a:p>
            <a:r>
              <a:rPr kumimoji="0" lang="en-US" altLang="en-US" sz="3600" b="1" dirty="0" smtClean="0">
                <a:solidFill>
                  <a:schemeClr val="tx1"/>
                </a:solidFill>
              </a:rPr>
              <a:t>COS 421 </a:t>
            </a:r>
            <a:br>
              <a:rPr kumimoji="0" lang="en-US" altLang="en-US" sz="3600" b="1" dirty="0" smtClean="0">
                <a:solidFill>
                  <a:schemeClr val="tx1"/>
                </a:solidFill>
              </a:rPr>
            </a:br>
            <a:r>
              <a:rPr kumimoji="0" lang="en-US" altLang="en-US" sz="3600" b="1" dirty="0" smtClean="0">
                <a:solidFill>
                  <a:schemeClr val="tx1"/>
                </a:solidFill>
              </a:rPr>
              <a:t>Bible IV</a:t>
            </a:r>
          </a:p>
        </p:txBody>
      </p:sp>
      <p:sp>
        <p:nvSpPr>
          <p:cNvPr id="21507" name="Rectangle 3"/>
          <p:cNvSpPr>
            <a:spLocks noGrp="1" noChangeArrowheads="1"/>
          </p:cNvSpPr>
          <p:nvPr>
            <p:ph type="subTitle" idx="1"/>
          </p:nvPr>
        </p:nvSpPr>
        <p:spPr>
          <a:xfrm>
            <a:off x="609600" y="4876800"/>
            <a:ext cx="4648200" cy="990600"/>
          </a:xfrm>
        </p:spPr>
        <p:txBody>
          <a:bodyPr/>
          <a:lstStyle/>
          <a:p>
            <a:pPr algn="l"/>
            <a:r>
              <a:rPr lang="en-US" altLang="en-US" b="1" smtClean="0"/>
              <a:t>Dr. Rodney K. Duke</a:t>
            </a:r>
          </a:p>
        </p:txBody>
      </p:sp>
      <p:pic>
        <p:nvPicPr>
          <p:cNvPr id="21508" name="Picture 4" descr="papyrus_66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81000"/>
            <a:ext cx="323850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133600" y="1066800"/>
            <a:ext cx="7010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latin typeface="+mn-lt"/>
              </a:rPr>
              <a:t>On the other hand, where do you find deeper, more sorrowful, more pitiful words of sadness than in the psalms of lamentation?  There again you look into the hearts of all the saints, as into death, yes, as into hell itself.  How gloomy and dark it is there, with all kinds of troubled forebodings about the wrath of God! So, too, when they speak of fear and hope, they use such words that no painter could so depict for you fear or hope, and no Cicero or other orator so portray them.</a:t>
            </a:r>
          </a:p>
          <a:p>
            <a:r>
              <a:rPr lang="en-US" altLang="en-US" b="1" dirty="0">
                <a:latin typeface="+mn-lt"/>
              </a:rPr>
              <a:t>	</a:t>
            </a:r>
          </a:p>
        </p:txBody>
      </p:sp>
      <p:sp>
        <p:nvSpPr>
          <p:cNvPr id="45059" name="Text Box 3"/>
          <p:cNvSpPr txBox="1">
            <a:spLocks noChangeArrowheads="1"/>
          </p:cNvSpPr>
          <p:nvPr/>
        </p:nvSpPr>
        <p:spPr bwMode="auto">
          <a:xfrm>
            <a:off x="0" y="1524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a:t>Luther cont.</a:t>
            </a:r>
          </a:p>
        </p:txBody>
      </p:sp>
      <p:pic>
        <p:nvPicPr>
          <p:cNvPr id="45060" name="Picture 4" descr="Martin_Luther_portra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1497013"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0" y="685800"/>
            <a:ext cx="6553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latin typeface="+mn-lt"/>
              </a:rPr>
              <a:t>And that they speak these words to God and with God, this, I repeat, is the best thing of all.  This gives the words double earnestness and life….  Hence it is that the Psalter is the book of all saints; and everyone, in whatever situation he may be, finds in that situation psalms and words that fit his case, that suit him as if they were put there just for his sake, so that he could not put it better himself, or find or wish for anything better.</a:t>
            </a:r>
          </a:p>
        </p:txBody>
      </p:sp>
      <p:sp>
        <p:nvSpPr>
          <p:cNvPr id="46083" name="Text Box 3"/>
          <p:cNvSpPr txBox="1">
            <a:spLocks noChangeArrowheads="1"/>
          </p:cNvSpPr>
          <p:nvPr/>
        </p:nvSpPr>
        <p:spPr bwMode="auto">
          <a:xfrm>
            <a:off x="0" y="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a:t>Luther cont.</a:t>
            </a:r>
          </a:p>
        </p:txBody>
      </p:sp>
      <p:pic>
        <p:nvPicPr>
          <p:cNvPr id="46084" name="Picture 4" descr="Martin_Luther_portrai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762000"/>
            <a:ext cx="222885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Text Box 5"/>
          <p:cNvSpPr txBox="1">
            <a:spLocks noChangeArrowheads="1"/>
          </p:cNvSpPr>
          <p:nvPr/>
        </p:nvSpPr>
        <p:spPr bwMode="auto">
          <a:xfrm>
            <a:off x="0" y="60198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b="1" i="1"/>
              <a:t>Luther’s Works</a:t>
            </a:r>
            <a:r>
              <a:rPr lang="en-US" altLang="en-US" sz="1800" b="1"/>
              <a:t>, vol. 35: </a:t>
            </a:r>
            <a:r>
              <a:rPr lang="en-US" altLang="en-US" sz="1800" b="1" i="1"/>
              <a:t>Word and Sacrament I</a:t>
            </a:r>
            <a:r>
              <a:rPr lang="en-US" altLang="en-US" sz="1800" b="1"/>
              <a:t> (Fortress, 1960), pp. 255f.  Taken from P. Miller, </a:t>
            </a:r>
            <a:r>
              <a:rPr lang="en-US" altLang="en-US" sz="1800" b="1" i="1"/>
              <a:t>Interpreting the Psalms</a:t>
            </a:r>
            <a:r>
              <a:rPr lang="en-US" altLang="en-US" sz="1800" b="1"/>
              <a:t> (Fortress, 1986), pp. 19f.</a:t>
            </a:r>
            <a:endParaRPr lang="en-US" altLang="en-US"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228600" y="228600"/>
            <a:ext cx="86106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How to Read the Book of Psalms?</a:t>
            </a:r>
          </a:p>
          <a:p>
            <a:endParaRPr lang="en-US" altLang="en-US" b="1"/>
          </a:p>
          <a:p>
            <a:r>
              <a:rPr lang="en-US" altLang="en-US" b="1"/>
              <a:t>Psalms are </a:t>
            </a:r>
            <a:r>
              <a:rPr lang="en-US" altLang="en-US" b="1">
                <a:solidFill>
                  <a:srgbClr val="C00000"/>
                </a:solidFill>
              </a:rPr>
              <a:t>NOT</a:t>
            </a:r>
            <a:r>
              <a:rPr lang="en-US" altLang="en-US" b="1"/>
              <a:t> simply poems or songs.</a:t>
            </a:r>
          </a:p>
          <a:p>
            <a:endParaRPr lang="en-US" altLang="en-US" b="1"/>
          </a:p>
          <a:p>
            <a:r>
              <a:rPr lang="en-US" altLang="en-US" b="1"/>
              <a:t>They were </a:t>
            </a:r>
            <a:r>
              <a:rPr lang="en-US" altLang="en-US" b="1">
                <a:solidFill>
                  <a:schemeClr val="accent1"/>
                </a:solidFill>
              </a:rPr>
              <a:t>functional</a:t>
            </a:r>
            <a:r>
              <a:rPr lang="en-US" altLang="en-US" b="1"/>
              <a:t> songs: “cultic” expressions of faith – part of  various religious rituals in specific settings for specific purposes.</a:t>
            </a:r>
          </a:p>
        </p:txBody>
      </p:sp>
      <p:pic>
        <p:nvPicPr>
          <p:cNvPr id="202757" name="Picture 5" descr="Model of Jerusa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200400"/>
            <a:ext cx="4343400" cy="317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4800" y="3429000"/>
            <a:ext cx="3276600" cy="1569660"/>
          </a:xfrm>
          <a:prstGeom prst="rect">
            <a:avLst/>
          </a:prstGeom>
          <a:noFill/>
          <a:ln w="25400">
            <a:solidFill>
              <a:srgbClr val="C00000"/>
            </a:solidFill>
          </a:ln>
        </p:spPr>
        <p:txBody>
          <a:bodyPr wrap="square" rtlCol="0">
            <a:spAutoFit/>
          </a:bodyPr>
          <a:lstStyle/>
          <a:p>
            <a:r>
              <a:rPr lang="en-US" b="1" dirty="0" smtClean="0">
                <a:solidFill>
                  <a:schemeClr val="accent1"/>
                </a:solidFill>
              </a:rPr>
              <a:t>How do cultic elements in your church setting aid people to worship God?</a:t>
            </a:r>
            <a:endParaRPr lang="en-US"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02757"/>
                                        </p:tgtEl>
                                        <p:attrNameLst>
                                          <p:attrName>style.visibility</p:attrName>
                                        </p:attrNameLst>
                                      </p:cBhvr>
                                      <p:to>
                                        <p:strVal val="visible"/>
                                      </p:to>
                                    </p:set>
                                    <p:animEffect transition="in" filter="blinds(horizontal)">
                                      <p:cBhvr>
                                        <p:cTn id="7" dur="500"/>
                                        <p:tgtEl>
                                          <p:spTgt spid="202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0" y="5334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Setting of transmission and employment</a:t>
            </a:r>
          </a:p>
        </p:txBody>
      </p:sp>
      <p:pic>
        <p:nvPicPr>
          <p:cNvPr id="207875" name="Picture 3" descr="Model of Jerusa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792538"/>
            <a:ext cx="4191000" cy="306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76" name="Text Box 4"/>
          <p:cNvSpPr txBox="1">
            <a:spLocks noChangeArrowheads="1"/>
          </p:cNvSpPr>
          <p:nvPr/>
        </p:nvSpPr>
        <p:spPr bwMode="auto">
          <a:xfrm>
            <a:off x="0" y="990600"/>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t>    1.  Whatever the origin of the Psalms, they seem to have been used</a:t>
            </a:r>
            <a:br>
              <a:rPr lang="en-US" altLang="en-US" b="1"/>
            </a:br>
            <a:r>
              <a:rPr lang="en-US" altLang="en-US" b="1"/>
              <a:t>          in the Temple worship.</a:t>
            </a:r>
          </a:p>
          <a:p>
            <a:pPr>
              <a:spcBef>
                <a:spcPct val="50000"/>
              </a:spcBef>
            </a:pPr>
            <a:r>
              <a:rPr lang="en-US" altLang="en-US" b="1"/>
              <a:t>    2.  The Psalms as we have them have been made very </a:t>
            </a:r>
            <a:r>
              <a:rPr lang="en-US" altLang="en-US" b="1">
                <a:solidFill>
                  <a:schemeClr val="accent1"/>
                </a:solidFill>
              </a:rPr>
              <a:t>generic</a:t>
            </a:r>
            <a:r>
              <a:rPr lang="en-US" altLang="en-US" b="1"/>
              <a:t>: </a:t>
            </a:r>
            <a:br>
              <a:rPr lang="en-US" altLang="en-US" b="1"/>
            </a:br>
            <a:r>
              <a:rPr lang="en-US" altLang="en-US" b="1"/>
              <a:t>         enemies, illnesses, threats, occasions of joy, etc. are stated in </a:t>
            </a:r>
            <a:br>
              <a:rPr lang="en-US" altLang="en-US" b="1"/>
            </a:br>
            <a:r>
              <a:rPr lang="en-US" altLang="en-US" b="1"/>
              <a:t>         general terms.</a:t>
            </a:r>
          </a:p>
          <a:p>
            <a:pPr>
              <a:spcBef>
                <a:spcPct val="50000"/>
              </a:spcBef>
            </a:pPr>
            <a:r>
              <a:rPr lang="en-US" altLang="en-US" b="1"/>
              <a:t>    3.  As a result the Psalms have become applicable to all people.</a:t>
            </a:r>
          </a:p>
        </p:txBody>
      </p:sp>
      <p:sp>
        <p:nvSpPr>
          <p:cNvPr id="49157" name="Text Box 5"/>
          <p:cNvSpPr txBox="1">
            <a:spLocks noChangeArrowheads="1"/>
          </p:cNvSpPr>
          <p:nvPr/>
        </p:nvSpPr>
        <p:spPr bwMode="auto">
          <a:xfrm>
            <a:off x="0" y="-76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Overview</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07875"/>
                                        </p:tgtEl>
                                        <p:attrNameLst>
                                          <p:attrName>style.visibility</p:attrName>
                                        </p:attrNameLst>
                                      </p:cBhvr>
                                      <p:to>
                                        <p:strVal val="visible"/>
                                      </p:to>
                                    </p:set>
                                    <p:animEffect transition="in" filter="blinds(horizontal)">
                                      <p:cBhvr>
                                        <p:cTn id="7" dur="500"/>
                                        <p:tgtEl>
                                          <p:spTgt spid="2078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07876">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07876">
                                            <p:txEl>
                                              <p:pRg st="1" end="1"/>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078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228600" y="0"/>
            <a:ext cx="8534400" cy="680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800" b="1" dirty="0"/>
              <a:t>DAY 2</a:t>
            </a:r>
            <a:endParaRPr lang="en-US" altLang="en-US" b="1" dirty="0">
              <a:latin typeface="Courier New" pitchFamily="49" charset="0"/>
            </a:endParaRPr>
          </a:p>
          <a:p>
            <a:r>
              <a:rPr lang="en-US" altLang="en-US" b="1" u="sng" dirty="0"/>
              <a:t>Assign:</a:t>
            </a:r>
            <a:r>
              <a:rPr lang="en-US" altLang="en-US" b="1" dirty="0"/>
              <a:t>  (see handout)</a:t>
            </a:r>
          </a:p>
          <a:p>
            <a:r>
              <a:rPr lang="en-US" altLang="en-US" b="1" dirty="0"/>
              <a:t> 1) (Daily) Write in a journal entry</a:t>
            </a:r>
          </a:p>
          <a:p>
            <a:r>
              <a:rPr lang="en-US" altLang="en-US" b="1" dirty="0"/>
              <a:t> 2) #5 Analyze Pro 26:22 and 17:22</a:t>
            </a:r>
          </a:p>
          <a:p>
            <a:r>
              <a:rPr lang="en-US" altLang="en-US" b="1" dirty="0"/>
              <a:t> 3) #6 Form psalm pairs</a:t>
            </a:r>
          </a:p>
          <a:p>
            <a:r>
              <a:rPr lang="en-US" altLang="en-US" b="1" dirty="0"/>
              <a:t> 4) #7 Learn about the Israelite priesthood and </a:t>
            </a:r>
            <a:r>
              <a:rPr lang="en-US" altLang="en-US" b="1" dirty="0">
                <a:solidFill>
                  <a:srgbClr val="C00000"/>
                </a:solidFill>
              </a:rPr>
              <a:t>*</a:t>
            </a:r>
            <a:r>
              <a:rPr lang="en-US" altLang="en-US" b="1" dirty="0">
                <a:solidFill>
                  <a:schemeClr val="accent1"/>
                </a:solidFill>
              </a:rPr>
              <a:t>cultic</a:t>
            </a:r>
            <a:r>
              <a:rPr lang="en-US" altLang="en-US" b="1" dirty="0"/>
              <a:t> symbol</a:t>
            </a:r>
            <a:br>
              <a:rPr lang="en-US" altLang="en-US" b="1" dirty="0"/>
            </a:br>
            <a:r>
              <a:rPr lang="en-US" altLang="en-US" b="1" dirty="0"/>
              <a:t>      </a:t>
            </a:r>
            <a:r>
              <a:rPr lang="en-US" altLang="en-US" b="1" dirty="0" smtClean="0"/>
              <a:t>system (sent as Duke_Priests.pdf)</a:t>
            </a:r>
            <a:endParaRPr lang="en-US" altLang="en-US" b="1" dirty="0"/>
          </a:p>
          <a:p>
            <a:r>
              <a:rPr lang="en-US" altLang="en-US" b="1" dirty="0"/>
              <a:t> 5) Review for discussion:  Section B. </a:t>
            </a:r>
            <a:r>
              <a:rPr lang="en-US" altLang="en-US" b="1" dirty="0" smtClean="0"/>
              <a:t>#5</a:t>
            </a:r>
            <a:endParaRPr lang="en-US" altLang="en-US" b="1" dirty="0"/>
          </a:p>
          <a:p>
            <a:r>
              <a:rPr lang="en-US" altLang="en-US" dirty="0"/>
              <a:t>             [</a:t>
            </a:r>
            <a:r>
              <a:rPr lang="en-US" altLang="en-US" b="1" dirty="0">
                <a:solidFill>
                  <a:srgbClr val="C00000"/>
                </a:solidFill>
              </a:rPr>
              <a:t>*</a:t>
            </a:r>
            <a:r>
              <a:rPr lang="en-US" altLang="en-US" dirty="0">
                <a:solidFill>
                  <a:schemeClr val="accent1"/>
                </a:solidFill>
              </a:rPr>
              <a:t>“cult” = tangible expression/practice of religious beliefs</a:t>
            </a:r>
            <a:r>
              <a:rPr lang="en-US" altLang="en-US" dirty="0"/>
              <a:t>]</a:t>
            </a:r>
          </a:p>
          <a:p>
            <a:endParaRPr lang="en-US" altLang="en-US" b="1" u="sng" dirty="0"/>
          </a:p>
          <a:p>
            <a:endParaRPr lang="en-US" altLang="en-US" b="1" u="sng" dirty="0"/>
          </a:p>
          <a:p>
            <a:endParaRPr lang="en-US" altLang="en-US" b="1" u="sng" dirty="0"/>
          </a:p>
          <a:p>
            <a:r>
              <a:rPr lang="en-US" altLang="en-US" b="1" u="sng" dirty="0"/>
              <a:t>Day Objectives:</a:t>
            </a:r>
            <a:r>
              <a:rPr lang="en-US" altLang="en-US" b="1" dirty="0"/>
              <a:t>  (Finish Wisdom Lit and Intro </a:t>
            </a:r>
            <a:r>
              <a:rPr lang="en-US" altLang="en-US" b="1" dirty="0" err="1"/>
              <a:t>Hymnic</a:t>
            </a:r>
            <a:r>
              <a:rPr lang="en-US" altLang="en-US" b="1" dirty="0"/>
              <a:t> Lit.)</a:t>
            </a:r>
          </a:p>
          <a:p>
            <a:r>
              <a:rPr lang="en-US" altLang="en-US" b="1" dirty="0"/>
              <a:t>1) Describe the nature of wisdom lit. and how proverbs apply.</a:t>
            </a:r>
          </a:p>
          <a:p>
            <a:r>
              <a:rPr lang="en-US" altLang="en-US" b="1" dirty="0"/>
              <a:t>2) Describe the Israelite world-view and how it relates to </a:t>
            </a:r>
            <a:br>
              <a:rPr lang="en-US" altLang="en-US" b="1" dirty="0"/>
            </a:br>
            <a:r>
              <a:rPr lang="en-US" altLang="en-US" b="1" dirty="0"/>
              <a:t>     wisdom.</a:t>
            </a:r>
          </a:p>
          <a:p>
            <a:r>
              <a:rPr lang="en-US" altLang="en-US" b="1" dirty="0"/>
              <a:t>3) Describe how psalms functioned in the Temple setting.</a:t>
            </a:r>
          </a:p>
          <a:p>
            <a:r>
              <a:rPr lang="en-US" altLang="en-US" b="1" dirty="0"/>
              <a:t>4) Define “cult” and identify Israelite cultic elements.</a:t>
            </a:r>
          </a:p>
        </p:txBody>
      </p:sp>
      <p:graphicFrame>
        <p:nvGraphicFramePr>
          <p:cNvPr id="1026" name="Object 1024"/>
          <p:cNvGraphicFramePr>
            <a:graphicFrameLocks noChangeAspect="1"/>
          </p:cNvGraphicFramePr>
          <p:nvPr/>
        </p:nvGraphicFramePr>
        <p:xfrm>
          <a:off x="2209800" y="3505200"/>
          <a:ext cx="1524000" cy="1230313"/>
        </p:xfrm>
        <a:graphic>
          <a:graphicData uri="http://schemas.openxmlformats.org/presentationml/2006/ole">
            <mc:AlternateContent xmlns:mc="http://schemas.openxmlformats.org/markup-compatibility/2006">
              <mc:Choice xmlns:v="urn:schemas-microsoft-com:vml" Requires="v">
                <p:oleObj spid="_x0000_s1037" name="Clip" r:id="rId4" imgW="1891800" imgH="1526760" progId="MS_ClipArt_Gallery.5">
                  <p:embed/>
                </p:oleObj>
              </mc:Choice>
              <mc:Fallback>
                <p:oleObj name="Clip" r:id="rId4" imgW="1891800" imgH="1526760" progId="MS_ClipArt_Gallery.5">
                  <p:embed/>
                  <p:pic>
                    <p:nvPicPr>
                      <p:cNvPr id="0"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505200"/>
                        <a:ext cx="1524000" cy="123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4038600" y="57150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solidFill>
                  <a:srgbClr val="333333"/>
                </a:solidFill>
                <a:cs typeface="Arial" charset="0"/>
              </a:rPr>
              <a:t>Addressee</a:t>
            </a:r>
            <a:endParaRPr lang="en-US" sz="1800">
              <a:solidFill>
                <a:srgbClr val="333333"/>
              </a:solidFill>
              <a:cs typeface="Arial" charset="0"/>
            </a:endParaRPr>
          </a:p>
        </p:txBody>
      </p:sp>
      <p:sp>
        <p:nvSpPr>
          <p:cNvPr id="24579" name="Oval 3"/>
          <p:cNvSpPr>
            <a:spLocks noChangeArrowheads="1"/>
          </p:cNvSpPr>
          <p:nvPr/>
        </p:nvSpPr>
        <p:spPr bwMode="auto">
          <a:xfrm>
            <a:off x="7924800" y="2819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solidFill>
                  <a:srgbClr val="333333"/>
                </a:solidFill>
                <a:cs typeface="Arial" charset="0"/>
              </a:rPr>
              <a:t>Referent</a:t>
            </a:r>
            <a:endParaRPr lang="en-US" sz="1800">
              <a:solidFill>
                <a:srgbClr val="333333"/>
              </a:solidFill>
              <a:cs typeface="Arial" charset="0"/>
            </a:endParaRPr>
          </a:p>
        </p:txBody>
      </p:sp>
      <p:sp>
        <p:nvSpPr>
          <p:cNvPr id="24580" name="Oval 4"/>
          <p:cNvSpPr>
            <a:spLocks noChangeArrowheads="1"/>
          </p:cNvSpPr>
          <p:nvPr/>
        </p:nvSpPr>
        <p:spPr bwMode="auto">
          <a:xfrm>
            <a:off x="152400" y="28956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solidFill>
                  <a:srgbClr val="333333"/>
                </a:solidFill>
                <a:cs typeface="Arial" charset="0"/>
              </a:rPr>
              <a:t>Medium</a:t>
            </a:r>
          </a:p>
        </p:txBody>
      </p:sp>
      <p:sp>
        <p:nvSpPr>
          <p:cNvPr id="24581" name="Oval 5"/>
          <p:cNvSpPr>
            <a:spLocks noChangeArrowheads="1"/>
          </p:cNvSpPr>
          <p:nvPr/>
        </p:nvSpPr>
        <p:spPr bwMode="auto">
          <a:xfrm>
            <a:off x="4038600" y="152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solidFill>
                  <a:srgbClr val="333333"/>
                </a:solidFill>
                <a:cs typeface="Arial" charset="0"/>
              </a:rPr>
              <a:t>Addresser</a:t>
            </a:r>
          </a:p>
        </p:txBody>
      </p:sp>
      <p:sp>
        <p:nvSpPr>
          <p:cNvPr id="24582" name="Rectangle 6"/>
          <p:cNvSpPr>
            <a:spLocks noChangeArrowheads="1"/>
          </p:cNvSpPr>
          <p:nvPr/>
        </p:nvSpPr>
        <p:spPr bwMode="auto">
          <a:xfrm>
            <a:off x="3200400" y="13716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solidFill>
                  <a:srgbClr val="333333"/>
                </a:solidFill>
                <a:cs typeface="Arial" charset="0"/>
              </a:rPr>
              <a:t>Rhetorical intent</a:t>
            </a:r>
            <a:endParaRPr lang="en-US" sz="1800">
              <a:solidFill>
                <a:srgbClr val="333333"/>
              </a:solidFill>
              <a:cs typeface="Arial" charset="0"/>
            </a:endParaRPr>
          </a:p>
        </p:txBody>
      </p:sp>
      <p:sp>
        <p:nvSpPr>
          <p:cNvPr id="24583" name="Rectangle 7"/>
          <p:cNvSpPr>
            <a:spLocks noChangeArrowheads="1"/>
          </p:cNvSpPr>
          <p:nvPr/>
        </p:nvSpPr>
        <p:spPr bwMode="auto">
          <a:xfrm>
            <a:off x="3200400" y="1981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solidFill>
                  <a:srgbClr val="333333"/>
                </a:solidFill>
                <a:cs typeface="Arial" charset="0"/>
              </a:rPr>
              <a:t>Rhetorical strategy/“rules”</a:t>
            </a:r>
            <a:endParaRPr lang="en-US" sz="1800">
              <a:solidFill>
                <a:srgbClr val="333333"/>
              </a:solidFill>
              <a:cs typeface="Arial" charset="0"/>
            </a:endParaRPr>
          </a:p>
        </p:txBody>
      </p:sp>
      <p:sp>
        <p:nvSpPr>
          <p:cNvPr id="24584" name="Rectangle 8"/>
          <p:cNvSpPr>
            <a:spLocks noChangeArrowheads="1"/>
          </p:cNvSpPr>
          <p:nvPr/>
        </p:nvSpPr>
        <p:spPr bwMode="auto">
          <a:xfrm>
            <a:off x="3200400" y="41910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solidFill>
                  <a:srgbClr val="333333"/>
                </a:solidFill>
                <a:cs typeface="Arial" charset="0"/>
              </a:rPr>
              <a:t>Reading strategy/ “rules”</a:t>
            </a:r>
          </a:p>
        </p:txBody>
      </p:sp>
      <p:sp>
        <p:nvSpPr>
          <p:cNvPr id="24585" name="Rectangle 9"/>
          <p:cNvSpPr>
            <a:spLocks noChangeArrowheads="1"/>
          </p:cNvSpPr>
          <p:nvPr/>
        </p:nvSpPr>
        <p:spPr bwMode="auto">
          <a:xfrm>
            <a:off x="3200400" y="5029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solidFill>
                  <a:srgbClr val="333333"/>
                </a:solidFill>
                <a:cs typeface="Arial" charset="0"/>
              </a:rPr>
              <a:t>Rhetorical impact</a:t>
            </a:r>
          </a:p>
        </p:txBody>
      </p:sp>
      <p:sp>
        <p:nvSpPr>
          <p:cNvPr id="24586" name="Rectangle 10"/>
          <p:cNvSpPr>
            <a:spLocks noChangeArrowheads="1"/>
          </p:cNvSpPr>
          <p:nvPr/>
        </p:nvSpPr>
        <p:spPr bwMode="auto">
          <a:xfrm>
            <a:off x="3200400" y="25908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solidFill>
                  <a:srgbClr val="333333"/>
                </a:solidFill>
                <a:cs typeface="Arial" charset="0"/>
              </a:rPr>
              <a:t>Literary features</a:t>
            </a:r>
            <a:endParaRPr lang="en-US" sz="1800">
              <a:solidFill>
                <a:srgbClr val="333333"/>
              </a:solidFill>
              <a:cs typeface="Arial" charset="0"/>
            </a:endParaRPr>
          </a:p>
        </p:txBody>
      </p:sp>
      <p:sp>
        <p:nvSpPr>
          <p:cNvPr id="24587" name="Line 11"/>
          <p:cNvSpPr>
            <a:spLocks noChangeShapeType="1"/>
          </p:cNvSpPr>
          <p:nvPr/>
        </p:nvSpPr>
        <p:spPr bwMode="auto">
          <a:xfrm>
            <a:off x="4648200" y="1752600"/>
            <a:ext cx="0" cy="228600"/>
          </a:xfrm>
          <a:prstGeom prst="line">
            <a:avLst/>
          </a:prstGeom>
          <a:noFill/>
          <a:ln w="9525">
            <a:solidFill>
              <a:schemeClr val="tx1"/>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24588" name="Line 12"/>
          <p:cNvSpPr>
            <a:spLocks noChangeShapeType="1"/>
          </p:cNvSpPr>
          <p:nvPr/>
        </p:nvSpPr>
        <p:spPr bwMode="auto">
          <a:xfrm>
            <a:off x="4648200" y="2362200"/>
            <a:ext cx="0" cy="228600"/>
          </a:xfrm>
          <a:prstGeom prst="line">
            <a:avLst/>
          </a:prstGeom>
          <a:noFill/>
          <a:ln w="9525">
            <a:solidFill>
              <a:schemeClr val="tx1"/>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24589" name="Line 13"/>
          <p:cNvSpPr>
            <a:spLocks noChangeShapeType="1"/>
          </p:cNvSpPr>
          <p:nvPr/>
        </p:nvSpPr>
        <p:spPr bwMode="auto">
          <a:xfrm>
            <a:off x="4648200" y="4572000"/>
            <a:ext cx="0" cy="457200"/>
          </a:xfrm>
          <a:prstGeom prst="line">
            <a:avLst/>
          </a:prstGeom>
          <a:noFill/>
          <a:ln w="9525">
            <a:solidFill>
              <a:schemeClr val="tx1"/>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24590" name="Line 14"/>
          <p:cNvSpPr>
            <a:spLocks noChangeShapeType="1"/>
          </p:cNvSpPr>
          <p:nvPr/>
        </p:nvSpPr>
        <p:spPr bwMode="auto">
          <a:xfrm>
            <a:off x="4648200" y="2971800"/>
            <a:ext cx="0" cy="22860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1" name="Line 15"/>
          <p:cNvSpPr>
            <a:spLocks noChangeShapeType="1"/>
          </p:cNvSpPr>
          <p:nvPr/>
        </p:nvSpPr>
        <p:spPr bwMode="auto">
          <a:xfrm>
            <a:off x="4648200" y="3200400"/>
            <a:ext cx="1219200"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2" name="Line 16"/>
          <p:cNvSpPr>
            <a:spLocks noChangeShapeType="1"/>
          </p:cNvSpPr>
          <p:nvPr/>
        </p:nvSpPr>
        <p:spPr bwMode="auto">
          <a:xfrm flipH="1">
            <a:off x="3200400" y="3200400"/>
            <a:ext cx="1447800"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3" name="Line 17"/>
          <p:cNvSpPr>
            <a:spLocks noChangeShapeType="1"/>
          </p:cNvSpPr>
          <p:nvPr/>
        </p:nvSpPr>
        <p:spPr bwMode="auto">
          <a:xfrm>
            <a:off x="3200400" y="3200400"/>
            <a:ext cx="0" cy="7620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4" name="Line 18"/>
          <p:cNvSpPr>
            <a:spLocks noChangeShapeType="1"/>
          </p:cNvSpPr>
          <p:nvPr/>
        </p:nvSpPr>
        <p:spPr bwMode="auto">
          <a:xfrm>
            <a:off x="5715000" y="3200400"/>
            <a:ext cx="0"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5" name="Line 19"/>
          <p:cNvSpPr>
            <a:spLocks noChangeShapeType="1"/>
          </p:cNvSpPr>
          <p:nvPr/>
        </p:nvSpPr>
        <p:spPr bwMode="auto">
          <a:xfrm>
            <a:off x="5867400" y="3200400"/>
            <a:ext cx="0" cy="7620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6" name="Line 20"/>
          <p:cNvSpPr>
            <a:spLocks noChangeShapeType="1"/>
          </p:cNvSpPr>
          <p:nvPr/>
        </p:nvSpPr>
        <p:spPr bwMode="auto">
          <a:xfrm>
            <a:off x="3200400" y="3733800"/>
            <a:ext cx="2667000"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7" name="Line 21"/>
          <p:cNvSpPr>
            <a:spLocks noChangeShapeType="1"/>
          </p:cNvSpPr>
          <p:nvPr/>
        </p:nvSpPr>
        <p:spPr bwMode="auto">
          <a:xfrm>
            <a:off x="3505200" y="3657600"/>
            <a:ext cx="0"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8" name="Line 22"/>
          <p:cNvSpPr>
            <a:spLocks noChangeShapeType="1"/>
          </p:cNvSpPr>
          <p:nvPr/>
        </p:nvSpPr>
        <p:spPr bwMode="auto">
          <a:xfrm flipV="1">
            <a:off x="3200400" y="3657600"/>
            <a:ext cx="0" cy="7620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599" name="Line 23"/>
          <p:cNvSpPr>
            <a:spLocks noChangeShapeType="1"/>
          </p:cNvSpPr>
          <p:nvPr/>
        </p:nvSpPr>
        <p:spPr bwMode="auto">
          <a:xfrm flipV="1">
            <a:off x="5867400" y="3657600"/>
            <a:ext cx="0" cy="7620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600" name="Line 24"/>
          <p:cNvSpPr>
            <a:spLocks noChangeShapeType="1"/>
          </p:cNvSpPr>
          <p:nvPr/>
        </p:nvSpPr>
        <p:spPr bwMode="auto">
          <a:xfrm>
            <a:off x="4648200" y="3733800"/>
            <a:ext cx="0" cy="457200"/>
          </a:xfrm>
          <a:prstGeom prst="line">
            <a:avLst/>
          </a:prstGeom>
          <a:noFill/>
          <a:ln w="9525">
            <a:solidFill>
              <a:schemeClr val="tx1"/>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24601" name="Text Box 25"/>
          <p:cNvSpPr txBox="1">
            <a:spLocks noChangeArrowheads="1"/>
          </p:cNvSpPr>
          <p:nvPr/>
        </p:nvSpPr>
        <p:spPr bwMode="auto">
          <a:xfrm>
            <a:off x="2819400" y="3276600"/>
            <a:ext cx="914400" cy="366713"/>
          </a:xfrm>
          <a:prstGeom prst="rect">
            <a:avLst/>
          </a:prstGeom>
          <a:noFill/>
          <a:ln w="9525">
            <a:noFill/>
            <a:miter lim="800000"/>
            <a:headEnd/>
            <a:tailEnd/>
          </a:ln>
        </p:spPr>
        <p:txBody>
          <a:bodyPr>
            <a:spAutoFit/>
          </a:bodyPr>
          <a:lstStyle/>
          <a:p>
            <a:pPr>
              <a:spcBef>
                <a:spcPct val="50000"/>
              </a:spcBef>
            </a:pPr>
            <a:r>
              <a:rPr lang="en-US" sz="1800" b="1">
                <a:solidFill>
                  <a:srgbClr val="333333"/>
                </a:solidFill>
                <a:cs typeface="Arial" charset="0"/>
              </a:rPr>
              <a:t>Form</a:t>
            </a:r>
          </a:p>
        </p:txBody>
      </p:sp>
      <p:sp>
        <p:nvSpPr>
          <p:cNvPr id="24602" name="Text Box 26"/>
          <p:cNvSpPr txBox="1">
            <a:spLocks noChangeArrowheads="1"/>
          </p:cNvSpPr>
          <p:nvPr/>
        </p:nvSpPr>
        <p:spPr bwMode="auto">
          <a:xfrm>
            <a:off x="5334000" y="3276600"/>
            <a:ext cx="990600" cy="366713"/>
          </a:xfrm>
          <a:prstGeom prst="rect">
            <a:avLst/>
          </a:prstGeom>
          <a:noFill/>
          <a:ln w="9525">
            <a:noFill/>
            <a:miter lim="800000"/>
            <a:headEnd/>
            <a:tailEnd/>
          </a:ln>
        </p:spPr>
        <p:txBody>
          <a:bodyPr>
            <a:spAutoFit/>
          </a:bodyPr>
          <a:lstStyle/>
          <a:p>
            <a:pPr>
              <a:spcBef>
                <a:spcPct val="50000"/>
              </a:spcBef>
            </a:pPr>
            <a:r>
              <a:rPr lang="en-US" sz="1800" b="1">
                <a:solidFill>
                  <a:srgbClr val="333333"/>
                </a:solidFill>
                <a:cs typeface="Arial" charset="0"/>
              </a:rPr>
              <a:t>Content</a:t>
            </a:r>
          </a:p>
        </p:txBody>
      </p:sp>
      <p:sp>
        <p:nvSpPr>
          <p:cNvPr id="77851" name="Line 27"/>
          <p:cNvSpPr>
            <a:spLocks noChangeShapeType="1"/>
          </p:cNvSpPr>
          <p:nvPr/>
        </p:nvSpPr>
        <p:spPr bwMode="auto">
          <a:xfrm>
            <a:off x="2590800" y="2590800"/>
            <a:ext cx="0" cy="1295400"/>
          </a:xfrm>
          <a:prstGeom prst="line">
            <a:avLst/>
          </a:prstGeom>
          <a:noFill/>
          <a:ln w="25400">
            <a:solidFill>
              <a:schemeClr val="bg2">
                <a:lumMod val="75000"/>
              </a:schemeClr>
            </a:solidFill>
            <a:round/>
            <a:headEnd/>
            <a:tailEnd/>
          </a:ln>
        </p:spPr>
        <p:txBody>
          <a:bodyPr wrap="none" anchor="ctr"/>
          <a:lstStyle/>
          <a:p>
            <a:pPr>
              <a:defRPr/>
            </a:pPr>
            <a:endParaRPr lang="en-US" sz="2800">
              <a:solidFill>
                <a:srgbClr val="333333"/>
              </a:solidFill>
              <a:latin typeface="Arial" charset="0"/>
              <a:cs typeface="Arial" charset="0"/>
            </a:endParaRPr>
          </a:p>
        </p:txBody>
      </p:sp>
      <p:sp>
        <p:nvSpPr>
          <p:cNvPr id="77854" name="Text Box 30"/>
          <p:cNvSpPr txBox="1">
            <a:spLocks noChangeArrowheads="1"/>
          </p:cNvSpPr>
          <p:nvPr/>
        </p:nvSpPr>
        <p:spPr bwMode="auto">
          <a:xfrm>
            <a:off x="1219200" y="2743200"/>
            <a:ext cx="1524000" cy="1311275"/>
          </a:xfrm>
          <a:prstGeom prst="rect">
            <a:avLst/>
          </a:prstGeom>
          <a:noFill/>
          <a:ln w="9525">
            <a:noFill/>
            <a:miter lim="800000"/>
            <a:headEnd/>
            <a:tailEnd/>
          </a:ln>
        </p:spPr>
        <p:txBody>
          <a:bodyPr>
            <a:spAutoFit/>
          </a:bodyPr>
          <a:lstStyle/>
          <a:p>
            <a:pPr>
              <a:spcBef>
                <a:spcPct val="50000"/>
              </a:spcBef>
            </a:pPr>
            <a:r>
              <a:rPr lang="en-US" sz="2000" b="1">
                <a:solidFill>
                  <a:srgbClr val="004C2B"/>
                </a:solidFill>
                <a:cs typeface="Arial" charset="0"/>
              </a:rPr>
              <a:t>“</a:t>
            </a:r>
            <a:r>
              <a:rPr lang="en-US" sz="2000" b="1" u="sng">
                <a:solidFill>
                  <a:srgbClr val="004C2B"/>
                </a:solidFill>
                <a:cs typeface="Arial" charset="0"/>
              </a:rPr>
              <a:t>Picture</a:t>
            </a:r>
            <a:r>
              <a:rPr lang="en-US" sz="2000" b="1">
                <a:solidFill>
                  <a:srgbClr val="004C2B"/>
                </a:solidFill>
                <a:cs typeface="Arial" charset="0"/>
              </a:rPr>
              <a:t>”</a:t>
            </a:r>
            <a:br>
              <a:rPr lang="en-US" sz="2000" b="1">
                <a:solidFill>
                  <a:srgbClr val="004C2B"/>
                </a:solidFill>
                <a:cs typeface="Arial" charset="0"/>
              </a:rPr>
            </a:br>
            <a:r>
              <a:rPr lang="en-US" sz="2000" b="1">
                <a:solidFill>
                  <a:srgbClr val="004C2B"/>
                </a:solidFill>
                <a:cs typeface="Arial" charset="0"/>
              </a:rPr>
              <a:t>(world of) focus on text itself</a:t>
            </a:r>
          </a:p>
        </p:txBody>
      </p:sp>
      <p:sp>
        <p:nvSpPr>
          <p:cNvPr id="77855" name="Line 31"/>
          <p:cNvSpPr>
            <a:spLocks noChangeShapeType="1"/>
          </p:cNvSpPr>
          <p:nvPr/>
        </p:nvSpPr>
        <p:spPr bwMode="auto">
          <a:xfrm>
            <a:off x="6858000" y="1524000"/>
            <a:ext cx="0" cy="1219200"/>
          </a:xfrm>
          <a:prstGeom prst="line">
            <a:avLst/>
          </a:prstGeom>
          <a:noFill/>
          <a:ln w="22225">
            <a:solidFill>
              <a:srgbClr val="0000FF"/>
            </a:solidFill>
            <a:round/>
            <a:headEnd/>
            <a:tailEnd/>
          </a:ln>
        </p:spPr>
        <p:txBody>
          <a:bodyPr wrap="none" anchor="ctr"/>
          <a:lstStyle/>
          <a:p>
            <a:endParaRPr lang="en-US" sz="2800">
              <a:solidFill>
                <a:srgbClr val="333333"/>
              </a:solidFill>
              <a:latin typeface="Arial" charset="0"/>
              <a:cs typeface="Arial" charset="0"/>
            </a:endParaRPr>
          </a:p>
        </p:txBody>
      </p:sp>
      <p:sp>
        <p:nvSpPr>
          <p:cNvPr id="77856" name="Line 32"/>
          <p:cNvSpPr>
            <a:spLocks noChangeShapeType="1"/>
          </p:cNvSpPr>
          <p:nvPr/>
        </p:nvSpPr>
        <p:spPr bwMode="auto">
          <a:xfrm flipH="1">
            <a:off x="5943600" y="2743200"/>
            <a:ext cx="914400" cy="0"/>
          </a:xfrm>
          <a:prstGeom prst="line">
            <a:avLst/>
          </a:prstGeom>
          <a:noFill/>
          <a:ln w="22225">
            <a:solidFill>
              <a:srgbClr val="0000FF"/>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77857" name="Line 33"/>
          <p:cNvSpPr>
            <a:spLocks noChangeShapeType="1"/>
          </p:cNvSpPr>
          <p:nvPr/>
        </p:nvSpPr>
        <p:spPr bwMode="auto">
          <a:xfrm flipH="1">
            <a:off x="5943600" y="1524000"/>
            <a:ext cx="914400" cy="0"/>
          </a:xfrm>
          <a:prstGeom prst="line">
            <a:avLst/>
          </a:prstGeom>
          <a:noFill/>
          <a:ln w="22225">
            <a:solidFill>
              <a:srgbClr val="0000FF"/>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77858" name="Text Box 34"/>
          <p:cNvSpPr txBox="1">
            <a:spLocks noChangeArrowheads="1"/>
          </p:cNvSpPr>
          <p:nvPr/>
        </p:nvSpPr>
        <p:spPr bwMode="auto">
          <a:xfrm>
            <a:off x="6934200" y="1524000"/>
            <a:ext cx="2209800" cy="1311275"/>
          </a:xfrm>
          <a:prstGeom prst="rect">
            <a:avLst/>
          </a:prstGeom>
          <a:noFill/>
          <a:ln w="9525">
            <a:noFill/>
            <a:miter lim="800000"/>
            <a:headEnd/>
            <a:tailEnd/>
          </a:ln>
        </p:spPr>
        <p:txBody>
          <a:bodyPr>
            <a:spAutoFit/>
          </a:bodyPr>
          <a:lstStyle/>
          <a:p>
            <a:pPr>
              <a:spcBef>
                <a:spcPct val="50000"/>
              </a:spcBef>
            </a:pPr>
            <a:r>
              <a:rPr lang="en-US" sz="2000" b="1">
                <a:solidFill>
                  <a:srgbClr val="0000FF"/>
                </a:solidFill>
                <a:cs typeface="Arial" charset="0"/>
              </a:rPr>
              <a:t>“</a:t>
            </a:r>
            <a:r>
              <a:rPr lang="en-US" sz="2000" b="1" u="sng">
                <a:solidFill>
                  <a:srgbClr val="0000FF"/>
                </a:solidFill>
                <a:cs typeface="Arial" charset="0"/>
              </a:rPr>
              <a:t>Window”</a:t>
            </a:r>
            <a:r>
              <a:rPr lang="en-US" sz="2000" b="1">
                <a:solidFill>
                  <a:srgbClr val="0000FF"/>
                </a:solidFill>
                <a:cs typeface="Arial" charset="0"/>
              </a:rPr>
              <a:t> (world behind) Embeds some authorial intention</a:t>
            </a:r>
            <a:endParaRPr lang="en-US" sz="1800" b="1">
              <a:solidFill>
                <a:srgbClr val="333333"/>
              </a:solidFill>
              <a:cs typeface="Arial" charset="0"/>
            </a:endParaRPr>
          </a:p>
        </p:txBody>
      </p:sp>
      <p:sp>
        <p:nvSpPr>
          <p:cNvPr id="77859" name="Line 35"/>
          <p:cNvSpPr>
            <a:spLocks noChangeShapeType="1"/>
          </p:cNvSpPr>
          <p:nvPr/>
        </p:nvSpPr>
        <p:spPr bwMode="auto">
          <a:xfrm>
            <a:off x="1905000" y="4343400"/>
            <a:ext cx="1143000" cy="0"/>
          </a:xfrm>
          <a:prstGeom prst="line">
            <a:avLst/>
          </a:prstGeom>
          <a:noFill/>
          <a:ln w="22225">
            <a:solidFill>
              <a:srgbClr val="CC0000"/>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77860" name="Line 36"/>
          <p:cNvSpPr>
            <a:spLocks noChangeShapeType="1"/>
          </p:cNvSpPr>
          <p:nvPr/>
        </p:nvSpPr>
        <p:spPr bwMode="auto">
          <a:xfrm>
            <a:off x="1905000" y="6096000"/>
            <a:ext cx="1219200" cy="0"/>
          </a:xfrm>
          <a:prstGeom prst="line">
            <a:avLst/>
          </a:prstGeom>
          <a:noFill/>
          <a:ln w="22225">
            <a:solidFill>
              <a:srgbClr val="CC0000"/>
            </a:solidFill>
            <a:round/>
            <a:headEnd/>
            <a:tailEnd type="triangle" w="med" len="med"/>
          </a:ln>
        </p:spPr>
        <p:txBody>
          <a:bodyPr wrap="none" anchor="ctr"/>
          <a:lstStyle/>
          <a:p>
            <a:endParaRPr lang="en-US" sz="2800">
              <a:solidFill>
                <a:srgbClr val="333333"/>
              </a:solidFill>
              <a:latin typeface="Arial" charset="0"/>
              <a:cs typeface="Arial" charset="0"/>
            </a:endParaRPr>
          </a:p>
        </p:txBody>
      </p:sp>
      <p:sp>
        <p:nvSpPr>
          <p:cNvPr id="77861" name="Line 37"/>
          <p:cNvSpPr>
            <a:spLocks noChangeShapeType="1"/>
          </p:cNvSpPr>
          <p:nvPr/>
        </p:nvSpPr>
        <p:spPr bwMode="auto">
          <a:xfrm>
            <a:off x="1905000" y="4343400"/>
            <a:ext cx="0" cy="1752600"/>
          </a:xfrm>
          <a:prstGeom prst="line">
            <a:avLst/>
          </a:prstGeom>
          <a:noFill/>
          <a:ln w="22225">
            <a:solidFill>
              <a:srgbClr val="CC0000"/>
            </a:solidFill>
            <a:round/>
            <a:headEnd/>
            <a:tailEnd/>
          </a:ln>
        </p:spPr>
        <p:txBody>
          <a:bodyPr wrap="none" anchor="ctr"/>
          <a:lstStyle/>
          <a:p>
            <a:endParaRPr lang="en-US" sz="2800">
              <a:solidFill>
                <a:srgbClr val="333333"/>
              </a:solidFill>
              <a:latin typeface="Arial" charset="0"/>
              <a:cs typeface="Arial" charset="0"/>
            </a:endParaRPr>
          </a:p>
        </p:txBody>
      </p:sp>
      <p:sp>
        <p:nvSpPr>
          <p:cNvPr id="77862" name="Text Box 38"/>
          <p:cNvSpPr txBox="1">
            <a:spLocks noChangeArrowheads="1"/>
          </p:cNvSpPr>
          <p:nvPr/>
        </p:nvSpPr>
        <p:spPr bwMode="auto">
          <a:xfrm>
            <a:off x="0" y="4343400"/>
            <a:ext cx="1905000" cy="1311275"/>
          </a:xfrm>
          <a:prstGeom prst="rect">
            <a:avLst/>
          </a:prstGeom>
          <a:noFill/>
          <a:ln w="9525">
            <a:noFill/>
            <a:miter lim="800000"/>
            <a:headEnd/>
            <a:tailEnd/>
          </a:ln>
        </p:spPr>
        <p:txBody>
          <a:bodyPr>
            <a:spAutoFit/>
          </a:bodyPr>
          <a:lstStyle/>
          <a:p>
            <a:pPr>
              <a:spcBef>
                <a:spcPct val="50000"/>
              </a:spcBef>
            </a:pPr>
            <a:r>
              <a:rPr lang="en-US" sz="2000" b="1">
                <a:solidFill>
                  <a:srgbClr val="CC3300"/>
                </a:solidFill>
                <a:cs typeface="Arial" charset="0"/>
              </a:rPr>
              <a:t>“</a:t>
            </a:r>
            <a:r>
              <a:rPr lang="en-US" sz="2000" b="1" u="sng">
                <a:solidFill>
                  <a:srgbClr val="CC3300"/>
                </a:solidFill>
                <a:cs typeface="Arial" charset="0"/>
              </a:rPr>
              <a:t>Mirror</a:t>
            </a:r>
            <a:r>
              <a:rPr lang="en-US" sz="2000" b="1">
                <a:solidFill>
                  <a:srgbClr val="CC3300"/>
                </a:solidFill>
                <a:cs typeface="Arial" charset="0"/>
              </a:rPr>
              <a:t>” (world in front)</a:t>
            </a:r>
            <a:br>
              <a:rPr lang="en-US" sz="2000" b="1">
                <a:solidFill>
                  <a:srgbClr val="CC3300"/>
                </a:solidFill>
                <a:cs typeface="Arial" charset="0"/>
              </a:rPr>
            </a:br>
            <a:r>
              <a:rPr lang="en-US" sz="2000" b="1">
                <a:solidFill>
                  <a:srgbClr val="CC3300"/>
                </a:solidFill>
                <a:cs typeface="Arial" charset="0"/>
              </a:rPr>
              <a:t>Reflects what reader brings</a:t>
            </a:r>
          </a:p>
        </p:txBody>
      </p:sp>
      <p:grpSp>
        <p:nvGrpSpPr>
          <p:cNvPr id="24613" name="Group 39"/>
          <p:cNvGrpSpPr>
            <a:grpSpLocks/>
          </p:cNvGrpSpPr>
          <p:nvPr/>
        </p:nvGrpSpPr>
        <p:grpSpPr bwMode="auto">
          <a:xfrm>
            <a:off x="2743200" y="4572000"/>
            <a:ext cx="1295400" cy="1676400"/>
            <a:chOff x="1728" y="2880"/>
            <a:chExt cx="816" cy="1056"/>
          </a:xfrm>
        </p:grpSpPr>
        <p:sp>
          <p:nvSpPr>
            <p:cNvPr id="24617" name="Line 40"/>
            <p:cNvSpPr>
              <a:spLocks noChangeShapeType="1"/>
            </p:cNvSpPr>
            <p:nvPr/>
          </p:nvSpPr>
          <p:spPr bwMode="auto">
            <a:xfrm flipH="1">
              <a:off x="1728" y="3936"/>
              <a:ext cx="816"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618" name="Line 41"/>
            <p:cNvSpPr>
              <a:spLocks noChangeShapeType="1"/>
            </p:cNvSpPr>
            <p:nvPr/>
          </p:nvSpPr>
          <p:spPr bwMode="auto">
            <a:xfrm flipV="1">
              <a:off x="1728" y="2976"/>
              <a:ext cx="0" cy="96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619" name="Line 42"/>
            <p:cNvSpPr>
              <a:spLocks noChangeShapeType="1"/>
            </p:cNvSpPr>
            <p:nvPr/>
          </p:nvSpPr>
          <p:spPr bwMode="auto">
            <a:xfrm>
              <a:off x="1728" y="2976"/>
              <a:ext cx="528" cy="0"/>
            </a:xfrm>
            <a:prstGeom prst="line">
              <a:avLst/>
            </a:prstGeom>
            <a:noFill/>
            <a:ln w="9525">
              <a:solidFill>
                <a:schemeClr val="tx1"/>
              </a:solidFill>
              <a:round/>
              <a:headEnd/>
              <a:tailEnd/>
            </a:ln>
          </p:spPr>
          <p:txBody>
            <a:bodyPr wrap="none" anchor="ctr"/>
            <a:lstStyle/>
            <a:p>
              <a:endParaRPr lang="en-US" sz="2800">
                <a:solidFill>
                  <a:srgbClr val="333333"/>
                </a:solidFill>
                <a:latin typeface="Arial" charset="0"/>
                <a:cs typeface="Arial" charset="0"/>
              </a:endParaRPr>
            </a:p>
          </p:txBody>
        </p:sp>
        <p:sp>
          <p:nvSpPr>
            <p:cNvPr id="24620" name="Line 43"/>
            <p:cNvSpPr>
              <a:spLocks noChangeShapeType="1"/>
            </p:cNvSpPr>
            <p:nvPr/>
          </p:nvSpPr>
          <p:spPr bwMode="auto">
            <a:xfrm flipV="1">
              <a:off x="2256" y="2880"/>
              <a:ext cx="0" cy="96"/>
            </a:xfrm>
            <a:prstGeom prst="line">
              <a:avLst/>
            </a:prstGeom>
            <a:noFill/>
            <a:ln w="9525">
              <a:solidFill>
                <a:schemeClr val="tx1"/>
              </a:solidFill>
              <a:round/>
              <a:headEnd/>
              <a:tailEnd type="triangle" w="med" len="med"/>
            </a:ln>
          </p:spPr>
          <p:txBody>
            <a:bodyPr wrap="none" anchor="ctr"/>
            <a:lstStyle/>
            <a:p>
              <a:endParaRPr lang="en-US" sz="2800">
                <a:solidFill>
                  <a:srgbClr val="333333"/>
                </a:solidFill>
                <a:latin typeface="Arial" charset="0"/>
                <a:cs typeface="Arial" charset="0"/>
              </a:endParaRPr>
            </a:p>
          </p:txBody>
        </p:sp>
      </p:grpSp>
      <p:sp>
        <p:nvSpPr>
          <p:cNvPr id="24614" name="Text Box 44"/>
          <p:cNvSpPr txBox="1">
            <a:spLocks noChangeArrowheads="1"/>
          </p:cNvSpPr>
          <p:nvPr/>
        </p:nvSpPr>
        <p:spPr bwMode="auto">
          <a:xfrm>
            <a:off x="0" y="0"/>
            <a:ext cx="2819400" cy="1373188"/>
          </a:xfrm>
          <a:prstGeom prst="rect">
            <a:avLst/>
          </a:prstGeom>
          <a:noFill/>
          <a:ln w="9525">
            <a:noFill/>
            <a:miter lim="800000"/>
            <a:headEnd/>
            <a:tailEnd/>
          </a:ln>
        </p:spPr>
        <p:txBody>
          <a:bodyPr>
            <a:spAutoFit/>
          </a:bodyPr>
          <a:lstStyle/>
          <a:p>
            <a:pPr>
              <a:spcBef>
                <a:spcPct val="50000"/>
              </a:spcBef>
            </a:pPr>
            <a:r>
              <a:rPr lang="en-US" sz="2800">
                <a:solidFill>
                  <a:srgbClr val="333333"/>
                </a:solidFill>
                <a:latin typeface="Arial" charset="0"/>
                <a:cs typeface="Arial" charset="0"/>
              </a:rPr>
              <a:t>Process of Communication:</a:t>
            </a:r>
            <a:br>
              <a:rPr lang="en-US" sz="2800">
                <a:solidFill>
                  <a:srgbClr val="333333"/>
                </a:solidFill>
                <a:latin typeface="Arial" charset="0"/>
                <a:cs typeface="Arial" charset="0"/>
              </a:rPr>
            </a:br>
            <a:r>
              <a:rPr lang="en-US" sz="2800">
                <a:solidFill>
                  <a:srgbClr val="333333"/>
                </a:solidFill>
                <a:latin typeface="Arial" charset="0"/>
                <a:cs typeface="Arial" charset="0"/>
              </a:rPr>
              <a:t>Three Images</a:t>
            </a:r>
          </a:p>
        </p:txBody>
      </p:sp>
      <p:cxnSp>
        <p:nvCxnSpPr>
          <p:cNvPr id="46" name="Straight Arrow Connector 45"/>
          <p:cNvCxnSpPr/>
          <p:nvPr/>
        </p:nvCxnSpPr>
        <p:spPr bwMode="auto">
          <a:xfrm>
            <a:off x="2590800" y="2590800"/>
            <a:ext cx="609600" cy="1588"/>
          </a:xfrm>
          <a:prstGeom prst="straightConnector1">
            <a:avLst/>
          </a:prstGeom>
          <a:solidFill>
            <a:schemeClr val="accent1"/>
          </a:solidFill>
          <a:ln w="25400" cap="flat" cmpd="sng" algn="ctr">
            <a:solidFill>
              <a:schemeClr val="bg2">
                <a:lumMod val="75000"/>
              </a:schemeClr>
            </a:solidFill>
            <a:prstDash val="solid"/>
            <a:round/>
            <a:headEnd type="none" w="med" len="med"/>
            <a:tailEnd type="arrow"/>
          </a:ln>
          <a:effectLst/>
        </p:spPr>
      </p:cxnSp>
      <p:cxnSp>
        <p:nvCxnSpPr>
          <p:cNvPr id="48" name="Straight Arrow Connector 47"/>
          <p:cNvCxnSpPr/>
          <p:nvPr/>
        </p:nvCxnSpPr>
        <p:spPr bwMode="auto">
          <a:xfrm>
            <a:off x="2590800" y="3886200"/>
            <a:ext cx="609600" cy="1588"/>
          </a:xfrm>
          <a:prstGeom prst="straightConnector1">
            <a:avLst/>
          </a:prstGeom>
          <a:solidFill>
            <a:schemeClr val="accent1"/>
          </a:solidFill>
          <a:ln w="25400" cap="flat" cmpd="sng" algn="ctr">
            <a:solidFill>
              <a:schemeClr val="bg2">
                <a:lumMod val="75000"/>
              </a:schemeClr>
            </a:solidFill>
            <a:prstDash val="solid"/>
            <a:round/>
            <a:headEnd type="none" w="med" len="med"/>
            <a:tailEnd type="arrow"/>
          </a:ln>
          <a:effectLst/>
        </p:spPr>
      </p:cxnSp>
    </p:spTree>
    <p:extLst>
      <p:ext uri="{BB962C8B-B14F-4D97-AF65-F5344CB8AC3E}">
        <p14:creationId xmlns:p14="http://schemas.microsoft.com/office/powerpoint/2010/main" val="414345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78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78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785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78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78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78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778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7786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778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54" grpId="0" autoUpdateAnimBg="0"/>
      <p:bldP spid="77855" grpId="0" animBg="1"/>
      <p:bldP spid="77856" grpId="0" animBg="1"/>
      <p:bldP spid="77857" grpId="0" animBg="1"/>
      <p:bldP spid="77858" grpId="0" autoUpdateAnimBg="0"/>
      <p:bldP spid="77859" grpId="0" animBg="1"/>
      <p:bldP spid="77860" grpId="0" animBg="1"/>
      <p:bldP spid="77861" grpId="0" animBg="1"/>
      <p:bldP spid="7786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5" y="481013"/>
            <a:ext cx="8534400" cy="6160661"/>
          </a:xfrm>
          <a:prstGeom prst="rect">
            <a:avLst/>
          </a:prstGeom>
          <a:noFill/>
        </p:spPr>
        <p:txBody>
          <a:bodyPr>
            <a:spAutoFit/>
          </a:bodyPr>
          <a:lstStyle/>
          <a:p>
            <a:pPr>
              <a:defRPr/>
            </a:pPr>
            <a:r>
              <a:rPr lang="en-US" b="1" dirty="0">
                <a:solidFill>
                  <a:srgbClr val="333333"/>
                </a:solidFill>
                <a:cs typeface="Courier New" pitchFamily="49" charset="0"/>
              </a:rPr>
              <a:t>	</a:t>
            </a:r>
            <a:r>
              <a:rPr lang="en-US" b="1" dirty="0">
                <a:solidFill>
                  <a:srgbClr val="3333CC"/>
                </a:solidFill>
                <a:cs typeface="Courier New" pitchFamily="49" charset="0"/>
              </a:rPr>
              <a:t>Nature of Inspiration:</a:t>
            </a:r>
          </a:p>
          <a:p>
            <a:pPr marL="914400" indent="-457200">
              <a:spcBef>
                <a:spcPts val="1440"/>
              </a:spcBef>
              <a:defRPr/>
            </a:pPr>
            <a:r>
              <a:rPr lang="en-US" b="1" dirty="0">
                <a:solidFill>
                  <a:srgbClr val="3333CC"/>
                </a:solidFill>
                <a:cs typeface="Courier New" pitchFamily="49" charset="0"/>
              </a:rPr>
              <a:t>	</a:t>
            </a:r>
            <a:r>
              <a:rPr lang="en-US" b="1" dirty="0">
                <a:solidFill>
                  <a:srgbClr val="333333"/>
                </a:solidFill>
                <a:cs typeface="Courier New" pitchFamily="49" charset="0"/>
              </a:rPr>
              <a:t>Does the literature in the Bible carry out </a:t>
            </a:r>
            <a:r>
              <a:rPr lang="en-US" b="1" dirty="0">
                <a:solidFill>
                  <a:srgbClr val="C00000"/>
                </a:solidFill>
                <a:cs typeface="Courier New" pitchFamily="49" charset="0"/>
              </a:rPr>
              <a:t>God’s </a:t>
            </a:r>
            <a:r>
              <a:rPr lang="en-US" b="1" dirty="0">
                <a:solidFill>
                  <a:srgbClr val="333333"/>
                </a:solidFill>
                <a:cs typeface="Courier New" pitchFamily="49" charset="0"/>
              </a:rPr>
              <a:t>communicative purposes?</a:t>
            </a:r>
          </a:p>
          <a:p>
            <a:pPr marL="914400" indent="-457200">
              <a:spcBef>
                <a:spcPts val="1440"/>
              </a:spcBef>
              <a:defRPr/>
            </a:pPr>
            <a:r>
              <a:rPr lang="en-US" b="1" dirty="0">
                <a:cs typeface="Courier New" pitchFamily="49" charset="0"/>
              </a:rPr>
              <a:t>	</a:t>
            </a:r>
            <a:r>
              <a:rPr lang="en-US" b="1" dirty="0" smtClean="0">
                <a:cs typeface="Courier New" pitchFamily="49" charset="0"/>
              </a:rPr>
              <a:t>NOTE:</a:t>
            </a:r>
            <a:r>
              <a:rPr lang="en-US" b="1" dirty="0" smtClean="0">
                <a:solidFill>
                  <a:srgbClr val="C00000"/>
                </a:solidFill>
                <a:cs typeface="Courier New" pitchFamily="49" charset="0"/>
              </a:rPr>
              <a:t> </a:t>
            </a:r>
            <a:r>
              <a:rPr lang="en-US" b="1" dirty="0" smtClean="0">
                <a:cs typeface="Courier New" pitchFamily="49" charset="0"/>
              </a:rPr>
              <a:t>Maybe not </a:t>
            </a:r>
            <a:r>
              <a:rPr lang="en-US" b="1" dirty="0" smtClean="0">
                <a:solidFill>
                  <a:srgbClr val="C00000"/>
                </a:solidFill>
                <a:cs typeface="Courier New" pitchFamily="49" charset="0"/>
              </a:rPr>
              <a:t>our</a:t>
            </a:r>
            <a:r>
              <a:rPr lang="en-US" b="1" dirty="0" smtClean="0">
                <a:solidFill>
                  <a:srgbClr val="333333"/>
                </a:solidFill>
                <a:cs typeface="Courier New" pitchFamily="49" charset="0"/>
              </a:rPr>
              <a:t> </a:t>
            </a:r>
            <a:r>
              <a:rPr lang="en-US" b="1" dirty="0">
                <a:solidFill>
                  <a:srgbClr val="333333"/>
                </a:solidFill>
                <a:cs typeface="Courier New" pitchFamily="49" charset="0"/>
              </a:rPr>
              <a:t>21</a:t>
            </a:r>
            <a:r>
              <a:rPr lang="en-US" b="1" baseline="30000" dirty="0">
                <a:solidFill>
                  <a:srgbClr val="333333"/>
                </a:solidFill>
                <a:cs typeface="Courier New" pitchFamily="49" charset="0"/>
              </a:rPr>
              <a:t>st</a:t>
            </a:r>
            <a:r>
              <a:rPr lang="en-US" b="1" dirty="0">
                <a:solidFill>
                  <a:srgbClr val="333333"/>
                </a:solidFill>
                <a:cs typeface="Courier New" pitchFamily="49" charset="0"/>
              </a:rPr>
              <a:t> century expectations of being able to determine the authorship, date of writing, unity of writing, etc</a:t>
            </a:r>
            <a:r>
              <a:rPr lang="en-US" b="1" dirty="0" smtClean="0">
                <a:solidFill>
                  <a:srgbClr val="333333"/>
                </a:solidFill>
                <a:cs typeface="Courier New" pitchFamily="49" charset="0"/>
              </a:rPr>
              <a:t>.)  (For modern people “author” = “authority”.)</a:t>
            </a:r>
            <a:endParaRPr lang="en-US" b="1" dirty="0">
              <a:solidFill>
                <a:srgbClr val="333333"/>
              </a:solidFill>
              <a:cs typeface="Courier New" pitchFamily="49" charset="0"/>
            </a:endParaRPr>
          </a:p>
          <a:p>
            <a:pPr marL="914400" indent="-457200">
              <a:spcBef>
                <a:spcPts val="1440"/>
              </a:spcBef>
              <a:defRPr/>
            </a:pPr>
            <a:r>
              <a:rPr lang="en-US" b="1" dirty="0">
                <a:solidFill>
                  <a:srgbClr val="3333CC"/>
                </a:solidFill>
                <a:cs typeface="Courier New" pitchFamily="49" charset="0"/>
              </a:rPr>
              <a:t>	Question</a:t>
            </a:r>
            <a:r>
              <a:rPr lang="en-US" b="1" dirty="0" smtClean="0">
                <a:solidFill>
                  <a:srgbClr val="3333CC"/>
                </a:solidFill>
                <a:cs typeface="Courier New" pitchFamily="49" charset="0"/>
              </a:rPr>
              <a:t>:</a:t>
            </a:r>
          </a:p>
          <a:p>
            <a:pPr marL="914400" indent="-457200">
              <a:spcBef>
                <a:spcPts val="1440"/>
              </a:spcBef>
              <a:defRPr/>
            </a:pPr>
            <a:r>
              <a:rPr lang="en-US" b="1" dirty="0" smtClean="0">
                <a:solidFill>
                  <a:srgbClr val="3333CC"/>
                </a:solidFill>
                <a:cs typeface="Courier New" pitchFamily="49" charset="0"/>
              </a:rPr>
              <a:t>	</a:t>
            </a:r>
            <a:r>
              <a:rPr lang="en-US" b="1" dirty="0" smtClean="0">
                <a:solidFill>
                  <a:srgbClr val="333333"/>
                </a:solidFill>
                <a:cs typeface="Courier New" pitchFamily="49" charset="0"/>
              </a:rPr>
              <a:t>Could God work through the community of faith over several generations to preserve, shape, </a:t>
            </a:r>
            <a:br>
              <a:rPr lang="en-US" b="1" dirty="0" smtClean="0">
                <a:solidFill>
                  <a:srgbClr val="333333"/>
                </a:solidFill>
                <a:cs typeface="Courier New" pitchFamily="49" charset="0"/>
              </a:rPr>
            </a:br>
            <a:r>
              <a:rPr lang="en-US" b="1" dirty="0" smtClean="0">
                <a:solidFill>
                  <a:srgbClr val="333333"/>
                </a:solidFill>
                <a:cs typeface="Courier New" pitchFamily="49" charset="0"/>
              </a:rPr>
              <a:t>and edit the biblical text AND it still be </a:t>
            </a:r>
            <a:br>
              <a:rPr lang="en-US" b="1" dirty="0" smtClean="0">
                <a:solidFill>
                  <a:srgbClr val="333333"/>
                </a:solidFill>
                <a:cs typeface="Courier New" pitchFamily="49" charset="0"/>
              </a:rPr>
            </a:br>
            <a:r>
              <a:rPr lang="en-US" b="1" dirty="0" smtClean="0">
                <a:solidFill>
                  <a:srgbClr val="333333"/>
                </a:solidFill>
                <a:cs typeface="Courier New" pitchFamily="49" charset="0"/>
              </a:rPr>
              <a:t>inspired for God’s communicative </a:t>
            </a:r>
            <a:br>
              <a:rPr lang="en-US" b="1" dirty="0" smtClean="0">
                <a:solidFill>
                  <a:srgbClr val="333333"/>
                </a:solidFill>
                <a:cs typeface="Courier New" pitchFamily="49" charset="0"/>
              </a:rPr>
            </a:br>
            <a:r>
              <a:rPr lang="en-US" b="1" dirty="0" smtClean="0">
                <a:solidFill>
                  <a:srgbClr val="333333"/>
                </a:solidFill>
                <a:cs typeface="Courier New" pitchFamily="49" charset="0"/>
              </a:rPr>
              <a:t>purposes?</a:t>
            </a:r>
          </a:p>
          <a:p>
            <a:pPr marL="914400" indent="-457200">
              <a:spcBef>
                <a:spcPts val="1440"/>
              </a:spcBef>
              <a:defRPr/>
            </a:pPr>
            <a:r>
              <a:rPr lang="en-US" b="1" dirty="0" smtClean="0">
                <a:solidFill>
                  <a:srgbClr val="C00000"/>
                </a:solidFill>
                <a:cs typeface="Courier New" pitchFamily="49" charset="0"/>
              </a:rPr>
              <a:t>*</a:t>
            </a:r>
            <a:r>
              <a:rPr lang="en-US" sz="2000" b="1" dirty="0">
                <a:solidFill>
                  <a:schemeClr val="accent1"/>
                </a:solidFill>
                <a:cs typeface="Courier New" pitchFamily="49" charset="0"/>
              </a:rPr>
              <a:t>See </a:t>
            </a:r>
            <a:r>
              <a:rPr lang="en-US" sz="2000" b="1" dirty="0" smtClean="0">
                <a:solidFill>
                  <a:schemeClr val="accent1"/>
                </a:solidFill>
                <a:cs typeface="Courier New" pitchFamily="49" charset="0"/>
              </a:rPr>
              <a:t>slides below, “Addressing Background </a:t>
            </a:r>
            <a:r>
              <a:rPr lang="en-US" sz="2000" b="1" smtClean="0">
                <a:solidFill>
                  <a:schemeClr val="accent1"/>
                </a:solidFill>
                <a:cs typeface="Courier New" pitchFamily="49" charset="0"/>
              </a:rPr>
              <a:t>Assumptions”</a:t>
            </a:r>
            <a:endParaRPr lang="en-US" dirty="0">
              <a:solidFill>
                <a:schemeClr val="accent1"/>
              </a:solidFill>
            </a:endParaRPr>
          </a:p>
        </p:txBody>
      </p:sp>
      <p:sp>
        <p:nvSpPr>
          <p:cNvPr id="16387" name="TextBox 2"/>
          <p:cNvSpPr txBox="1">
            <a:spLocks noChangeArrowheads="1"/>
          </p:cNvSpPr>
          <p:nvPr/>
        </p:nvSpPr>
        <p:spPr bwMode="auto">
          <a:xfrm>
            <a:off x="152400" y="19050"/>
            <a:ext cx="883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smtClean="0">
                <a:solidFill>
                  <a:srgbClr val="333333"/>
                </a:solidFill>
              </a:rPr>
              <a:t>Excursus: BIBLICAL INSPIRATION</a:t>
            </a:r>
            <a:r>
              <a:rPr lang="en-US" altLang="en-US" b="1" dirty="0" smtClean="0">
                <a:solidFill>
                  <a:srgbClr val="C00000"/>
                </a:solidFill>
              </a:rPr>
              <a:t>*</a:t>
            </a:r>
            <a:endParaRPr lang="en-US" altLang="en-US" dirty="0">
              <a:solidFill>
                <a:srgbClr val="C00000"/>
              </a:solidFill>
            </a:endParaRPr>
          </a:p>
        </p:txBody>
      </p:sp>
      <p:pic>
        <p:nvPicPr>
          <p:cNvPr id="16388" name="Picture 4" descr="C:\Documents and Settings\DukeRK\Local Settings\Temporary Internet Files\Content.IE5\8N2PY12H\MPj0437371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58025" y="4572000"/>
            <a:ext cx="1905000" cy="159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81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304800" y="381000"/>
            <a:ext cx="8382000" cy="461963"/>
          </a:xfrm>
          <a:prstGeom prst="rect">
            <a:avLst/>
          </a:prstGeom>
          <a:noFill/>
          <a:ln w="9525">
            <a:noFill/>
            <a:miter lim="800000"/>
            <a:headEnd/>
            <a:tailEnd/>
          </a:ln>
        </p:spPr>
        <p:txBody>
          <a:bodyPr>
            <a:spAutoFit/>
          </a:bodyPr>
          <a:lstStyle/>
          <a:p>
            <a:pPr algn="ctr"/>
            <a:r>
              <a:rPr lang="en-US" b="1" dirty="0">
                <a:solidFill>
                  <a:srgbClr val="333333"/>
                </a:solidFill>
              </a:rPr>
              <a:t>Differences between Oral and Writing Cultures</a:t>
            </a:r>
          </a:p>
        </p:txBody>
      </p:sp>
      <p:sp>
        <p:nvSpPr>
          <p:cNvPr id="10243" name="TextBox 2"/>
          <p:cNvSpPr txBox="1">
            <a:spLocks noChangeArrowheads="1"/>
          </p:cNvSpPr>
          <p:nvPr/>
        </p:nvSpPr>
        <p:spPr bwMode="auto">
          <a:xfrm>
            <a:off x="152400" y="1066800"/>
            <a:ext cx="8763000" cy="461963"/>
          </a:xfrm>
          <a:prstGeom prst="rect">
            <a:avLst/>
          </a:prstGeom>
          <a:noFill/>
          <a:ln w="9525">
            <a:noFill/>
            <a:miter lim="800000"/>
            <a:headEnd/>
            <a:tailEnd/>
          </a:ln>
        </p:spPr>
        <p:txBody>
          <a:bodyPr>
            <a:spAutoFit/>
          </a:bodyPr>
          <a:lstStyle/>
          <a:p>
            <a:r>
              <a:rPr lang="en-US" dirty="0">
                <a:solidFill>
                  <a:srgbClr val="333333"/>
                </a:solidFill>
              </a:rPr>
              <a:t>	</a:t>
            </a:r>
            <a:r>
              <a:rPr lang="en-US" b="1" dirty="0">
                <a:solidFill>
                  <a:srgbClr val="C00000"/>
                </a:solidFill>
              </a:rPr>
              <a:t>Oral Culture</a:t>
            </a:r>
            <a:r>
              <a:rPr lang="en-US" dirty="0">
                <a:solidFill>
                  <a:srgbClr val="333333"/>
                </a:solidFill>
              </a:rPr>
              <a:t>				</a:t>
            </a:r>
            <a:r>
              <a:rPr lang="en-US" b="1" dirty="0">
                <a:solidFill>
                  <a:srgbClr val="3333CC"/>
                </a:solidFill>
              </a:rPr>
              <a:t>Writing Culture</a:t>
            </a:r>
          </a:p>
        </p:txBody>
      </p:sp>
      <p:cxnSp>
        <p:nvCxnSpPr>
          <p:cNvPr id="10244" name="Straight Connector 4"/>
          <p:cNvCxnSpPr>
            <a:cxnSpLocks noChangeShapeType="1"/>
            <a:stCxn id="10243" idx="0"/>
          </p:cNvCxnSpPr>
          <p:nvPr/>
        </p:nvCxnSpPr>
        <p:spPr bwMode="auto">
          <a:xfrm rot="-5400000" flipH="1" flipV="1">
            <a:off x="1771650" y="3790950"/>
            <a:ext cx="5486400" cy="38100"/>
          </a:xfrm>
          <a:prstGeom prst="line">
            <a:avLst/>
          </a:prstGeom>
          <a:noFill/>
          <a:ln w="25400" algn="ctr">
            <a:solidFill>
              <a:schemeClr val="tx1"/>
            </a:solidFill>
            <a:round/>
            <a:headEnd/>
            <a:tailEnd/>
          </a:ln>
        </p:spPr>
      </p:cxnSp>
      <p:cxnSp>
        <p:nvCxnSpPr>
          <p:cNvPr id="10245" name="Straight Connector 6"/>
          <p:cNvCxnSpPr>
            <a:cxnSpLocks noChangeShapeType="1"/>
          </p:cNvCxnSpPr>
          <p:nvPr/>
        </p:nvCxnSpPr>
        <p:spPr bwMode="auto">
          <a:xfrm>
            <a:off x="533400" y="1524000"/>
            <a:ext cx="7772400" cy="1588"/>
          </a:xfrm>
          <a:prstGeom prst="line">
            <a:avLst/>
          </a:prstGeom>
          <a:noFill/>
          <a:ln w="25400" algn="ctr">
            <a:solidFill>
              <a:schemeClr val="tx1"/>
            </a:solidFill>
            <a:round/>
            <a:headEnd/>
            <a:tailEnd/>
          </a:ln>
        </p:spPr>
      </p:cxnSp>
      <p:sp>
        <p:nvSpPr>
          <p:cNvPr id="9222" name="TextBox 5"/>
          <p:cNvSpPr txBox="1">
            <a:spLocks noChangeArrowheads="1"/>
          </p:cNvSpPr>
          <p:nvPr/>
        </p:nvSpPr>
        <p:spPr bwMode="auto">
          <a:xfrm>
            <a:off x="381000" y="1752600"/>
            <a:ext cx="3733800" cy="4909036"/>
          </a:xfrm>
          <a:prstGeom prst="rect">
            <a:avLst/>
          </a:prstGeom>
          <a:noFill/>
          <a:ln w="9525">
            <a:noFill/>
            <a:miter lim="800000"/>
            <a:headEnd/>
            <a:tailEnd/>
          </a:ln>
        </p:spPr>
        <p:txBody>
          <a:bodyPr>
            <a:spAutoFit/>
          </a:bodyPr>
          <a:lstStyle/>
          <a:p>
            <a:pPr marL="111125" indent="-111125">
              <a:spcAft>
                <a:spcPts val="600"/>
              </a:spcAft>
              <a:buFont typeface="Arial" charset="0"/>
              <a:buChar char="•"/>
            </a:pPr>
            <a:r>
              <a:rPr lang="en-US" b="1" dirty="0">
                <a:solidFill>
                  <a:srgbClr val="3333CC"/>
                </a:solidFill>
              </a:rPr>
              <a:t>Authority based on spoken (memorized) words</a:t>
            </a:r>
            <a:r>
              <a:rPr lang="en-US" b="1" dirty="0">
                <a:solidFill>
                  <a:srgbClr val="333333"/>
                </a:solidFill>
              </a:rPr>
              <a:t> </a:t>
            </a:r>
            <a:r>
              <a:rPr lang="en-US" b="1" dirty="0">
                <a:solidFill>
                  <a:srgbClr val="3333CC"/>
                </a:solidFill>
              </a:rPr>
              <a:t>of teacher/</a:t>
            </a:r>
            <a:r>
              <a:rPr lang="en-US" b="1" dirty="0" err="1">
                <a:solidFill>
                  <a:srgbClr val="3333CC"/>
                </a:solidFill>
              </a:rPr>
              <a:t>tradent</a:t>
            </a:r>
            <a:endParaRPr lang="en-US" b="1" dirty="0">
              <a:solidFill>
                <a:srgbClr val="3333CC"/>
              </a:solidFill>
            </a:endParaRPr>
          </a:p>
          <a:p>
            <a:pPr marL="111125" indent="-111125">
              <a:spcAft>
                <a:spcPts val="600"/>
              </a:spcAft>
              <a:buFont typeface="Arial" charset="0"/>
              <a:buChar char="•"/>
            </a:pPr>
            <a:r>
              <a:rPr lang="en-US" b="1" dirty="0">
                <a:solidFill>
                  <a:srgbClr val="3333CC"/>
                </a:solidFill>
              </a:rPr>
              <a:t>Based on communal knowledge</a:t>
            </a:r>
          </a:p>
          <a:p>
            <a:pPr marL="111125" indent="-111125">
              <a:spcAft>
                <a:spcPts val="600"/>
              </a:spcAft>
              <a:buFont typeface="Arial" charset="0"/>
              <a:buChar char="•"/>
            </a:pPr>
            <a:r>
              <a:rPr lang="en-US" b="1" dirty="0">
                <a:solidFill>
                  <a:srgbClr val="009900"/>
                </a:solidFill>
              </a:rPr>
              <a:t>Words are dynamic, visual and dramatic</a:t>
            </a:r>
          </a:p>
          <a:p>
            <a:pPr marL="111125" indent="-111125">
              <a:spcAft>
                <a:spcPts val="600"/>
              </a:spcAft>
              <a:buFont typeface="Arial" charset="0"/>
              <a:buChar char="•"/>
            </a:pPr>
            <a:r>
              <a:rPr lang="en-US" b="1" dirty="0">
                <a:solidFill>
                  <a:srgbClr val="009900"/>
                </a:solidFill>
              </a:rPr>
              <a:t>Performance oriented</a:t>
            </a:r>
          </a:p>
          <a:p>
            <a:pPr marL="111125" indent="-111125">
              <a:spcAft>
                <a:spcPts val="600"/>
              </a:spcAft>
              <a:buFont typeface="Arial" charset="0"/>
              <a:buChar char="•"/>
            </a:pPr>
            <a:r>
              <a:rPr lang="en-US" b="1" dirty="0">
                <a:solidFill>
                  <a:srgbClr val="C00000"/>
                </a:solidFill>
              </a:rPr>
              <a:t>Fluidity to respond to audience and situation</a:t>
            </a:r>
          </a:p>
          <a:p>
            <a:pPr marL="111125" indent="-111125">
              <a:spcAft>
                <a:spcPts val="600"/>
              </a:spcAft>
              <a:buFont typeface="Arial" charset="0"/>
              <a:buChar char="•"/>
            </a:pPr>
            <a:r>
              <a:rPr lang="en-US" b="1" dirty="0">
                <a:solidFill>
                  <a:srgbClr val="7030A0"/>
                </a:solidFill>
              </a:rPr>
              <a:t>Communal interpretations</a:t>
            </a:r>
          </a:p>
        </p:txBody>
      </p:sp>
      <p:sp>
        <p:nvSpPr>
          <p:cNvPr id="10247" name="TextBox 6"/>
          <p:cNvSpPr txBox="1">
            <a:spLocks noChangeArrowheads="1"/>
          </p:cNvSpPr>
          <p:nvPr/>
        </p:nvSpPr>
        <p:spPr bwMode="auto">
          <a:xfrm>
            <a:off x="4800600" y="1752600"/>
            <a:ext cx="3962400" cy="4924425"/>
          </a:xfrm>
          <a:prstGeom prst="rect">
            <a:avLst/>
          </a:prstGeom>
          <a:noFill/>
          <a:ln w="9525">
            <a:noFill/>
            <a:miter lim="800000"/>
            <a:headEnd/>
            <a:tailEnd/>
          </a:ln>
        </p:spPr>
        <p:txBody>
          <a:bodyPr>
            <a:spAutoFit/>
          </a:bodyPr>
          <a:lstStyle/>
          <a:p>
            <a:pPr marL="111125" indent="-111125">
              <a:spcAft>
                <a:spcPts val="600"/>
              </a:spcAft>
              <a:buFont typeface="Arial" charset="0"/>
              <a:buChar char="•"/>
            </a:pPr>
            <a:r>
              <a:rPr lang="en-US" b="1" dirty="0">
                <a:solidFill>
                  <a:srgbClr val="3333CC"/>
                </a:solidFill>
              </a:rPr>
              <a:t>Text as authority/orthodox</a:t>
            </a:r>
          </a:p>
          <a:p>
            <a:pPr marL="111125" indent="-111125">
              <a:spcAft>
                <a:spcPts val="600"/>
              </a:spcAft>
              <a:buFont typeface="Arial" charset="0"/>
              <a:buChar char="•"/>
            </a:pPr>
            <a:endParaRPr lang="en-US" b="1" dirty="0">
              <a:solidFill>
                <a:srgbClr val="3333CC"/>
              </a:solidFill>
            </a:endParaRPr>
          </a:p>
          <a:p>
            <a:pPr marL="111125" indent="-111125">
              <a:spcAft>
                <a:spcPts val="600"/>
              </a:spcAft>
              <a:buFont typeface="Arial" charset="0"/>
              <a:buChar char="•"/>
            </a:pPr>
            <a:endParaRPr lang="en-US" b="1" dirty="0">
              <a:solidFill>
                <a:srgbClr val="3333CC"/>
              </a:solidFill>
            </a:endParaRPr>
          </a:p>
          <a:p>
            <a:pPr marL="111125" indent="-111125">
              <a:spcAft>
                <a:spcPts val="600"/>
              </a:spcAft>
              <a:buFont typeface="Arial" charset="0"/>
              <a:buChar char="•"/>
            </a:pPr>
            <a:endParaRPr lang="en-US" b="1" dirty="0">
              <a:solidFill>
                <a:srgbClr val="3333CC"/>
              </a:solidFill>
            </a:endParaRPr>
          </a:p>
          <a:p>
            <a:pPr marL="111125" indent="-111125">
              <a:spcAft>
                <a:spcPts val="600"/>
              </a:spcAft>
              <a:buFont typeface="Arial" charset="0"/>
              <a:buChar char="•"/>
            </a:pPr>
            <a:endParaRPr lang="en-US" b="1" dirty="0">
              <a:solidFill>
                <a:srgbClr val="3333CC"/>
              </a:solidFill>
            </a:endParaRPr>
          </a:p>
          <a:p>
            <a:pPr marL="111125" indent="-111125">
              <a:spcAft>
                <a:spcPts val="600"/>
              </a:spcAft>
              <a:buFont typeface="Arial" charset="0"/>
              <a:buChar char="•"/>
            </a:pPr>
            <a:r>
              <a:rPr lang="en-US" b="1" dirty="0">
                <a:solidFill>
                  <a:srgbClr val="009900"/>
                </a:solidFill>
              </a:rPr>
              <a:t>Text as unchanging artifact</a:t>
            </a:r>
          </a:p>
          <a:p>
            <a:pPr marL="111125" indent="-111125">
              <a:spcAft>
                <a:spcPts val="600"/>
              </a:spcAft>
            </a:pPr>
            <a:endParaRPr lang="en-US" b="1" dirty="0">
              <a:solidFill>
                <a:srgbClr val="009900"/>
              </a:solidFill>
            </a:endParaRPr>
          </a:p>
          <a:p>
            <a:pPr marL="111125" indent="-111125">
              <a:spcAft>
                <a:spcPts val="600"/>
              </a:spcAft>
              <a:buFont typeface="Arial" charset="0"/>
              <a:buChar char="•"/>
            </a:pPr>
            <a:r>
              <a:rPr lang="en-US" b="1" dirty="0">
                <a:solidFill>
                  <a:srgbClr val="C00000"/>
                </a:solidFill>
              </a:rPr>
              <a:t>Teaching is static</a:t>
            </a:r>
          </a:p>
          <a:p>
            <a:pPr marL="111125" indent="-111125">
              <a:spcAft>
                <a:spcPts val="600"/>
              </a:spcAft>
              <a:buFont typeface="Arial" charset="0"/>
              <a:buChar char="•"/>
            </a:pPr>
            <a:r>
              <a:rPr lang="en-US" b="1" dirty="0">
                <a:solidFill>
                  <a:srgbClr val="C00000"/>
                </a:solidFill>
              </a:rPr>
              <a:t>Rule oriented</a:t>
            </a:r>
          </a:p>
          <a:p>
            <a:pPr marL="111125" indent="-111125">
              <a:spcAft>
                <a:spcPts val="600"/>
              </a:spcAft>
              <a:buFont typeface="Arial" charset="0"/>
              <a:buChar char="•"/>
            </a:pPr>
            <a:endParaRPr lang="en-US" b="1" dirty="0">
              <a:solidFill>
                <a:srgbClr val="C00000"/>
              </a:solidFill>
            </a:endParaRPr>
          </a:p>
          <a:p>
            <a:pPr marL="111125" indent="-111125">
              <a:spcAft>
                <a:spcPts val="600"/>
              </a:spcAft>
              <a:buFont typeface="Arial" charset="0"/>
              <a:buChar char="•"/>
            </a:pPr>
            <a:r>
              <a:rPr lang="en-US" b="1" dirty="0">
                <a:solidFill>
                  <a:srgbClr val="7030A0"/>
                </a:solidFill>
              </a:rPr>
              <a:t>Individual interpretations</a:t>
            </a:r>
          </a:p>
        </p:txBody>
      </p:sp>
    </p:spTree>
    <p:extLst>
      <p:ext uri="{BB962C8B-B14F-4D97-AF65-F5344CB8AC3E}">
        <p14:creationId xmlns:p14="http://schemas.microsoft.com/office/powerpoint/2010/main" val="18147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2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2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2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7">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247">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222">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2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762000" y="533400"/>
            <a:ext cx="784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333333"/>
                </a:solidFill>
              </a:rPr>
              <a:t>Duke: World Picture vs. World View</a:t>
            </a:r>
          </a:p>
        </p:txBody>
      </p:sp>
      <p:sp>
        <p:nvSpPr>
          <p:cNvPr id="4" name="TextBox 3"/>
          <p:cNvSpPr txBox="1"/>
          <p:nvPr/>
        </p:nvSpPr>
        <p:spPr>
          <a:xfrm>
            <a:off x="914400" y="1447800"/>
            <a:ext cx="7391400" cy="4154488"/>
          </a:xfrm>
          <a:prstGeom prst="rect">
            <a:avLst/>
          </a:prstGeom>
          <a:noFill/>
        </p:spPr>
        <p:txBody>
          <a:bodyPr>
            <a:spAutoFit/>
          </a:bodyPr>
          <a:lstStyle/>
          <a:p>
            <a:pPr>
              <a:defRPr/>
            </a:pPr>
            <a:r>
              <a:rPr lang="en-US" b="1" dirty="0">
                <a:solidFill>
                  <a:srgbClr val="C00000"/>
                </a:solidFill>
              </a:rPr>
              <a:t>World Pictures:</a:t>
            </a:r>
          </a:p>
          <a:p>
            <a:pPr marL="342900" indent="-342900">
              <a:buFont typeface="Arial" panose="020B0604020202020204" pitchFamily="34" charset="0"/>
              <a:buChar char="•"/>
              <a:defRPr/>
            </a:pPr>
            <a:r>
              <a:rPr lang="en-US" b="1" dirty="0">
                <a:solidFill>
                  <a:srgbClr val="3333CC"/>
                </a:solidFill>
              </a:rPr>
              <a:t>Phenomenological perspectives based on current “</a:t>
            </a:r>
            <a:r>
              <a:rPr lang="en-US" b="1" dirty="0" err="1">
                <a:solidFill>
                  <a:srgbClr val="3333CC"/>
                </a:solidFill>
              </a:rPr>
              <a:t>scientia</a:t>
            </a:r>
            <a:r>
              <a:rPr lang="en-US" b="1" dirty="0">
                <a:solidFill>
                  <a:srgbClr val="3333CC"/>
                </a:solidFill>
              </a:rPr>
              <a:t>” (knowledge)</a:t>
            </a:r>
          </a:p>
          <a:p>
            <a:pPr marL="342900" indent="-342900">
              <a:buFont typeface="Arial" panose="020B0604020202020204" pitchFamily="34" charset="0"/>
              <a:buChar char="•"/>
              <a:defRPr/>
            </a:pPr>
            <a:r>
              <a:rPr lang="en-US" b="1" dirty="0" smtClean="0">
                <a:solidFill>
                  <a:srgbClr val="3333CC"/>
                </a:solidFill>
              </a:rPr>
              <a:t>Changes </a:t>
            </a:r>
            <a:r>
              <a:rPr lang="en-US" b="1" dirty="0">
                <a:solidFill>
                  <a:srgbClr val="3333CC"/>
                </a:solidFill>
              </a:rPr>
              <a:t>with cultures</a:t>
            </a:r>
          </a:p>
          <a:p>
            <a:pPr marL="342900" indent="-342900">
              <a:buFont typeface="Arial" panose="020B0604020202020204" pitchFamily="34" charset="0"/>
              <a:buChar char="•"/>
              <a:defRPr/>
            </a:pPr>
            <a:r>
              <a:rPr lang="en-US" b="1" dirty="0" smtClean="0">
                <a:solidFill>
                  <a:srgbClr val="3333CC"/>
                </a:solidFill>
              </a:rPr>
              <a:t>Changes </a:t>
            </a:r>
            <a:r>
              <a:rPr lang="en-US" b="1" dirty="0">
                <a:solidFill>
                  <a:srgbClr val="3333CC"/>
                </a:solidFill>
              </a:rPr>
              <a:t>through time as knowledge grows</a:t>
            </a:r>
          </a:p>
          <a:p>
            <a:pPr>
              <a:defRPr/>
            </a:pPr>
            <a:endParaRPr lang="en-US" b="1" dirty="0">
              <a:solidFill>
                <a:srgbClr val="333333"/>
              </a:solidFill>
            </a:endParaRPr>
          </a:p>
          <a:p>
            <a:pPr>
              <a:defRPr/>
            </a:pPr>
            <a:r>
              <a:rPr lang="en-US" b="1" dirty="0">
                <a:solidFill>
                  <a:srgbClr val="C00000"/>
                </a:solidFill>
              </a:rPr>
              <a:t>World Views:</a:t>
            </a:r>
          </a:p>
          <a:p>
            <a:pPr marL="342900" indent="-342900">
              <a:buFont typeface="Arial" panose="020B0604020202020204" pitchFamily="34" charset="0"/>
              <a:buChar char="•"/>
              <a:defRPr/>
            </a:pPr>
            <a:r>
              <a:rPr lang="en-US" b="1" dirty="0">
                <a:solidFill>
                  <a:srgbClr val="3333CC"/>
                </a:solidFill>
              </a:rPr>
              <a:t>Address the basic philosophical questions of life </a:t>
            </a:r>
            <a:r>
              <a:rPr lang="en-US" b="1" dirty="0">
                <a:solidFill>
                  <a:srgbClr val="333333"/>
                </a:solidFill>
              </a:rPr>
              <a:t>(origins, dimensions of reality, purpose, values, etc.)</a:t>
            </a:r>
          </a:p>
          <a:p>
            <a:pPr marL="342900" indent="-342900">
              <a:buFont typeface="Arial" panose="020B0604020202020204" pitchFamily="34" charset="0"/>
              <a:buChar char="•"/>
              <a:defRPr/>
            </a:pPr>
            <a:r>
              <a:rPr lang="en-US" b="1" dirty="0">
                <a:solidFill>
                  <a:srgbClr val="3333CC"/>
                </a:solidFill>
              </a:rPr>
              <a:t>May be expressed through different world pictures</a:t>
            </a:r>
          </a:p>
          <a:p>
            <a:pPr marL="342900" indent="-342900">
              <a:buFont typeface="Arial" panose="020B0604020202020204" pitchFamily="34" charset="0"/>
              <a:buChar char="•"/>
              <a:defRPr/>
            </a:pPr>
            <a:r>
              <a:rPr lang="en-US" b="1" dirty="0">
                <a:solidFill>
                  <a:srgbClr val="3333CC"/>
                </a:solidFill>
              </a:rPr>
              <a:t>May abide through time and cultural changes </a:t>
            </a:r>
          </a:p>
        </p:txBody>
      </p:sp>
    </p:spTree>
    <p:extLst>
      <p:ext uri="{BB962C8B-B14F-4D97-AF65-F5344CB8AC3E}">
        <p14:creationId xmlns:p14="http://schemas.microsoft.com/office/powerpoint/2010/main" val="2036019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u="sng"/>
              <a:t>ISRAELITE WISDOM LITERATURE (1 of 2)</a:t>
            </a:r>
            <a:endParaRPr lang="en-US" altLang="en-US" b="1"/>
          </a:p>
        </p:txBody>
      </p:sp>
      <p:sp>
        <p:nvSpPr>
          <p:cNvPr id="110595" name="Text Box 3"/>
          <p:cNvSpPr txBox="1">
            <a:spLocks noChangeArrowheads="1"/>
          </p:cNvSpPr>
          <p:nvPr/>
        </p:nvSpPr>
        <p:spPr bwMode="auto">
          <a:xfrm>
            <a:off x="0" y="685800"/>
            <a:ext cx="9144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Definition of Hebrew term </a:t>
            </a:r>
            <a:r>
              <a:rPr lang="en-US" altLang="en-US" b="1" i="1"/>
              <a:t>hochmah </a:t>
            </a:r>
            <a:r>
              <a:rPr lang="en-US" altLang="en-US" b="1"/>
              <a:t>(wisdom): skillful living</a:t>
            </a:r>
          </a:p>
          <a:p>
            <a:endParaRPr lang="en-US" altLang="en-US" b="1"/>
          </a:p>
          <a:p>
            <a:r>
              <a:rPr lang="en-US" altLang="en-US" b="1"/>
              <a:t>I.  Premise: Yahweh has created an orderly world. (Gen 1)</a:t>
            </a:r>
          </a:p>
          <a:p>
            <a:r>
              <a:rPr lang="en-US" altLang="en-US" b="1"/>
              <a:t>    A.  Ultimate source of wisdom: Yahweh; therefore, "fear the</a:t>
            </a:r>
            <a:br>
              <a:rPr lang="en-US" altLang="en-US" b="1"/>
            </a:br>
            <a:r>
              <a:rPr lang="en-US" altLang="en-US" b="1"/>
              <a:t>          LORD" (awe and obedience, a relational expression)</a:t>
            </a:r>
          </a:p>
          <a:p>
            <a:r>
              <a:rPr lang="en-US" altLang="en-US" b="1"/>
              <a:t>    B. Avenues to wisdom: </a:t>
            </a:r>
          </a:p>
          <a:p>
            <a:r>
              <a:rPr lang="en-US" altLang="en-US" b="1"/>
              <a:t>	1. Reflection on experience, the observations of order (See </a:t>
            </a:r>
            <a:br>
              <a:rPr lang="en-US" altLang="en-US" b="1"/>
            </a:br>
            <a:r>
              <a:rPr lang="en-US" altLang="en-US" b="1"/>
              <a:t>	    Proverbs 24:30-34)</a:t>
            </a:r>
            <a:endParaRPr lang="en-US" altLang="en-US"/>
          </a:p>
        </p:txBody>
      </p:sp>
      <p:graphicFrame>
        <p:nvGraphicFramePr>
          <p:cNvPr id="110596" name="Object 4"/>
          <p:cNvGraphicFramePr>
            <a:graphicFrameLocks noChangeAspect="1"/>
          </p:cNvGraphicFramePr>
          <p:nvPr/>
        </p:nvGraphicFramePr>
        <p:xfrm>
          <a:off x="2819400" y="4267200"/>
          <a:ext cx="3346450" cy="2238375"/>
        </p:xfrm>
        <a:graphic>
          <a:graphicData uri="http://schemas.openxmlformats.org/presentationml/2006/ole">
            <mc:AlternateContent xmlns:mc="http://schemas.openxmlformats.org/markup-compatibility/2006">
              <mc:Choice xmlns:v="urn:schemas-microsoft-com:vml" Requires="v">
                <p:oleObj spid="_x0000_s9230" name="Clip" r:id="rId5" imgW="3346560" imgH="2239200" progId="MS_ClipArt_Gallery.5">
                  <p:embed/>
                </p:oleObj>
              </mc:Choice>
              <mc:Fallback>
                <p:oleObj name="Clip" r:id="rId5" imgW="3346560" imgH="2239200" progId="MS_ClipArt_Gallery.5">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4267200"/>
                        <a:ext cx="334645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0597" name="Text Box 5"/>
          <p:cNvSpPr txBox="1">
            <a:spLocks noChangeArrowheads="1"/>
          </p:cNvSpPr>
          <p:nvPr/>
        </p:nvSpPr>
        <p:spPr bwMode="auto">
          <a:xfrm>
            <a:off x="0" y="3733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	2.  Reflection on the nature of God (revelation)</a:t>
            </a:r>
            <a:endParaRPr lang="en-US"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0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05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05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05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059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10597"/>
                                        </p:tgtEl>
                                        <p:attrNameLst>
                                          <p:attrName>style.visibility</p:attrName>
                                        </p:attrNameLst>
                                      </p:cBhvr>
                                      <p:to>
                                        <p:strVal val="visible"/>
                                      </p:to>
                                    </p:set>
                                    <p:anim calcmode="lin" valueType="num">
                                      <p:cBhvr additive="base">
                                        <p:cTn id="27" dur="500" fill="hold"/>
                                        <p:tgtEl>
                                          <p:spTgt spid="110597"/>
                                        </p:tgtEl>
                                        <p:attrNameLst>
                                          <p:attrName>ppt_x</p:attrName>
                                        </p:attrNameLst>
                                      </p:cBhvr>
                                      <p:tavLst>
                                        <p:tav tm="0">
                                          <p:val>
                                            <p:strVal val="0-#ppt_w/2"/>
                                          </p:val>
                                        </p:tav>
                                        <p:tav tm="100000">
                                          <p:val>
                                            <p:strVal val="#ppt_x"/>
                                          </p:val>
                                        </p:tav>
                                      </p:tavLst>
                                    </p:anim>
                                    <p:anim calcmode="lin" valueType="num">
                                      <p:cBhvr additive="base">
                                        <p:cTn id="28" dur="500" fill="hold"/>
                                        <p:tgtEl>
                                          <p:spTgt spid="1105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autoUpdateAnimBg="0"/>
      <p:bldP spid="11059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u="sng"/>
              <a:t>ISRAELITE WISDOM LITERATURE (2 of 2)</a:t>
            </a:r>
            <a:endParaRPr lang="en-US" altLang="en-US"/>
          </a:p>
        </p:txBody>
      </p:sp>
      <p:sp>
        <p:nvSpPr>
          <p:cNvPr id="113667" name="Text Box 3"/>
          <p:cNvSpPr txBox="1">
            <a:spLocks noChangeArrowheads="1"/>
          </p:cNvSpPr>
          <p:nvPr/>
        </p:nvSpPr>
        <p:spPr bwMode="auto">
          <a:xfrm>
            <a:off x="152400" y="762000"/>
            <a:ext cx="9144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II.  The fruit of wisdom is life. (Prov 3:18; 8:35; 14:27)</a:t>
            </a:r>
          </a:p>
          <a:p>
            <a:r>
              <a:rPr lang="en-US" altLang="en-US" b="1"/>
              <a:t>      A. 'Life' and 'death' are not used in an absolute sense.</a:t>
            </a:r>
            <a:br>
              <a:rPr lang="en-US" altLang="en-US" b="1"/>
            </a:br>
            <a:r>
              <a:rPr lang="en-US" altLang="en-US" b="1"/>
              <a:t>  	[Proverbs often </a:t>
            </a:r>
            <a:r>
              <a:rPr lang="en-US" altLang="en-US" b="1" u="sng"/>
              <a:t>appear</a:t>
            </a:r>
            <a:r>
              <a:rPr lang="en-US" altLang="en-US" b="1"/>
              <a:t> to be simplistic, due to use of </a:t>
            </a:r>
            <a:br>
              <a:rPr lang="en-US" altLang="en-US" b="1"/>
            </a:br>
            <a:r>
              <a:rPr lang="en-US" altLang="en-US" b="1"/>
              <a:t>	 opposites, but are not. ]</a:t>
            </a:r>
          </a:p>
          <a:p>
            <a:r>
              <a:rPr lang="en-US" altLang="en-US" b="1"/>
              <a:t>      B.	'Life' and 'death' are dynamic processes.  A person is on the</a:t>
            </a:r>
            <a:br>
              <a:rPr lang="en-US" altLang="en-US" b="1"/>
            </a:br>
            <a:r>
              <a:rPr lang="en-US" altLang="en-US" b="1"/>
              <a:t>	 path of 'life' or the path of 'death'.</a:t>
            </a:r>
          </a:p>
        </p:txBody>
      </p:sp>
      <p:sp>
        <p:nvSpPr>
          <p:cNvPr id="113668" name="Text Box 4"/>
          <p:cNvSpPr txBox="1">
            <a:spLocks noChangeArrowheads="1"/>
          </p:cNvSpPr>
          <p:nvPr/>
        </p:nvSpPr>
        <p:spPr bwMode="auto">
          <a:xfrm>
            <a:off x="0" y="4191000"/>
            <a:ext cx="9144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b="1"/>
          </a:p>
          <a:p>
            <a:r>
              <a:rPr lang="en-US" altLang="en-US" b="1"/>
              <a:t>      C.	'Life' generally emphasizes "abundant life" rather than </a:t>
            </a:r>
            <a:br>
              <a:rPr lang="en-US" altLang="en-US" b="1"/>
            </a:br>
            <a:r>
              <a:rPr lang="en-US" altLang="en-US" b="1"/>
              <a:t>	"eternal life;" however,</a:t>
            </a:r>
          </a:p>
          <a:p>
            <a:r>
              <a:rPr lang="en-US" altLang="en-US" b="1"/>
              <a:t>      D.	Wisdom presses the bounds of Israelite theology towards a </a:t>
            </a:r>
            <a:br>
              <a:rPr lang="en-US" altLang="en-US" b="1"/>
            </a:br>
            <a:r>
              <a:rPr lang="en-US" altLang="en-US" b="1"/>
              <a:t>	concept of an afterlife.  (Pro 12:28; Psalm 	73)</a:t>
            </a:r>
          </a:p>
          <a:p>
            <a:pPr>
              <a:spcBef>
                <a:spcPct val="50000"/>
              </a:spcBef>
            </a:pPr>
            <a:endParaRPr lang="en-US" altLang="en-US"/>
          </a:p>
        </p:txBody>
      </p:sp>
      <p:pic>
        <p:nvPicPr>
          <p:cNvPr id="113669" name="Picture 5" descr="BD0503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7963" y="2895600"/>
            <a:ext cx="3779837"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36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113669"/>
                                        </p:tgtEl>
                                        <p:attrNameLst>
                                          <p:attrName>style.visibility</p:attrName>
                                        </p:attrNameLst>
                                      </p:cBhvr>
                                      <p:to>
                                        <p:strVal val="visible"/>
                                      </p:to>
                                    </p:set>
                                    <p:animEffect transition="in" filter="box(in)">
                                      <p:cBhvr>
                                        <p:cTn id="19" dur="500"/>
                                        <p:tgtEl>
                                          <p:spTgt spid="11366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13668">
                                            <p:txEl>
                                              <p:pRg st="1" end="1"/>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136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0" y="3048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dirty="0"/>
              <a:t>Introduction</a:t>
            </a:r>
          </a:p>
        </p:txBody>
      </p:sp>
      <p:sp>
        <p:nvSpPr>
          <p:cNvPr id="44035" name="Text Box 3"/>
          <p:cNvSpPr txBox="1">
            <a:spLocks noChangeArrowheads="1"/>
          </p:cNvSpPr>
          <p:nvPr/>
        </p:nvSpPr>
        <p:spPr bwMode="auto">
          <a:xfrm>
            <a:off x="0" y="3352800"/>
            <a:ext cx="9144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latin typeface="+mn-lt"/>
              </a:rPr>
              <a:t>	Where does one find finer words of joy than in the psalms of praise and thanksgiving?  There you look into the hearts of all saints, as into fair and pleasant gardens, yes, as into heaven itself.  There you see what fine and pleasant flowers of the heart spring up from all sorts of fair and happy thoughts toward God, because of his blessings.  </a:t>
            </a:r>
          </a:p>
        </p:txBody>
      </p:sp>
      <p:pic>
        <p:nvPicPr>
          <p:cNvPr id="44036" name="Picture 4" descr="Martin_Luther_portrait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228600"/>
            <a:ext cx="230822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Text Box 5"/>
          <p:cNvSpPr txBox="1">
            <a:spLocks noChangeArrowheads="1"/>
          </p:cNvSpPr>
          <p:nvPr/>
        </p:nvSpPr>
        <p:spPr bwMode="auto">
          <a:xfrm>
            <a:off x="0" y="1295400"/>
            <a:ext cx="6248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latin typeface="+mn-lt"/>
              </a:rPr>
              <a:t>Martin Luther on the Book of Psalms:</a:t>
            </a:r>
            <a:endParaRPr lang="en-US" altLang="en-US"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2_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_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1_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1_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1_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efault Design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NTUnit1Day1">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DukeCourse">
  <a:themeElements>
    <a:clrScheme name="DukeCours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DukeCourse">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ukeCours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ukeCours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ukeCours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DukeCours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themeOverride>
</file>

<file path=ppt/theme/themeOverride2.xml><?xml version="1.0" encoding="utf-8"?>
<a:themeOverride xmlns:a="http://schemas.openxmlformats.org/drawingml/2006/main">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themeOverride>
</file>

<file path=ppt/theme/themeOverride3.xml><?xml version="1.0" encoding="utf-8"?>
<a:themeOverride xmlns:a="http://schemas.openxmlformats.org/drawingml/2006/main">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themeOverride>
</file>

<file path=docProps/app.xml><?xml version="1.0" encoding="utf-8"?>
<Properties xmlns="http://schemas.openxmlformats.org/officeDocument/2006/extended-properties" xmlns:vt="http://schemas.openxmlformats.org/officeDocument/2006/docPropsVTypes">
  <Template>W:\windows\MS\97\msoffice.sr2\Template\Designs\SERENE.POT</Template>
  <TotalTime>2469</TotalTime>
  <Words>682</Words>
  <Application>Microsoft Office PowerPoint</Application>
  <PresentationFormat>On-screen Show (4:3)</PresentationFormat>
  <Paragraphs>110</Paragraphs>
  <Slides>13</Slides>
  <Notes>4</Notes>
  <HiddenSlides>0</HiddenSlides>
  <MMClips>0</MMClips>
  <ScaleCrop>false</ScaleCrop>
  <HeadingPairs>
    <vt:vector size="8" baseType="variant">
      <vt:variant>
        <vt:lpstr>Fonts Used</vt:lpstr>
      </vt:variant>
      <vt:variant>
        <vt:i4>5</vt:i4>
      </vt:variant>
      <vt:variant>
        <vt:lpstr>Theme</vt:lpstr>
      </vt:variant>
      <vt:variant>
        <vt:i4>7</vt:i4>
      </vt:variant>
      <vt:variant>
        <vt:lpstr>Embedded OLE Servers</vt:lpstr>
      </vt:variant>
      <vt:variant>
        <vt:i4>1</vt:i4>
      </vt:variant>
      <vt:variant>
        <vt:lpstr>Slide Titles</vt:lpstr>
      </vt:variant>
      <vt:variant>
        <vt:i4>13</vt:i4>
      </vt:variant>
    </vt:vector>
  </HeadingPairs>
  <TitlesOfParts>
    <vt:vector size="26" baseType="lpstr">
      <vt:lpstr>Arial</vt:lpstr>
      <vt:lpstr>Arial Unicode MS</vt:lpstr>
      <vt:lpstr>Courier New</vt:lpstr>
      <vt:lpstr>Monotype Sorts</vt:lpstr>
      <vt:lpstr>Times New Roman</vt:lpstr>
      <vt:lpstr>Serene</vt:lpstr>
      <vt:lpstr>2_Serene</vt:lpstr>
      <vt:lpstr>1_Serene</vt:lpstr>
      <vt:lpstr>Default Design</vt:lpstr>
      <vt:lpstr>NTUnit1Day1</vt:lpstr>
      <vt:lpstr>4_Serene</vt:lpstr>
      <vt:lpstr>DukeCourse</vt:lpstr>
      <vt:lpstr>Clip</vt:lpstr>
      <vt:lpstr>COS 421  Bible IV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 LITERATURE P&amp;R 2010</dc:title>
  <dc:creator>Dr. Rodney K. Duke</dc:creator>
  <cp:lastModifiedBy>Duke, Rodney</cp:lastModifiedBy>
  <cp:revision>78</cp:revision>
  <cp:lastPrinted>2002-05-20T20:53:18Z</cp:lastPrinted>
  <dcterms:created xsi:type="dcterms:W3CDTF">1999-08-18T12:34:09Z</dcterms:created>
  <dcterms:modified xsi:type="dcterms:W3CDTF">2019-05-10T20:34:43Z</dcterms:modified>
</cp:coreProperties>
</file>