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378" r:id="rId3"/>
    <p:sldId id="379" r:id="rId4"/>
    <p:sldId id="380" r:id="rId5"/>
    <p:sldId id="382" r:id="rId6"/>
    <p:sldId id="383" r:id="rId7"/>
    <p:sldId id="384" r:id="rId8"/>
    <p:sldId id="387" r:id="rId9"/>
    <p:sldId id="388" r:id="rId10"/>
    <p:sldId id="390" r:id="rId11"/>
    <p:sldId id="391" r:id="rId12"/>
    <p:sldId id="393" r:id="rId13"/>
    <p:sldId id="394" r:id="rId14"/>
    <p:sldId id="395" r:id="rId15"/>
    <p:sldId id="396" r:id="rId16"/>
    <p:sldId id="397" r:id="rId17"/>
    <p:sldId id="398" r:id="rId18"/>
  </p:sldIdLst>
  <p:sldSz cx="9144000" cy="6858000" type="screen4x3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5C4A1"/>
    <a:srgbClr val="C8C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40" autoAdjust="0"/>
    <p:restoredTop sz="93124" autoAdjust="0"/>
  </p:normalViewPr>
  <p:slideViewPr>
    <p:cSldViewPr>
      <p:cViewPr varScale="1">
        <p:scale>
          <a:sx n="55" d="100"/>
          <a:sy n="55" d="100"/>
        </p:scale>
        <p:origin x="66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10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2D58423C-4255-4CA6-A44B-7DE15A20B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03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79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8563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9" tIns="46474" rIns="92949" bIns="4647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21A9E9D4-D030-4B83-AC5E-F235F02BF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95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302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702DF-524E-42B4-AA33-F38537B6AD5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02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1624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3163" y="696913"/>
            <a:ext cx="4638675" cy="3479800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Quote from Bonhoffer?:  The Church is the new humanity of Jesus.  [I.e. we are to reveal God’s holiness.]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302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2AE1B8-5C93-40AE-8867-A6C9935454B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302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05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EE153A2-4561-4D11-850C-E0F70BADA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5722A-FF67-4BBC-8445-4D36EB2B3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942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C8E3D-DFC2-45E2-80CE-3DFBF5BD9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3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B97D-A95F-4471-B69D-273275791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1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8B82A-5B79-4784-9D39-2AD74A391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1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5E194-B114-4134-A964-D795F9E62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5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AC5A2-8DC6-4B16-9C45-8F48F1F1C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7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6A3C1-CEB1-44B9-AD8C-2ED71A15A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AA1B9-D929-4516-9080-034FE75C9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3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CB58-BAE3-4F66-8BD1-1DC9F831A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23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365ED-0E5E-4A1D-911A-D29F5CC84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4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22C1B779-6D89-44FB-8323-89D73EE4F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4419600" cy="1143000"/>
          </a:xfrm>
        </p:spPr>
        <p:txBody>
          <a:bodyPr/>
          <a:lstStyle/>
          <a:p>
            <a:r>
              <a:rPr kumimoji="0" lang="en-US" altLang="en-US" sz="3600" b="1" dirty="0" smtClean="0">
                <a:solidFill>
                  <a:schemeClr val="tx1"/>
                </a:solidFill>
              </a:rPr>
              <a:t>COS 421 </a:t>
            </a:r>
            <a:br>
              <a:rPr kumimoji="0" lang="en-US" altLang="en-US" sz="3600" b="1" dirty="0" smtClean="0">
                <a:solidFill>
                  <a:schemeClr val="tx1"/>
                </a:solidFill>
              </a:rPr>
            </a:br>
            <a:r>
              <a:rPr kumimoji="0" lang="en-US" altLang="en-US" sz="3600" b="1" dirty="0" smtClean="0">
                <a:solidFill>
                  <a:schemeClr val="tx1"/>
                </a:solidFill>
              </a:rPr>
              <a:t>Bible IV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876800"/>
            <a:ext cx="4648200" cy="990600"/>
          </a:xfrm>
        </p:spPr>
        <p:txBody>
          <a:bodyPr/>
          <a:lstStyle/>
          <a:p>
            <a:pPr algn="l"/>
            <a:r>
              <a:rPr lang="en-US" altLang="en-US" b="1" smtClean="0"/>
              <a:t>Dr. Rodney K. Duke</a:t>
            </a:r>
          </a:p>
        </p:txBody>
      </p:sp>
      <p:pic>
        <p:nvPicPr>
          <p:cNvPr id="14340" name="Picture 4" descr="papyrus_6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81000"/>
            <a:ext cx="32385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 Box 2"/>
          <p:cNvSpPr txBox="1">
            <a:spLocks noChangeArrowheads="1"/>
          </p:cNvSpPr>
          <p:nvPr/>
        </p:nvSpPr>
        <p:spPr bwMode="auto">
          <a:xfrm>
            <a:off x="0" y="558800"/>
            <a:ext cx="91440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/>
              <a:t>General:</a:t>
            </a:r>
          </a:p>
          <a:p>
            <a:r>
              <a:rPr lang="en-US" altLang="en-US" b="1"/>
              <a:t>	Tone: impersonal (often in 3rd person)</a:t>
            </a:r>
          </a:p>
          <a:p>
            <a:r>
              <a:rPr lang="en-US" altLang="en-US" b="1"/>
              <a:t>	Audience: community and God</a:t>
            </a:r>
          </a:p>
          <a:p>
            <a:r>
              <a:rPr lang="en-US" altLang="en-US" b="1"/>
              <a:t>	Mood: consistently joyful</a:t>
            </a:r>
          </a:p>
          <a:p>
            <a:r>
              <a:rPr lang="en-US" altLang="en-US" b="1"/>
              <a:t>	Time: atemporal</a:t>
            </a:r>
          </a:p>
          <a:p>
            <a:r>
              <a:rPr lang="en-US" altLang="en-US" b="1"/>
              <a:t>	Setting: often festivals and pilgrimages</a:t>
            </a:r>
          </a:p>
          <a:p>
            <a:endParaRPr lang="en-US" altLang="en-US" b="1"/>
          </a:p>
          <a:p>
            <a:r>
              <a:rPr lang="en-US" altLang="en-US" b="1"/>
              <a:t>I.	</a:t>
            </a:r>
            <a:r>
              <a:rPr lang="en-US" altLang="en-US" b="1" i="1"/>
              <a:t>Motifs and Structures</a:t>
            </a:r>
            <a:endParaRPr lang="en-US" altLang="en-US" b="1"/>
          </a:p>
          <a:p>
            <a:r>
              <a:rPr lang="en-US" altLang="en-US" b="1"/>
              <a:t>	(Prologue:	Hallelujah)</a:t>
            </a:r>
          </a:p>
          <a:p>
            <a:r>
              <a:rPr lang="en-US" altLang="en-US" b="1"/>
              <a:t>	A.	Call to Praise</a:t>
            </a:r>
          </a:p>
          <a:p>
            <a:r>
              <a:rPr lang="en-US" altLang="en-US" b="1"/>
              <a:t>		       imperative:  often repeated throughout 				     psalm</a:t>
            </a:r>
          </a:p>
          <a:p>
            <a:r>
              <a:rPr lang="en-US" altLang="en-US" b="1"/>
              <a:t>	B.	Cause for Praise</a:t>
            </a:r>
          </a:p>
          <a:p>
            <a:r>
              <a:rPr lang="en-US" altLang="en-US" b="1"/>
              <a:t>		1.	Summary Statement (often 2-fold)</a:t>
            </a:r>
          </a:p>
          <a:p>
            <a:r>
              <a:rPr lang="en-US" altLang="en-US" b="1"/>
              <a:t>			a.	God’s majesty:  Lord of Creation</a:t>
            </a:r>
          </a:p>
          <a:p>
            <a:r>
              <a:rPr lang="en-US" altLang="en-US" b="1"/>
              <a:t>			b.	God’s grace:  Lord of history</a:t>
            </a:r>
          </a:p>
          <a:p>
            <a:r>
              <a:rPr lang="en-US" altLang="en-US" b="1"/>
              <a:t>		2.	Descriptive Illustrations</a:t>
            </a:r>
            <a:endParaRPr lang="en-US" altLang="en-US" b="1" u="sng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b="1" u="sng">
                <a:solidFill>
                  <a:schemeClr val="accent2"/>
                </a:solidFill>
              </a:rPr>
              <a:t>Psalms of Descriptive Praise </a:t>
            </a:r>
            <a:r>
              <a:rPr lang="en-US" altLang="en-US" b="1" i="1" u="sng">
                <a:solidFill>
                  <a:schemeClr val="accent2"/>
                </a:solidFill>
              </a:rPr>
              <a:t>(Hymns)</a:t>
            </a:r>
            <a:r>
              <a:rPr lang="en-US" altLang="en-US" b="1" u="sng">
                <a:solidFill>
                  <a:schemeClr val="accent2"/>
                </a:solidFill>
              </a:rPr>
              <a:t> </a:t>
            </a:r>
            <a:endParaRPr lang="en-US" altLang="en-US">
              <a:solidFill>
                <a:schemeClr val="accent2"/>
              </a:solidFill>
            </a:endParaRPr>
          </a:p>
        </p:txBody>
      </p:sp>
      <p:pic>
        <p:nvPicPr>
          <p:cNvPr id="30724" name="Picture 4" descr="ly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788" y="0"/>
            <a:ext cx="2335212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781800" y="3505200"/>
            <a:ext cx="23622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000" b="1">
                <a:latin typeface="Arial" charset="0"/>
              </a:rPr>
              <a:t>Drawing of a Lyre.                                                      Copyright Zondervan Image Archives</a:t>
            </a:r>
            <a:endParaRPr lang="en-US" altLang="en-US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6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6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6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8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8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6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68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6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68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8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68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68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68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68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68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68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68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68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68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68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68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68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68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68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0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Text Box 2"/>
          <p:cNvSpPr txBox="1">
            <a:spLocks noChangeArrowheads="1"/>
          </p:cNvSpPr>
          <p:nvPr/>
        </p:nvSpPr>
        <p:spPr bwMode="auto">
          <a:xfrm>
            <a:off x="3352800" y="1524000"/>
            <a:ext cx="579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C.	Conclusion:	many options</a:t>
            </a:r>
            <a:endParaRPr lang="en-US" altLang="en-US" b="1" u="sng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0" y="2286000"/>
            <a:ext cx="1524000" cy="1981200"/>
            <a:chOff x="816" y="1728"/>
            <a:chExt cx="912" cy="1200"/>
          </a:xfrm>
        </p:grpSpPr>
        <p:grpSp>
          <p:nvGrpSpPr>
            <p:cNvPr id="10247" name="Group 4"/>
            <p:cNvGrpSpPr>
              <a:grpSpLocks/>
            </p:cNvGrpSpPr>
            <p:nvPr/>
          </p:nvGrpSpPr>
          <p:grpSpPr bwMode="auto">
            <a:xfrm>
              <a:off x="1296" y="1728"/>
              <a:ext cx="432" cy="1200"/>
              <a:chOff x="1296" y="768"/>
              <a:chExt cx="432" cy="1200"/>
            </a:xfrm>
          </p:grpSpPr>
          <p:sp>
            <p:nvSpPr>
              <p:cNvPr id="10249" name="Line 5"/>
              <p:cNvSpPr>
                <a:spLocks noChangeShapeType="1"/>
              </p:cNvSpPr>
              <p:nvPr/>
            </p:nvSpPr>
            <p:spPr bwMode="auto">
              <a:xfrm>
                <a:off x="1296" y="768"/>
                <a:ext cx="0" cy="120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Line 6"/>
              <p:cNvSpPr>
                <a:spLocks noChangeShapeType="1"/>
              </p:cNvSpPr>
              <p:nvPr/>
            </p:nvSpPr>
            <p:spPr bwMode="auto">
              <a:xfrm>
                <a:off x="1296" y="196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Line 7"/>
              <p:cNvSpPr>
                <a:spLocks noChangeShapeType="1"/>
              </p:cNvSpPr>
              <p:nvPr/>
            </p:nvSpPr>
            <p:spPr bwMode="auto">
              <a:xfrm>
                <a:off x="1296" y="768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816" y="2160"/>
              <a:ext cx="432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1">
                  <a:solidFill>
                    <a:srgbClr val="CC0000"/>
                  </a:solidFill>
                </a:rPr>
                <a:t>any</a:t>
              </a:r>
              <a:endParaRPr lang="en-US" altLang="en-US" b="1"/>
            </a:p>
          </p:txBody>
        </p:sp>
      </p:grp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914400" y="228600"/>
            <a:ext cx="7315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>
                <a:solidFill>
                  <a:schemeClr val="accent2"/>
                </a:solidFill>
              </a:rPr>
              <a:t>Psalms of Descriptive Praise </a:t>
            </a:r>
            <a:r>
              <a:rPr lang="en-US" altLang="en-US" b="1" i="1" u="sng">
                <a:solidFill>
                  <a:schemeClr val="accent2"/>
                </a:solidFill>
              </a:rPr>
              <a:t>(Hymns)</a:t>
            </a:r>
            <a:r>
              <a:rPr lang="en-US" altLang="en-US" b="1" u="sng">
                <a:solidFill>
                  <a:schemeClr val="accent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endParaRPr lang="en-US" altLang="en-US">
              <a:solidFill>
                <a:schemeClr val="accent2"/>
              </a:solidFill>
            </a:endParaRPr>
          </a:p>
        </p:txBody>
      </p:sp>
      <p:graphicFrame>
        <p:nvGraphicFramePr>
          <p:cNvPr id="207882" name="Object 10"/>
          <p:cNvGraphicFramePr>
            <a:graphicFrameLocks noChangeAspect="1"/>
          </p:cNvGraphicFramePr>
          <p:nvPr/>
        </p:nvGraphicFramePr>
        <p:xfrm>
          <a:off x="0" y="2057400"/>
          <a:ext cx="2219325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Clip" r:id="rId4" imgW="2952360" imgH="4867920" progId="MS_ClipArt_Gallery.5">
                  <p:embed/>
                </p:oleObj>
              </mc:Choice>
              <mc:Fallback>
                <p:oleObj name="Clip" r:id="rId4" imgW="2952360" imgH="4867920" progId="MS_ClipArt_Gallery.5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2219325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83" name="Text Box 11"/>
          <p:cNvSpPr txBox="1">
            <a:spLocks noChangeArrowheads="1"/>
          </p:cNvSpPr>
          <p:nvPr/>
        </p:nvSpPr>
        <p:spPr bwMode="auto">
          <a:xfrm>
            <a:off x="3276600" y="2133600"/>
            <a:ext cx="58674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	1.	Renewed call to praise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2.	Exhortations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3. 	Petition, etc.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4.	Vow of praise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(Epilogue:	Hallelujah)</a:t>
            </a:r>
            <a:endParaRPr lang="en-US" altLang="en-US" b="1" u="sng"/>
          </a:p>
          <a:p>
            <a:pPr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078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007502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 build="p" autoUpdateAnimBg="0"/>
      <p:bldP spid="20788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Text Box 2"/>
          <p:cNvSpPr txBox="1">
            <a:spLocks noChangeArrowheads="1"/>
          </p:cNvSpPr>
          <p:nvPr/>
        </p:nvSpPr>
        <p:spPr bwMode="auto">
          <a:xfrm>
            <a:off x="0" y="558800"/>
            <a:ext cx="9144000" cy="629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/>
              <a:t> </a:t>
            </a:r>
            <a:r>
              <a:rPr lang="en-US" altLang="en-US" b="1" i="1"/>
              <a:t>Theological Basis and/or Implications</a:t>
            </a:r>
            <a:r>
              <a:rPr lang="en-US" altLang="en-US" b="1"/>
              <a:t> </a:t>
            </a:r>
          </a:p>
          <a:p>
            <a:r>
              <a:rPr lang="en-US" altLang="en-US" b="1"/>
              <a:t>      Each psalm has own distinct message; but some generalizations:</a:t>
            </a:r>
          </a:p>
          <a:p>
            <a:r>
              <a:rPr lang="en-US" altLang="en-US" b="1"/>
              <a:t>      	</a:t>
            </a:r>
            <a:r>
              <a:rPr lang="en-US" altLang="en-US" b="1">
                <a:solidFill>
                  <a:schemeClr val="accent1"/>
                </a:solidFill>
              </a:rPr>
              <a:t>A. Petitions:</a:t>
            </a:r>
          </a:p>
          <a:p>
            <a:r>
              <a:rPr lang="en-US" altLang="en-US" b="1">
                <a:solidFill>
                  <a:schemeClr val="accent1"/>
                </a:solidFill>
              </a:rPr>
              <a:t>         		1.	God is to be approached boldly, with complete 			openness</a:t>
            </a:r>
          </a:p>
          <a:p>
            <a:r>
              <a:rPr lang="en-US" altLang="en-US" b="1">
                <a:solidFill>
                  <a:schemeClr val="accent1"/>
                </a:solidFill>
              </a:rPr>
              <a:t>         		2.	Even in despair, the psalmist expressed trust</a:t>
            </a:r>
          </a:p>
          <a:p>
            <a:endParaRPr lang="en-US" altLang="en-US" b="1"/>
          </a:p>
          <a:p>
            <a:r>
              <a:rPr lang="en-US" altLang="en-US" b="1"/>
              <a:t>      	</a:t>
            </a:r>
            <a:r>
              <a:rPr lang="en-US" altLang="en-US" b="1">
                <a:solidFill>
                  <a:schemeClr val="hlink"/>
                </a:solidFill>
              </a:rPr>
              <a:t>B. Thanksgivings:</a:t>
            </a:r>
          </a:p>
          <a:p>
            <a:r>
              <a:rPr lang="en-US" altLang="en-US" b="1">
                <a:solidFill>
                  <a:schemeClr val="hlink"/>
                </a:solidFill>
              </a:rPr>
              <a:t>         		1.	God is to be thanked by testimony before 				community in celebration</a:t>
            </a:r>
          </a:p>
          <a:p>
            <a:r>
              <a:rPr lang="en-US" altLang="en-US" b="1">
                <a:solidFill>
                  <a:schemeClr val="hlink"/>
                </a:solidFill>
              </a:rPr>
              <a:t>         		2.	God is experientially knowable</a:t>
            </a:r>
          </a:p>
          <a:p>
            <a:r>
              <a:rPr lang="en-US" altLang="en-US" b="1">
                <a:solidFill>
                  <a:schemeClr val="hlink"/>
                </a:solidFill>
              </a:rPr>
              <a:t>         		3.	Faith in God who acts on their behalf</a:t>
            </a:r>
          </a:p>
          <a:p>
            <a:endParaRPr lang="en-US" altLang="en-US" b="1">
              <a:solidFill>
                <a:schemeClr val="hlink"/>
              </a:solidFill>
            </a:endParaRPr>
          </a:p>
          <a:p>
            <a:r>
              <a:rPr lang="en-US" altLang="en-US" b="1"/>
              <a:t>      	</a:t>
            </a:r>
            <a:r>
              <a:rPr lang="en-US" altLang="en-US" b="1">
                <a:solidFill>
                  <a:schemeClr val="accent2"/>
                </a:solidFill>
              </a:rPr>
              <a:t>C. Hymns:</a:t>
            </a:r>
          </a:p>
          <a:p>
            <a:r>
              <a:rPr lang="en-US" altLang="en-US" b="1">
                <a:solidFill>
                  <a:schemeClr val="accent2"/>
                </a:solidFill>
              </a:rPr>
              <a:t>         		1.	God is worthy of praise</a:t>
            </a:r>
          </a:p>
          <a:p>
            <a:r>
              <a:rPr lang="en-US" altLang="en-US" b="1">
                <a:solidFill>
                  <a:schemeClr val="accent2"/>
                </a:solidFill>
              </a:rPr>
              <a:t>         		2.	God, who is majestic and sovereign, graciously 			condescends to care for those who trust God</a:t>
            </a:r>
            <a:r>
              <a:rPr lang="en-US" altLang="en-US" b="1"/>
              <a:t>  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/>
              <a:t>UNIT 3...BACKGROUND ON PSALMS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8534400" cy="606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DAY 3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Assign: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1) Daily Journal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2) #8 Identify type and outline: Psalms 32, 33, 54.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3) #9 Outline &amp; diagram balanced thought structure of Ps 24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4) Review for discussion:  Section B. 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#6, 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Section C. #’s 1-3</a:t>
            </a:r>
            <a:endParaRPr kumimoji="0" lang="en-US" altLang="en-US" sz="2400" b="1" i="0" u="sng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sng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sng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sng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Day Objectives: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Explain the cultic symbol system behind the sacrificial system.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Learn to identify and outline the 3 basic psalm types.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Learn how to diagram “balanced thought structures.”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6019800" y="2819400"/>
          <a:ext cx="2438400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Clip" r:id="rId3" imgW="1891800" imgH="1526760" progId="MS_ClipArt_Gallery.5">
                  <p:embed/>
                </p:oleObj>
              </mc:Choice>
              <mc:Fallback>
                <p:oleObj name="Clip" r:id="rId3" imgW="1891800" imgH="1526760" progId="MS_ClipArt_Gallery.5">
                  <p:embed/>
                  <p:pic>
                    <p:nvPicPr>
                      <p:cNvPr id="1026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819400"/>
                        <a:ext cx="2438400" cy="196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5620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“Holiness &amp; Sacrifices</a:t>
            </a:r>
            <a:r>
              <a:rPr kumimoji="0" lang="en-US" altLang="en-US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(relates to Handouts, pp. 10-11)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0" y="990600"/>
            <a:ext cx="91440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What are some “unclean” foods in our culture that might be eaten in other cultures?  Why are they “unclean” in our culture?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What are some “unclean”/unacceptable behaviors in our culture that might be acceptable in other cultures?  Why are they unacceptable?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 the Israelites fish were “clean” but lobsters were “unclean.”  What would be a possible explanation?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0" y="55626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 Israel blood from a cut was “clean” but menstrual blood was “unclean.” What would be a possible explanation?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84325" name="Object 5"/>
          <p:cNvGraphicFramePr>
            <a:graphicFrameLocks noChangeAspect="1"/>
          </p:cNvGraphicFramePr>
          <p:nvPr/>
        </p:nvGraphicFramePr>
        <p:xfrm>
          <a:off x="6629400" y="3886200"/>
          <a:ext cx="16764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Clip" r:id="rId4" imgW="3678480" imgH="3468960" progId="MS_ClipArt_Gallery.5">
                  <p:embed/>
                </p:oleObj>
              </mc:Choice>
              <mc:Fallback>
                <p:oleObj name="Clip" r:id="rId4" imgW="3678480" imgH="3468960" progId="MS_ClipArt_Gallery.5">
                  <p:embed/>
                  <p:pic>
                    <p:nvPicPr>
                      <p:cNvPr id="1843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3886200"/>
                        <a:ext cx="1676400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3581400" y="4114800"/>
          <a:ext cx="1916113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Clip" r:id="rId6" imgW="4582440" imgH="3166920" progId="MS_ClipArt_Gallery.5">
                  <p:embed/>
                </p:oleObj>
              </mc:Choice>
              <mc:Fallback>
                <p:oleObj name="Clip" r:id="rId6" imgW="4582440" imgH="3166920" progId="MS_ClipArt_Gallery.5">
                  <p:embed/>
                  <p:pic>
                    <p:nvPicPr>
                      <p:cNvPr id="18432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114800"/>
                        <a:ext cx="1916113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330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 autoUpdateAnimBg="0"/>
      <p:bldP spid="18432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0" y="838200"/>
            <a:ext cx="9144000" cy="520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a. 	</a:t>
            </a: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Purity system and Holiness system</a:t>
            </a:r>
            <a:endParaRPr kumimoji="0" lang="en-US" altLang="en-US" sz="2400" b="1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-	purity: clean (life, order) vs.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unclean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	holiness: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holy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(set apart for sacred use) vs. 			                common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-	both were “contagious”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- 	“gradations of holiness”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 action="ppaction://hlinksldjump"/>
              </a:rPr>
              <a:t>examples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b.	</a:t>
            </a: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Purification: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-	permitted impurity (not sin) vs. unpermitted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-	unpermitted polluted God’s “dwelling place”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600200" y="152400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“Holiness &amp; Sacrifices”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86372" name="Object 4"/>
          <p:cNvGraphicFramePr>
            <a:graphicFrameLocks noChangeAspect="1"/>
          </p:cNvGraphicFramePr>
          <p:nvPr/>
        </p:nvGraphicFramePr>
        <p:xfrm>
          <a:off x="7086600" y="4419600"/>
          <a:ext cx="2057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Clip" r:id="rId4" imgW="1838095" imgH="1066667" progId="MS_ClipArt_Gallery.5">
                  <p:embed/>
                </p:oleObj>
              </mc:Choice>
              <mc:Fallback>
                <p:oleObj name="Clip" r:id="rId4" imgW="1838095" imgH="1066667" progId="MS_ClipArt_Gallery.5">
                  <p:embed/>
                  <p:pic>
                    <p:nvPicPr>
                      <p:cNvPr id="1863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419600"/>
                        <a:ext cx="205740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888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6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6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6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63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6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63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6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63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6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63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6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63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39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c.	</a:t>
            </a:r>
            <a:r>
              <a:rPr kumimoji="0" lang="en-US" altLang="en-US" sz="2400" b="1" i="1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Sacrificial system:</a:t>
            </a:r>
            <a:endParaRPr kumimoji="0" lang="en-US" altLang="en-US" sz="2400" b="1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- 	gift or gesture of obedience, but not food or 			magical manipulation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          *-	blood (Lev. 17:10-14): symbol of life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-	types: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		“Purgation”: cleansed God’s dwelling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		“Well-being”: feast (“Thanks offering”; 				  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Todah</a:t>
            </a:r>
            <a:r>
              <a:rPr kumimoji="0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)</a:t>
            </a:r>
            <a:endParaRPr kumimoji="0" lang="en-US" altLang="en-US" sz="2400" b="1" i="0" u="sng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600200" y="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“Holiness &amp; Sacrifices”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8436" name="Picture 4" descr="Altar from Megid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274478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971800" y="62484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Horned altar from Megiddo</a:t>
            </a:r>
          </a:p>
        </p:txBody>
      </p:sp>
    </p:spTree>
    <p:extLst>
      <p:ext uri="{BB962C8B-B14F-4D97-AF65-F5344CB8AC3E}">
        <p14:creationId xmlns:p14="http://schemas.microsoft.com/office/powerpoint/2010/main" val="350005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8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8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8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8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84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0" y="76200"/>
            <a:ext cx="9144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73138" indent="-1143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Functions of the Priesthood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 the OT the people of Israel were called to be holy: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NIV Leviticus 20:7-8,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"Consecrate yourselves and be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holy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because I am the LORD your God.  Keep my decrees and follow them. I am the LORD, who makes you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holy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.”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(also 11:44,45; 9:2; 20:7)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Idea of consecration of priests, people</a:t>
            </a:r>
          </a:p>
          <a:p>
            <a:pPr marL="973138" marR="0" lvl="2" indent="-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Priestly role of “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distinguishing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”: Leviticus 10:10,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“You must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distinguish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between the holy and the common, between the unclean and the clean.”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 Called to “make a distinction” and share in the divine creational activity. (Gen 1:4,7)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Point of confrontation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: God calls us, as the Church, to reveal His holiness to the world as a royal priesthood and holy people (I Pet 2:9).  We bear God’s name; and we are called to reveal His holy character to the world!  [First petition of “Lord’s Prayer.”]</a:t>
            </a:r>
          </a:p>
        </p:txBody>
      </p:sp>
    </p:spTree>
    <p:extLst>
      <p:ext uri="{BB962C8B-B14F-4D97-AF65-F5344CB8AC3E}">
        <p14:creationId xmlns:p14="http://schemas.microsoft.com/office/powerpoint/2010/main" val="14344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0" y="533400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/>
              <a:t>Setting of transmission and employment</a:t>
            </a:r>
          </a:p>
        </p:txBody>
      </p:sp>
      <p:pic>
        <p:nvPicPr>
          <p:cNvPr id="194563" name="Picture 3" descr="Model of Jerusal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92538"/>
            <a:ext cx="4191000" cy="306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0" y="990600"/>
            <a:ext cx="9144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    1.  Whatever the origin of the Psalms, they seem to have been used</a:t>
            </a:r>
            <a:br>
              <a:rPr lang="en-US" altLang="en-US" b="1"/>
            </a:br>
            <a:r>
              <a:rPr lang="en-US" altLang="en-US" b="1"/>
              <a:t>          in the Temple worship.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    2.  The Psalms as we have them have been made very </a:t>
            </a:r>
            <a:r>
              <a:rPr lang="en-US" altLang="en-US" b="1">
                <a:solidFill>
                  <a:schemeClr val="accent1"/>
                </a:solidFill>
              </a:rPr>
              <a:t>generic</a:t>
            </a:r>
            <a:r>
              <a:rPr lang="en-US" altLang="en-US" b="1"/>
              <a:t>: </a:t>
            </a:r>
            <a:br>
              <a:rPr lang="en-US" altLang="en-US" b="1"/>
            </a:br>
            <a:r>
              <a:rPr lang="en-US" altLang="en-US" b="1"/>
              <a:t>         enemies, illnesses, threats, occasions of joy, etc. are stated in </a:t>
            </a:r>
            <a:br>
              <a:rPr lang="en-US" altLang="en-US" b="1"/>
            </a:br>
            <a:r>
              <a:rPr lang="en-US" altLang="en-US" b="1"/>
              <a:t>         general terms.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    3.  As a result the Psalms have become applicable to all people.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0" y="-76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Reading Psalms Overview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2"/>
          <p:cNvSpPr txBox="1">
            <a:spLocks noChangeArrowheads="1"/>
          </p:cNvSpPr>
          <p:nvPr/>
        </p:nvSpPr>
        <p:spPr bwMode="auto">
          <a:xfrm>
            <a:off x="0" y="990600"/>
            <a:ext cx="9144000" cy="548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/>
              <a:t>    1.  Because of the generic nature of the Psalms, we can read them </a:t>
            </a:r>
            <a:br>
              <a:rPr lang="en-US" altLang="en-US" b="1" dirty="0"/>
            </a:br>
            <a:r>
              <a:rPr lang="en-US" altLang="en-US" b="1" dirty="0"/>
              <a:t>        “form critically,”  that is, according to their use within a social </a:t>
            </a:r>
            <a:br>
              <a:rPr lang="en-US" altLang="en-US" b="1" dirty="0"/>
            </a:br>
            <a:r>
              <a:rPr lang="en-US" altLang="en-US" b="1" dirty="0"/>
              <a:t>        setting. (</a:t>
            </a:r>
            <a:r>
              <a:rPr lang="en-US" altLang="en-US" b="1" dirty="0">
                <a:solidFill>
                  <a:schemeClr val="folHlink"/>
                </a:solidFill>
              </a:rPr>
              <a:t>Versus reading according to superscriptions.</a:t>
            </a:r>
            <a:r>
              <a:rPr lang="en-US" altLang="en-US" b="1" dirty="0"/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b="1" dirty="0"/>
              <a:t>        A.   The social setting of the temple can shed light on the </a:t>
            </a:r>
            <a:br>
              <a:rPr lang="en-US" altLang="en-US" b="1" dirty="0"/>
            </a:br>
            <a:r>
              <a:rPr lang="en-US" altLang="en-US" b="1" dirty="0"/>
              <a:t>               function of the psalms, and </a:t>
            </a:r>
          </a:p>
          <a:p>
            <a:pPr>
              <a:spcBef>
                <a:spcPct val="50000"/>
              </a:spcBef>
            </a:pPr>
            <a:r>
              <a:rPr lang="en-US" altLang="en-US" b="1" dirty="0"/>
              <a:t>        B.   The forms of the psalms can shed light on the social setting</a:t>
            </a:r>
            <a:br>
              <a:rPr lang="en-US" altLang="en-US" b="1" dirty="0"/>
            </a:br>
            <a:r>
              <a:rPr lang="en-US" altLang="en-US" b="1" dirty="0"/>
              <a:t>               (the faith and practices) of the Israelites.</a:t>
            </a:r>
          </a:p>
          <a:p>
            <a:pPr>
              <a:spcBef>
                <a:spcPct val="50000"/>
              </a:spcBef>
            </a:pPr>
            <a:r>
              <a:rPr lang="en-US" altLang="en-US" b="1" dirty="0"/>
              <a:t>    2.  3 major forms found in the 150 psalms [two naming systems]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1"/>
                </a:solidFill>
              </a:rPr>
              <a:t>   Psalms of Petition / Psalms of Lament</a:t>
            </a:r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hlink"/>
                </a:solidFill>
              </a:rPr>
              <a:t>   Psalms of Declarative Praise / Psalms of Thanksgiving</a:t>
            </a:r>
            <a:endParaRPr lang="en-US" altLang="en-US" sz="2800" b="1" dirty="0"/>
          </a:p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2"/>
                </a:solidFill>
              </a:rPr>
              <a:t>   Psalms of Descriptive Praise / Hymns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Reading Psalms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0" y="1444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/>
              <a:t>Observations about Rhetorical Intentions</a:t>
            </a:r>
            <a:endParaRPr lang="en-US" altLang="en-US"/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2/3 of all psalms have one of 3 Rhet. Intent’s: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1)	get God to do something,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2)	thank God for something already done,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3)	praise God in general for God’s nature.</a:t>
            </a:r>
            <a:endParaRPr lang="en-US" altLang="en-US"/>
          </a:p>
          <a:p>
            <a:pPr>
              <a:spcBef>
                <a:spcPct val="50000"/>
              </a:spcBef>
            </a:pPr>
            <a:r>
              <a:rPr lang="en-US" altLang="en-US" b="1"/>
              <a:t>Doing #6 (pairing)  Looked for formal features such as: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rhetorical intention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mood, mood shift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temporal orientation of the speaker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addressee, addressee shift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 flipH="1">
          <a:off x="6589713" y="3733800"/>
          <a:ext cx="2554287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lip" r:id="rId3" imgW="1494720" imgH="1827720" progId="MS_ClipArt_Gallery.5">
                  <p:embed/>
                </p:oleObj>
              </mc:Choice>
              <mc:Fallback>
                <p:oleObj name="Clip" r:id="rId3" imgW="1494720" imgH="182772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6589713" y="3733800"/>
                        <a:ext cx="2554287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0" y="2749550"/>
            <a:ext cx="6477000" cy="356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I.	</a:t>
            </a:r>
            <a:r>
              <a:rPr lang="en-US" altLang="en-US" b="1" i="1" u="sng"/>
              <a:t>Motifs Found in Lament Psalms</a:t>
            </a:r>
            <a:endParaRPr lang="en-US" altLang="en-US" b="1" i="1"/>
          </a:p>
          <a:p>
            <a:pPr>
              <a:spcBef>
                <a:spcPct val="50000"/>
              </a:spcBef>
            </a:pPr>
            <a:r>
              <a:rPr lang="en-US" altLang="en-US" b="1"/>
              <a:t>	A.	</a:t>
            </a:r>
            <a:r>
              <a:rPr lang="en-US" altLang="en-US" b="1" i="1"/>
              <a:t>[Introductory petition/lament]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B.	</a:t>
            </a:r>
            <a:r>
              <a:rPr lang="en-US" altLang="en-US" b="1" i="1"/>
              <a:t>Lament </a:t>
            </a:r>
            <a:r>
              <a:rPr lang="en-US" altLang="en-US" b="1"/>
              <a:t>[1) claim innocence </a:t>
            </a:r>
            <a:br>
              <a:rPr lang="en-US" altLang="en-US" b="1"/>
            </a:br>
            <a:r>
              <a:rPr lang="en-US" altLang="en-US" b="1"/>
              <a:t>		               2) plea for forgiveness]</a:t>
            </a:r>
            <a:endParaRPr lang="en-US" altLang="en-US" b="1" i="1"/>
          </a:p>
          <a:p>
            <a:pPr>
              <a:spcBef>
                <a:spcPct val="50000"/>
              </a:spcBef>
            </a:pPr>
            <a:r>
              <a:rPr lang="en-US" altLang="en-US" b="1"/>
              <a:t>		1)	You (God)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2)	I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3)	They (foes)</a:t>
            </a:r>
            <a:endParaRPr lang="en-US" altLang="en-US" b="1" u="sng"/>
          </a:p>
        </p:txBody>
      </p:sp>
      <p:pic>
        <p:nvPicPr>
          <p:cNvPr id="24579" name="Picture 3" descr="ly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819400"/>
            <a:ext cx="2335213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019800" y="6324600"/>
            <a:ext cx="2362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000"/>
              <a:t>Drawing of a Lyre.                                                      Copyright Zondervan Image Archives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057400" y="0"/>
            <a:ext cx="495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/>
              <a:t>Psalms of Lament/Petition (1 of 3)</a:t>
            </a:r>
            <a:endParaRPr lang="en-US" altLang="en-US"/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0" y="609600"/>
            <a:ext cx="9144000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accent1"/>
                </a:solidFill>
              </a:rPr>
              <a:t>General characteristics</a:t>
            </a:r>
            <a:r>
              <a:rPr lang="en-US" altLang="en-US" b="1"/>
              <a:t>: personal, speaker primarily addresses God, mood shifts from to despair to some hope/trust, oriented in the present setting of need or crisis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(What difference does music make?)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build="p" autoUpdateAnimBg="0"/>
      <p:bldP spid="19866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0" y="1219200"/>
            <a:ext cx="91440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		C.	</a:t>
            </a:r>
            <a:r>
              <a:rPr lang="en-US" altLang="en-US" b="1" i="1"/>
              <a:t>Petition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1)	To take favorable notice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2)	To intervene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3)	Motivation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4)	“Double wish”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	a)	against enemies (imprecation)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	b)	for oneself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		[honest how they feel and bold]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828800" y="3810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/>
              <a:t>Psalms of Lament/Petition (2 of 3)</a:t>
            </a:r>
            <a:endParaRPr lang="en-US" altLang="en-US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0" y="1600200"/>
          <a:ext cx="4210050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Clip" r:id="rId3" imgW="4671360" imgH="5834880" progId="MS_ClipArt_Gallery.5">
                  <p:embed/>
                </p:oleObj>
              </mc:Choice>
              <mc:Fallback>
                <p:oleObj name="Clip" r:id="rId3" imgW="4671360" imgH="5834880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00200"/>
                        <a:ext cx="4210050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9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9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9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9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9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9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9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9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96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9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96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		D.	</a:t>
            </a:r>
            <a:r>
              <a:rPr lang="en-US" altLang="en-US" b="1" i="1"/>
              <a:t>Confession of Trust 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(WAW adversative) Look for words such as 			“then” “now” “but” and a shift to a positive 			 mood.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1.  Specific trust elements: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	a) vow of praise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	b) declarative praise</a:t>
            </a:r>
            <a:endParaRPr lang="en-US" altLang="en-US" b="1" u="sng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828800" y="2286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/>
              <a:t>Psalms of Lament/Petition (3 of 3)</a:t>
            </a:r>
            <a:endParaRPr lang="en-US" altLang="en-US"/>
          </a:p>
        </p:txBody>
      </p:sp>
      <p:pic>
        <p:nvPicPr>
          <p:cNvPr id="25604" name="Picture 4" descr="statuette_of_lyre_play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819400"/>
            <a:ext cx="253365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52400" y="6248400"/>
            <a:ext cx="41148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100"/>
              <a:t>Statuette of Lyre Player.  Copyright: http://www.getty.edu/museum/objects/Antiquities/90_AB_6_A.htm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0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07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0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07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0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07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0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07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/>
              <a:t>General</a:t>
            </a:r>
          </a:p>
          <a:p>
            <a:r>
              <a:rPr lang="en-US" altLang="en-US" b="1"/>
              <a:t>	Personal, use of 1st person</a:t>
            </a:r>
          </a:p>
          <a:p>
            <a:r>
              <a:rPr lang="en-US" altLang="en-US" b="1"/>
              <a:t>	Mood: consistent, joyful</a:t>
            </a:r>
          </a:p>
          <a:p>
            <a:r>
              <a:rPr lang="en-US" altLang="en-US" b="1"/>
              <a:t>	Audience: usually switches between God and community</a:t>
            </a:r>
          </a:p>
          <a:p>
            <a:r>
              <a:rPr lang="en-US" altLang="en-US" b="1"/>
              <a:t>	Time: in the present, the psalmist looks back to the past</a:t>
            </a:r>
          </a:p>
          <a:p>
            <a:r>
              <a:rPr lang="en-US" altLang="en-US" b="1"/>
              <a:t>	Setting: celebration of </a:t>
            </a:r>
            <a:r>
              <a:rPr lang="en-US" altLang="en-US" b="1" i="1"/>
              <a:t>todah</a:t>
            </a:r>
            <a:r>
              <a:rPr lang="en-US" altLang="en-US" b="1"/>
              <a:t> offering with extended family 		and the poor</a:t>
            </a:r>
          </a:p>
          <a:p>
            <a:endParaRPr lang="en-US" altLang="en-US" b="1" u="sng"/>
          </a:p>
          <a:p>
            <a:endParaRPr lang="en-US" altLang="en-US" b="1" u="sng"/>
          </a:p>
          <a:p>
            <a:r>
              <a:rPr lang="en-US" altLang="en-US" b="1"/>
              <a:t>I.	</a:t>
            </a:r>
            <a:r>
              <a:rPr lang="en-US" altLang="en-US" b="1" i="1"/>
              <a:t>Motifs and Structure</a:t>
            </a:r>
            <a:endParaRPr lang="en-US" altLang="en-US" b="1"/>
          </a:p>
          <a:p>
            <a:r>
              <a:rPr lang="en-US" altLang="en-US" b="1"/>
              <a:t>	A.	Proclamation</a:t>
            </a:r>
          </a:p>
          <a:p>
            <a:r>
              <a:rPr lang="en-US" altLang="en-US" b="1"/>
              <a:t>		1.	States intention to praise God (“You”)</a:t>
            </a:r>
          </a:p>
          <a:p>
            <a:r>
              <a:rPr lang="en-US" altLang="en-US" b="1"/>
              <a:t>	</a:t>
            </a:r>
            <a:r>
              <a:rPr lang="en-US" altLang="en-US" b="1">
                <a:solidFill>
                  <a:srgbClr val="CC0000"/>
                </a:solidFill>
              </a:rPr>
              <a:t>and/or</a:t>
            </a:r>
            <a:r>
              <a:rPr lang="en-US" altLang="en-US" b="1"/>
              <a:t>	2.	(Introductory Summary)</a:t>
            </a:r>
            <a:endParaRPr lang="en-US" altLang="en-US" b="1" u="sng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57200" y="0"/>
            <a:ext cx="82296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/>
              <a:t>Psalms of Declarative Praise </a:t>
            </a:r>
            <a:r>
              <a:rPr lang="en-US" altLang="en-US" b="1" i="1" u="sng"/>
              <a:t>(Thanksgiving) </a:t>
            </a:r>
          </a:p>
          <a:p>
            <a:pPr algn="ctr">
              <a:spcBef>
                <a:spcPct val="50000"/>
              </a:spcBef>
            </a:pPr>
            <a:r>
              <a:rPr lang="en-US" altLang="en-US" b="1" u="sng"/>
              <a:t>(1 of 2)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3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3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3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3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3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37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3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37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37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37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37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37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2"/>
          <p:cNvSpPr txBox="1">
            <a:spLocks noChangeArrowheads="1"/>
          </p:cNvSpPr>
          <p:nvPr/>
        </p:nvSpPr>
        <p:spPr bwMode="auto">
          <a:xfrm>
            <a:off x="0" y="1447800"/>
            <a:ext cx="9144000" cy="465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/>
              <a:t>		B.	Report of Deliverance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1. 	Trial or problem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2.	Psalmists cry to God - “I cried,” “He 							     heard”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3.	The deliverance - “He delivered”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C.	Conclusion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		1.	Renewed vow of praise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                      (2.	</a:t>
            </a:r>
            <a:r>
              <a:rPr lang="en-US" altLang="en-US" b="1">
                <a:solidFill>
                  <a:srgbClr val="0033CC"/>
                </a:solidFill>
              </a:rPr>
              <a:t>Descriptive praise</a:t>
            </a:r>
            <a:r>
              <a:rPr lang="en-US" altLang="en-US" b="1"/>
              <a:t>	)</a:t>
            </a:r>
          </a:p>
          <a:p>
            <a:pPr>
              <a:spcBef>
                <a:spcPct val="50000"/>
              </a:spcBef>
            </a:pPr>
            <a:r>
              <a:rPr lang="en-US" altLang="en-US" b="1"/>
              <a:t>	                      (3.	</a:t>
            </a:r>
            <a:r>
              <a:rPr lang="en-US" altLang="en-US" b="1">
                <a:solidFill>
                  <a:srgbClr val="0033CC"/>
                </a:solidFill>
              </a:rPr>
              <a:t>Instruction</a:t>
            </a:r>
            <a:r>
              <a:rPr lang="en-US" altLang="en-US" b="1"/>
              <a:t>		)</a:t>
            </a:r>
            <a:endParaRPr lang="en-US" altLang="en-US" b="1" u="sng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457200" y="304800"/>
            <a:ext cx="82296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u="sng"/>
              <a:t>Psalms of Declarative Praise </a:t>
            </a:r>
            <a:r>
              <a:rPr lang="en-US" altLang="en-US" b="1" i="1" u="sng"/>
              <a:t>(Thanksgiving)</a:t>
            </a:r>
            <a:r>
              <a:rPr lang="en-US" altLang="en-US" b="1" u="sng"/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b="1" u="sng"/>
              <a:t>(2 of 2)</a:t>
            </a:r>
            <a:endParaRPr lang="en-US" altLang="en-US"/>
          </a:p>
        </p:txBody>
      </p:sp>
      <p:sp>
        <p:nvSpPr>
          <p:cNvPr id="204804" name="AutoShape 4"/>
          <p:cNvSpPr>
            <a:spLocks/>
          </p:cNvSpPr>
          <p:nvPr/>
        </p:nvSpPr>
        <p:spPr bwMode="auto">
          <a:xfrm>
            <a:off x="1676400" y="5257800"/>
            <a:ext cx="304800" cy="685800"/>
          </a:xfrm>
          <a:prstGeom prst="leftBrace">
            <a:avLst>
              <a:gd name="adj1" fmla="val 1875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05" name="Line 5"/>
          <p:cNvSpPr>
            <a:spLocks noChangeShapeType="1"/>
          </p:cNvSpPr>
          <p:nvPr/>
        </p:nvSpPr>
        <p:spPr bwMode="auto">
          <a:xfrm flipH="1" flipV="1">
            <a:off x="1524000" y="2971800"/>
            <a:ext cx="0" cy="2590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06" name="AutoShape 6"/>
          <p:cNvSpPr>
            <a:spLocks/>
          </p:cNvSpPr>
          <p:nvPr/>
        </p:nvSpPr>
        <p:spPr bwMode="auto">
          <a:xfrm>
            <a:off x="1600200" y="2133600"/>
            <a:ext cx="304800" cy="1600200"/>
          </a:xfrm>
          <a:prstGeom prst="leftBrace">
            <a:avLst>
              <a:gd name="adj1" fmla="val 4375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 rot="-5400000">
            <a:off x="-1371600" y="4113213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33CC"/>
                </a:solidFill>
              </a:rPr>
              <a:t>May be woven into the “Report”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0" build="p" autoUpdateAnimBg="0"/>
      <p:bldP spid="204804" grpId="0" animBg="1"/>
      <p:bldP spid="204805" grpId="0" animBg="1"/>
      <p:bldP spid="204806" grpId="0" animBg="1"/>
      <p:bldP spid="204807" grpId="0" autoUpdateAnimBg="0"/>
    </p:bldLst>
  </p:timing>
</p:sld>
</file>

<file path=ppt/theme/theme1.xml><?xml version="1.0" encoding="utf-8"?>
<a:theme xmlns:a="http://schemas.openxmlformats.org/drawingml/2006/main" name="Serene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3333CC"/>
      </a:accent1>
      <a:accent2>
        <a:srgbClr val="009900"/>
      </a:accent2>
      <a:accent3>
        <a:srgbClr val="D1DBD1"/>
      </a:accent3>
      <a:accent4>
        <a:srgbClr val="2A2A2A"/>
      </a:accent4>
      <a:accent5>
        <a:srgbClr val="ADADE2"/>
      </a:accent5>
      <a:accent6>
        <a:srgbClr val="008A00"/>
      </a:accent6>
      <a:hlink>
        <a:srgbClr val="CC0000"/>
      </a:hlink>
      <a:folHlink>
        <a:srgbClr val="996633"/>
      </a:folHlink>
    </a:clrScheme>
    <a:fontScheme name="Sere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rene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2722</TotalTime>
  <Words>648</Words>
  <Application>Microsoft Office PowerPoint</Application>
  <PresentationFormat>On-screen Show (4:3)</PresentationFormat>
  <Paragraphs>167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Courier New</vt:lpstr>
      <vt:lpstr>Monotype Sorts</vt:lpstr>
      <vt:lpstr>Times New Roman</vt:lpstr>
      <vt:lpstr>Serene</vt:lpstr>
      <vt:lpstr>Clip</vt:lpstr>
      <vt:lpstr>COS 421  Bible IV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 LITERATURE P&amp;R 2010</dc:title>
  <dc:creator>Dr. Rodney K. Duke</dc:creator>
  <cp:lastModifiedBy>Duke, Rodney K.</cp:lastModifiedBy>
  <cp:revision>83</cp:revision>
  <cp:lastPrinted>2002-05-20T20:53:18Z</cp:lastPrinted>
  <dcterms:created xsi:type="dcterms:W3CDTF">1999-08-18T12:34:09Z</dcterms:created>
  <dcterms:modified xsi:type="dcterms:W3CDTF">2019-05-14T19:27:04Z</dcterms:modified>
</cp:coreProperties>
</file>