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wav" ContentType="audio/wav"/>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25"/>
  </p:notesMasterIdLst>
  <p:handoutMasterIdLst>
    <p:handoutMasterId r:id="rId26"/>
  </p:handoutMasterIdLst>
  <p:sldIdLst>
    <p:sldId id="256" r:id="rId2"/>
    <p:sldId id="259" r:id="rId3"/>
    <p:sldId id="442" r:id="rId4"/>
    <p:sldId id="399" r:id="rId5"/>
    <p:sldId id="400" r:id="rId6"/>
    <p:sldId id="412" r:id="rId7"/>
    <p:sldId id="413" r:id="rId8"/>
    <p:sldId id="414" r:id="rId9"/>
    <p:sldId id="415" r:id="rId10"/>
    <p:sldId id="416" r:id="rId11"/>
    <p:sldId id="417" r:id="rId12"/>
    <p:sldId id="418" r:id="rId13"/>
    <p:sldId id="419" r:id="rId14"/>
    <p:sldId id="420" r:id="rId15"/>
    <p:sldId id="421" r:id="rId16"/>
    <p:sldId id="422" r:id="rId17"/>
    <p:sldId id="423" r:id="rId18"/>
    <p:sldId id="424" r:id="rId19"/>
    <p:sldId id="425" r:id="rId20"/>
    <p:sldId id="438" r:id="rId21"/>
    <p:sldId id="440" r:id="rId22"/>
    <p:sldId id="433" r:id="rId23"/>
    <p:sldId id="441" r:id="rId24"/>
  </p:sldIdLst>
  <p:sldSz cx="9144000" cy="6858000" type="screen4x3"/>
  <p:notesSz cx="6985000" cy="9282113"/>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5C4A1"/>
    <a:srgbClr val="C8CA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1124" autoAdjust="0"/>
  </p:normalViewPr>
  <p:slideViewPr>
    <p:cSldViewPr>
      <p:cViewPr varScale="1">
        <p:scale>
          <a:sx n="67" d="100"/>
          <a:sy n="67" d="100"/>
        </p:scale>
        <p:origin x="147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64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49" tIns="46474" rIns="92949" bIns="46474" numCol="1" anchor="t" anchorCtr="0" compatLnSpc="1">
            <a:prstTxWarp prst="textNoShape">
              <a:avLst/>
            </a:prstTxWarp>
          </a:bodyPr>
          <a:lstStyle>
            <a:lvl1pPr defTabSz="930275">
              <a:defRPr sz="1200"/>
            </a:lvl1pPr>
          </a:lstStyle>
          <a:p>
            <a:pPr>
              <a:defRPr/>
            </a:pPr>
            <a:endParaRPr lang="en-US"/>
          </a:p>
        </p:txBody>
      </p:sp>
      <p:sp>
        <p:nvSpPr>
          <p:cNvPr id="139267" name="Rectangle 3"/>
          <p:cNvSpPr>
            <a:spLocks noGrp="1" noChangeArrowheads="1"/>
          </p:cNvSpPr>
          <p:nvPr>
            <p:ph type="dt" sz="quarter" idx="1"/>
          </p:nvPr>
        </p:nvSpPr>
        <p:spPr bwMode="auto">
          <a:xfrm>
            <a:off x="3957638" y="0"/>
            <a:ext cx="3027362" cy="463550"/>
          </a:xfrm>
          <a:prstGeom prst="rect">
            <a:avLst/>
          </a:prstGeom>
          <a:noFill/>
          <a:ln w="9525">
            <a:noFill/>
            <a:miter lim="800000"/>
            <a:headEnd/>
            <a:tailEnd/>
          </a:ln>
          <a:effectLst/>
        </p:spPr>
        <p:txBody>
          <a:bodyPr vert="horz" wrap="square" lIns="92949" tIns="46474" rIns="92949" bIns="46474" numCol="1" anchor="t" anchorCtr="0" compatLnSpc="1">
            <a:prstTxWarp prst="textNoShape">
              <a:avLst/>
            </a:prstTxWarp>
          </a:bodyPr>
          <a:lstStyle>
            <a:lvl1pPr algn="r" defTabSz="930275">
              <a:defRPr sz="1200"/>
            </a:lvl1pPr>
          </a:lstStyle>
          <a:p>
            <a:pPr>
              <a:defRPr/>
            </a:pPr>
            <a:endParaRPr lang="en-US"/>
          </a:p>
        </p:txBody>
      </p:sp>
      <p:sp>
        <p:nvSpPr>
          <p:cNvPr id="139268" name="Rectangle 4"/>
          <p:cNvSpPr>
            <a:spLocks noGrp="1" noChangeArrowheads="1"/>
          </p:cNvSpPr>
          <p:nvPr>
            <p:ph type="ftr" sz="quarter" idx="2"/>
          </p:nvPr>
        </p:nvSpPr>
        <p:spPr bwMode="auto">
          <a:xfrm>
            <a:off x="0" y="8818563"/>
            <a:ext cx="3027363" cy="463550"/>
          </a:xfrm>
          <a:prstGeom prst="rect">
            <a:avLst/>
          </a:prstGeom>
          <a:noFill/>
          <a:ln w="9525">
            <a:noFill/>
            <a:miter lim="800000"/>
            <a:headEnd/>
            <a:tailEnd/>
          </a:ln>
          <a:effectLst/>
        </p:spPr>
        <p:txBody>
          <a:bodyPr vert="horz" wrap="square" lIns="92949" tIns="46474" rIns="92949" bIns="46474" numCol="1" anchor="b" anchorCtr="0" compatLnSpc="1">
            <a:prstTxWarp prst="textNoShape">
              <a:avLst/>
            </a:prstTxWarp>
          </a:bodyPr>
          <a:lstStyle>
            <a:lvl1pPr defTabSz="930275">
              <a:defRPr sz="1200"/>
            </a:lvl1pPr>
          </a:lstStyle>
          <a:p>
            <a:pPr>
              <a:defRPr/>
            </a:pPr>
            <a:endParaRPr lang="en-US"/>
          </a:p>
        </p:txBody>
      </p:sp>
      <p:sp>
        <p:nvSpPr>
          <p:cNvPr id="139269" name="Rectangle 5"/>
          <p:cNvSpPr>
            <a:spLocks noGrp="1" noChangeArrowheads="1"/>
          </p:cNvSpPr>
          <p:nvPr>
            <p:ph type="sldNum" sz="quarter" idx="3"/>
          </p:nvPr>
        </p:nvSpPr>
        <p:spPr bwMode="auto">
          <a:xfrm>
            <a:off x="3957638" y="8818563"/>
            <a:ext cx="3027362" cy="463550"/>
          </a:xfrm>
          <a:prstGeom prst="rect">
            <a:avLst/>
          </a:prstGeom>
          <a:noFill/>
          <a:ln w="9525">
            <a:noFill/>
            <a:miter lim="800000"/>
            <a:headEnd/>
            <a:tailEnd/>
          </a:ln>
          <a:effectLst/>
        </p:spPr>
        <p:txBody>
          <a:bodyPr vert="horz" wrap="square" lIns="92949" tIns="46474" rIns="92949" bIns="46474" numCol="1" anchor="b" anchorCtr="0" compatLnSpc="1">
            <a:prstTxWarp prst="textNoShape">
              <a:avLst/>
            </a:prstTxWarp>
          </a:bodyPr>
          <a:lstStyle>
            <a:lvl1pPr algn="r" defTabSz="930275">
              <a:defRPr sz="1200"/>
            </a:lvl1pPr>
          </a:lstStyle>
          <a:p>
            <a:pPr>
              <a:defRPr/>
            </a:pPr>
            <a:fld id="{E75AAA1F-ECEC-4EB8-8DC8-DA2C90720980}" type="slidenum">
              <a:rPr lang="en-US"/>
              <a:pPr>
                <a:defRPr/>
              </a:pPr>
              <a:t>‹#›</a:t>
            </a:fld>
            <a:endParaRPr lang="en-US"/>
          </a:p>
        </p:txBody>
      </p:sp>
    </p:spTree>
    <p:extLst>
      <p:ext uri="{BB962C8B-B14F-4D97-AF65-F5344CB8AC3E}">
        <p14:creationId xmlns:p14="http://schemas.microsoft.com/office/powerpoint/2010/main" val="801837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618" name="Rectangle 2"/>
          <p:cNvSpPr>
            <a:spLocks noGrp="1" noChangeArrowheads="1"/>
          </p:cNvSpPr>
          <p:nvPr>
            <p:ph type="hdr" sz="quarter"/>
          </p:nvPr>
        </p:nvSpPr>
        <p:spPr bwMode="auto">
          <a:xfrm>
            <a:off x="0" y="0"/>
            <a:ext cx="3027363" cy="463550"/>
          </a:xfrm>
          <a:prstGeom prst="rect">
            <a:avLst/>
          </a:prstGeom>
          <a:noFill/>
          <a:ln w="9525">
            <a:noFill/>
            <a:miter lim="800000"/>
            <a:headEnd/>
            <a:tailEnd/>
          </a:ln>
          <a:effectLst/>
        </p:spPr>
        <p:txBody>
          <a:bodyPr vert="horz" wrap="square" lIns="92949" tIns="46474" rIns="92949" bIns="46474" numCol="1" anchor="t" anchorCtr="0" compatLnSpc="1">
            <a:prstTxWarp prst="textNoShape">
              <a:avLst/>
            </a:prstTxWarp>
          </a:bodyPr>
          <a:lstStyle>
            <a:lvl1pPr defTabSz="930275">
              <a:defRPr sz="1200"/>
            </a:lvl1pPr>
          </a:lstStyle>
          <a:p>
            <a:pPr>
              <a:defRPr/>
            </a:pPr>
            <a:endParaRPr lang="en-US"/>
          </a:p>
        </p:txBody>
      </p:sp>
      <p:sp>
        <p:nvSpPr>
          <p:cNvPr id="111619" name="Rectangle 3"/>
          <p:cNvSpPr>
            <a:spLocks noGrp="1" noChangeArrowheads="1"/>
          </p:cNvSpPr>
          <p:nvPr>
            <p:ph type="dt" idx="1"/>
          </p:nvPr>
        </p:nvSpPr>
        <p:spPr bwMode="auto">
          <a:xfrm>
            <a:off x="3957638" y="0"/>
            <a:ext cx="3027362" cy="463550"/>
          </a:xfrm>
          <a:prstGeom prst="rect">
            <a:avLst/>
          </a:prstGeom>
          <a:noFill/>
          <a:ln w="9525">
            <a:noFill/>
            <a:miter lim="800000"/>
            <a:headEnd/>
            <a:tailEnd/>
          </a:ln>
          <a:effectLst/>
        </p:spPr>
        <p:txBody>
          <a:bodyPr vert="horz" wrap="square" lIns="92949" tIns="46474" rIns="92949" bIns="46474" numCol="1" anchor="t" anchorCtr="0" compatLnSpc="1">
            <a:prstTxWarp prst="textNoShape">
              <a:avLst/>
            </a:prstTxWarp>
          </a:bodyPr>
          <a:lstStyle>
            <a:lvl1pPr algn="r" defTabSz="930275">
              <a:defRPr sz="1200"/>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71575" y="696913"/>
            <a:ext cx="4641850"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1621" name="Rectangle 5"/>
          <p:cNvSpPr>
            <a:spLocks noGrp="1" noChangeArrowheads="1"/>
          </p:cNvSpPr>
          <p:nvPr>
            <p:ph type="body" sz="quarter" idx="3"/>
          </p:nvPr>
        </p:nvSpPr>
        <p:spPr bwMode="auto">
          <a:xfrm>
            <a:off x="931863" y="4408488"/>
            <a:ext cx="5121275" cy="4176712"/>
          </a:xfrm>
          <a:prstGeom prst="rect">
            <a:avLst/>
          </a:prstGeom>
          <a:noFill/>
          <a:ln w="9525">
            <a:noFill/>
            <a:miter lim="800000"/>
            <a:headEnd/>
            <a:tailEnd/>
          </a:ln>
          <a:effectLst/>
        </p:spPr>
        <p:txBody>
          <a:bodyPr vert="horz" wrap="square" lIns="92949" tIns="46474" rIns="92949" bIns="4647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11622" name="Rectangle 6"/>
          <p:cNvSpPr>
            <a:spLocks noGrp="1" noChangeArrowheads="1"/>
          </p:cNvSpPr>
          <p:nvPr>
            <p:ph type="ftr" sz="quarter" idx="4"/>
          </p:nvPr>
        </p:nvSpPr>
        <p:spPr bwMode="auto">
          <a:xfrm>
            <a:off x="0" y="8818563"/>
            <a:ext cx="3027363" cy="463550"/>
          </a:xfrm>
          <a:prstGeom prst="rect">
            <a:avLst/>
          </a:prstGeom>
          <a:noFill/>
          <a:ln w="9525">
            <a:noFill/>
            <a:miter lim="800000"/>
            <a:headEnd/>
            <a:tailEnd/>
          </a:ln>
          <a:effectLst/>
        </p:spPr>
        <p:txBody>
          <a:bodyPr vert="horz" wrap="square" lIns="92949" tIns="46474" rIns="92949" bIns="46474" numCol="1" anchor="b" anchorCtr="0" compatLnSpc="1">
            <a:prstTxWarp prst="textNoShape">
              <a:avLst/>
            </a:prstTxWarp>
          </a:bodyPr>
          <a:lstStyle>
            <a:lvl1pPr defTabSz="930275">
              <a:defRPr sz="1200"/>
            </a:lvl1pPr>
          </a:lstStyle>
          <a:p>
            <a:pPr>
              <a:defRPr/>
            </a:pPr>
            <a:endParaRPr lang="en-US"/>
          </a:p>
        </p:txBody>
      </p:sp>
      <p:sp>
        <p:nvSpPr>
          <p:cNvPr id="111623" name="Rectangle 7"/>
          <p:cNvSpPr>
            <a:spLocks noGrp="1" noChangeArrowheads="1"/>
          </p:cNvSpPr>
          <p:nvPr>
            <p:ph type="sldNum" sz="quarter" idx="5"/>
          </p:nvPr>
        </p:nvSpPr>
        <p:spPr bwMode="auto">
          <a:xfrm>
            <a:off x="3957638" y="8818563"/>
            <a:ext cx="3027362" cy="463550"/>
          </a:xfrm>
          <a:prstGeom prst="rect">
            <a:avLst/>
          </a:prstGeom>
          <a:noFill/>
          <a:ln w="9525">
            <a:noFill/>
            <a:miter lim="800000"/>
            <a:headEnd/>
            <a:tailEnd/>
          </a:ln>
          <a:effectLst/>
        </p:spPr>
        <p:txBody>
          <a:bodyPr vert="horz" wrap="square" lIns="92949" tIns="46474" rIns="92949" bIns="46474" numCol="1" anchor="b" anchorCtr="0" compatLnSpc="1">
            <a:prstTxWarp prst="textNoShape">
              <a:avLst/>
            </a:prstTxWarp>
          </a:bodyPr>
          <a:lstStyle>
            <a:lvl1pPr algn="r" defTabSz="930275">
              <a:defRPr sz="1200"/>
            </a:lvl1pPr>
          </a:lstStyle>
          <a:p>
            <a:pPr>
              <a:defRPr/>
            </a:pPr>
            <a:fld id="{5258743A-60DE-4B07-BF2F-B3F7903F2E69}" type="slidenum">
              <a:rPr lang="en-US"/>
              <a:pPr>
                <a:defRPr/>
              </a:pPr>
              <a:t>‹#›</a:t>
            </a:fld>
            <a:endParaRPr lang="en-US"/>
          </a:p>
        </p:txBody>
      </p:sp>
    </p:spTree>
    <p:extLst>
      <p:ext uri="{BB962C8B-B14F-4D97-AF65-F5344CB8AC3E}">
        <p14:creationId xmlns:p14="http://schemas.microsoft.com/office/powerpoint/2010/main" val="6517831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3163" y="696913"/>
            <a:ext cx="4638675" cy="3479800"/>
          </a:xfrm>
        </p:spPr>
      </p:sp>
      <p:sp>
        <p:nvSpPr>
          <p:cNvPr id="3" name="Notes Placeholder 2"/>
          <p:cNvSpPr>
            <a:spLocks noGrp="1"/>
          </p:cNvSpPr>
          <p:nvPr>
            <p:ph type="body" idx="1"/>
          </p:nvPr>
        </p:nvSpPr>
        <p:spPr/>
        <p:txBody>
          <a:bodyPr/>
          <a:lstStyle/>
          <a:p>
            <a:r>
              <a:rPr lang="en-US" dirty="0" smtClean="0"/>
              <a:t>Moved this slide</a:t>
            </a:r>
            <a:r>
              <a:rPr lang="en-US" baseline="0" dirty="0" smtClean="0"/>
              <a:t> </a:t>
            </a:r>
            <a:r>
              <a:rPr lang="en-US" dirty="0" smtClean="0"/>
              <a:t>first</a:t>
            </a:r>
            <a:r>
              <a:rPr lang="en-US" baseline="0" dirty="0" smtClean="0"/>
              <a:t> to make sure that I introduced the assignment.</a:t>
            </a:r>
            <a:endParaRPr lang="en-US" dirty="0"/>
          </a:p>
        </p:txBody>
      </p:sp>
      <p:sp>
        <p:nvSpPr>
          <p:cNvPr id="4" name="Slide Number Placeholder 3"/>
          <p:cNvSpPr>
            <a:spLocks noGrp="1"/>
          </p:cNvSpPr>
          <p:nvPr>
            <p:ph type="sldNum" sz="quarter" idx="10"/>
          </p:nvPr>
        </p:nvSpPr>
        <p:spPr/>
        <p:txBody>
          <a:bodyPr/>
          <a:lstStyle/>
          <a:p>
            <a:pPr marL="0" marR="0" lvl="0" indent="0" algn="r" defTabSz="930275" rtl="0" eaLnBrk="0" fontAlgn="base" latinLnBrk="0" hangingPunct="0">
              <a:lnSpc>
                <a:spcPct val="100000"/>
              </a:lnSpc>
              <a:spcBef>
                <a:spcPct val="0"/>
              </a:spcBef>
              <a:spcAft>
                <a:spcPct val="0"/>
              </a:spcAft>
              <a:buClrTx/>
              <a:buSzTx/>
              <a:buFontTx/>
              <a:buNone/>
              <a:tabLst/>
              <a:defRPr/>
            </a:pPr>
            <a:fld id="{5258743A-60DE-4B07-BF2F-B3F7903F2E69}" type="slidenum">
              <a:rPr kumimoji="0" lang="en-US" sz="1200" b="0" i="0" u="none" strike="noStrike" kern="1200" cap="none" spc="0" normalizeH="0" baseline="0" noProof="0" smtClean="0">
                <a:ln>
                  <a:noFill/>
                </a:ln>
                <a:solidFill>
                  <a:srgbClr val="000000"/>
                </a:solidFill>
                <a:effectLst/>
                <a:uLnTx/>
                <a:uFillTx/>
                <a:latin typeface="Times New Roman" pitchFamily="18" charset="0"/>
                <a:ea typeface="+mn-ea"/>
                <a:cs typeface="+mn-cs"/>
              </a:rPr>
              <a:pPr marL="0" marR="0" lvl="0" indent="0" algn="r" defTabSz="930275" rtl="0" eaLnBrk="0" fontAlgn="base" latinLnBrk="0" hangingPunct="0">
                <a:lnSpc>
                  <a:spcPct val="100000"/>
                </a:lnSpc>
                <a:spcBef>
                  <a:spcPct val="0"/>
                </a:spcBef>
                <a:spcAft>
                  <a:spcPct val="0"/>
                </a:spcAft>
                <a:buClrTx/>
                <a:buSzTx/>
                <a:buFontTx/>
                <a:buNone/>
                <a:tabLst/>
                <a:defRPr/>
              </a:pPr>
              <a:t>3</a:t>
            </a:fld>
            <a:endParaRPr kumimoji="0" lang="en-US" sz="1200" b="0" i="0" u="none" strike="noStrike" kern="1200" cap="none" spc="0" normalizeH="0" baseline="0" noProof="0">
              <a:ln>
                <a:noFill/>
              </a:ln>
              <a:solidFill>
                <a:srgbClr val="000000"/>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1201172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New Roman" pitchFamily="18" charset="0"/>
              </a:defRPr>
            </a:lvl1pPr>
            <a:lvl2pPr marL="742950" indent="-285750" defTabSz="930275">
              <a:defRPr sz="2400">
                <a:solidFill>
                  <a:schemeClr val="tx1"/>
                </a:solidFill>
                <a:latin typeface="Times New Roman" pitchFamily="18" charset="0"/>
              </a:defRPr>
            </a:lvl2pPr>
            <a:lvl3pPr marL="1143000" indent="-228600" defTabSz="930275">
              <a:defRPr sz="2400">
                <a:solidFill>
                  <a:schemeClr val="tx1"/>
                </a:solidFill>
                <a:latin typeface="Times New Roman" pitchFamily="18" charset="0"/>
              </a:defRPr>
            </a:lvl3pPr>
            <a:lvl4pPr marL="1600200" indent="-228600" defTabSz="930275">
              <a:defRPr sz="2400">
                <a:solidFill>
                  <a:schemeClr val="tx1"/>
                </a:solidFill>
                <a:latin typeface="Times New Roman" pitchFamily="18" charset="0"/>
              </a:defRPr>
            </a:lvl4pPr>
            <a:lvl5pPr marL="2057400" indent="-228600" defTabSz="930275">
              <a:defRPr sz="2400">
                <a:solidFill>
                  <a:schemeClr val="tx1"/>
                </a:solidFill>
                <a:latin typeface="Times New Roman" pitchFamily="18" charset="0"/>
              </a:defRPr>
            </a:lvl5pPr>
            <a:lvl6pPr marL="2514600" indent="-228600" defTabSz="930275" eaLnBrk="0" fontAlgn="base" hangingPunct="0">
              <a:spcBef>
                <a:spcPct val="0"/>
              </a:spcBef>
              <a:spcAft>
                <a:spcPct val="0"/>
              </a:spcAft>
              <a:defRPr sz="2400">
                <a:solidFill>
                  <a:schemeClr val="tx1"/>
                </a:solidFill>
                <a:latin typeface="Times New Roman" pitchFamily="18" charset="0"/>
              </a:defRPr>
            </a:lvl6pPr>
            <a:lvl7pPr marL="2971800" indent="-228600" defTabSz="930275" eaLnBrk="0" fontAlgn="base" hangingPunct="0">
              <a:spcBef>
                <a:spcPct val="0"/>
              </a:spcBef>
              <a:spcAft>
                <a:spcPct val="0"/>
              </a:spcAft>
              <a:defRPr sz="2400">
                <a:solidFill>
                  <a:schemeClr val="tx1"/>
                </a:solidFill>
                <a:latin typeface="Times New Roman" pitchFamily="18" charset="0"/>
              </a:defRPr>
            </a:lvl7pPr>
            <a:lvl8pPr marL="3429000" indent="-228600" defTabSz="930275" eaLnBrk="0" fontAlgn="base" hangingPunct="0">
              <a:spcBef>
                <a:spcPct val="0"/>
              </a:spcBef>
              <a:spcAft>
                <a:spcPct val="0"/>
              </a:spcAft>
              <a:defRPr sz="2400">
                <a:solidFill>
                  <a:schemeClr val="tx1"/>
                </a:solidFill>
                <a:latin typeface="Times New Roman" pitchFamily="18" charset="0"/>
              </a:defRPr>
            </a:lvl8pPr>
            <a:lvl9pPr marL="3886200" indent="-228600" defTabSz="930275" eaLnBrk="0" fontAlgn="base" hangingPunct="0">
              <a:spcBef>
                <a:spcPct val="0"/>
              </a:spcBef>
              <a:spcAft>
                <a:spcPct val="0"/>
              </a:spcAft>
              <a:defRPr sz="2400">
                <a:solidFill>
                  <a:schemeClr val="tx1"/>
                </a:solidFill>
                <a:latin typeface="Times New Roman" pitchFamily="18" charset="0"/>
              </a:defRPr>
            </a:lvl9pPr>
          </a:lstStyle>
          <a:p>
            <a:fld id="{D5884BE2-B41A-4BCC-9BB9-A06B580F7EC0}" type="slidenum">
              <a:rPr lang="en-US" altLang="en-US" sz="1200" smtClean="0"/>
              <a:pPr/>
              <a:t>10</a:t>
            </a:fld>
            <a:endParaRPr lang="en-US" altLang="en-US" sz="1200" smtClean="0"/>
          </a:p>
        </p:txBody>
      </p:sp>
      <p:sp>
        <p:nvSpPr>
          <p:cNvPr id="50179" name="Rectangle 2"/>
          <p:cNvSpPr>
            <a:spLocks noGrp="1" noRot="1" noChangeAspect="1" noChangeArrowheads="1" noTextEdit="1"/>
          </p:cNvSpPr>
          <p:nvPr>
            <p:ph type="sldImg"/>
          </p:nvPr>
        </p:nvSpPr>
        <p:spPr>
          <a:xfrm>
            <a:off x="1173163" y="696913"/>
            <a:ext cx="4638675" cy="3479800"/>
          </a:xfrm>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3163" y="696913"/>
            <a:ext cx="4638675" cy="347980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Anderson, and</a:t>
            </a:r>
            <a:r>
              <a:rPr lang="en-US" baseline="0" dirty="0" smtClean="0"/>
              <a:t> others, have suggested that the 5-book arrangement parallels the Torah, p. 517.  [Duke: If so, it seems that it happened in the gradual historical process of the compilation of the Psalter as individual “books” were added and not a single act imposed on a complete psalter.]  Evidence from Qumran and LXX support conclusion that </a:t>
            </a:r>
            <a:r>
              <a:rPr lang="en-US" baseline="0" dirty="0" err="1" smtClean="0"/>
              <a:t>Bks</a:t>
            </a:r>
            <a:r>
              <a:rPr lang="en-US" baseline="0" dirty="0" smtClean="0"/>
              <a:t> 1-3 were stabilized before </a:t>
            </a:r>
            <a:r>
              <a:rPr lang="en-US" baseline="0" dirty="0" err="1" smtClean="0"/>
              <a:t>Bks</a:t>
            </a:r>
            <a:r>
              <a:rPr lang="en-US" baseline="0" dirty="0" smtClean="0"/>
              <a:t> 4-5. </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5258743A-60DE-4B07-BF2F-B3F7903F2E69}" type="slidenum">
              <a:rPr lang="en-US" smtClean="0"/>
              <a:pPr>
                <a:defRPr/>
              </a:pPr>
              <a:t>13</a:t>
            </a:fld>
            <a:endParaRPr lang="en-US"/>
          </a:p>
        </p:txBody>
      </p:sp>
    </p:spTree>
    <p:extLst>
      <p:ext uri="{BB962C8B-B14F-4D97-AF65-F5344CB8AC3E}">
        <p14:creationId xmlns:p14="http://schemas.microsoft.com/office/powerpoint/2010/main" val="30723703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73163" y="696913"/>
            <a:ext cx="4638675" cy="3479800"/>
          </a:xfrm>
        </p:spPr>
      </p:sp>
      <p:sp>
        <p:nvSpPr>
          <p:cNvPr id="3" name="Notes Placeholder 2"/>
          <p:cNvSpPr>
            <a:spLocks noGrp="1"/>
          </p:cNvSpPr>
          <p:nvPr>
            <p:ph type="body" idx="1"/>
          </p:nvPr>
        </p:nvSpPr>
        <p:spPr/>
        <p:txBody>
          <a:bodyPr/>
          <a:lstStyle/>
          <a:p>
            <a:r>
              <a:rPr lang="en-US" dirty="0" smtClean="0"/>
              <a:t>Anderson, and</a:t>
            </a:r>
            <a:r>
              <a:rPr lang="en-US" baseline="0" dirty="0" smtClean="0"/>
              <a:t> others, have suggested that the 5-book arrangement parallels the Torah, p. 517.</a:t>
            </a:r>
            <a:endParaRPr lang="en-US" dirty="0"/>
          </a:p>
        </p:txBody>
      </p:sp>
      <p:sp>
        <p:nvSpPr>
          <p:cNvPr id="4" name="Slide Number Placeholder 3"/>
          <p:cNvSpPr>
            <a:spLocks noGrp="1"/>
          </p:cNvSpPr>
          <p:nvPr>
            <p:ph type="sldNum" sz="quarter" idx="10"/>
          </p:nvPr>
        </p:nvSpPr>
        <p:spPr/>
        <p:txBody>
          <a:bodyPr/>
          <a:lstStyle/>
          <a:p>
            <a:pPr>
              <a:defRPr/>
            </a:pPr>
            <a:fld id="{5258743A-60DE-4B07-BF2F-B3F7903F2E69}" type="slidenum">
              <a:rPr lang="en-US" smtClean="0"/>
              <a:pPr>
                <a:defRPr/>
              </a:pPr>
              <a:t>14</a:t>
            </a:fld>
            <a:endParaRPr lang="en-US"/>
          </a:p>
        </p:txBody>
      </p:sp>
    </p:spTree>
    <p:extLst>
      <p:ext uri="{BB962C8B-B14F-4D97-AF65-F5344CB8AC3E}">
        <p14:creationId xmlns:p14="http://schemas.microsoft.com/office/powerpoint/2010/main" val="2991317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xfrm>
            <a:off x="1173163" y="696913"/>
            <a:ext cx="4638675" cy="3479800"/>
          </a:xfrm>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Also raises questions about who recorded this: when, where, why, how?</a:t>
            </a: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sz="2400">
                <a:solidFill>
                  <a:schemeClr val="tx1"/>
                </a:solidFill>
                <a:latin typeface="Times New Roman" pitchFamily="18" charset="0"/>
              </a:defRPr>
            </a:lvl1pPr>
            <a:lvl2pPr marL="742950" indent="-285750" defTabSz="930275">
              <a:defRPr sz="2400">
                <a:solidFill>
                  <a:schemeClr val="tx1"/>
                </a:solidFill>
                <a:latin typeface="Times New Roman" pitchFamily="18" charset="0"/>
              </a:defRPr>
            </a:lvl2pPr>
            <a:lvl3pPr marL="1143000" indent="-228600" defTabSz="930275">
              <a:defRPr sz="2400">
                <a:solidFill>
                  <a:schemeClr val="tx1"/>
                </a:solidFill>
                <a:latin typeface="Times New Roman" pitchFamily="18" charset="0"/>
              </a:defRPr>
            </a:lvl3pPr>
            <a:lvl4pPr marL="1600200" indent="-228600" defTabSz="930275">
              <a:defRPr sz="2400">
                <a:solidFill>
                  <a:schemeClr val="tx1"/>
                </a:solidFill>
                <a:latin typeface="Times New Roman" pitchFamily="18" charset="0"/>
              </a:defRPr>
            </a:lvl4pPr>
            <a:lvl5pPr marL="2057400" indent="-228600" defTabSz="930275">
              <a:defRPr sz="2400">
                <a:solidFill>
                  <a:schemeClr val="tx1"/>
                </a:solidFill>
                <a:latin typeface="Times New Roman" pitchFamily="18" charset="0"/>
              </a:defRPr>
            </a:lvl5pPr>
            <a:lvl6pPr marL="2514600" indent="-228600" defTabSz="930275" eaLnBrk="0" fontAlgn="base" hangingPunct="0">
              <a:spcBef>
                <a:spcPct val="0"/>
              </a:spcBef>
              <a:spcAft>
                <a:spcPct val="0"/>
              </a:spcAft>
              <a:defRPr sz="2400">
                <a:solidFill>
                  <a:schemeClr val="tx1"/>
                </a:solidFill>
                <a:latin typeface="Times New Roman" pitchFamily="18" charset="0"/>
              </a:defRPr>
            </a:lvl6pPr>
            <a:lvl7pPr marL="2971800" indent="-228600" defTabSz="930275" eaLnBrk="0" fontAlgn="base" hangingPunct="0">
              <a:spcBef>
                <a:spcPct val="0"/>
              </a:spcBef>
              <a:spcAft>
                <a:spcPct val="0"/>
              </a:spcAft>
              <a:defRPr sz="2400">
                <a:solidFill>
                  <a:schemeClr val="tx1"/>
                </a:solidFill>
                <a:latin typeface="Times New Roman" pitchFamily="18" charset="0"/>
              </a:defRPr>
            </a:lvl7pPr>
            <a:lvl8pPr marL="3429000" indent="-228600" defTabSz="930275" eaLnBrk="0" fontAlgn="base" hangingPunct="0">
              <a:spcBef>
                <a:spcPct val="0"/>
              </a:spcBef>
              <a:spcAft>
                <a:spcPct val="0"/>
              </a:spcAft>
              <a:defRPr sz="2400">
                <a:solidFill>
                  <a:schemeClr val="tx1"/>
                </a:solidFill>
                <a:latin typeface="Times New Roman" pitchFamily="18" charset="0"/>
              </a:defRPr>
            </a:lvl8pPr>
            <a:lvl9pPr marL="3886200" indent="-228600" defTabSz="930275" eaLnBrk="0" fontAlgn="base" hangingPunct="0">
              <a:spcBef>
                <a:spcPct val="0"/>
              </a:spcBef>
              <a:spcAft>
                <a:spcPct val="0"/>
              </a:spcAft>
              <a:defRPr sz="2400">
                <a:solidFill>
                  <a:schemeClr val="tx1"/>
                </a:solidFill>
                <a:latin typeface="Times New Roman" pitchFamily="18" charset="0"/>
              </a:defRPr>
            </a:lvl9pPr>
          </a:lstStyle>
          <a:p>
            <a:fld id="{2564536E-F06B-4C89-9230-AE78C7B19A41}" type="slidenum">
              <a:rPr lang="en-US" altLang="en-US" sz="1200" smtClean="0"/>
              <a:pPr/>
              <a:t>20</a:t>
            </a:fld>
            <a:endParaRPr lang="en-US" altLang="en-US" sz="120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 name="Freeform 2"/>
          <p:cNvSpPr>
            <a:spLocks/>
          </p:cNvSpPr>
          <p:nvPr/>
        </p:nvSpPr>
        <p:spPr bwMode="gray">
          <a:xfrm>
            <a:off x="690563" y="3340100"/>
            <a:ext cx="7653337" cy="485775"/>
          </a:xfrm>
          <a:custGeom>
            <a:avLst/>
            <a:gdLst/>
            <a:ahLst/>
            <a:cxnLst>
              <a:cxn ang="0">
                <a:pos x="163" y="200"/>
              </a:cxn>
              <a:cxn ang="0">
                <a:pos x="4128" y="200"/>
              </a:cxn>
              <a:cxn ang="0">
                <a:pos x="4128" y="429"/>
              </a:cxn>
              <a:cxn ang="0">
                <a:pos x="0" y="441"/>
              </a:cxn>
              <a:cxn ang="0">
                <a:pos x="163" y="200"/>
              </a:cxn>
            </a:cxnLst>
            <a:rect l="0" t="0" r="r" b="b"/>
            <a:pathLst>
              <a:path w="4128" h="479">
                <a:moveTo>
                  <a:pt x="163" y="200"/>
                </a:moveTo>
                <a:cubicBezTo>
                  <a:pt x="163" y="200"/>
                  <a:pt x="2054" y="0"/>
                  <a:pt x="4128" y="200"/>
                </a:cubicBezTo>
                <a:cubicBezTo>
                  <a:pt x="4128" y="200"/>
                  <a:pt x="4128" y="314"/>
                  <a:pt x="4128" y="429"/>
                </a:cubicBezTo>
                <a:cubicBezTo>
                  <a:pt x="2371" y="200"/>
                  <a:pt x="688" y="479"/>
                  <a:pt x="0" y="441"/>
                </a:cubicBezTo>
                <a:lnTo>
                  <a:pt x="163" y="200"/>
                </a:lnTo>
                <a:close/>
              </a:path>
            </a:pathLst>
          </a:custGeom>
          <a:solidFill>
            <a:schemeClr val="hlink">
              <a:alpha val="50000"/>
            </a:schemeClr>
          </a:solidFill>
          <a:ln w="9525">
            <a:noFill/>
            <a:round/>
            <a:headEnd/>
            <a:tailEnd/>
          </a:ln>
        </p:spPr>
        <p:txBody>
          <a:bodyPr wrap="none" anchor="ctr"/>
          <a:lstStyle/>
          <a:p>
            <a:pPr>
              <a:defRPr/>
            </a:pPr>
            <a:endParaRPr lang="en-US"/>
          </a:p>
        </p:txBody>
      </p:sp>
      <p:sp>
        <p:nvSpPr>
          <p:cNvPr id="4099" name="Rectangle 3"/>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4100" name="Rectangle 4"/>
          <p:cNvSpPr>
            <a:spLocks noGrp="1" noChangeArrowheads="1"/>
          </p:cNvSpPr>
          <p:nvPr>
            <p:ph type="subTitle" idx="1"/>
          </p:nvPr>
        </p:nvSpPr>
        <p:spPr>
          <a:xfrm>
            <a:off x="1371600" y="3886200"/>
            <a:ext cx="6400800" cy="1752600"/>
          </a:xfrm>
        </p:spPr>
        <p:txBody>
          <a:bodyPr/>
          <a:lstStyle>
            <a:lvl1pPr marL="0" indent="0" algn="ctr">
              <a:buFont typeface="Monotype Sorts" pitchFamily="2" charset="2"/>
              <a:buNone/>
              <a:defRPr/>
            </a:lvl1pPr>
          </a:lstStyle>
          <a:p>
            <a:r>
              <a:rPr lang="en-US"/>
              <a:t>Click to edit Master subtitle style</a:t>
            </a:r>
          </a:p>
        </p:txBody>
      </p:sp>
      <p:sp>
        <p:nvSpPr>
          <p:cNvPr id="5" name="Rectangle 5"/>
          <p:cNvSpPr>
            <a:spLocks noGrp="1" noChangeArrowheads="1"/>
          </p:cNvSpPr>
          <p:nvPr>
            <p:ph type="dt" sz="half" idx="10"/>
          </p:nvPr>
        </p:nvSpPr>
        <p:spPr/>
        <p:txBody>
          <a:bodyPr/>
          <a:lstStyle>
            <a:lvl1pPr>
              <a:defRPr>
                <a:solidFill>
                  <a:srgbClr val="578963"/>
                </a:solidFill>
              </a:defRPr>
            </a:lvl1pPr>
          </a:lstStyle>
          <a:p>
            <a:pPr>
              <a:defRPr/>
            </a:pPr>
            <a:endParaRPr lang="en-US"/>
          </a:p>
        </p:txBody>
      </p:sp>
      <p:sp>
        <p:nvSpPr>
          <p:cNvPr id="6" name="Rectangle 6"/>
          <p:cNvSpPr>
            <a:spLocks noGrp="1" noChangeArrowheads="1"/>
          </p:cNvSpPr>
          <p:nvPr>
            <p:ph type="ftr" sz="quarter" idx="11"/>
          </p:nvPr>
        </p:nvSpPr>
        <p:spPr/>
        <p:txBody>
          <a:bodyPr/>
          <a:lstStyle>
            <a:lvl1pPr>
              <a:defRPr>
                <a:solidFill>
                  <a:srgbClr val="578963"/>
                </a:solidFill>
              </a:defRPr>
            </a:lvl1pPr>
          </a:lstStyle>
          <a:p>
            <a:pPr>
              <a:defRPr/>
            </a:pPr>
            <a:endParaRPr lang="en-US"/>
          </a:p>
        </p:txBody>
      </p:sp>
      <p:sp>
        <p:nvSpPr>
          <p:cNvPr id="7" name="Rectangle 7"/>
          <p:cNvSpPr>
            <a:spLocks noGrp="1" noChangeArrowheads="1"/>
          </p:cNvSpPr>
          <p:nvPr>
            <p:ph type="sldNum" sz="quarter" idx="12"/>
          </p:nvPr>
        </p:nvSpPr>
        <p:spPr/>
        <p:txBody>
          <a:bodyPr/>
          <a:lstStyle>
            <a:lvl1pPr>
              <a:defRPr>
                <a:solidFill>
                  <a:srgbClr val="578963"/>
                </a:solidFill>
              </a:defRPr>
            </a:lvl1pPr>
          </a:lstStyle>
          <a:p>
            <a:pPr>
              <a:defRPr/>
            </a:pPr>
            <a:fld id="{1AE140E4-5447-4682-8147-BDF27BC6DE0C}" type="slidenum">
              <a:rPr lang="en-US"/>
              <a:pPr>
                <a:defRPr/>
              </a:pPr>
              <a:t>‹#›</a:t>
            </a:fld>
            <a:endParaRPr lang="en-US"/>
          </a:p>
        </p:txBody>
      </p:sp>
    </p:spTree>
    <p:extLst>
      <p:ext uri="{BB962C8B-B14F-4D97-AF65-F5344CB8AC3E}">
        <p14:creationId xmlns:p14="http://schemas.microsoft.com/office/powerpoint/2010/main" val="16595326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14F38FE-2ECB-47DE-ABE2-88D52569EF6C}" type="slidenum">
              <a:rPr lang="en-US"/>
              <a:pPr>
                <a:defRPr/>
              </a:pPr>
              <a:t>‹#›</a:t>
            </a:fld>
            <a:endParaRPr lang="en-US"/>
          </a:p>
        </p:txBody>
      </p:sp>
    </p:spTree>
    <p:extLst>
      <p:ext uri="{BB962C8B-B14F-4D97-AF65-F5344CB8AC3E}">
        <p14:creationId xmlns:p14="http://schemas.microsoft.com/office/powerpoint/2010/main" val="285531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3C5BA9-F6B1-4966-955A-169CE037DBD3}" type="slidenum">
              <a:rPr lang="en-US"/>
              <a:pPr>
                <a:defRPr/>
              </a:pPr>
              <a:t>‹#›</a:t>
            </a:fld>
            <a:endParaRPr lang="en-US"/>
          </a:p>
        </p:txBody>
      </p:sp>
    </p:spTree>
    <p:extLst>
      <p:ext uri="{BB962C8B-B14F-4D97-AF65-F5344CB8AC3E}">
        <p14:creationId xmlns:p14="http://schemas.microsoft.com/office/powerpoint/2010/main" val="2309133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5DCE08-F1BF-4C71-9915-3145D99E4F03}" type="slidenum">
              <a:rPr lang="en-US"/>
              <a:pPr>
                <a:defRPr/>
              </a:pPr>
              <a:t>‹#›</a:t>
            </a:fld>
            <a:endParaRPr lang="en-US"/>
          </a:p>
        </p:txBody>
      </p:sp>
    </p:spTree>
    <p:extLst>
      <p:ext uri="{BB962C8B-B14F-4D97-AF65-F5344CB8AC3E}">
        <p14:creationId xmlns:p14="http://schemas.microsoft.com/office/powerpoint/2010/main" val="23176858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1F475C-E97C-4AA4-819B-7CBA6ADCF2C0}" type="slidenum">
              <a:rPr lang="en-US"/>
              <a:pPr>
                <a:defRPr/>
              </a:pPr>
              <a:t>‹#›</a:t>
            </a:fld>
            <a:endParaRPr lang="en-US"/>
          </a:p>
        </p:txBody>
      </p:sp>
    </p:spTree>
    <p:extLst>
      <p:ext uri="{BB962C8B-B14F-4D97-AF65-F5344CB8AC3E}">
        <p14:creationId xmlns:p14="http://schemas.microsoft.com/office/powerpoint/2010/main" val="1691321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766C719-D77D-4614-97D5-9060DEFA6548}" type="slidenum">
              <a:rPr lang="en-US"/>
              <a:pPr>
                <a:defRPr/>
              </a:pPr>
              <a:t>‹#›</a:t>
            </a:fld>
            <a:endParaRPr lang="en-US"/>
          </a:p>
        </p:txBody>
      </p:sp>
    </p:spTree>
    <p:extLst>
      <p:ext uri="{BB962C8B-B14F-4D97-AF65-F5344CB8AC3E}">
        <p14:creationId xmlns:p14="http://schemas.microsoft.com/office/powerpoint/2010/main" val="3064284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0DF65A3-E55B-4ABF-AC19-B1609EDA36FE}" type="slidenum">
              <a:rPr lang="en-US"/>
              <a:pPr>
                <a:defRPr/>
              </a:pPr>
              <a:t>‹#›</a:t>
            </a:fld>
            <a:endParaRPr lang="en-US"/>
          </a:p>
        </p:txBody>
      </p:sp>
    </p:spTree>
    <p:extLst>
      <p:ext uri="{BB962C8B-B14F-4D97-AF65-F5344CB8AC3E}">
        <p14:creationId xmlns:p14="http://schemas.microsoft.com/office/powerpoint/2010/main" val="228039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97567A2-82F5-4D05-81AF-F94CA5E734DC}" type="slidenum">
              <a:rPr lang="en-US"/>
              <a:pPr>
                <a:defRPr/>
              </a:pPr>
              <a:t>‹#›</a:t>
            </a:fld>
            <a:endParaRPr lang="en-US"/>
          </a:p>
        </p:txBody>
      </p:sp>
    </p:spTree>
    <p:extLst>
      <p:ext uri="{BB962C8B-B14F-4D97-AF65-F5344CB8AC3E}">
        <p14:creationId xmlns:p14="http://schemas.microsoft.com/office/powerpoint/2010/main" val="3758418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B1D07C0-E526-4C2B-8976-AD709A832D98}" type="slidenum">
              <a:rPr lang="en-US"/>
              <a:pPr>
                <a:defRPr/>
              </a:pPr>
              <a:t>‹#›</a:t>
            </a:fld>
            <a:endParaRPr lang="en-US"/>
          </a:p>
        </p:txBody>
      </p:sp>
    </p:spTree>
    <p:extLst>
      <p:ext uri="{BB962C8B-B14F-4D97-AF65-F5344CB8AC3E}">
        <p14:creationId xmlns:p14="http://schemas.microsoft.com/office/powerpoint/2010/main" val="832857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29100A2-033B-4C46-B4DD-D7C367810AC2}" type="slidenum">
              <a:rPr lang="en-US"/>
              <a:pPr>
                <a:defRPr/>
              </a:pPr>
              <a:t>‹#›</a:t>
            </a:fld>
            <a:endParaRPr lang="en-US"/>
          </a:p>
        </p:txBody>
      </p:sp>
    </p:spTree>
    <p:extLst>
      <p:ext uri="{BB962C8B-B14F-4D97-AF65-F5344CB8AC3E}">
        <p14:creationId xmlns:p14="http://schemas.microsoft.com/office/powerpoint/2010/main" val="32409754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1157F81-0932-4419-BC1C-BA1154925DE2}" type="slidenum">
              <a:rPr lang="en-US"/>
              <a:pPr>
                <a:defRPr/>
              </a:pPr>
              <a:t>‹#›</a:t>
            </a:fld>
            <a:endParaRPr lang="en-US"/>
          </a:p>
        </p:txBody>
      </p:sp>
    </p:spTree>
    <p:extLst>
      <p:ext uri="{BB962C8B-B14F-4D97-AF65-F5344CB8AC3E}">
        <p14:creationId xmlns:p14="http://schemas.microsoft.com/office/powerpoint/2010/main" val="1000934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685800" y="4572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331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076"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spcBef>
                <a:spcPct val="50000"/>
              </a:spcBef>
              <a:defRPr sz="1400">
                <a:solidFill>
                  <a:schemeClr val="bg2"/>
                </a:solidFill>
              </a:defRPr>
            </a:lvl1pPr>
          </a:lstStyle>
          <a:p>
            <a:pPr>
              <a:defRPr/>
            </a:pPr>
            <a:endParaRPr lang="en-US"/>
          </a:p>
        </p:txBody>
      </p:sp>
      <p:sp>
        <p:nvSpPr>
          <p:cNvPr id="3077"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spcBef>
                <a:spcPct val="50000"/>
              </a:spcBef>
              <a:defRPr sz="1400">
                <a:solidFill>
                  <a:schemeClr val="bg2"/>
                </a:solidFill>
              </a:defRPr>
            </a:lvl1pPr>
          </a:lstStyle>
          <a:p>
            <a:pPr>
              <a:defRPr/>
            </a:pPr>
            <a:endParaRPr lang="en-US"/>
          </a:p>
        </p:txBody>
      </p:sp>
      <p:sp>
        <p:nvSpPr>
          <p:cNvPr id="3078"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spcBef>
                <a:spcPct val="50000"/>
              </a:spcBef>
              <a:defRPr sz="1400">
                <a:solidFill>
                  <a:schemeClr val="bg2"/>
                </a:solidFill>
              </a:defRPr>
            </a:lvl1pPr>
          </a:lstStyle>
          <a:p>
            <a:pPr>
              <a:defRPr/>
            </a:pPr>
            <a:fld id="{669E74C1-FC16-4EE9-BA28-F1081422E6D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0"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0" fontAlgn="base" hangingPunct="0">
        <a:spcBef>
          <a:spcPct val="0"/>
        </a:spcBef>
        <a:spcAft>
          <a:spcPct val="0"/>
        </a:spcAft>
        <a:defRPr kumimoji="1" sz="4400">
          <a:solidFill>
            <a:schemeClr val="tx2"/>
          </a:solidFill>
          <a:latin typeface="+mj-lt"/>
          <a:ea typeface="+mj-ea"/>
          <a:cs typeface="+mj-cs"/>
        </a:defRPr>
      </a:lvl1pPr>
      <a:lvl2pPr algn="l" rtl="0" eaLnBrk="0" fontAlgn="base" hangingPunct="0">
        <a:spcBef>
          <a:spcPct val="0"/>
        </a:spcBef>
        <a:spcAft>
          <a:spcPct val="0"/>
        </a:spcAft>
        <a:defRPr kumimoji="1" sz="4400">
          <a:solidFill>
            <a:schemeClr val="tx2"/>
          </a:solidFill>
          <a:latin typeface="Times New Roman" pitchFamily="18" charset="0"/>
        </a:defRPr>
      </a:lvl2pPr>
      <a:lvl3pPr algn="l" rtl="0" eaLnBrk="0" fontAlgn="base" hangingPunct="0">
        <a:spcBef>
          <a:spcPct val="0"/>
        </a:spcBef>
        <a:spcAft>
          <a:spcPct val="0"/>
        </a:spcAft>
        <a:defRPr kumimoji="1" sz="4400">
          <a:solidFill>
            <a:schemeClr val="tx2"/>
          </a:solidFill>
          <a:latin typeface="Times New Roman" pitchFamily="18" charset="0"/>
        </a:defRPr>
      </a:lvl3pPr>
      <a:lvl4pPr algn="l" rtl="0" eaLnBrk="0" fontAlgn="base" hangingPunct="0">
        <a:spcBef>
          <a:spcPct val="0"/>
        </a:spcBef>
        <a:spcAft>
          <a:spcPct val="0"/>
        </a:spcAft>
        <a:defRPr kumimoji="1" sz="4400">
          <a:solidFill>
            <a:schemeClr val="tx2"/>
          </a:solidFill>
          <a:latin typeface="Times New Roman" pitchFamily="18" charset="0"/>
        </a:defRPr>
      </a:lvl4pPr>
      <a:lvl5pPr algn="l" rtl="0" eaLnBrk="0" fontAlgn="base" hangingPunct="0">
        <a:spcBef>
          <a:spcPct val="0"/>
        </a:spcBef>
        <a:spcAft>
          <a:spcPct val="0"/>
        </a:spcAft>
        <a:defRPr kumimoji="1" sz="4400">
          <a:solidFill>
            <a:schemeClr val="tx2"/>
          </a:solidFill>
          <a:latin typeface="Times New Roman" pitchFamily="18" charset="0"/>
        </a:defRPr>
      </a:lvl5pPr>
      <a:lvl6pPr marL="457200" algn="l" rtl="0" eaLnBrk="0" fontAlgn="base" hangingPunct="0">
        <a:spcBef>
          <a:spcPct val="0"/>
        </a:spcBef>
        <a:spcAft>
          <a:spcPct val="0"/>
        </a:spcAft>
        <a:defRPr kumimoji="1" sz="4400">
          <a:solidFill>
            <a:schemeClr val="tx2"/>
          </a:solidFill>
          <a:latin typeface="Times New Roman" pitchFamily="18" charset="0"/>
        </a:defRPr>
      </a:lvl6pPr>
      <a:lvl7pPr marL="914400" algn="l" rtl="0" eaLnBrk="0" fontAlgn="base" hangingPunct="0">
        <a:spcBef>
          <a:spcPct val="0"/>
        </a:spcBef>
        <a:spcAft>
          <a:spcPct val="0"/>
        </a:spcAft>
        <a:defRPr kumimoji="1" sz="4400">
          <a:solidFill>
            <a:schemeClr val="tx2"/>
          </a:solidFill>
          <a:latin typeface="Times New Roman" pitchFamily="18" charset="0"/>
        </a:defRPr>
      </a:lvl7pPr>
      <a:lvl8pPr marL="1371600" algn="l" rtl="0" eaLnBrk="0" fontAlgn="base" hangingPunct="0">
        <a:spcBef>
          <a:spcPct val="0"/>
        </a:spcBef>
        <a:spcAft>
          <a:spcPct val="0"/>
        </a:spcAft>
        <a:defRPr kumimoji="1" sz="4400">
          <a:solidFill>
            <a:schemeClr val="tx2"/>
          </a:solidFill>
          <a:latin typeface="Times New Roman" pitchFamily="18" charset="0"/>
        </a:defRPr>
      </a:lvl8pPr>
      <a:lvl9pPr marL="1828800" algn="l" rtl="0" eaLnBrk="0" fontAlgn="base" hangingPunct="0">
        <a:spcBef>
          <a:spcPct val="0"/>
        </a:spcBef>
        <a:spcAft>
          <a:spcPct val="0"/>
        </a:spcAft>
        <a:defRPr kumimoji="1"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chemeClr val="bg2"/>
        </a:buClr>
        <a:buFont typeface="Monotype Sorts" pitchFamily="2" charset="2"/>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bg2"/>
        </a:buClr>
        <a:buSzPct val="50000"/>
        <a:buFont typeface="Monotype Sorts" pitchFamily="2" charset="2"/>
        <a:buChar char="l"/>
        <a:defRPr kumimoji="1" sz="2800">
          <a:solidFill>
            <a:schemeClr val="tx1"/>
          </a:solidFill>
          <a:latin typeface="+mn-lt"/>
        </a:defRPr>
      </a:lvl2pPr>
      <a:lvl3pPr marL="1143000" indent="-228600" algn="l" rtl="0" eaLnBrk="0" fontAlgn="base" hangingPunct="0">
        <a:spcBef>
          <a:spcPct val="20000"/>
        </a:spcBef>
        <a:spcAft>
          <a:spcPct val="0"/>
        </a:spcAft>
        <a:buChar char="•"/>
        <a:defRPr kumimoji="1" sz="2400">
          <a:solidFill>
            <a:schemeClr val="tx1"/>
          </a:solidFill>
          <a:latin typeface="+mn-lt"/>
        </a:defRPr>
      </a:lvl3pPr>
      <a:lvl4pPr marL="1600200" indent="-228600" algn="l" rtl="0" eaLnBrk="0" fontAlgn="base" hangingPunct="0">
        <a:spcBef>
          <a:spcPct val="20000"/>
        </a:spcBef>
        <a:spcAft>
          <a:spcPct val="0"/>
        </a:spcAft>
        <a:buChar char="–"/>
        <a:defRPr kumimoji="1" sz="2000">
          <a:solidFill>
            <a:schemeClr val="tx1"/>
          </a:solidFill>
          <a:latin typeface="+mn-lt"/>
        </a:defRPr>
      </a:lvl4pPr>
      <a:lvl5pPr marL="2057400" indent="-228600" algn="l" rtl="0" eaLnBrk="0" fontAlgn="base" hangingPunct="0">
        <a:spcBef>
          <a:spcPct val="20000"/>
        </a:spcBef>
        <a:spcAft>
          <a:spcPct val="0"/>
        </a:spcAft>
        <a:buChar char="»"/>
        <a:defRPr kumimoji="1" sz="2000">
          <a:solidFill>
            <a:schemeClr val="tx1"/>
          </a:solidFill>
          <a:latin typeface="+mn-lt"/>
        </a:defRPr>
      </a:lvl5pPr>
      <a:lvl6pPr marL="2514600" indent="-228600" algn="l" rtl="0" eaLnBrk="0" fontAlgn="base" hangingPunct="0">
        <a:spcBef>
          <a:spcPct val="20000"/>
        </a:spcBef>
        <a:spcAft>
          <a:spcPct val="0"/>
        </a:spcAft>
        <a:buChar char="»"/>
        <a:defRPr kumimoji="1" sz="2000">
          <a:solidFill>
            <a:schemeClr val="tx1"/>
          </a:solidFill>
          <a:latin typeface="+mn-lt"/>
        </a:defRPr>
      </a:lvl6pPr>
      <a:lvl7pPr marL="2971800" indent="-228600" algn="l" rtl="0" eaLnBrk="0" fontAlgn="base" hangingPunct="0">
        <a:spcBef>
          <a:spcPct val="20000"/>
        </a:spcBef>
        <a:spcAft>
          <a:spcPct val="0"/>
        </a:spcAft>
        <a:buChar char="»"/>
        <a:defRPr kumimoji="1" sz="2000">
          <a:solidFill>
            <a:schemeClr val="tx1"/>
          </a:solidFill>
          <a:latin typeface="+mn-lt"/>
        </a:defRPr>
      </a:lvl7pPr>
      <a:lvl8pPr marL="3429000" indent="-228600" algn="l" rtl="0" eaLnBrk="0" fontAlgn="base" hangingPunct="0">
        <a:spcBef>
          <a:spcPct val="20000"/>
        </a:spcBef>
        <a:spcAft>
          <a:spcPct val="0"/>
        </a:spcAft>
        <a:buChar char="»"/>
        <a:defRPr kumimoji="1" sz="2000">
          <a:solidFill>
            <a:schemeClr val="tx1"/>
          </a:solidFill>
          <a:latin typeface="+mn-lt"/>
        </a:defRPr>
      </a:lvl8pPr>
      <a:lvl9pPr marL="3886200" indent="-228600" algn="l" rtl="0" eaLnBrk="0" fontAlgn="base" hangingPunct="0">
        <a:spcBef>
          <a:spcPct val="20000"/>
        </a:spcBef>
        <a:spcAft>
          <a:spcPct val="0"/>
        </a:spcAft>
        <a:buChar char="»"/>
        <a:defRPr kumimoji="1"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vmlDrawing" Target="../drawings/vmlDrawing3.vml"/><Relationship Id="rId5" Type="http://schemas.openxmlformats.org/officeDocument/2006/relationships/image" Target="../media/image9.wmf"/><Relationship Id="rId4" Type="http://schemas.openxmlformats.org/officeDocument/2006/relationships/oleObject" Target="../embeddings/oleObject3.bin"/></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vmlDrawing" Target="../drawings/vmlDrawing4.vml"/><Relationship Id="rId5" Type="http://schemas.openxmlformats.org/officeDocument/2006/relationships/image" Target="../media/image10.wmf"/><Relationship Id="rId4" Type="http://schemas.openxmlformats.org/officeDocument/2006/relationships/oleObject" Target="../embeddings/oleObject4.bin"/></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533400" y="1295400"/>
            <a:ext cx="4419600" cy="1143000"/>
          </a:xfrm>
        </p:spPr>
        <p:txBody>
          <a:bodyPr/>
          <a:lstStyle/>
          <a:p>
            <a:r>
              <a:rPr kumimoji="0" lang="en-US" altLang="en-US" sz="3600" b="1" dirty="0" smtClean="0">
                <a:solidFill>
                  <a:schemeClr val="tx1"/>
                </a:solidFill>
              </a:rPr>
              <a:t>COS 421 </a:t>
            </a:r>
            <a:br>
              <a:rPr kumimoji="0" lang="en-US" altLang="en-US" sz="3600" b="1" dirty="0" smtClean="0">
                <a:solidFill>
                  <a:schemeClr val="tx1"/>
                </a:solidFill>
              </a:rPr>
            </a:br>
            <a:r>
              <a:rPr kumimoji="0" lang="en-US" altLang="en-US" sz="3600" b="1" dirty="0" smtClean="0">
                <a:solidFill>
                  <a:schemeClr val="tx1"/>
                </a:solidFill>
              </a:rPr>
              <a:t>Bible IV</a:t>
            </a:r>
          </a:p>
        </p:txBody>
      </p:sp>
      <p:sp>
        <p:nvSpPr>
          <p:cNvPr id="15363" name="Rectangle 3"/>
          <p:cNvSpPr>
            <a:spLocks noGrp="1" noChangeArrowheads="1"/>
          </p:cNvSpPr>
          <p:nvPr>
            <p:ph type="subTitle" idx="1"/>
          </p:nvPr>
        </p:nvSpPr>
        <p:spPr>
          <a:xfrm>
            <a:off x="609600" y="4876800"/>
            <a:ext cx="4648200" cy="990600"/>
          </a:xfrm>
        </p:spPr>
        <p:txBody>
          <a:bodyPr/>
          <a:lstStyle/>
          <a:p>
            <a:pPr algn="l"/>
            <a:r>
              <a:rPr lang="en-US" altLang="en-US" b="1" smtClean="0"/>
              <a:t>Dr. Rodney K. Duke</a:t>
            </a:r>
          </a:p>
        </p:txBody>
      </p:sp>
      <p:pic>
        <p:nvPicPr>
          <p:cNvPr id="15364" name="Picture 4" descr="papyrus_66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381000"/>
            <a:ext cx="3238500" cy="3705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Text Box 2"/>
          <p:cNvSpPr txBox="1">
            <a:spLocks noChangeArrowheads="1"/>
          </p:cNvSpPr>
          <p:nvPr/>
        </p:nvSpPr>
        <p:spPr bwMode="auto">
          <a:xfrm>
            <a:off x="0" y="533400"/>
            <a:ext cx="914400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  </a:t>
            </a:r>
            <a:r>
              <a:rPr lang="en-US" altLang="en-US" b="1" dirty="0">
                <a:solidFill>
                  <a:schemeClr val="accent1"/>
                </a:solidFill>
              </a:rPr>
              <a:t> I. </a:t>
            </a:r>
            <a:r>
              <a:rPr lang="en-US" altLang="en-US" b="1" i="1" dirty="0">
                <a:solidFill>
                  <a:schemeClr val="accent1"/>
                </a:solidFill>
              </a:rPr>
              <a:t>Historical Context</a:t>
            </a:r>
            <a:endParaRPr lang="en-US" altLang="en-US" b="1" dirty="0">
              <a:solidFill>
                <a:schemeClr val="accent1"/>
              </a:solidFill>
            </a:endParaRPr>
          </a:p>
          <a:p>
            <a:r>
              <a:rPr lang="en-US" altLang="en-US" b="1" dirty="0"/>
              <a:t>	</a:t>
            </a:r>
            <a:r>
              <a:rPr lang="en-US" altLang="en-US" b="1" dirty="0">
                <a:solidFill>
                  <a:schemeClr val="accent1"/>
                </a:solidFill>
              </a:rPr>
              <a:t>A. Relationship to ancient Near East </a:t>
            </a:r>
            <a:r>
              <a:rPr lang="en-US" altLang="en-US" b="1" dirty="0" err="1">
                <a:solidFill>
                  <a:schemeClr val="accent1"/>
                </a:solidFill>
              </a:rPr>
              <a:t>hymnic</a:t>
            </a:r>
            <a:r>
              <a:rPr lang="en-US" altLang="en-US" b="1" dirty="0">
                <a:solidFill>
                  <a:schemeClr val="accent1"/>
                </a:solidFill>
              </a:rPr>
              <a:t> literature</a:t>
            </a:r>
          </a:p>
          <a:p>
            <a:r>
              <a:rPr lang="en-US" altLang="en-US" b="1" dirty="0"/>
              <a:t> 		</a:t>
            </a:r>
            <a:r>
              <a:rPr lang="en-US" altLang="en-US" b="1" dirty="0">
                <a:solidFill>
                  <a:schemeClr val="accent2"/>
                </a:solidFill>
              </a:rPr>
              <a:t>1. Similar:</a:t>
            </a:r>
            <a:r>
              <a:rPr lang="en-US" altLang="en-US" b="1" dirty="0"/>
              <a:t>	cultic function; style; content of 					petitioning, lamenting, praising; (types?)</a:t>
            </a:r>
          </a:p>
          <a:p>
            <a:r>
              <a:rPr lang="en-US" altLang="en-US" b="1" dirty="0"/>
              <a:t> 		</a:t>
            </a:r>
            <a:r>
              <a:rPr lang="en-US" altLang="en-US" b="1" dirty="0">
                <a:solidFill>
                  <a:schemeClr val="accent2"/>
                </a:solidFill>
              </a:rPr>
              <a:t>2. Difference:</a:t>
            </a:r>
            <a:r>
              <a:rPr lang="en-US" altLang="en-US" b="1" dirty="0"/>
              <a:t>	theology and world-view; no mythic 				enactment</a:t>
            </a:r>
          </a:p>
          <a:p>
            <a:r>
              <a:rPr lang="en-US" altLang="en-US" b="1" dirty="0"/>
              <a:t>      	B. Authorship/Origin</a:t>
            </a:r>
          </a:p>
          <a:p>
            <a:r>
              <a:rPr lang="en-US" altLang="en-US" b="1" dirty="0"/>
              <a:t>        		1. Cannot be certain of specific author from title</a:t>
            </a:r>
          </a:p>
          <a:p>
            <a:r>
              <a:rPr lang="en-US" altLang="en-US" b="1" dirty="0"/>
              <a:t>         		2. Debate about personal vs. cultic origin</a:t>
            </a:r>
          </a:p>
          <a:p>
            <a:r>
              <a:rPr lang="en-US" altLang="en-US" b="1" dirty="0"/>
              <a:t>      	</a:t>
            </a:r>
            <a:r>
              <a:rPr lang="en-US" altLang="en-US" b="1" dirty="0">
                <a:solidFill>
                  <a:schemeClr val="accent1"/>
                </a:solidFill>
              </a:rPr>
              <a:t>C. Setting of transmission and employment</a:t>
            </a:r>
          </a:p>
          <a:p>
            <a:r>
              <a:rPr lang="en-US" altLang="en-US" b="1" dirty="0"/>
              <a:t>         		1. Transmission and preservation:	temple 								functionaries</a:t>
            </a:r>
          </a:p>
          <a:p>
            <a:r>
              <a:rPr lang="en-US" altLang="en-US" b="1" dirty="0"/>
              <a:t>         		</a:t>
            </a:r>
            <a:r>
              <a:rPr lang="en-US" altLang="en-US" b="1" dirty="0">
                <a:solidFill>
                  <a:schemeClr val="tx2"/>
                </a:solidFill>
              </a:rPr>
              <a:t>2. Employment:</a:t>
            </a:r>
            <a:r>
              <a:rPr lang="en-US" altLang="en-US" b="1" dirty="0"/>
              <a:t>	cultic rituals connected w/Temple</a:t>
            </a:r>
          </a:p>
          <a:p>
            <a:r>
              <a:rPr lang="en-US" altLang="en-US" b="1" dirty="0"/>
              <a:t>      	</a:t>
            </a:r>
            <a:r>
              <a:rPr lang="en-US" altLang="en-US" b="1" dirty="0">
                <a:solidFill>
                  <a:schemeClr val="accent1"/>
                </a:solidFill>
              </a:rPr>
              <a:t>D. Role of Priests and Levites:</a:t>
            </a:r>
          </a:p>
          <a:p>
            <a:r>
              <a:rPr lang="en-US" altLang="en-US" b="1" dirty="0"/>
              <a:t>         		</a:t>
            </a:r>
            <a:r>
              <a:rPr lang="en-US" altLang="en-US" b="1" dirty="0">
                <a:solidFill>
                  <a:schemeClr val="accent2"/>
                </a:solidFill>
              </a:rPr>
              <a:t>1. Preserved and taught the Law (late stage?)</a:t>
            </a:r>
          </a:p>
          <a:p>
            <a:r>
              <a:rPr lang="en-US" altLang="en-US" b="1" dirty="0">
                <a:solidFill>
                  <a:schemeClr val="accent2"/>
                </a:solidFill>
              </a:rPr>
              <a:t>         		2. Guided &amp; guarded the cultic rituals: sacrifice, </a:t>
            </a:r>
            <a:br>
              <a:rPr lang="en-US" altLang="en-US" b="1" dirty="0">
                <a:solidFill>
                  <a:schemeClr val="accent2"/>
                </a:solidFill>
              </a:rPr>
            </a:br>
            <a:r>
              <a:rPr lang="en-US" altLang="en-US" b="1" dirty="0">
                <a:solidFill>
                  <a:schemeClr val="accent2"/>
                </a:solidFill>
              </a:rPr>
              <a:t>		     worship, music (pastoral role?)</a:t>
            </a:r>
          </a:p>
        </p:txBody>
      </p:sp>
      <p:sp>
        <p:nvSpPr>
          <p:cNvPr id="32771" name="Text Box 3"/>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  BACKGROUND ON PSALMS (1 of 8)</a:t>
            </a:r>
          </a:p>
        </p:txBody>
      </p:sp>
      <p:sp>
        <p:nvSpPr>
          <p:cNvPr id="2" name="TextBox 1"/>
          <p:cNvSpPr txBox="1"/>
          <p:nvPr/>
        </p:nvSpPr>
        <p:spPr>
          <a:xfrm>
            <a:off x="5943600" y="400538"/>
            <a:ext cx="3200400" cy="461665"/>
          </a:xfrm>
          <a:prstGeom prst="rect">
            <a:avLst/>
          </a:prstGeom>
          <a:noFill/>
        </p:spPr>
        <p:txBody>
          <a:bodyPr wrap="square" rtlCol="0">
            <a:spAutoFit/>
          </a:bodyPr>
          <a:lstStyle/>
          <a:p>
            <a:r>
              <a:rPr lang="en-US" dirty="0" smtClean="0"/>
              <a:t>(Handouts, pp. 24-27)</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064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064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064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064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064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064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064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064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4064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240642">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240642">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240642">
                                            <p:txEl>
                                              <p:pRg st="11" end="11"/>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240642">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0642"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2"/>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b="1"/>
              <a:t> </a:t>
            </a:r>
          </a:p>
        </p:txBody>
      </p:sp>
      <p:sp>
        <p:nvSpPr>
          <p:cNvPr id="33795" name="Text Box 3"/>
          <p:cNvSpPr txBox="1">
            <a:spLocks noChangeArrowheads="1"/>
          </p:cNvSpPr>
          <p:nvPr/>
        </p:nvSpPr>
        <p:spPr bwMode="auto">
          <a:xfrm>
            <a:off x="0" y="6035675"/>
            <a:ext cx="91440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a:t>Read Jonah 2:2-9</a:t>
            </a:r>
          </a:p>
          <a:p>
            <a:pPr algn="ctr"/>
            <a:r>
              <a:rPr lang="en-US" altLang="en-US" b="1"/>
              <a:t>What type of Psalm is this?</a:t>
            </a:r>
          </a:p>
        </p:txBody>
      </p:sp>
      <p:sp>
        <p:nvSpPr>
          <p:cNvPr id="33796" name="Text Box 4"/>
          <p:cNvSpPr txBox="1">
            <a:spLocks noChangeArrowheads="1"/>
          </p:cNvSpPr>
          <p:nvPr/>
        </p:nvSpPr>
        <p:spPr bwMode="auto">
          <a:xfrm>
            <a:off x="0" y="685800"/>
            <a:ext cx="91440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chemeClr val="accent1"/>
                </a:solidFill>
              </a:rPr>
              <a:t>II.</a:t>
            </a:r>
            <a:r>
              <a:rPr lang="en-US" altLang="en-US" b="1"/>
              <a:t> </a:t>
            </a:r>
            <a:r>
              <a:rPr lang="en-US" altLang="en-US" b="1" i="1"/>
              <a:t>Psalms Outside the Psalter</a:t>
            </a:r>
            <a:r>
              <a:rPr lang="en-US" altLang="en-US" b="1"/>
              <a:t> (particularly in prophets)</a:t>
            </a:r>
          </a:p>
          <a:p>
            <a:r>
              <a:rPr lang="en-US" altLang="en-US" b="1"/>
              <a:t>1.	Ex. 15:1-18, 20-21, (Song of the Sea).</a:t>
            </a:r>
          </a:p>
          <a:p>
            <a:r>
              <a:rPr lang="en-US" altLang="en-US" b="1"/>
              <a:t>2.	Dt. 32:1-43, (Song of Moses).</a:t>
            </a:r>
          </a:p>
          <a:p>
            <a:r>
              <a:rPr lang="en-US" altLang="en-US" b="1"/>
              <a:t>3.	Jdg. 5:1-31, (Song of Deborah).</a:t>
            </a:r>
          </a:p>
          <a:p>
            <a:r>
              <a:rPr lang="en-US" altLang="en-US" b="1"/>
              <a:t>4.	1 Sam. 2:1-10, (Song of Hannah).</a:t>
            </a:r>
          </a:p>
          <a:p>
            <a:r>
              <a:rPr lang="en-US" altLang="en-US" b="1"/>
              <a:t>5.	2 Sam. 22:2-51, (Psalm of David, also Ps. 18).</a:t>
            </a:r>
          </a:p>
          <a:p>
            <a:r>
              <a:rPr lang="en-US" altLang="en-US" b="1"/>
              <a:t>6.	Isa. 12:4-6, (Thanksgiving).</a:t>
            </a:r>
          </a:p>
          <a:p>
            <a:r>
              <a:rPr lang="en-US" altLang="en-US" b="1"/>
              <a:t>7.	Isa. 39:9-20, (Song of Hezekiah).</a:t>
            </a:r>
          </a:p>
          <a:p>
            <a:r>
              <a:rPr lang="en-US" altLang="en-US" b="1"/>
              <a:t>8.	Isa. 42:10-12; 52:1-10.</a:t>
            </a:r>
          </a:p>
          <a:p>
            <a:r>
              <a:rPr lang="en-US" altLang="en-US" b="1"/>
              <a:t>9.	Hab. 3:2-19, (Hymn of Praise).</a:t>
            </a:r>
          </a:p>
          <a:p>
            <a:r>
              <a:rPr lang="en-US" altLang="en-US" b="1"/>
              <a:t>10.	Jonah 2:1-9 (Jonah's Prayer from the Belly of the Fish).</a:t>
            </a:r>
          </a:p>
          <a:p>
            <a:r>
              <a:rPr lang="en-US" altLang="en-US" b="1"/>
              <a:t>11.	Job 5:8-16; 9:10-14; 12:7-10, 13-25 (Hymns); 3:3-12, 13-19, 	20-26; 7:1-10, 12-21; 9:2-31; 10:1-22 (Laments.)</a:t>
            </a:r>
          </a:p>
          <a:p>
            <a:r>
              <a:rPr lang="en-US" altLang="en-US" b="1"/>
              <a:t>12.	Jer. 15:15-18; 17:14-18; 18:9-23, (Laments) also Lam. Ch. 3,5.</a:t>
            </a:r>
          </a:p>
        </p:txBody>
      </p:sp>
      <p:sp>
        <p:nvSpPr>
          <p:cNvPr id="33797" name="Text Box 5"/>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  BACKGROUND ON PSALMS (2 of 8)</a:t>
            </a:r>
            <a:endParaRPr lang="en-US" altLang="en-US"/>
          </a:p>
        </p:txBody>
      </p:sp>
      <p:pic>
        <p:nvPicPr>
          <p:cNvPr id="33798" name="Picture 6" descr="har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0400" y="1143000"/>
            <a:ext cx="1989138" cy="313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Text Box 2"/>
          <p:cNvSpPr txBox="1">
            <a:spLocks noChangeArrowheads="1"/>
          </p:cNvSpPr>
          <p:nvPr/>
        </p:nvSpPr>
        <p:spPr bwMode="auto">
          <a:xfrm>
            <a:off x="0" y="533400"/>
            <a:ext cx="91440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chemeClr val="accent1"/>
                </a:solidFill>
              </a:rPr>
              <a:t>III</a:t>
            </a:r>
            <a:r>
              <a:rPr lang="en-US" altLang="en-US" b="1"/>
              <a:t>. </a:t>
            </a:r>
            <a:r>
              <a:rPr lang="en-US" altLang="en-US" b="1" i="1"/>
              <a:t>Growth of Psalter</a:t>
            </a:r>
            <a:endParaRPr lang="en-US" altLang="en-US" b="1"/>
          </a:p>
          <a:p>
            <a:r>
              <a:rPr lang="en-US" altLang="en-US" b="1"/>
              <a:t>      	A. 1st stage:	individual psalms</a:t>
            </a:r>
          </a:p>
          <a:p>
            <a:r>
              <a:rPr lang="en-US" altLang="en-US" b="1"/>
              <a:t>      	B. 2nd stage:	superscriptions/titles</a:t>
            </a:r>
          </a:p>
          <a:p>
            <a:r>
              <a:rPr lang="en-US" altLang="en-US" b="1"/>
              <a:t>      	C. 3rd stage:	collected according to titles (cf. Ps 72:20) by</a:t>
            </a:r>
            <a:br>
              <a:rPr lang="en-US" altLang="en-US" b="1"/>
            </a:br>
            <a:r>
              <a:rPr lang="en-US" altLang="en-US" b="1"/>
              <a:t>                 Levitical priests who were responsible for music (?)</a:t>
            </a:r>
          </a:p>
          <a:p>
            <a:r>
              <a:rPr lang="en-US" altLang="en-US" b="1"/>
              <a:t>      	</a:t>
            </a:r>
          </a:p>
        </p:txBody>
      </p:sp>
      <p:sp>
        <p:nvSpPr>
          <p:cNvPr id="34819" name="Text Box 3"/>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3...BACKGROUND ON PSALMS (3 of 8)</a:t>
            </a:r>
          </a:p>
        </p:txBody>
      </p:sp>
      <p:sp>
        <p:nvSpPr>
          <p:cNvPr id="243716" name="Text Box 4"/>
          <p:cNvSpPr txBox="1">
            <a:spLocks noChangeArrowheads="1"/>
          </p:cNvSpPr>
          <p:nvPr/>
        </p:nvSpPr>
        <p:spPr bwMode="auto">
          <a:xfrm>
            <a:off x="0" y="2819400"/>
            <a:ext cx="91440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u="sng"/>
              <a:t>Collections of Psalms Within the Psalter</a:t>
            </a:r>
          </a:p>
          <a:p>
            <a:r>
              <a:rPr lang="en-US" altLang="en-US" b="1"/>
              <a:t>1.	Davidic Collection, 3-41.</a:t>
            </a:r>
          </a:p>
          <a:p>
            <a:r>
              <a:rPr lang="en-US" altLang="en-US" b="1"/>
              <a:t>2.	Korah Musical Guild, 42-49.</a:t>
            </a:r>
          </a:p>
          <a:p>
            <a:r>
              <a:rPr lang="en-US" altLang="en-US" b="1"/>
              <a:t>3.	Davidic Collection, 51-72.</a:t>
            </a:r>
          </a:p>
          <a:p>
            <a:r>
              <a:rPr lang="en-US" altLang="en-US" b="1"/>
              <a:t>4.	Asaph Musical Guild, 73-78, Ps. 50.</a:t>
            </a:r>
          </a:p>
          <a:p>
            <a:r>
              <a:rPr lang="en-US" altLang="en-US" b="1"/>
              <a:t>5.	Various Musical Guilds, 84-89.</a:t>
            </a:r>
          </a:p>
          <a:p>
            <a:r>
              <a:rPr lang="en-US" altLang="en-US" b="1"/>
              <a:t>6.	Various Other Collections, 90-150, including</a:t>
            </a:r>
          </a:p>
          <a:p>
            <a:r>
              <a:rPr lang="en-US" altLang="en-US" b="1"/>
              <a:t>	(a)	Psalms of Yahweh's Kingship, 93-99.</a:t>
            </a:r>
          </a:p>
          <a:p>
            <a:r>
              <a:rPr lang="en-US" altLang="en-US" b="1"/>
              <a:t>	(b)	Psalms of Pilgrimage, 120-134.</a:t>
            </a:r>
          </a:p>
          <a:p>
            <a:r>
              <a:rPr lang="en-US" altLang="en-US" b="1"/>
              <a:t>	(c)	Hallelujah 104-106, 111-113, 135, 146, 150.</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371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371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371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3714">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3714">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8" fill="hold" grpId="0" nodeType="clickEffect">
                                  <p:stCondLst>
                                    <p:cond delay="0"/>
                                  </p:stCondLst>
                                  <p:childTnLst>
                                    <p:set>
                                      <p:cBhvr>
                                        <p:cTn id="26" dur="1" fill="hold">
                                          <p:stCondLst>
                                            <p:cond delay="0"/>
                                          </p:stCondLst>
                                        </p:cTn>
                                        <p:tgtEl>
                                          <p:spTgt spid="243716"/>
                                        </p:tgtEl>
                                        <p:attrNameLst>
                                          <p:attrName>style.visibility</p:attrName>
                                        </p:attrNameLst>
                                      </p:cBhvr>
                                      <p:to>
                                        <p:strVal val="visible"/>
                                      </p:to>
                                    </p:set>
                                    <p:anim calcmode="lin" valueType="num">
                                      <p:cBhvr additive="base">
                                        <p:cTn id="27" dur="500" fill="hold"/>
                                        <p:tgtEl>
                                          <p:spTgt spid="243716"/>
                                        </p:tgtEl>
                                        <p:attrNameLst>
                                          <p:attrName>ppt_x</p:attrName>
                                        </p:attrNameLst>
                                      </p:cBhvr>
                                      <p:tavLst>
                                        <p:tav tm="0">
                                          <p:val>
                                            <p:strVal val="0-#ppt_w/2"/>
                                          </p:val>
                                        </p:tav>
                                        <p:tav tm="100000">
                                          <p:val>
                                            <p:strVal val="#ppt_x"/>
                                          </p:val>
                                        </p:tav>
                                      </p:tavLst>
                                    </p:anim>
                                    <p:anim calcmode="lin" valueType="num">
                                      <p:cBhvr additive="base">
                                        <p:cTn id="28" dur="500" fill="hold"/>
                                        <p:tgtEl>
                                          <p:spTgt spid="24371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4" grpId="0" build="p" autoUpdateAnimBg="0"/>
      <p:bldP spid="243716"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0"/>
            <a:ext cx="9144000" cy="685800"/>
          </a:xfrm>
        </p:spPr>
        <p:txBody>
          <a:bodyPr/>
          <a:lstStyle/>
          <a:p>
            <a:pPr algn="ctr"/>
            <a:r>
              <a:rPr lang="en-US" altLang="en-US" sz="2400" b="1" smtClean="0"/>
              <a:t/>
            </a:r>
            <a:br>
              <a:rPr lang="en-US" altLang="en-US" sz="2400" b="1" smtClean="0"/>
            </a:br>
            <a:r>
              <a:rPr lang="en-US" altLang="en-US" sz="2400" b="1" smtClean="0"/>
              <a:t> </a:t>
            </a:r>
            <a:r>
              <a:rPr lang="en-US" altLang="en-US" sz="2000" b="1" u="sng" smtClean="0"/>
              <a:t>UNIT 3.  BACKGROUND ON PSALMS (4 of 8)</a:t>
            </a:r>
            <a:r>
              <a:rPr lang="en-US" altLang="en-US" sz="2400" b="1" smtClean="0"/>
              <a:t> </a:t>
            </a:r>
            <a:br>
              <a:rPr lang="en-US" altLang="en-US" sz="2400" b="1" smtClean="0"/>
            </a:br>
            <a:r>
              <a:rPr lang="en-US" altLang="en-US" sz="2400" b="1" smtClean="0"/>
              <a:t>D. 4th stage:	collection into “books”        Structure of the Psalter</a:t>
            </a:r>
          </a:p>
        </p:txBody>
      </p:sp>
      <p:sp>
        <p:nvSpPr>
          <p:cNvPr id="35843" name="Text Box 3"/>
          <p:cNvSpPr txBox="1">
            <a:spLocks noChangeArrowheads="1"/>
          </p:cNvSpPr>
          <p:nvPr/>
        </p:nvSpPr>
        <p:spPr bwMode="auto">
          <a:xfrm>
            <a:off x="228600" y="762000"/>
            <a:ext cx="5029200" cy="529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2200"/>
              <a:t>Book 1:  Psalms 1-41</a:t>
            </a:r>
          </a:p>
          <a:p>
            <a:pPr>
              <a:spcBef>
                <a:spcPct val="50000"/>
              </a:spcBef>
            </a:pPr>
            <a:r>
              <a:rPr lang="en-US" altLang="en-US" sz="2200"/>
              <a:t>	Concluding Doxology, 41:13</a:t>
            </a:r>
          </a:p>
          <a:p>
            <a:pPr>
              <a:spcBef>
                <a:spcPct val="50000"/>
              </a:spcBef>
            </a:pPr>
            <a:r>
              <a:rPr lang="en-US" altLang="en-US" sz="2200"/>
              <a:t>Book 2:  Psalms 42-72</a:t>
            </a:r>
          </a:p>
          <a:p>
            <a:pPr>
              <a:spcBef>
                <a:spcPct val="50000"/>
              </a:spcBef>
            </a:pPr>
            <a:r>
              <a:rPr lang="en-US" altLang="en-US" sz="2200"/>
              <a:t>	Concluding Doxology 72:18-19</a:t>
            </a:r>
          </a:p>
          <a:p>
            <a:pPr>
              <a:spcBef>
                <a:spcPct val="50000"/>
              </a:spcBef>
            </a:pPr>
            <a:r>
              <a:rPr lang="en-US" altLang="en-US" sz="2200"/>
              <a:t>Book 3:  Psalms 73-89</a:t>
            </a:r>
          </a:p>
          <a:p>
            <a:pPr>
              <a:spcBef>
                <a:spcPct val="50000"/>
              </a:spcBef>
            </a:pPr>
            <a:r>
              <a:rPr lang="en-US" altLang="en-US" sz="2200"/>
              <a:t>	Concluding Doxology 89:52</a:t>
            </a:r>
          </a:p>
          <a:p>
            <a:pPr>
              <a:spcBef>
                <a:spcPct val="50000"/>
              </a:spcBef>
            </a:pPr>
            <a:r>
              <a:rPr lang="en-US" altLang="en-US" sz="2200"/>
              <a:t>Book 4:  Psalms 90-106</a:t>
            </a:r>
          </a:p>
          <a:p>
            <a:pPr>
              <a:spcBef>
                <a:spcPct val="50000"/>
              </a:spcBef>
            </a:pPr>
            <a:r>
              <a:rPr lang="en-US" altLang="en-US" sz="2200"/>
              <a:t>	Concluding Doxology 106:48</a:t>
            </a:r>
          </a:p>
          <a:p>
            <a:pPr>
              <a:spcBef>
                <a:spcPct val="50000"/>
              </a:spcBef>
            </a:pPr>
            <a:r>
              <a:rPr lang="en-US" altLang="en-US" sz="2200"/>
              <a:t>Book 5:  107-150</a:t>
            </a:r>
          </a:p>
          <a:p>
            <a:pPr>
              <a:spcBef>
                <a:spcPct val="50000"/>
              </a:spcBef>
            </a:pPr>
            <a:r>
              <a:rPr lang="en-US" altLang="en-US" sz="2200"/>
              <a:t>	Concluding Doxology for 		entire Psalter, Psalm 150</a:t>
            </a:r>
          </a:p>
        </p:txBody>
      </p:sp>
      <p:sp>
        <p:nvSpPr>
          <p:cNvPr id="35844" name="Line 4"/>
          <p:cNvSpPr>
            <a:spLocks noChangeShapeType="1"/>
          </p:cNvSpPr>
          <p:nvPr/>
        </p:nvSpPr>
        <p:spPr bwMode="auto">
          <a:xfrm>
            <a:off x="5410200" y="762000"/>
            <a:ext cx="0" cy="5257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5" name="Line 5"/>
          <p:cNvSpPr>
            <a:spLocks noChangeShapeType="1"/>
          </p:cNvSpPr>
          <p:nvPr/>
        </p:nvSpPr>
        <p:spPr bwMode="auto">
          <a:xfrm flipH="1">
            <a:off x="0" y="762000"/>
            <a:ext cx="91440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6" name="Line 6"/>
          <p:cNvSpPr>
            <a:spLocks noChangeShapeType="1"/>
          </p:cNvSpPr>
          <p:nvPr/>
        </p:nvSpPr>
        <p:spPr bwMode="auto">
          <a:xfrm>
            <a:off x="0" y="1752600"/>
            <a:ext cx="541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7" name="Line 7"/>
          <p:cNvSpPr>
            <a:spLocks noChangeShapeType="1"/>
          </p:cNvSpPr>
          <p:nvPr/>
        </p:nvSpPr>
        <p:spPr bwMode="auto">
          <a:xfrm>
            <a:off x="0" y="2743200"/>
            <a:ext cx="541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8" name="Line 8"/>
          <p:cNvSpPr>
            <a:spLocks noChangeShapeType="1"/>
          </p:cNvSpPr>
          <p:nvPr/>
        </p:nvSpPr>
        <p:spPr bwMode="auto">
          <a:xfrm>
            <a:off x="0" y="3733800"/>
            <a:ext cx="541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49" name="Line 9"/>
          <p:cNvSpPr>
            <a:spLocks noChangeShapeType="1"/>
          </p:cNvSpPr>
          <p:nvPr/>
        </p:nvSpPr>
        <p:spPr bwMode="auto">
          <a:xfrm>
            <a:off x="0" y="4724400"/>
            <a:ext cx="5410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850" name="Text Box 10"/>
          <p:cNvSpPr txBox="1">
            <a:spLocks noChangeArrowheads="1"/>
          </p:cNvSpPr>
          <p:nvPr/>
        </p:nvSpPr>
        <p:spPr bwMode="auto">
          <a:xfrm>
            <a:off x="5410200" y="762000"/>
            <a:ext cx="3733800" cy="42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2200" u="sng"/>
              <a:t>God/Elohim</a:t>
            </a:r>
            <a:r>
              <a:rPr lang="en-US" altLang="en-US" sz="2200"/>
              <a:t>	</a:t>
            </a:r>
            <a:r>
              <a:rPr lang="en-US" altLang="en-US" sz="2200" u="sng"/>
              <a:t>Lord/Yahweh</a:t>
            </a:r>
            <a:endParaRPr lang="en-US" altLang="en-US" sz="2200"/>
          </a:p>
        </p:txBody>
      </p:sp>
      <p:sp>
        <p:nvSpPr>
          <p:cNvPr id="35851" name="AutoShape 11"/>
          <p:cNvSpPr>
            <a:spLocks/>
          </p:cNvSpPr>
          <p:nvPr/>
        </p:nvSpPr>
        <p:spPr bwMode="auto">
          <a:xfrm>
            <a:off x="5562600" y="2819400"/>
            <a:ext cx="304800" cy="3124200"/>
          </a:xfrm>
          <a:prstGeom prst="rightBrace">
            <a:avLst>
              <a:gd name="adj1" fmla="val 85417"/>
              <a:gd name="adj2" fmla="val 50000"/>
            </a:avLst>
          </a:prstGeom>
          <a:noFill/>
          <a:ln w="254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endParaRPr lang="en-US" altLang="en-US"/>
          </a:p>
        </p:txBody>
      </p:sp>
      <p:sp>
        <p:nvSpPr>
          <p:cNvPr id="35852" name="Line 12"/>
          <p:cNvSpPr>
            <a:spLocks noChangeShapeType="1"/>
          </p:cNvSpPr>
          <p:nvPr/>
        </p:nvSpPr>
        <p:spPr bwMode="auto">
          <a:xfrm>
            <a:off x="0" y="6019800"/>
            <a:ext cx="9144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4749" name="Text Box 13"/>
          <p:cNvSpPr txBox="1">
            <a:spLocks noChangeArrowheads="1"/>
          </p:cNvSpPr>
          <p:nvPr/>
        </p:nvSpPr>
        <p:spPr bwMode="auto">
          <a:xfrm>
            <a:off x="0" y="6338888"/>
            <a:ext cx="91440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2800"/>
              <a:t>Read Psalms 14 and 53.  What do you observe?</a:t>
            </a:r>
          </a:p>
        </p:txBody>
      </p:sp>
      <p:sp>
        <p:nvSpPr>
          <p:cNvPr id="244750" name="Text Box 14"/>
          <p:cNvSpPr txBox="1">
            <a:spLocks noChangeArrowheads="1"/>
          </p:cNvSpPr>
          <p:nvPr/>
        </p:nvSpPr>
        <p:spPr bwMode="auto">
          <a:xfrm>
            <a:off x="5867400" y="12954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a:t>15		272</a:t>
            </a:r>
          </a:p>
        </p:txBody>
      </p:sp>
      <p:sp>
        <p:nvSpPr>
          <p:cNvPr id="244751" name="Text Box 15"/>
          <p:cNvSpPr txBox="1">
            <a:spLocks noChangeArrowheads="1"/>
          </p:cNvSpPr>
          <p:nvPr/>
        </p:nvSpPr>
        <p:spPr bwMode="auto">
          <a:xfrm>
            <a:off x="5867400" y="20574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a:t>164		 30</a:t>
            </a:r>
          </a:p>
        </p:txBody>
      </p:sp>
      <p:sp>
        <p:nvSpPr>
          <p:cNvPr id="244752" name="Text Box 16"/>
          <p:cNvSpPr txBox="1">
            <a:spLocks noChangeArrowheads="1"/>
          </p:cNvSpPr>
          <p:nvPr/>
        </p:nvSpPr>
        <p:spPr bwMode="auto">
          <a:xfrm>
            <a:off x="5867400" y="41148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a:t>14		 370</a:t>
            </a:r>
          </a:p>
        </p:txBody>
      </p:sp>
      <p:sp>
        <p:nvSpPr>
          <p:cNvPr id="244753" name="Text Box 17"/>
          <p:cNvSpPr txBox="1">
            <a:spLocks noChangeArrowheads="1"/>
          </p:cNvSpPr>
          <p:nvPr/>
        </p:nvSpPr>
        <p:spPr bwMode="auto">
          <a:xfrm>
            <a:off x="3200400" y="1828800"/>
            <a:ext cx="2133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n-US" sz="2000" b="1">
                <a:solidFill>
                  <a:schemeClr val="accent1"/>
                </a:solidFill>
              </a:rPr>
              <a:t>Elohistic Psalter</a:t>
            </a: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4749"/>
                                        </p:tgtEl>
                                        <p:attrNameLst>
                                          <p:attrName>style.visibility</p:attrName>
                                        </p:attrNameLst>
                                      </p:cBhvr>
                                      <p:to>
                                        <p:strVal val="visible"/>
                                      </p:to>
                                    </p:set>
                                    <p:anim calcmode="lin" valueType="num">
                                      <p:cBhvr additive="base">
                                        <p:cTn id="7" dur="500" fill="hold"/>
                                        <p:tgtEl>
                                          <p:spTgt spid="244749"/>
                                        </p:tgtEl>
                                        <p:attrNameLst>
                                          <p:attrName>ppt_x</p:attrName>
                                        </p:attrNameLst>
                                      </p:cBhvr>
                                      <p:tavLst>
                                        <p:tav tm="0">
                                          <p:val>
                                            <p:strVal val="#ppt_x"/>
                                          </p:val>
                                        </p:tav>
                                        <p:tav tm="100000">
                                          <p:val>
                                            <p:strVal val="#ppt_x"/>
                                          </p:val>
                                        </p:tav>
                                      </p:tavLst>
                                    </p:anim>
                                    <p:anim calcmode="lin" valueType="num">
                                      <p:cBhvr additive="base">
                                        <p:cTn id="8" dur="500" fill="hold"/>
                                        <p:tgtEl>
                                          <p:spTgt spid="244749"/>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244750"/>
                                        </p:tgtEl>
                                        <p:attrNameLst>
                                          <p:attrName>style.visibility</p:attrName>
                                        </p:attrNameLst>
                                      </p:cBhvr>
                                      <p:to>
                                        <p:strVal val="visible"/>
                                      </p:to>
                                    </p:set>
                                    <p:anim calcmode="lin" valueType="num">
                                      <p:cBhvr additive="base">
                                        <p:cTn id="13" dur="500" fill="hold"/>
                                        <p:tgtEl>
                                          <p:spTgt spid="244750"/>
                                        </p:tgtEl>
                                        <p:attrNameLst>
                                          <p:attrName>ppt_x</p:attrName>
                                        </p:attrNameLst>
                                      </p:cBhvr>
                                      <p:tavLst>
                                        <p:tav tm="0">
                                          <p:val>
                                            <p:strVal val="1+#ppt_w/2"/>
                                          </p:val>
                                        </p:tav>
                                        <p:tav tm="100000">
                                          <p:val>
                                            <p:strVal val="#ppt_x"/>
                                          </p:val>
                                        </p:tav>
                                      </p:tavLst>
                                    </p:anim>
                                    <p:anim calcmode="lin" valueType="num">
                                      <p:cBhvr additive="base">
                                        <p:cTn id="14" dur="500" fill="hold"/>
                                        <p:tgtEl>
                                          <p:spTgt spid="244750"/>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500"/>
                            </p:stCondLst>
                            <p:childTnLst>
                              <p:par>
                                <p:cTn id="16" presetID="2" presetClass="entr" presetSubtype="2" fill="hold" grpId="0" nodeType="afterEffect">
                                  <p:stCondLst>
                                    <p:cond delay="0"/>
                                  </p:stCondLst>
                                  <p:childTnLst>
                                    <p:set>
                                      <p:cBhvr>
                                        <p:cTn id="17" dur="1" fill="hold">
                                          <p:stCondLst>
                                            <p:cond delay="0"/>
                                          </p:stCondLst>
                                        </p:cTn>
                                        <p:tgtEl>
                                          <p:spTgt spid="244751"/>
                                        </p:tgtEl>
                                        <p:attrNameLst>
                                          <p:attrName>style.visibility</p:attrName>
                                        </p:attrNameLst>
                                      </p:cBhvr>
                                      <p:to>
                                        <p:strVal val="visible"/>
                                      </p:to>
                                    </p:set>
                                    <p:anim calcmode="lin" valueType="num">
                                      <p:cBhvr additive="base">
                                        <p:cTn id="18" dur="500" fill="hold"/>
                                        <p:tgtEl>
                                          <p:spTgt spid="244751"/>
                                        </p:tgtEl>
                                        <p:attrNameLst>
                                          <p:attrName>ppt_x</p:attrName>
                                        </p:attrNameLst>
                                      </p:cBhvr>
                                      <p:tavLst>
                                        <p:tav tm="0">
                                          <p:val>
                                            <p:strVal val="1+#ppt_w/2"/>
                                          </p:val>
                                        </p:tav>
                                        <p:tav tm="100000">
                                          <p:val>
                                            <p:strVal val="#ppt_x"/>
                                          </p:val>
                                        </p:tav>
                                      </p:tavLst>
                                    </p:anim>
                                    <p:anim calcmode="lin" valueType="num">
                                      <p:cBhvr additive="base">
                                        <p:cTn id="19" dur="500" fill="hold"/>
                                        <p:tgtEl>
                                          <p:spTgt spid="244751"/>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1000"/>
                            </p:stCondLst>
                            <p:childTnLst>
                              <p:par>
                                <p:cTn id="21" presetID="2" presetClass="entr" presetSubtype="2" fill="hold" grpId="0" nodeType="afterEffect">
                                  <p:stCondLst>
                                    <p:cond delay="0"/>
                                  </p:stCondLst>
                                  <p:childTnLst>
                                    <p:set>
                                      <p:cBhvr>
                                        <p:cTn id="22" dur="1" fill="hold">
                                          <p:stCondLst>
                                            <p:cond delay="0"/>
                                          </p:stCondLst>
                                        </p:cTn>
                                        <p:tgtEl>
                                          <p:spTgt spid="244752"/>
                                        </p:tgtEl>
                                        <p:attrNameLst>
                                          <p:attrName>style.visibility</p:attrName>
                                        </p:attrNameLst>
                                      </p:cBhvr>
                                      <p:to>
                                        <p:strVal val="visible"/>
                                      </p:to>
                                    </p:set>
                                    <p:anim calcmode="lin" valueType="num">
                                      <p:cBhvr additive="base">
                                        <p:cTn id="23" dur="500" fill="hold"/>
                                        <p:tgtEl>
                                          <p:spTgt spid="244752"/>
                                        </p:tgtEl>
                                        <p:attrNameLst>
                                          <p:attrName>ppt_x</p:attrName>
                                        </p:attrNameLst>
                                      </p:cBhvr>
                                      <p:tavLst>
                                        <p:tav tm="0">
                                          <p:val>
                                            <p:strVal val="1+#ppt_w/2"/>
                                          </p:val>
                                        </p:tav>
                                        <p:tav tm="100000">
                                          <p:val>
                                            <p:strVal val="#ppt_x"/>
                                          </p:val>
                                        </p:tav>
                                      </p:tavLst>
                                    </p:anim>
                                    <p:anim calcmode="lin" valueType="num">
                                      <p:cBhvr additive="base">
                                        <p:cTn id="24" dur="500" fill="hold"/>
                                        <p:tgtEl>
                                          <p:spTgt spid="244752"/>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1500"/>
                            </p:stCondLst>
                            <p:childTnLst>
                              <p:par>
                                <p:cTn id="26" presetID="2" presetClass="entr" presetSubtype="8" fill="hold" grpId="0" nodeType="afterEffect">
                                  <p:stCondLst>
                                    <p:cond delay="0"/>
                                  </p:stCondLst>
                                  <p:childTnLst>
                                    <p:set>
                                      <p:cBhvr>
                                        <p:cTn id="27" dur="1" fill="hold">
                                          <p:stCondLst>
                                            <p:cond delay="0"/>
                                          </p:stCondLst>
                                        </p:cTn>
                                        <p:tgtEl>
                                          <p:spTgt spid="244753"/>
                                        </p:tgtEl>
                                        <p:attrNameLst>
                                          <p:attrName>style.visibility</p:attrName>
                                        </p:attrNameLst>
                                      </p:cBhvr>
                                      <p:to>
                                        <p:strVal val="visible"/>
                                      </p:to>
                                    </p:set>
                                    <p:anim calcmode="lin" valueType="num">
                                      <p:cBhvr additive="base">
                                        <p:cTn id="28" dur="500" fill="hold"/>
                                        <p:tgtEl>
                                          <p:spTgt spid="244753"/>
                                        </p:tgtEl>
                                        <p:attrNameLst>
                                          <p:attrName>ppt_x</p:attrName>
                                        </p:attrNameLst>
                                      </p:cBhvr>
                                      <p:tavLst>
                                        <p:tav tm="0">
                                          <p:val>
                                            <p:strVal val="0-#ppt_w/2"/>
                                          </p:val>
                                        </p:tav>
                                        <p:tav tm="100000">
                                          <p:val>
                                            <p:strVal val="#ppt_x"/>
                                          </p:val>
                                        </p:tav>
                                      </p:tavLst>
                                    </p:anim>
                                    <p:anim calcmode="lin" valueType="num">
                                      <p:cBhvr additive="base">
                                        <p:cTn id="29" dur="500" fill="hold"/>
                                        <p:tgtEl>
                                          <p:spTgt spid="24475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4749" grpId="0" autoUpdateAnimBg="0"/>
      <p:bldP spid="244750" grpId="0" autoUpdateAnimBg="0"/>
      <p:bldP spid="244751" grpId="0" autoUpdateAnimBg="0"/>
      <p:bldP spid="244752" grpId="0" autoUpdateAnimBg="0"/>
      <p:bldP spid="244753"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2"/>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  BACKGROUND ON PSALMS (5 of 8)</a:t>
            </a:r>
          </a:p>
        </p:txBody>
      </p:sp>
      <p:sp>
        <p:nvSpPr>
          <p:cNvPr id="10244" name="Text Box 3"/>
          <p:cNvSpPr txBox="1">
            <a:spLocks noChangeArrowheads="1"/>
          </p:cNvSpPr>
          <p:nvPr/>
        </p:nvSpPr>
        <p:spPr bwMode="auto">
          <a:xfrm>
            <a:off x="0" y="609600"/>
            <a:ext cx="845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      	</a:t>
            </a:r>
            <a:endParaRPr lang="en-US" altLang="en-US"/>
          </a:p>
        </p:txBody>
      </p:sp>
      <p:sp>
        <p:nvSpPr>
          <p:cNvPr id="245764" name="Text Box 4"/>
          <p:cNvSpPr txBox="1">
            <a:spLocks noChangeArrowheads="1"/>
          </p:cNvSpPr>
          <p:nvPr/>
        </p:nvSpPr>
        <p:spPr bwMode="auto">
          <a:xfrm>
            <a:off x="0" y="990600"/>
            <a:ext cx="9144000" cy="228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D. 4th stage:	collection into “books” (cont.)</a:t>
            </a:r>
            <a:endParaRPr lang="en-US" altLang="en-US"/>
          </a:p>
          <a:p>
            <a:r>
              <a:rPr lang="en-US" altLang="en-US" b="1"/>
              <a:t>Note parallel psalms/sections:</a:t>
            </a:r>
          </a:p>
          <a:p>
            <a:r>
              <a:rPr lang="en-US" altLang="en-US" b="1"/>
              <a:t>	Ps 14 = Ps 53</a:t>
            </a:r>
          </a:p>
          <a:p>
            <a:r>
              <a:rPr lang="en-US" altLang="en-US" b="1"/>
              <a:t>	Ps 40:13-17 = Ps 50</a:t>
            </a:r>
          </a:p>
          <a:p>
            <a:r>
              <a:rPr lang="en-US" altLang="en-US" b="1"/>
              <a:t>	Ps 57:7-11 +Ps 60:5-12 = Ps 108</a:t>
            </a:r>
            <a:endParaRPr lang="en-US" altLang="en-US"/>
          </a:p>
          <a:p>
            <a:endParaRPr lang="en-US" altLang="en-US"/>
          </a:p>
        </p:txBody>
      </p:sp>
      <p:sp>
        <p:nvSpPr>
          <p:cNvPr id="245765" name="Text Box 5"/>
          <p:cNvSpPr txBox="1">
            <a:spLocks noChangeArrowheads="1"/>
          </p:cNvSpPr>
          <p:nvPr/>
        </p:nvSpPr>
        <p:spPr bwMode="auto">
          <a:xfrm>
            <a:off x="0" y="3657600"/>
            <a:ext cx="9144000" cy="283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E.  5th Stage: Five Book Arrangement</a:t>
            </a:r>
          </a:p>
          <a:p>
            <a:endParaRPr lang="en-US" altLang="en-US" b="1"/>
          </a:p>
          <a:p>
            <a:r>
              <a:rPr lang="en-US" altLang="en-US" b="1"/>
              <a:t>	Pss 1-2 - Introduction</a:t>
            </a:r>
          </a:p>
          <a:p>
            <a:r>
              <a:rPr lang="en-US" altLang="en-US" b="1"/>
              <a:t>	Pss 145-50 - Finale</a:t>
            </a:r>
          </a:p>
          <a:p>
            <a:endParaRPr lang="en-US" altLang="en-US" b="1"/>
          </a:p>
          <a:p>
            <a:r>
              <a:rPr lang="en-US" altLang="en-US" b="1"/>
              <a:t>(3-year lectionary cycle, 4 per Sabbath?)</a:t>
            </a:r>
          </a:p>
          <a:p>
            <a:pPr>
              <a:spcBef>
                <a:spcPct val="50000"/>
              </a:spcBef>
            </a:pPr>
            <a:endParaRPr lang="en-US" altLang="en-US" b="1"/>
          </a:p>
        </p:txBody>
      </p:sp>
      <p:graphicFrame>
        <p:nvGraphicFramePr>
          <p:cNvPr id="10242" name="Object 6"/>
          <p:cNvGraphicFramePr>
            <a:graphicFrameLocks noChangeAspect="1"/>
          </p:cNvGraphicFramePr>
          <p:nvPr/>
        </p:nvGraphicFramePr>
        <p:xfrm>
          <a:off x="7086600" y="1295400"/>
          <a:ext cx="1579563" cy="4064000"/>
        </p:xfrm>
        <a:graphic>
          <a:graphicData uri="http://schemas.openxmlformats.org/presentationml/2006/ole">
            <mc:AlternateContent xmlns:mc="http://schemas.openxmlformats.org/markup-compatibility/2006">
              <mc:Choice xmlns:v="urn:schemas-microsoft-com:vml" Requires="v">
                <p:oleObj spid="_x0000_s10256" name="Clip" r:id="rId4" imgW="4671360" imgH="12016800" progId="MS_ClipArt_Gallery.5">
                  <p:embed/>
                </p:oleObj>
              </mc:Choice>
              <mc:Fallback>
                <p:oleObj name="Clip" r:id="rId4" imgW="4671360" imgH="12016800" progId="MS_ClipArt_Gallery.5">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6600" y="1295400"/>
                        <a:ext cx="1579563" cy="406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5764"/>
                                        </p:tgtEl>
                                        <p:attrNameLst>
                                          <p:attrName>style.visibility</p:attrName>
                                        </p:attrNameLst>
                                      </p:cBhvr>
                                      <p:to>
                                        <p:strVal val="visible"/>
                                      </p:to>
                                    </p:set>
                                    <p:anim calcmode="lin" valueType="num">
                                      <p:cBhvr additive="base">
                                        <p:cTn id="7" dur="500" fill="hold"/>
                                        <p:tgtEl>
                                          <p:spTgt spid="245764"/>
                                        </p:tgtEl>
                                        <p:attrNameLst>
                                          <p:attrName>ppt_x</p:attrName>
                                        </p:attrNameLst>
                                      </p:cBhvr>
                                      <p:tavLst>
                                        <p:tav tm="0">
                                          <p:val>
                                            <p:strVal val="0-#ppt_w/2"/>
                                          </p:val>
                                        </p:tav>
                                        <p:tav tm="100000">
                                          <p:val>
                                            <p:strVal val="#ppt_x"/>
                                          </p:val>
                                        </p:tav>
                                      </p:tavLst>
                                    </p:anim>
                                    <p:anim calcmode="lin" valueType="num">
                                      <p:cBhvr additive="base">
                                        <p:cTn id="8" dur="500" fill="hold"/>
                                        <p:tgtEl>
                                          <p:spTgt spid="24576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45765"/>
                                        </p:tgtEl>
                                        <p:attrNameLst>
                                          <p:attrName>style.visibility</p:attrName>
                                        </p:attrNameLst>
                                      </p:cBhvr>
                                      <p:to>
                                        <p:strVal val="visible"/>
                                      </p:to>
                                    </p:set>
                                    <p:anim calcmode="lin" valueType="num">
                                      <p:cBhvr additive="base">
                                        <p:cTn id="13" dur="500" fill="hold"/>
                                        <p:tgtEl>
                                          <p:spTgt spid="245765"/>
                                        </p:tgtEl>
                                        <p:attrNameLst>
                                          <p:attrName>ppt_x</p:attrName>
                                        </p:attrNameLst>
                                      </p:cBhvr>
                                      <p:tavLst>
                                        <p:tav tm="0">
                                          <p:val>
                                            <p:strVal val="0-#ppt_w/2"/>
                                          </p:val>
                                        </p:tav>
                                        <p:tav tm="100000">
                                          <p:val>
                                            <p:strVal val="#ppt_x"/>
                                          </p:val>
                                        </p:tav>
                                      </p:tavLst>
                                    </p:anim>
                                    <p:anim calcmode="lin" valueType="num">
                                      <p:cBhvr additive="base">
                                        <p:cTn id="14" dur="500" fill="hold"/>
                                        <p:tgtEl>
                                          <p:spTgt spid="24576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64" grpId="0" autoUpdateAnimBg="0"/>
      <p:bldP spid="24576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Text Box 2"/>
          <p:cNvSpPr txBox="1">
            <a:spLocks noChangeArrowheads="1"/>
          </p:cNvSpPr>
          <p:nvPr/>
        </p:nvSpPr>
        <p:spPr bwMode="auto">
          <a:xfrm>
            <a:off x="0" y="609600"/>
            <a:ext cx="9144000" cy="520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 	 IV. </a:t>
            </a:r>
            <a:r>
              <a:rPr lang="en-US" altLang="en-US" b="1" i="1"/>
              <a:t>Superscriptions/Titles</a:t>
            </a:r>
            <a:r>
              <a:rPr lang="en-US" altLang="en-US" b="1"/>
              <a:t> (126 psalms) [any postscripts?]</a:t>
            </a:r>
          </a:p>
          <a:p>
            <a:r>
              <a:rPr lang="en-US" altLang="en-US" b="1"/>
              <a:t>      		A. Types of information:</a:t>
            </a:r>
          </a:p>
          <a:p>
            <a:r>
              <a:rPr lang="en-US" altLang="en-US" b="1"/>
              <a:t>         			1.	linked to person with </a:t>
            </a:r>
            <a:r>
              <a:rPr lang="en-US" altLang="en-US" b="1" u="sng"/>
              <a:t>lamed</a:t>
            </a:r>
            <a:r>
              <a:rPr lang="en-US" altLang="en-US" b="1"/>
              <a:t> (to, for, by)</a:t>
            </a:r>
          </a:p>
          <a:p>
            <a:r>
              <a:rPr lang="en-US" altLang="en-US" b="1"/>
              <a:t>         			2. 	technical name for psalm types</a:t>
            </a:r>
          </a:p>
          <a:p>
            <a:r>
              <a:rPr lang="en-US" altLang="en-US" b="1"/>
              <a:t>         			3. 	musical terms</a:t>
            </a:r>
          </a:p>
          <a:p>
            <a:r>
              <a:rPr lang="en-US" altLang="en-US" b="1"/>
              <a:t>         			4. 	melody indicators</a:t>
            </a:r>
          </a:p>
          <a:p>
            <a:r>
              <a:rPr lang="en-US" altLang="en-US" b="1"/>
              <a:t>         			5. 	liturgical indicators</a:t>
            </a:r>
          </a:p>
          <a:p>
            <a:r>
              <a:rPr lang="en-US" altLang="en-US" b="1"/>
              <a:t>         			6. 	historical connection to life of David</a:t>
            </a:r>
          </a:p>
          <a:p>
            <a:r>
              <a:rPr lang="en-US" altLang="en-US" b="1"/>
              <a:t>      		</a:t>
            </a:r>
            <a:r>
              <a:rPr lang="en-US" altLang="en-US" b="1">
                <a:solidFill>
                  <a:schemeClr val="accent1"/>
                </a:solidFill>
              </a:rPr>
              <a:t>B. Evaluation:</a:t>
            </a:r>
          </a:p>
          <a:p>
            <a:r>
              <a:rPr lang="en-US" altLang="en-US" b="1"/>
              <a:t>         			</a:t>
            </a:r>
            <a:r>
              <a:rPr lang="en-US" altLang="en-US" b="1">
                <a:solidFill>
                  <a:schemeClr val="accent2"/>
                </a:solidFill>
              </a:rPr>
              <a:t>1.	</a:t>
            </a:r>
            <a:r>
              <a:rPr lang="en-US" altLang="en-US" b="1">
                <a:solidFill>
                  <a:schemeClr val="hlink"/>
                </a:solidFill>
              </a:rPr>
              <a:t>SEEM</a:t>
            </a:r>
            <a:r>
              <a:rPr lang="en-US" altLang="en-US" b="1">
                <a:solidFill>
                  <a:schemeClr val="accent2"/>
                </a:solidFill>
              </a:rPr>
              <a:t> to be secondary</a:t>
            </a:r>
          </a:p>
          <a:p>
            <a:r>
              <a:rPr lang="en-US" altLang="en-US" b="1">
                <a:solidFill>
                  <a:schemeClr val="accent2"/>
                </a:solidFill>
              </a:rPr>
              <a:t>         			2.	Cannot safely assume </a:t>
            </a:r>
            <a:r>
              <a:rPr lang="en-US" altLang="en-US" b="1" u="sng">
                <a:solidFill>
                  <a:schemeClr val="accent2"/>
                </a:solidFill>
              </a:rPr>
              <a:t>lamed</a:t>
            </a:r>
            <a:r>
              <a:rPr lang="en-US" altLang="en-US" b="1">
                <a:solidFill>
                  <a:schemeClr val="accent2"/>
                </a:solidFill>
              </a:rPr>
              <a:t> (A 1) </a:t>
            </a:r>
            <a:br>
              <a:rPr lang="en-US" altLang="en-US" b="1">
                <a:solidFill>
                  <a:schemeClr val="accent2"/>
                </a:solidFill>
              </a:rPr>
            </a:br>
            <a:r>
              <a:rPr lang="en-US" altLang="en-US" b="1">
                <a:solidFill>
                  <a:schemeClr val="accent2"/>
                </a:solidFill>
              </a:rPr>
              <a:t>				means 	author</a:t>
            </a:r>
          </a:p>
          <a:p>
            <a:r>
              <a:rPr lang="en-US" altLang="en-US" b="1">
                <a:solidFill>
                  <a:schemeClr val="accent2"/>
                </a:solidFill>
              </a:rPr>
              <a:t>         			3.	May be useful to read in light of </a:t>
            </a:r>
            <a:br>
              <a:rPr lang="en-US" altLang="en-US" b="1">
                <a:solidFill>
                  <a:schemeClr val="accent2"/>
                </a:solidFill>
              </a:rPr>
            </a:br>
            <a:r>
              <a:rPr lang="en-US" altLang="en-US" b="1">
                <a:solidFill>
                  <a:schemeClr val="accent2"/>
                </a:solidFill>
              </a:rPr>
              <a:t>				historical notices</a:t>
            </a:r>
            <a:r>
              <a:rPr lang="en-US" altLang="en-US" b="1"/>
              <a:t>  (</a:t>
            </a:r>
            <a:r>
              <a:rPr lang="en-US" altLang="en-US" b="1">
                <a:solidFill>
                  <a:schemeClr val="accent1"/>
                </a:solidFill>
              </a:rPr>
              <a:t>See Psalm 51</a:t>
            </a:r>
            <a:r>
              <a:rPr lang="en-US" altLang="en-US" b="1"/>
              <a:t>)</a:t>
            </a:r>
          </a:p>
        </p:txBody>
      </p:sp>
      <p:sp>
        <p:nvSpPr>
          <p:cNvPr id="11268" name="Text Box 3"/>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3...BACKGROUND ON PSALMS (6 of 8)</a:t>
            </a:r>
          </a:p>
        </p:txBody>
      </p:sp>
      <p:graphicFrame>
        <p:nvGraphicFramePr>
          <p:cNvPr id="246788" name="Object 4"/>
          <p:cNvGraphicFramePr>
            <a:graphicFrameLocks noChangeAspect="1"/>
          </p:cNvGraphicFramePr>
          <p:nvPr/>
        </p:nvGraphicFramePr>
        <p:xfrm flipH="1">
          <a:off x="0" y="3962400"/>
          <a:ext cx="1955800" cy="2895600"/>
        </p:xfrm>
        <a:graphic>
          <a:graphicData uri="http://schemas.openxmlformats.org/presentationml/2006/ole">
            <mc:AlternateContent xmlns:mc="http://schemas.openxmlformats.org/markup-compatibility/2006">
              <mc:Choice xmlns:v="urn:schemas-microsoft-com:vml" Requires="v">
                <p:oleObj spid="_x0000_s11277" name="Clip" r:id="rId4" imgW="1494720" imgH="1827720" progId="MS_ClipArt_Gallery.5">
                  <p:embed/>
                </p:oleObj>
              </mc:Choice>
              <mc:Fallback>
                <p:oleObj name="Clip" r:id="rId4" imgW="1494720" imgH="1827720" progId="MS_ClipArt_Gallery.5">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flipH="1">
                        <a:off x="0" y="3962400"/>
                        <a:ext cx="1955800" cy="289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678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678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678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6786">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6786">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6786">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6786">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6786">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46786">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246786">
                                            <p:txEl>
                                              <p:pRg st="9" end="9"/>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246786">
                                            <p:txEl>
                                              <p:pRg st="10" end="10"/>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246786">
                                            <p:txEl>
                                              <p:pRg st="11" end="11"/>
                                            </p:txEl>
                                          </p:spTgt>
                                        </p:tgtEl>
                                        <p:attrNameLst>
                                          <p:attrName>style.visibility</p:attrName>
                                        </p:attrNameLst>
                                      </p:cBhvr>
                                      <p:to>
                                        <p:strVal val="visible"/>
                                      </p:to>
                                    </p:set>
                                  </p:childTnLst>
                                </p:cTn>
                              </p:par>
                            </p:childTnLst>
                          </p:cTn>
                        </p:par>
                        <p:par>
                          <p:cTn id="51" fill="hold" nodeType="afterGroup">
                            <p:stCondLst>
                              <p:cond delay="500"/>
                            </p:stCondLst>
                            <p:childTnLst>
                              <p:par>
                                <p:cTn id="52" presetID="3" presetClass="entr" presetSubtype="10" fill="hold" nodeType="afterEffect">
                                  <p:stCondLst>
                                    <p:cond delay="0"/>
                                  </p:stCondLst>
                                  <p:childTnLst>
                                    <p:set>
                                      <p:cBhvr>
                                        <p:cTn id="53" dur="1" fill="hold">
                                          <p:stCondLst>
                                            <p:cond delay="0"/>
                                          </p:stCondLst>
                                        </p:cTn>
                                        <p:tgtEl>
                                          <p:spTgt spid="246788"/>
                                        </p:tgtEl>
                                        <p:attrNameLst>
                                          <p:attrName>style.visibility</p:attrName>
                                        </p:attrNameLst>
                                      </p:cBhvr>
                                      <p:to>
                                        <p:strVal val="visible"/>
                                      </p:to>
                                    </p:set>
                                    <p:animEffect transition="in" filter="blinds(horizontal)">
                                      <p:cBhvr>
                                        <p:cTn id="54" dur="500"/>
                                        <p:tgtEl>
                                          <p:spTgt spid="246788"/>
                                        </p:tgtEl>
                                      </p:cBhvr>
                                    </p:animEffect>
                                  </p:childTnLst>
                                  <p:subTnLst>
                                    <p:audio>
                                      <p:cMediaNode>
                                        <p:cTn display="0" masterRel="sameClick">
                                          <p:stCondLst>
                                            <p:cond evt="begin" delay="0">
                                              <p:tn val="52"/>
                                            </p:cond>
                                          </p:stCondLst>
                                          <p:endCondLst>
                                            <p:cond evt="onStopAudio" delay="0">
                                              <p:tgtEl>
                                                <p:sldTgt/>
                                              </p:tgtEl>
                                            </p:cond>
                                          </p:endCondLst>
                                        </p:cTn>
                                        <p:tgtEl>
                                          <p:sndTgt r:embed="rId3" name="j0074828.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78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Text Box 2"/>
          <p:cNvSpPr txBox="1">
            <a:spLocks noChangeArrowheads="1"/>
          </p:cNvSpPr>
          <p:nvPr/>
        </p:nvSpPr>
        <p:spPr bwMode="auto">
          <a:xfrm>
            <a:off x="0" y="558800"/>
            <a:ext cx="9144000" cy="629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 </a:t>
            </a:r>
            <a:r>
              <a:rPr lang="en-US" altLang="en-US" b="1">
                <a:solidFill>
                  <a:schemeClr val="accent1"/>
                </a:solidFill>
              </a:rPr>
              <a:t>V. </a:t>
            </a:r>
            <a:r>
              <a:rPr lang="en-US" altLang="en-US" b="1" i="1">
                <a:solidFill>
                  <a:schemeClr val="accent1"/>
                </a:solidFill>
              </a:rPr>
              <a:t>Theological Basis and/or Implications</a:t>
            </a:r>
            <a:r>
              <a:rPr lang="en-US" altLang="en-US" b="1">
                <a:solidFill>
                  <a:schemeClr val="accent1"/>
                </a:solidFill>
              </a:rPr>
              <a:t> </a:t>
            </a:r>
          </a:p>
          <a:p>
            <a:r>
              <a:rPr lang="en-US" altLang="en-US" b="1"/>
              <a:t>      Each psalm has own distinct message; but some generalizations:</a:t>
            </a:r>
          </a:p>
          <a:p>
            <a:r>
              <a:rPr lang="en-US" altLang="en-US" b="1"/>
              <a:t>      	</a:t>
            </a:r>
            <a:r>
              <a:rPr lang="en-US" altLang="en-US" b="1">
                <a:solidFill>
                  <a:schemeClr val="accent1"/>
                </a:solidFill>
              </a:rPr>
              <a:t>A. Petitions:</a:t>
            </a:r>
          </a:p>
          <a:p>
            <a:r>
              <a:rPr lang="en-US" altLang="en-US" b="1">
                <a:solidFill>
                  <a:schemeClr val="accent1"/>
                </a:solidFill>
              </a:rPr>
              <a:t>         		1.	God is to be approached boldly, with complete 			openness</a:t>
            </a:r>
          </a:p>
          <a:p>
            <a:r>
              <a:rPr lang="en-US" altLang="en-US" b="1">
                <a:solidFill>
                  <a:schemeClr val="accent1"/>
                </a:solidFill>
              </a:rPr>
              <a:t>         		2.	Even in despair, the psalmist expressed trust</a:t>
            </a:r>
          </a:p>
          <a:p>
            <a:endParaRPr lang="en-US" altLang="en-US" b="1"/>
          </a:p>
          <a:p>
            <a:r>
              <a:rPr lang="en-US" altLang="en-US" b="1"/>
              <a:t>      	</a:t>
            </a:r>
            <a:r>
              <a:rPr lang="en-US" altLang="en-US" b="1">
                <a:solidFill>
                  <a:schemeClr val="hlink"/>
                </a:solidFill>
              </a:rPr>
              <a:t>B. Thanksgivings:</a:t>
            </a:r>
          </a:p>
          <a:p>
            <a:r>
              <a:rPr lang="en-US" altLang="en-US" b="1">
                <a:solidFill>
                  <a:schemeClr val="hlink"/>
                </a:solidFill>
              </a:rPr>
              <a:t>         		1.	God is to be thanked by testimony before 				community in celebration</a:t>
            </a:r>
          </a:p>
          <a:p>
            <a:r>
              <a:rPr lang="en-US" altLang="en-US" b="1">
                <a:solidFill>
                  <a:schemeClr val="hlink"/>
                </a:solidFill>
              </a:rPr>
              <a:t>         		2.	God is experientially knowable</a:t>
            </a:r>
          </a:p>
          <a:p>
            <a:r>
              <a:rPr lang="en-US" altLang="en-US" b="1">
                <a:solidFill>
                  <a:schemeClr val="hlink"/>
                </a:solidFill>
              </a:rPr>
              <a:t>         		3.	Faith in God who acts on their behalf</a:t>
            </a:r>
          </a:p>
          <a:p>
            <a:endParaRPr lang="en-US" altLang="en-US" b="1">
              <a:solidFill>
                <a:schemeClr val="hlink"/>
              </a:solidFill>
            </a:endParaRPr>
          </a:p>
          <a:p>
            <a:r>
              <a:rPr lang="en-US" altLang="en-US" b="1"/>
              <a:t>      	</a:t>
            </a:r>
            <a:r>
              <a:rPr lang="en-US" altLang="en-US" b="1">
                <a:solidFill>
                  <a:schemeClr val="accent2"/>
                </a:solidFill>
              </a:rPr>
              <a:t>C. Hymns:</a:t>
            </a:r>
          </a:p>
          <a:p>
            <a:r>
              <a:rPr lang="en-US" altLang="en-US" b="1">
                <a:solidFill>
                  <a:schemeClr val="accent2"/>
                </a:solidFill>
              </a:rPr>
              <a:t>         		1.	God is worthy of praise</a:t>
            </a:r>
          </a:p>
          <a:p>
            <a:r>
              <a:rPr lang="en-US" altLang="en-US" b="1">
                <a:solidFill>
                  <a:schemeClr val="accent2"/>
                </a:solidFill>
              </a:rPr>
              <a:t>         		2.	God, who is majestic and sovereign, graciously 			condescends to care for those who trust God</a:t>
            </a:r>
            <a:r>
              <a:rPr lang="en-US" altLang="en-US" b="1"/>
              <a:t>  </a:t>
            </a:r>
          </a:p>
        </p:txBody>
      </p:sp>
      <p:sp>
        <p:nvSpPr>
          <p:cNvPr id="36867" name="Text Box 3"/>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3...BACKGROUND ON PSALMS (7 of 8)</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781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7810">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7810">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7810">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7810">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7810">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7810">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247810">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247810">
                                            <p:txEl>
                                              <p:pRg st="9" end="9"/>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247810">
                                            <p:txEl>
                                              <p:pRg st="11" end="11"/>
                                            </p:txEl>
                                          </p:spTgt>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499"/>
                                          </p:stCondLst>
                                        </p:cTn>
                                        <p:tgtEl>
                                          <p:spTgt spid="247810">
                                            <p:txEl>
                                              <p:pRg st="12" end="12"/>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247810">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Text Box 2"/>
          <p:cNvSpPr txBox="1">
            <a:spLocks noChangeArrowheads="1"/>
          </p:cNvSpPr>
          <p:nvPr/>
        </p:nvSpPr>
        <p:spPr bwMode="auto">
          <a:xfrm>
            <a:off x="0" y="762000"/>
            <a:ext cx="91440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60425" indent="-860425">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solidFill>
                  <a:schemeClr val="accent1"/>
                </a:solidFill>
              </a:rPr>
              <a:t>VI. </a:t>
            </a:r>
            <a:r>
              <a:rPr lang="en-US" altLang="en-US" b="1" i="1">
                <a:solidFill>
                  <a:schemeClr val="accent1"/>
                </a:solidFill>
              </a:rPr>
              <a:t>Principles for Application</a:t>
            </a:r>
          </a:p>
          <a:p>
            <a:r>
              <a:rPr lang="en-US" altLang="en-US" b="1"/>
              <a:t>      A. Can I identify or empathize with the psalmist's situation and/or feelings? (subjective)</a:t>
            </a:r>
          </a:p>
          <a:p>
            <a:r>
              <a:rPr lang="en-US" altLang="en-US" b="1"/>
              <a:t>      B. Can/should this psalm provide a model for me when speaking to God or others about God? (subjective)</a:t>
            </a:r>
          </a:p>
          <a:p>
            <a:r>
              <a:rPr lang="en-US" altLang="en-US" b="1"/>
              <a:t>      		</a:t>
            </a:r>
            <a:r>
              <a:rPr lang="en-US" altLang="en-US" b="1">
                <a:solidFill>
                  <a:schemeClr val="hlink"/>
                </a:solidFill>
              </a:rPr>
              <a:t>Caution: elements of imprecation</a:t>
            </a:r>
          </a:p>
          <a:p>
            <a:r>
              <a:rPr lang="en-US" altLang="en-US" b="1"/>
              <a:t>      C. What is the psalmist teaching about the God-humanity relationship and/or about how life works? (objective)</a:t>
            </a:r>
          </a:p>
          <a:p>
            <a:r>
              <a:rPr lang="en-US" altLang="en-US" b="1"/>
              <a:t>	</a:t>
            </a:r>
            <a:r>
              <a:rPr lang="en-US" altLang="en-US" b="1">
                <a:solidFill>
                  <a:schemeClr val="hlink"/>
                </a:solidFill>
              </a:rPr>
              <a:t>Caution: not the same as explicitly taught doctrine</a:t>
            </a:r>
          </a:p>
          <a:p>
            <a:r>
              <a:rPr lang="en-US" altLang="en-US" b="1"/>
              <a:t>	</a:t>
            </a:r>
          </a:p>
        </p:txBody>
      </p:sp>
      <p:sp>
        <p:nvSpPr>
          <p:cNvPr id="37891" name="Text Box 3"/>
          <p:cNvSpPr txBox="1">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b="1" u="sng"/>
              <a:t>UNIT 3...BACKGROUND ON PSALMS (8 of 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4883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48834">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48834">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48834">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48834">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48834">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4883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4"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304800" y="304800"/>
            <a:ext cx="8686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Personal Summary</a:t>
            </a:r>
          </a:p>
          <a:p>
            <a:endParaRPr lang="en-US" altLang="en-US" b="1" dirty="0"/>
          </a:p>
          <a:p>
            <a:r>
              <a:rPr lang="en-US" altLang="en-US" b="1" dirty="0"/>
              <a:t>B. </a:t>
            </a:r>
            <a:r>
              <a:rPr lang="en-US" altLang="en-US" b="1" dirty="0" smtClean="0"/>
              <a:t>6.</a:t>
            </a:r>
            <a:r>
              <a:rPr lang="en-US" altLang="en-US" b="1" dirty="0"/>
              <a:t>	Obj.: Reflect on the value of the </a:t>
            </a:r>
            <a:r>
              <a:rPr lang="en-US" altLang="en-US" b="1" dirty="0" err="1"/>
              <a:t>hymnic</a:t>
            </a:r>
            <a:r>
              <a:rPr lang="en-US" altLang="en-US" b="1" dirty="0"/>
              <a:t> literature for Christian faith and practice.</a:t>
            </a:r>
          </a:p>
          <a:p>
            <a:r>
              <a:rPr lang="en-US" altLang="en-US" b="1" dirty="0"/>
              <a:t>	(W) Based on the above assignments regarding the Psalms and Temple worship, explain, as if speaking to a member of your congregation, why it is valuable for Christians to read and study the Psalms.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0" y="762000"/>
            <a:ext cx="91440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spcBef>
                <a:spcPct val="50000"/>
              </a:spcBef>
            </a:pPr>
            <a:r>
              <a:rPr lang="en-US" altLang="en-US" sz="4000" b="1"/>
              <a:t>PROPHETIC LITERATURE</a:t>
            </a:r>
          </a:p>
        </p:txBody>
      </p:sp>
      <p:pic>
        <p:nvPicPr>
          <p:cNvPr id="39939" name="Picture 6" descr="BD07698_[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87688" y="1752600"/>
            <a:ext cx="1797050" cy="464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ext Box 2"/>
          <p:cNvSpPr txBox="1">
            <a:spLocks noChangeArrowheads="1"/>
          </p:cNvSpPr>
          <p:nvPr/>
        </p:nvSpPr>
        <p:spPr bwMode="auto">
          <a:xfrm>
            <a:off x="152400" y="228600"/>
            <a:ext cx="8534400" cy="6062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2800" b="1" dirty="0"/>
              <a:t>DAY 4</a:t>
            </a:r>
            <a:endParaRPr lang="en-US" altLang="en-US" b="1" dirty="0">
              <a:latin typeface="Courier New" pitchFamily="49" charset="0"/>
            </a:endParaRPr>
          </a:p>
          <a:p>
            <a:r>
              <a:rPr lang="en-US" altLang="en-US" b="1" u="sng" dirty="0"/>
              <a:t>Assign:</a:t>
            </a:r>
            <a:r>
              <a:rPr lang="en-US" altLang="en-US" b="1" dirty="0"/>
              <a:t>  </a:t>
            </a:r>
          </a:p>
          <a:p>
            <a:pPr>
              <a:buFontTx/>
              <a:buAutoNum type="arabicParenR"/>
            </a:pPr>
            <a:r>
              <a:rPr lang="en-US" altLang="en-US" b="1" dirty="0"/>
              <a:t>Daily Journal</a:t>
            </a:r>
          </a:p>
          <a:p>
            <a:pPr>
              <a:buFontTx/>
              <a:buAutoNum type="arabicParenR"/>
            </a:pPr>
            <a:r>
              <a:rPr lang="en-US" altLang="en-US" b="1" dirty="0"/>
              <a:t>#10 Nahum</a:t>
            </a:r>
          </a:p>
          <a:p>
            <a:pPr>
              <a:buFontTx/>
              <a:buAutoNum type="arabicParenR"/>
            </a:pPr>
            <a:r>
              <a:rPr lang="en-US" altLang="en-US" b="1" dirty="0"/>
              <a:t>#</a:t>
            </a:r>
            <a:r>
              <a:rPr lang="en-US" altLang="en-US" b="1"/>
              <a:t>11 </a:t>
            </a:r>
            <a:r>
              <a:rPr lang="en-US" altLang="en-US" b="1" smtClean="0"/>
              <a:t>Ezekiel</a:t>
            </a:r>
            <a:endParaRPr lang="en-US" altLang="en-US" b="1" dirty="0"/>
          </a:p>
          <a:p>
            <a:pPr>
              <a:buFontTx/>
              <a:buAutoNum type="arabicParenR"/>
            </a:pPr>
            <a:r>
              <a:rPr lang="en-US" altLang="en-US" b="1" dirty="0"/>
              <a:t>#12 Jonah</a:t>
            </a:r>
          </a:p>
          <a:p>
            <a:pPr>
              <a:buFontTx/>
              <a:buAutoNum type="arabicParenR"/>
            </a:pPr>
            <a:r>
              <a:rPr lang="en-US" altLang="en-US" b="1" dirty="0"/>
              <a:t>#13 NT use of OT</a:t>
            </a:r>
          </a:p>
          <a:p>
            <a:pPr>
              <a:buFontTx/>
              <a:buAutoNum type="arabicParenR"/>
            </a:pPr>
            <a:r>
              <a:rPr lang="en-US" altLang="en-US" b="1" dirty="0"/>
              <a:t>Review for discussion:  C. #’s </a:t>
            </a:r>
            <a:r>
              <a:rPr lang="en-US" altLang="en-US" b="1" dirty="0" smtClean="0"/>
              <a:t>4-16</a:t>
            </a:r>
            <a:endParaRPr lang="en-US" altLang="en-US" b="1" u="sng" dirty="0"/>
          </a:p>
          <a:p>
            <a:endParaRPr lang="en-US" altLang="en-US" b="1" u="sng" dirty="0"/>
          </a:p>
          <a:p>
            <a:endParaRPr lang="en-US" altLang="en-US" b="1" dirty="0"/>
          </a:p>
          <a:p>
            <a:r>
              <a:rPr lang="en-US" altLang="en-US" b="1" u="sng" dirty="0"/>
              <a:t>Day Objectives:</a:t>
            </a:r>
          </a:p>
          <a:p>
            <a:pPr>
              <a:buFontTx/>
              <a:buAutoNum type="arabicParenR"/>
            </a:pPr>
            <a:r>
              <a:rPr lang="en-US" altLang="en-US" b="1" dirty="0"/>
              <a:t>Develop skill identifying and outlining psalms.</a:t>
            </a:r>
          </a:p>
          <a:p>
            <a:pPr>
              <a:buFontTx/>
              <a:buAutoNum type="arabicParenR"/>
            </a:pPr>
            <a:r>
              <a:rPr lang="en-US" altLang="en-US" b="1" dirty="0"/>
              <a:t>Develop skill diagramming balanced thought structures.</a:t>
            </a:r>
          </a:p>
          <a:p>
            <a:pPr>
              <a:buFontTx/>
              <a:buAutoNum type="arabicParenR"/>
            </a:pPr>
            <a:r>
              <a:rPr lang="en-US" altLang="en-US" b="1" dirty="0"/>
              <a:t>Explain the background to the Book of Psalms.</a:t>
            </a:r>
          </a:p>
          <a:p>
            <a:pPr>
              <a:buFontTx/>
              <a:buAutoNum type="arabicParenR"/>
            </a:pPr>
            <a:r>
              <a:rPr lang="en-US" altLang="en-US" b="1" dirty="0"/>
              <a:t>Identify the nature of biblical prophecy and prophetic literature.</a:t>
            </a:r>
          </a:p>
        </p:txBody>
      </p:sp>
      <p:graphicFrame>
        <p:nvGraphicFramePr>
          <p:cNvPr id="1026" name="Object 1024"/>
          <p:cNvGraphicFramePr>
            <a:graphicFrameLocks noChangeAspect="1"/>
          </p:cNvGraphicFramePr>
          <p:nvPr/>
        </p:nvGraphicFramePr>
        <p:xfrm>
          <a:off x="5562600" y="2743200"/>
          <a:ext cx="2133600" cy="1722438"/>
        </p:xfrm>
        <a:graphic>
          <a:graphicData uri="http://schemas.openxmlformats.org/presentationml/2006/ole">
            <mc:AlternateContent xmlns:mc="http://schemas.openxmlformats.org/markup-compatibility/2006">
              <mc:Choice xmlns:v="urn:schemas-microsoft-com:vml" Requires="v">
                <p:oleObj spid="_x0000_s1036" name="Clip" r:id="rId3" imgW="1891800" imgH="1526760" progId="MS_ClipArt_Gallery.5">
                  <p:embed/>
                </p:oleObj>
              </mc:Choice>
              <mc:Fallback>
                <p:oleObj name="Clip" r:id="rId3" imgW="1891800" imgH="1526760" progId="MS_ClipArt_Gallery.5">
                  <p:embed/>
                  <p:pic>
                    <p:nvPicPr>
                      <p:cNvPr id="0" name="Object 10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62600" y="2743200"/>
                        <a:ext cx="2133600" cy="17224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228600" y="228600"/>
            <a:ext cx="8915400" cy="5401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sz="2300" b="1" dirty="0"/>
              <a:t>C. 1.	Obj.: Explore why and how prophetic words might have been recorded.  (Case study)</a:t>
            </a:r>
          </a:p>
          <a:p>
            <a:r>
              <a:rPr lang="en-US" altLang="en-US" sz="2300" b="1" dirty="0"/>
              <a:t>Speculate:</a:t>
            </a:r>
          </a:p>
          <a:p>
            <a:r>
              <a:rPr lang="en-US" altLang="en-US" sz="2300" b="1" dirty="0"/>
              <a:t>a) (T) For what reasons, by whom, and in what form might this message have been preserved initially?  How much would you expect the initial preservation to agree in form and content with what was literally spoken?</a:t>
            </a:r>
          </a:p>
          <a:p>
            <a:r>
              <a:rPr lang="en-US" altLang="en-US" sz="2300" b="1" dirty="0"/>
              <a:t>b) (T) For what reasons, by whom, and in what form would this account have been preserved for later generations?  How much would you expect this later account to agree in form and content with the first account?</a:t>
            </a:r>
          </a:p>
          <a:p>
            <a:r>
              <a:rPr lang="en-US" altLang="en-US" sz="2300" b="1" dirty="0"/>
              <a:t>c) (W) What would you as a modern audience need to do or find out in order to understand the message as fully as possible?  What comparisons and contrast to this process would you expect to apply to the message of the biblical prophets?</a:t>
            </a:r>
          </a:p>
        </p:txBody>
      </p:sp>
      <p:sp>
        <p:nvSpPr>
          <p:cNvPr id="3" name="TextBox 2"/>
          <p:cNvSpPr txBox="1"/>
          <p:nvPr/>
        </p:nvSpPr>
        <p:spPr>
          <a:xfrm>
            <a:off x="152400" y="5649129"/>
            <a:ext cx="8839200" cy="1200329"/>
          </a:xfrm>
          <a:prstGeom prst="rect">
            <a:avLst/>
          </a:prstGeom>
          <a:noFill/>
        </p:spPr>
        <p:txBody>
          <a:bodyPr>
            <a:spAutoFit/>
          </a:bodyPr>
          <a:lstStyle/>
          <a:p>
            <a:pPr>
              <a:defRPr/>
            </a:pPr>
            <a:r>
              <a:rPr lang="en-US" b="1" dirty="0">
                <a:solidFill>
                  <a:srgbClr val="C00000"/>
                </a:solidFill>
              </a:rPr>
              <a:t>Point:</a:t>
            </a:r>
            <a:r>
              <a:rPr lang="en-US" b="1" dirty="0">
                <a:solidFill>
                  <a:schemeClr val="accent1">
                    <a:lumMod val="75000"/>
                  </a:schemeClr>
                </a:solidFill>
              </a:rPr>
              <a:t> Following generations must have believed that what happened had continuing meaning/application.  They preserved the account.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4"/>
          <p:cNvSpPr txBox="1">
            <a:spLocks noChangeArrowheads="1"/>
          </p:cNvSpPr>
          <p:nvPr/>
        </p:nvSpPr>
        <p:spPr bwMode="auto">
          <a:xfrm>
            <a:off x="152400" y="304800"/>
            <a:ext cx="868680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C. 2.	Obj.: Form an overview of OT Prophets and Prophecy.</a:t>
            </a:r>
          </a:p>
          <a:p>
            <a:endParaRPr lang="en-US" altLang="en-US" b="1" dirty="0"/>
          </a:p>
          <a:p>
            <a:r>
              <a:rPr lang="en-US" altLang="en-US" b="1" dirty="0" err="1"/>
              <a:t>Prequestion</a:t>
            </a:r>
            <a:r>
              <a:rPr lang="en-US" altLang="en-US" b="1" dirty="0"/>
              <a:t> (W): Define "prophet," and "prophecy" based on your  own understanding.</a:t>
            </a:r>
          </a:p>
          <a:p>
            <a:endParaRPr lang="en-US" altLang="en-US" b="1" dirty="0"/>
          </a:p>
          <a:p>
            <a:r>
              <a:rPr lang="en-US" altLang="en-US" b="1" dirty="0"/>
              <a:t>Read a Bible dictionary article on “prophets, prophecy.”</a:t>
            </a:r>
          </a:p>
          <a:p>
            <a:endParaRPr lang="en-US" altLang="en-US" b="1" dirty="0"/>
          </a:p>
          <a:p>
            <a:r>
              <a:rPr lang="en-US" altLang="en-US" b="1" dirty="0"/>
              <a:t>(W) Explain how your definitions would change.  If they would not change, what is something new that you learned?</a:t>
            </a:r>
          </a:p>
        </p:txBody>
      </p:sp>
      <p:pic>
        <p:nvPicPr>
          <p:cNvPr id="43011" name="Picture 2" descr="C:\Documents and Settings\asu\Local Settings\Temporary Internet Files\Content.IE5\M1YTUH6L\MCj0353639000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62400" y="4162425"/>
            <a:ext cx="3240088" cy="2466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Text Box 2"/>
          <p:cNvSpPr txBox="1">
            <a:spLocks noChangeArrowheads="1"/>
          </p:cNvSpPr>
          <p:nvPr/>
        </p:nvSpPr>
        <p:spPr bwMode="auto">
          <a:xfrm>
            <a:off x="0" y="914400"/>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Factors which make them difficult to read:</a:t>
            </a:r>
          </a:p>
          <a:p>
            <a:r>
              <a:rPr lang="en-US" altLang="en-US" b="1" dirty="0"/>
              <a:t>   a) 	</a:t>
            </a:r>
            <a:endParaRPr lang="en-US" altLang="en-US" b="1" dirty="0" smtClean="0"/>
          </a:p>
          <a:p>
            <a:endParaRPr lang="en-US" altLang="en-US" b="1" dirty="0"/>
          </a:p>
          <a:p>
            <a:endParaRPr lang="en-US" altLang="en-US" b="1" dirty="0"/>
          </a:p>
          <a:p>
            <a:r>
              <a:rPr lang="en-US" altLang="en-US" b="1" dirty="0"/>
              <a:t>   b) 	</a:t>
            </a:r>
            <a:endParaRPr lang="en-US" altLang="en-US" b="1" dirty="0" smtClean="0"/>
          </a:p>
          <a:p>
            <a:endParaRPr lang="en-US" altLang="en-US" b="1" dirty="0"/>
          </a:p>
          <a:p>
            <a:endParaRPr lang="en-US" altLang="en-US" b="1" dirty="0"/>
          </a:p>
          <a:p>
            <a:r>
              <a:rPr lang="en-US" altLang="en-US" b="1" dirty="0"/>
              <a:t>   c) 	</a:t>
            </a:r>
          </a:p>
        </p:txBody>
      </p:sp>
      <p:sp>
        <p:nvSpPr>
          <p:cNvPr id="44035" name="Rectangle 3"/>
          <p:cNvSpPr>
            <a:spLocks noChangeArrowheads="1"/>
          </p:cNvSpPr>
          <p:nvPr/>
        </p:nvSpPr>
        <p:spPr bwMode="auto">
          <a:xfrm>
            <a:off x="0" y="0"/>
            <a:ext cx="91440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sz="3200" b="1"/>
              <a:t>Prophetic Books: Difficulties (1 of 3)</a:t>
            </a: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60098">
                                            <p:txEl>
                                              <p:pRg st="0" end="0"/>
                                            </p:txEl>
                                          </p:spTgt>
                                        </p:tgtEl>
                                        <p:attrNameLst>
                                          <p:attrName>style.visibility</p:attrName>
                                        </p:attrNameLst>
                                      </p:cBhvr>
                                      <p:to>
                                        <p:strVal val="visible"/>
                                      </p:to>
                                    </p:set>
                                    <p:anim calcmode="lin" valueType="num">
                                      <p:cBhvr additive="base">
                                        <p:cTn id="7" dur="500" fill="hold"/>
                                        <p:tgtEl>
                                          <p:spTgt spid="26009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60098">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60098">
                                            <p:txEl>
                                              <p:pRg st="1" end="1"/>
                                            </p:txEl>
                                          </p:spTgt>
                                        </p:tgtEl>
                                        <p:attrNameLst>
                                          <p:attrName>style.visibility</p:attrName>
                                        </p:attrNameLst>
                                      </p:cBhvr>
                                      <p:to>
                                        <p:strVal val="visible"/>
                                      </p:to>
                                    </p:set>
                                    <p:anim calcmode="lin" valueType="num">
                                      <p:cBhvr additive="base">
                                        <p:cTn id="13" dur="500" fill="hold"/>
                                        <p:tgtEl>
                                          <p:spTgt spid="26009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60098">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60098">
                                            <p:txEl>
                                              <p:pRg st="4" end="4"/>
                                            </p:txEl>
                                          </p:spTgt>
                                        </p:tgtEl>
                                        <p:attrNameLst>
                                          <p:attrName>style.visibility</p:attrName>
                                        </p:attrNameLst>
                                      </p:cBhvr>
                                      <p:to>
                                        <p:strVal val="visible"/>
                                      </p:to>
                                    </p:set>
                                    <p:anim calcmode="lin" valueType="num">
                                      <p:cBhvr additive="base">
                                        <p:cTn id="19" dur="500" fill="hold"/>
                                        <p:tgtEl>
                                          <p:spTgt spid="260098">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60098">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60098">
                                            <p:txEl>
                                              <p:pRg st="7" end="7"/>
                                            </p:txEl>
                                          </p:spTgt>
                                        </p:tgtEl>
                                        <p:attrNameLst>
                                          <p:attrName>style.visibility</p:attrName>
                                        </p:attrNameLst>
                                      </p:cBhvr>
                                      <p:to>
                                        <p:strVal val="visible"/>
                                      </p:to>
                                    </p:set>
                                    <p:anim calcmode="lin" valueType="num">
                                      <p:cBhvr additive="base">
                                        <p:cTn id="25" dur="500" fill="hold"/>
                                        <p:tgtEl>
                                          <p:spTgt spid="260098">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60098">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0098" grpId="0" build="p"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Text Box 2"/>
          <p:cNvSpPr txBox="1">
            <a:spLocks noChangeArrowheads="1"/>
          </p:cNvSpPr>
          <p:nvPr/>
        </p:nvSpPr>
        <p:spPr bwMode="auto">
          <a:xfrm>
            <a:off x="0" y="838200"/>
            <a:ext cx="9144000"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dirty="0"/>
              <a:t>   d) 	They have often been </a:t>
            </a:r>
            <a:r>
              <a:rPr lang="en-US" altLang="en-US" b="1" dirty="0">
                <a:solidFill>
                  <a:schemeClr val="accent1"/>
                </a:solidFill>
              </a:rPr>
              <a:t>shaped by two processes</a:t>
            </a:r>
            <a:r>
              <a:rPr lang="en-US" altLang="en-US" b="1" dirty="0"/>
              <a:t>: </a:t>
            </a:r>
            <a:br>
              <a:rPr lang="en-US" altLang="en-US" b="1" dirty="0"/>
            </a:br>
            <a:endParaRPr lang="en-US" altLang="en-US" b="1" dirty="0"/>
          </a:p>
          <a:p>
            <a:r>
              <a:rPr lang="en-US" altLang="en-US" b="1" dirty="0"/>
              <a:t>            1</a:t>
            </a:r>
            <a:r>
              <a:rPr lang="en-US" altLang="en-US" b="1" dirty="0" smtClean="0"/>
              <a:t>)</a:t>
            </a:r>
          </a:p>
          <a:p>
            <a:endParaRPr lang="en-US" altLang="en-US" b="1" dirty="0"/>
          </a:p>
          <a:p>
            <a:endParaRPr lang="en-US" altLang="en-US" b="1" dirty="0"/>
          </a:p>
          <a:p>
            <a:r>
              <a:rPr lang="en-US" altLang="en-US" b="1" dirty="0"/>
              <a:t>            2</a:t>
            </a:r>
            <a:r>
              <a:rPr lang="en-US" altLang="en-US" b="1" dirty="0" smtClean="0"/>
              <a:t>)</a:t>
            </a:r>
          </a:p>
          <a:p>
            <a:endParaRPr lang="en-US" altLang="en-US" b="1" dirty="0"/>
          </a:p>
          <a:p>
            <a:endParaRPr lang="en-US" altLang="en-US" b="1" dirty="0"/>
          </a:p>
          <a:p>
            <a:r>
              <a:rPr lang="en-US" altLang="en-US" b="1" dirty="0"/>
              <a:t>            It is now often difficult to reconstruct the process of   </a:t>
            </a:r>
            <a:br>
              <a:rPr lang="en-US" altLang="en-US" b="1" dirty="0"/>
            </a:br>
            <a:r>
              <a:rPr lang="en-US" altLang="en-US" b="1" dirty="0"/>
              <a:t>            development of a prophetic book into the final written</a:t>
            </a:r>
            <a:br>
              <a:rPr lang="en-US" altLang="en-US" b="1" dirty="0"/>
            </a:br>
            <a:r>
              <a:rPr lang="en-US" altLang="en-US" b="1" dirty="0"/>
              <a:t>            form and get back to the original historical setting and </a:t>
            </a:r>
            <a:br>
              <a:rPr lang="en-US" altLang="en-US" b="1" dirty="0"/>
            </a:br>
            <a:r>
              <a:rPr lang="en-US" altLang="en-US" b="1" dirty="0"/>
              <a:t>            original purpose.</a:t>
            </a:r>
          </a:p>
          <a:p>
            <a:r>
              <a:rPr lang="en-US" altLang="en-US" b="1" dirty="0"/>
              <a:t>            </a:t>
            </a:r>
          </a:p>
          <a:p>
            <a:r>
              <a:rPr lang="en-US" altLang="en-US" b="1" dirty="0">
                <a:solidFill>
                  <a:srgbClr val="C00000"/>
                </a:solidFill>
              </a:rPr>
              <a:t>            The community of faith was not interested in historical </a:t>
            </a:r>
            <a:br>
              <a:rPr lang="en-US" altLang="en-US" b="1" dirty="0">
                <a:solidFill>
                  <a:srgbClr val="C00000"/>
                </a:solidFill>
              </a:rPr>
            </a:br>
            <a:r>
              <a:rPr lang="en-US" altLang="en-US" b="1" dirty="0">
                <a:solidFill>
                  <a:srgbClr val="C00000"/>
                </a:solidFill>
              </a:rPr>
              <a:t>            reconstruction as much as application! </a:t>
            </a:r>
          </a:p>
        </p:txBody>
      </p:sp>
      <p:sp>
        <p:nvSpPr>
          <p:cNvPr id="45059" name="Rectangle 3"/>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a:t>Prophetic Books: Difficulties (3 of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0818">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0818">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0818">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9081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2"/>
          <p:cNvSpPr txBox="1">
            <a:spLocks noChangeArrowheads="1"/>
          </p:cNvSpPr>
          <p:nvPr/>
        </p:nvSpPr>
        <p:spPr bwMode="auto">
          <a:xfrm>
            <a:off x="0" y="152400"/>
            <a:ext cx="91440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How did the New Testament Writers “Read” the Prophets</a:t>
            </a: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a:t>
            </a:r>
          </a:p>
          <a:p>
            <a:pPr marL="0" marR="0" lvl="0" indent="0" algn="ctr" defTabSz="914400" rtl="0" eaLnBrk="0" fontAlgn="base" latinLnBrk="0" hangingPunct="0">
              <a:lnSpc>
                <a:spcPct val="100000"/>
              </a:lnSpc>
              <a:spcBef>
                <a:spcPts val="0"/>
              </a:spcBef>
              <a:spcAft>
                <a:spcPct val="0"/>
              </a:spcAft>
              <a:buClrTx/>
              <a:buSzTx/>
              <a:buFontTx/>
              <a:buNone/>
              <a:tabLst/>
              <a:defRPr/>
            </a:pP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[Intro.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t</a:t>
            </a: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o Assignment #13, NT use of OT]</a:t>
            </a:r>
            <a:endParaRPr kumimoji="0" lang="en-US" altLang="en-US" sz="2400" b="0" i="0" u="none" strike="noStrike" kern="1200" cap="none" spc="0" normalizeH="0" baseline="0" noProof="0" dirty="0">
              <a:ln>
                <a:noFill/>
              </a:ln>
              <a:solidFill>
                <a:srgbClr val="333333"/>
              </a:solidFill>
              <a:effectLst/>
              <a:uLnTx/>
              <a:uFillTx/>
              <a:latin typeface="Times New Roman" pitchFamily="18" charset="0"/>
              <a:ea typeface="+mn-ea"/>
              <a:cs typeface="+mn-cs"/>
            </a:endParaRPr>
          </a:p>
        </p:txBody>
      </p:sp>
      <p:sp>
        <p:nvSpPr>
          <p:cNvPr id="257027" name="Text Box 3"/>
          <p:cNvSpPr txBox="1">
            <a:spLocks noChangeArrowheads="1"/>
          </p:cNvSpPr>
          <p:nvPr/>
        </p:nvSpPr>
        <p:spPr bwMode="auto">
          <a:xfrm>
            <a:off x="228599" y="1219200"/>
            <a:ext cx="8610601"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Main issue: Were the prophetic messages </a:t>
            </a:r>
            <a:r>
              <a:rPr kumimoji="0" lang="en-US" altLang="en-US" sz="2400" b="1" i="0" u="none" strike="noStrike" kern="1200" cap="none" spc="0" normalizeH="0" baseline="0" noProof="0" dirty="0">
                <a:ln>
                  <a:noFill/>
                </a:ln>
                <a:solidFill>
                  <a:srgbClr val="3333CC"/>
                </a:solidFill>
                <a:effectLst/>
                <a:uLnTx/>
                <a:uFillTx/>
                <a:latin typeface="Times New Roman" pitchFamily="18" charset="0"/>
                <a:ea typeface="+mn-ea"/>
                <a:cs typeface="+mn-cs"/>
              </a:rPr>
              <a:t>univalent</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 (one </a:t>
            </a: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	meaning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or application only) or </a:t>
            </a:r>
            <a:r>
              <a:rPr kumimoji="0" lang="en-US" altLang="en-US" sz="2400" b="1" i="0" u="none" strike="noStrike" kern="1200" cap="none" spc="0" normalizeH="0" baseline="0" noProof="0" dirty="0">
                <a:ln>
                  <a:noFill/>
                </a:ln>
                <a:solidFill>
                  <a:srgbClr val="3333CC"/>
                </a:solidFill>
                <a:effectLst/>
                <a:uLnTx/>
                <a:uFillTx/>
                <a:latin typeface="Times New Roman" pitchFamily="18" charset="0"/>
                <a:ea typeface="+mn-ea"/>
                <a:cs typeface="+mn-cs"/>
              </a:rPr>
              <a:t>polyvalent</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 (more than </a:t>
            </a: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	one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meaning or application)?</a:t>
            </a:r>
          </a:p>
        </p:txBody>
      </p:sp>
      <p:sp>
        <p:nvSpPr>
          <p:cNvPr id="257028" name="Text Box 4"/>
          <p:cNvSpPr txBox="1">
            <a:spLocks noChangeArrowheads="1"/>
          </p:cNvSpPr>
          <p:nvPr/>
        </p:nvSpPr>
        <p:spPr bwMode="auto">
          <a:xfrm>
            <a:off x="201036" y="2819400"/>
            <a:ext cx="8763001"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CC0000"/>
                </a:solidFill>
                <a:effectLst/>
                <a:uLnTx/>
                <a:uFillTx/>
                <a:latin typeface="Times New Roman" pitchFamily="18" charset="0"/>
                <a:ea typeface="+mn-ea"/>
                <a:cs typeface="+mn-cs"/>
              </a:rPr>
              <a:t>Case illustration</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 Read Matthew 1:18-23 and Isaiah 7:13-16 in its context of the </a:t>
            </a:r>
            <a:r>
              <a:rPr kumimoji="0" lang="en-US" altLang="en-US" sz="2400" b="1" i="0" u="none" strike="noStrike" kern="1200" cap="none" spc="0" normalizeH="0" baseline="0" noProof="0" dirty="0" err="1">
                <a:ln>
                  <a:noFill/>
                </a:ln>
                <a:solidFill>
                  <a:srgbClr val="333333"/>
                </a:solidFill>
                <a:effectLst/>
                <a:uLnTx/>
                <a:uFillTx/>
                <a:latin typeface="Times New Roman" pitchFamily="18" charset="0"/>
                <a:ea typeface="+mn-ea"/>
                <a:cs typeface="+mn-cs"/>
              </a:rPr>
              <a:t>Syro-Ephraimitic</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 War of 734 BCE.</a:t>
            </a:r>
          </a:p>
        </p:txBody>
      </p:sp>
      <p:sp>
        <p:nvSpPr>
          <p:cNvPr id="257029" name="Text Box 5"/>
          <p:cNvSpPr txBox="1">
            <a:spLocks noChangeArrowheads="1"/>
          </p:cNvSpPr>
          <p:nvPr/>
        </p:nvSpPr>
        <p:spPr bwMode="auto">
          <a:xfrm>
            <a:off x="594199" y="3886200"/>
            <a:ext cx="8420098"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Does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the prophetic word apply only to Isaiah’s day?</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Does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the prophetic word apply only to Matthew’s day?</a:t>
            </a:r>
          </a:p>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smtClean="0">
                <a:ln>
                  <a:noFill/>
                </a:ln>
                <a:solidFill>
                  <a:srgbClr val="333333"/>
                </a:solidFill>
                <a:effectLst/>
                <a:uLnTx/>
                <a:uFillTx/>
                <a:latin typeface="Times New Roman" pitchFamily="18" charset="0"/>
                <a:ea typeface="+mn-ea"/>
                <a:cs typeface="+mn-cs"/>
              </a:rPr>
              <a:t>Does </a:t>
            </a:r>
            <a:r>
              <a:rPr kumimoji="0" lang="en-US" altLang="en-US" sz="2400" b="1" i="0" u="none" strike="noStrike" kern="1200" cap="none" spc="0" normalizeH="0" baseline="0" noProof="0" dirty="0">
                <a:ln>
                  <a:noFill/>
                </a:ln>
                <a:solidFill>
                  <a:srgbClr val="333333"/>
                </a:solidFill>
                <a:effectLst/>
                <a:uLnTx/>
                <a:uFillTx/>
                <a:latin typeface="Times New Roman" pitchFamily="18" charset="0"/>
                <a:ea typeface="+mn-ea"/>
                <a:cs typeface="+mn-cs"/>
              </a:rPr>
              <a:t>it apply somehow to both times?</a:t>
            </a:r>
            <a:endParaRPr kumimoji="0" lang="en-US" altLang="en-US" sz="2400" b="0" i="0" u="none" strike="noStrike" kern="1200" cap="none" spc="0" normalizeH="0" baseline="0" noProof="0" dirty="0">
              <a:ln>
                <a:noFill/>
              </a:ln>
              <a:solidFill>
                <a:srgbClr val="333333"/>
              </a:solidFill>
              <a:effectLst/>
              <a:uLnTx/>
              <a:uFillTx/>
              <a:latin typeface="Times New Roman" pitchFamily="18" charset="0"/>
              <a:ea typeface="+mn-ea"/>
              <a:cs typeface="+mn-cs"/>
            </a:endParaRPr>
          </a:p>
        </p:txBody>
      </p:sp>
    </p:spTree>
    <p:extLst>
      <p:ext uri="{BB962C8B-B14F-4D97-AF65-F5344CB8AC3E}">
        <p14:creationId xmlns:p14="http://schemas.microsoft.com/office/powerpoint/2010/main" val="40919411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7027"/>
                                        </p:tgtEl>
                                        <p:attrNameLst>
                                          <p:attrName>style.visibility</p:attrName>
                                        </p:attrNameLst>
                                      </p:cBhvr>
                                      <p:to>
                                        <p:strVal val="visible"/>
                                      </p:to>
                                    </p:set>
                                    <p:anim calcmode="lin" valueType="num">
                                      <p:cBhvr additive="base">
                                        <p:cTn id="7" dur="500" fill="hold"/>
                                        <p:tgtEl>
                                          <p:spTgt spid="257027"/>
                                        </p:tgtEl>
                                        <p:attrNameLst>
                                          <p:attrName>ppt_x</p:attrName>
                                        </p:attrNameLst>
                                      </p:cBhvr>
                                      <p:tavLst>
                                        <p:tav tm="0">
                                          <p:val>
                                            <p:strVal val="0-#ppt_w/2"/>
                                          </p:val>
                                        </p:tav>
                                        <p:tav tm="100000">
                                          <p:val>
                                            <p:strVal val="#ppt_x"/>
                                          </p:val>
                                        </p:tav>
                                      </p:tavLst>
                                    </p:anim>
                                    <p:anim calcmode="lin" valueType="num">
                                      <p:cBhvr additive="base">
                                        <p:cTn id="8" dur="500" fill="hold"/>
                                        <p:tgtEl>
                                          <p:spTgt spid="25702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7028"/>
                                        </p:tgtEl>
                                        <p:attrNameLst>
                                          <p:attrName>style.visibility</p:attrName>
                                        </p:attrNameLst>
                                      </p:cBhvr>
                                      <p:to>
                                        <p:strVal val="visible"/>
                                      </p:to>
                                    </p:set>
                                    <p:anim calcmode="lin" valueType="num">
                                      <p:cBhvr additive="base">
                                        <p:cTn id="13" dur="500" fill="hold"/>
                                        <p:tgtEl>
                                          <p:spTgt spid="257028"/>
                                        </p:tgtEl>
                                        <p:attrNameLst>
                                          <p:attrName>ppt_x</p:attrName>
                                        </p:attrNameLst>
                                      </p:cBhvr>
                                      <p:tavLst>
                                        <p:tav tm="0">
                                          <p:val>
                                            <p:strVal val="0-#ppt_w/2"/>
                                          </p:val>
                                        </p:tav>
                                        <p:tav tm="100000">
                                          <p:val>
                                            <p:strVal val="#ppt_x"/>
                                          </p:val>
                                        </p:tav>
                                      </p:tavLst>
                                    </p:anim>
                                    <p:anim calcmode="lin" valueType="num">
                                      <p:cBhvr additive="base">
                                        <p:cTn id="14" dur="500" fill="hold"/>
                                        <p:tgtEl>
                                          <p:spTgt spid="25702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7029"/>
                                        </p:tgtEl>
                                        <p:attrNameLst>
                                          <p:attrName>style.visibility</p:attrName>
                                        </p:attrNameLst>
                                      </p:cBhvr>
                                      <p:to>
                                        <p:strVal val="visible"/>
                                      </p:to>
                                    </p:set>
                                    <p:anim calcmode="lin" valueType="num">
                                      <p:cBhvr additive="base">
                                        <p:cTn id="19" dur="500" fill="hold"/>
                                        <p:tgtEl>
                                          <p:spTgt spid="257029"/>
                                        </p:tgtEl>
                                        <p:attrNameLst>
                                          <p:attrName>ppt_x</p:attrName>
                                        </p:attrNameLst>
                                      </p:cBhvr>
                                      <p:tavLst>
                                        <p:tav tm="0">
                                          <p:val>
                                            <p:strVal val="0-#ppt_w/2"/>
                                          </p:val>
                                        </p:tav>
                                        <p:tav tm="100000">
                                          <p:val>
                                            <p:strVal val="#ppt_x"/>
                                          </p:val>
                                        </p:tav>
                                      </p:tavLst>
                                    </p:anim>
                                    <p:anim calcmode="lin" valueType="num">
                                      <p:cBhvr additive="base">
                                        <p:cTn id="20" dur="500" fill="hold"/>
                                        <p:tgtEl>
                                          <p:spTgt spid="2570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27" grpId="0" autoUpdateAnimBg="0"/>
      <p:bldP spid="257028" grpId="0" autoUpdateAnimBg="0"/>
      <p:bldP spid="25702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Text Box 2"/>
          <p:cNvSpPr txBox="1">
            <a:spLocks noChangeArrowheads="1"/>
          </p:cNvSpPr>
          <p:nvPr/>
        </p:nvSpPr>
        <p:spPr bwMode="auto">
          <a:xfrm>
            <a:off x="0" y="1295400"/>
            <a:ext cx="9144000" cy="472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130000"/>
              </a:lnSpc>
            </a:pPr>
            <a:r>
              <a:rPr lang="en-US" altLang="en-US" b="1"/>
              <a:t>O God, by Your name save me,</a:t>
            </a:r>
            <a:br>
              <a:rPr lang="en-US" altLang="en-US" b="1"/>
            </a:br>
            <a:r>
              <a:rPr lang="en-US" altLang="en-US" b="1"/>
              <a:t>And by Your power vindicate me!</a:t>
            </a:r>
          </a:p>
          <a:p>
            <a:pPr>
              <a:lnSpc>
                <a:spcPct val="130000"/>
              </a:lnSpc>
            </a:pPr>
            <a:endParaRPr lang="en-US" altLang="en-US" b="1"/>
          </a:p>
          <a:p>
            <a:pPr>
              <a:lnSpc>
                <a:spcPct val="130000"/>
              </a:lnSpc>
            </a:pPr>
            <a:r>
              <a:rPr lang="en-US" altLang="en-US" b="1"/>
              <a:t>O God, hear my prayer,</a:t>
            </a:r>
            <a:br>
              <a:rPr lang="en-US" altLang="en-US" b="1"/>
            </a:br>
            <a:r>
              <a:rPr lang="en-US" altLang="en-US" b="1"/>
              <a:t>Give ear to the words of my mouth!</a:t>
            </a:r>
          </a:p>
          <a:p>
            <a:pPr>
              <a:lnSpc>
                <a:spcPct val="130000"/>
              </a:lnSpc>
            </a:pPr>
            <a:endParaRPr lang="en-US" altLang="en-US" b="1"/>
          </a:p>
          <a:p>
            <a:pPr>
              <a:lnSpc>
                <a:spcPct val="130000"/>
              </a:lnSpc>
            </a:pPr>
            <a:r>
              <a:rPr lang="en-US" altLang="en-US" b="1"/>
              <a:t>For strangers have arisen against me,</a:t>
            </a:r>
            <a:br>
              <a:rPr lang="en-US" altLang="en-US" b="1"/>
            </a:br>
            <a:r>
              <a:rPr lang="en-US" altLang="en-US" b="1"/>
              <a:t>And terrifying ones seek my life;</a:t>
            </a:r>
            <a:br>
              <a:rPr lang="en-US" altLang="en-US" b="1"/>
            </a:br>
            <a:r>
              <a:rPr lang="en-US" altLang="en-US" b="1"/>
              <a:t>Men who do not set God before them.</a:t>
            </a:r>
          </a:p>
          <a:p>
            <a:endParaRPr lang="en-US" altLang="en-US" b="1"/>
          </a:p>
        </p:txBody>
      </p:sp>
      <p:sp>
        <p:nvSpPr>
          <p:cNvPr id="7172" name="Text Box 3"/>
          <p:cNvSpPr txBox="1">
            <a:spLocks noChangeArrowheads="1"/>
          </p:cNvSpPr>
          <p:nvPr/>
        </p:nvSpPr>
        <p:spPr bwMode="auto">
          <a:xfrm>
            <a:off x="1828800" y="0"/>
            <a:ext cx="548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a:t>PSALM 54 (1 of 2)</a:t>
            </a:r>
            <a:endParaRPr lang="en-US" altLang="en-US"/>
          </a:p>
        </p:txBody>
      </p:sp>
      <p:graphicFrame>
        <p:nvGraphicFramePr>
          <p:cNvPr id="7170" name="Object 5"/>
          <p:cNvGraphicFramePr>
            <a:graphicFrameLocks noChangeAspect="1"/>
          </p:cNvGraphicFramePr>
          <p:nvPr/>
        </p:nvGraphicFramePr>
        <p:xfrm>
          <a:off x="6172200" y="1295400"/>
          <a:ext cx="2590800" cy="2262188"/>
        </p:xfrm>
        <a:graphic>
          <a:graphicData uri="http://schemas.openxmlformats.org/presentationml/2006/ole">
            <mc:AlternateContent xmlns:mc="http://schemas.openxmlformats.org/markup-compatibility/2006">
              <mc:Choice xmlns:v="urn:schemas-microsoft-com:vml" Requires="v">
                <p:oleObj spid="_x0000_s7181" name="Clip" r:id="rId3" imgW="4762440" imgH="3504960" progId="MS_ClipArt_Gallery.5">
                  <p:embed/>
                </p:oleObj>
              </mc:Choice>
              <mc:Fallback>
                <p:oleObj name="Clip" r:id="rId3" imgW="4762440" imgH="3504960" progId="MS_ClipArt_Gallery.5">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295400"/>
                        <a:ext cx="2590800" cy="22621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1143000"/>
            <a:ext cx="9144000" cy="5313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nSpc>
                <a:spcPct val="130000"/>
              </a:lnSpc>
            </a:pPr>
            <a:r>
              <a:rPr lang="en-US" altLang="en-US" b="1"/>
              <a:t>Behold, God [is] the One who helps me,</a:t>
            </a:r>
            <a:br>
              <a:rPr lang="en-US" altLang="en-US" b="1"/>
            </a:br>
            <a:r>
              <a:rPr lang="en-US" altLang="en-US" b="1"/>
              <a:t>My Lord [is] the One who upholds my life.</a:t>
            </a:r>
          </a:p>
          <a:p>
            <a:pPr>
              <a:lnSpc>
                <a:spcPct val="130000"/>
              </a:lnSpc>
            </a:pPr>
            <a:endParaRPr lang="en-US" altLang="en-US" b="1"/>
          </a:p>
          <a:p>
            <a:pPr>
              <a:lnSpc>
                <a:spcPct val="130000"/>
              </a:lnSpc>
            </a:pPr>
            <a:r>
              <a:rPr lang="en-US" altLang="en-US" b="1"/>
              <a:t>May He return evil to those lurking for me,</a:t>
            </a:r>
            <a:br>
              <a:rPr lang="en-US" altLang="en-US" b="1"/>
            </a:br>
            <a:r>
              <a:rPr lang="en-US" altLang="en-US" b="1"/>
              <a:t>In Your faithfulness bring them to an end.</a:t>
            </a:r>
          </a:p>
          <a:p>
            <a:pPr>
              <a:lnSpc>
                <a:spcPct val="130000"/>
              </a:lnSpc>
            </a:pPr>
            <a:endParaRPr lang="en-US" altLang="en-US" b="1"/>
          </a:p>
          <a:p>
            <a:pPr>
              <a:lnSpc>
                <a:spcPct val="130000"/>
              </a:lnSpc>
            </a:pPr>
            <a:r>
              <a:rPr lang="en-US" altLang="en-US" b="1"/>
              <a:t>With a free-will offering I will sacrifice to You,</a:t>
            </a:r>
            <a:br>
              <a:rPr lang="en-US" altLang="en-US" b="1"/>
            </a:br>
            <a:r>
              <a:rPr lang="en-US" altLang="en-US" b="1"/>
              <a:t>I will thank Your name, Yahweh, because [it is] good.</a:t>
            </a:r>
          </a:p>
          <a:p>
            <a:pPr>
              <a:lnSpc>
                <a:spcPct val="130000"/>
              </a:lnSpc>
            </a:pPr>
            <a:endParaRPr lang="en-US" altLang="en-US" b="1"/>
          </a:p>
          <a:p>
            <a:pPr>
              <a:lnSpc>
                <a:spcPct val="130000"/>
              </a:lnSpc>
            </a:pPr>
            <a:r>
              <a:rPr lang="en-US" altLang="en-US" b="1"/>
              <a:t>Because from every trouble You have delivered me,</a:t>
            </a:r>
            <a:br>
              <a:rPr lang="en-US" altLang="en-US" b="1"/>
            </a:br>
            <a:r>
              <a:rPr lang="en-US" altLang="en-US" b="1"/>
              <a:t>And against my enemies my eye has gloated.</a:t>
            </a:r>
          </a:p>
        </p:txBody>
      </p:sp>
      <p:sp>
        <p:nvSpPr>
          <p:cNvPr id="21507" name="Text Box 3"/>
          <p:cNvSpPr txBox="1">
            <a:spLocks noChangeArrowheads="1"/>
          </p:cNvSpPr>
          <p:nvPr/>
        </p:nvSpPr>
        <p:spPr bwMode="auto">
          <a:xfrm>
            <a:off x="2743200" y="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a:t>PSALM 54 (2 of 2)</a:t>
            </a:r>
            <a:endParaRPr lang="en-US" altLang="en-US"/>
          </a:p>
        </p:txBody>
      </p:sp>
      <p:pic>
        <p:nvPicPr>
          <p:cNvPr id="21508" name="Picture 4" descr="har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86600" y="1524000"/>
            <a:ext cx="165735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Text Box 2"/>
          <p:cNvSpPr txBox="1">
            <a:spLocks noChangeArrowheads="1"/>
          </p:cNvSpPr>
          <p:nvPr/>
        </p:nvSpPr>
        <p:spPr bwMode="auto">
          <a:xfrm>
            <a:off x="0" y="1143000"/>
            <a:ext cx="9144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u="sng"/>
              <a:t>I. General</a:t>
            </a:r>
            <a:endParaRPr lang="en-US" altLang="en-US" b="1"/>
          </a:p>
          <a:p>
            <a:r>
              <a:rPr lang="en-US" altLang="en-US" b="1" i="1"/>
              <a:t>	A. poetic:</a:t>
            </a:r>
            <a:endParaRPr lang="en-US" altLang="en-US" b="1"/>
          </a:p>
          <a:p>
            <a:r>
              <a:rPr lang="en-US" altLang="en-US" b="1"/>
              <a:t> 		1.  Densely packed</a:t>
            </a:r>
          </a:p>
          <a:p>
            <a:r>
              <a:rPr lang="en-US" altLang="en-US" b="1"/>
              <a:t>  		2. parallelism (balanced thought structures)</a:t>
            </a:r>
          </a:p>
          <a:p>
            <a:r>
              <a:rPr lang="en-US" altLang="en-US" b="1"/>
              <a:t>  		3. figurative language (e.g. hyperbole, metaphor, </a:t>
            </a:r>
            <a:br>
              <a:rPr lang="en-US" altLang="en-US" b="1"/>
            </a:br>
            <a:r>
              <a:rPr lang="en-US" altLang="en-US" b="1"/>
              <a:t>		    simile, personification, merism)</a:t>
            </a:r>
          </a:p>
          <a:p>
            <a:r>
              <a:rPr lang="en-US" altLang="en-US" b="1"/>
              <a:t> 		4. graphic, picturesque language</a:t>
            </a:r>
          </a:p>
          <a:p>
            <a:r>
              <a:rPr lang="en-US" altLang="en-US" b="1" i="1"/>
              <a:t>	B. "lofty" (theological)</a:t>
            </a:r>
            <a:r>
              <a:rPr lang="en-US" altLang="en-US" b="1"/>
              <a:t> </a:t>
            </a:r>
          </a:p>
          <a:p>
            <a:r>
              <a:rPr lang="en-US" altLang="en-US" b="1" i="1"/>
              <a:t>	C. intensely personal language</a:t>
            </a:r>
            <a:r>
              <a:rPr lang="en-US" altLang="en-US" b="1"/>
              <a:t>  (testimonial; bold, honest,</a:t>
            </a:r>
            <a:br>
              <a:rPr lang="en-US" altLang="en-US" b="1"/>
            </a:br>
            <a:r>
              <a:rPr lang="en-US" altLang="en-US" b="1"/>
              <a:t> 	    emotional, emphatic) </a:t>
            </a:r>
          </a:p>
          <a:p>
            <a:r>
              <a:rPr lang="en-US" altLang="en-US" b="1" i="1"/>
              <a:t>	D. direct address</a:t>
            </a:r>
            <a:endParaRPr lang="en-US" altLang="en-US" b="1"/>
          </a:p>
          <a:p>
            <a:r>
              <a:rPr lang="en-US" altLang="en-US" b="1" i="1"/>
              <a:t>	E. questions and answers</a:t>
            </a:r>
            <a:endParaRPr lang="en-US" altLang="en-US" b="1"/>
          </a:p>
          <a:p>
            <a:r>
              <a:rPr lang="en-US" altLang="en-US" b="1"/>
              <a:t>(etc.)</a:t>
            </a:r>
            <a:r>
              <a:rPr lang="en-US" altLang="en-US">
                <a:latin typeface="Courier New" pitchFamily="49" charset="0"/>
              </a:rPr>
              <a:t> </a:t>
            </a:r>
          </a:p>
          <a:p>
            <a:endParaRPr lang="en-US" altLang="en-US" b="1"/>
          </a:p>
        </p:txBody>
      </p:sp>
      <p:sp>
        <p:nvSpPr>
          <p:cNvPr id="28675" name="Text Box 3"/>
          <p:cNvSpPr txBox="1">
            <a:spLocks noChangeArrowheads="1"/>
          </p:cNvSpPr>
          <p:nvPr/>
        </p:nvSpPr>
        <p:spPr bwMode="auto">
          <a:xfrm>
            <a:off x="1870788" y="152400"/>
            <a:ext cx="54864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dirty="0"/>
              <a:t>Literary Features (1 of 2</a:t>
            </a:r>
            <a:r>
              <a:rPr lang="en-US" altLang="en-US" b="1" u="sng" dirty="0" smtClean="0"/>
              <a:t>)</a:t>
            </a:r>
          </a:p>
          <a:p>
            <a:pPr algn="ctr"/>
            <a:r>
              <a:rPr lang="en-US" altLang="en-US" sz="2000" b="1" dirty="0" smtClean="0"/>
              <a:t>(Handouts, p. 22)</a:t>
            </a: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36546">
                                            <p:txEl>
                                              <p:pRg st="0" end="0"/>
                                            </p:txEl>
                                          </p:spTgt>
                                        </p:tgtEl>
                                        <p:attrNameLst>
                                          <p:attrName>style.visibility</p:attrName>
                                        </p:attrNameLst>
                                      </p:cBhvr>
                                      <p:to>
                                        <p:strVal val="visible"/>
                                      </p:to>
                                    </p:set>
                                    <p:anim calcmode="lin" valueType="num">
                                      <p:cBhvr additive="base">
                                        <p:cTn id="7" dur="500" fill="hold"/>
                                        <p:tgtEl>
                                          <p:spTgt spid="23654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654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36546">
                                            <p:txEl>
                                              <p:pRg st="1" end="1"/>
                                            </p:txEl>
                                          </p:spTgt>
                                        </p:tgtEl>
                                        <p:attrNameLst>
                                          <p:attrName>style.visibility</p:attrName>
                                        </p:attrNameLst>
                                      </p:cBhvr>
                                      <p:to>
                                        <p:strVal val="visible"/>
                                      </p:to>
                                    </p:set>
                                    <p:anim calcmode="lin" valueType="num">
                                      <p:cBhvr additive="base">
                                        <p:cTn id="13" dur="500" fill="hold"/>
                                        <p:tgtEl>
                                          <p:spTgt spid="23654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654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36546">
                                            <p:txEl>
                                              <p:pRg st="2" end="2"/>
                                            </p:txEl>
                                          </p:spTgt>
                                        </p:tgtEl>
                                        <p:attrNameLst>
                                          <p:attrName>style.visibility</p:attrName>
                                        </p:attrNameLst>
                                      </p:cBhvr>
                                      <p:to>
                                        <p:strVal val="visible"/>
                                      </p:to>
                                    </p:set>
                                    <p:anim calcmode="lin" valueType="num">
                                      <p:cBhvr additive="base">
                                        <p:cTn id="19" dur="500" fill="hold"/>
                                        <p:tgtEl>
                                          <p:spTgt spid="23654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3654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36546">
                                            <p:txEl>
                                              <p:pRg st="3" end="3"/>
                                            </p:txEl>
                                          </p:spTgt>
                                        </p:tgtEl>
                                        <p:attrNameLst>
                                          <p:attrName>style.visibility</p:attrName>
                                        </p:attrNameLst>
                                      </p:cBhvr>
                                      <p:to>
                                        <p:strVal val="visible"/>
                                      </p:to>
                                    </p:set>
                                    <p:anim calcmode="lin" valueType="num">
                                      <p:cBhvr additive="base">
                                        <p:cTn id="25" dur="500" fill="hold"/>
                                        <p:tgtEl>
                                          <p:spTgt spid="23654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3654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36546">
                                            <p:txEl>
                                              <p:pRg st="4" end="4"/>
                                            </p:txEl>
                                          </p:spTgt>
                                        </p:tgtEl>
                                        <p:attrNameLst>
                                          <p:attrName>style.visibility</p:attrName>
                                        </p:attrNameLst>
                                      </p:cBhvr>
                                      <p:to>
                                        <p:strVal val="visible"/>
                                      </p:to>
                                    </p:set>
                                    <p:anim calcmode="lin" valueType="num">
                                      <p:cBhvr additive="base">
                                        <p:cTn id="31" dur="500" fill="hold"/>
                                        <p:tgtEl>
                                          <p:spTgt spid="236546">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3654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36546">
                                            <p:txEl>
                                              <p:pRg st="5" end="5"/>
                                            </p:txEl>
                                          </p:spTgt>
                                        </p:tgtEl>
                                        <p:attrNameLst>
                                          <p:attrName>style.visibility</p:attrName>
                                        </p:attrNameLst>
                                      </p:cBhvr>
                                      <p:to>
                                        <p:strVal val="visible"/>
                                      </p:to>
                                    </p:set>
                                    <p:anim calcmode="lin" valueType="num">
                                      <p:cBhvr additive="base">
                                        <p:cTn id="37" dur="500" fill="hold"/>
                                        <p:tgtEl>
                                          <p:spTgt spid="236546">
                                            <p:txEl>
                                              <p:pRg st="5" end="5"/>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36546">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36546">
                                            <p:txEl>
                                              <p:pRg st="6" end="6"/>
                                            </p:txEl>
                                          </p:spTgt>
                                        </p:tgtEl>
                                        <p:attrNameLst>
                                          <p:attrName>style.visibility</p:attrName>
                                        </p:attrNameLst>
                                      </p:cBhvr>
                                      <p:to>
                                        <p:strVal val="visible"/>
                                      </p:to>
                                    </p:set>
                                    <p:anim calcmode="lin" valueType="num">
                                      <p:cBhvr additive="base">
                                        <p:cTn id="43" dur="500" fill="hold"/>
                                        <p:tgtEl>
                                          <p:spTgt spid="236546">
                                            <p:txEl>
                                              <p:pRg st="6" end="6"/>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36546">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36546">
                                            <p:txEl>
                                              <p:pRg st="7" end="7"/>
                                            </p:txEl>
                                          </p:spTgt>
                                        </p:tgtEl>
                                        <p:attrNameLst>
                                          <p:attrName>style.visibility</p:attrName>
                                        </p:attrNameLst>
                                      </p:cBhvr>
                                      <p:to>
                                        <p:strVal val="visible"/>
                                      </p:to>
                                    </p:set>
                                    <p:anim calcmode="lin" valueType="num">
                                      <p:cBhvr additive="base">
                                        <p:cTn id="49" dur="500" fill="hold"/>
                                        <p:tgtEl>
                                          <p:spTgt spid="236546">
                                            <p:txEl>
                                              <p:pRg st="7" end="7"/>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36546">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36546">
                                            <p:txEl>
                                              <p:pRg st="8" end="8"/>
                                            </p:txEl>
                                          </p:spTgt>
                                        </p:tgtEl>
                                        <p:attrNameLst>
                                          <p:attrName>style.visibility</p:attrName>
                                        </p:attrNameLst>
                                      </p:cBhvr>
                                      <p:to>
                                        <p:strVal val="visible"/>
                                      </p:to>
                                    </p:set>
                                    <p:anim calcmode="lin" valueType="num">
                                      <p:cBhvr additive="base">
                                        <p:cTn id="55" dur="500" fill="hold"/>
                                        <p:tgtEl>
                                          <p:spTgt spid="236546">
                                            <p:txEl>
                                              <p:pRg st="8" end="8"/>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36546">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36546">
                                            <p:txEl>
                                              <p:pRg st="9" end="9"/>
                                            </p:txEl>
                                          </p:spTgt>
                                        </p:tgtEl>
                                        <p:attrNameLst>
                                          <p:attrName>style.visibility</p:attrName>
                                        </p:attrNameLst>
                                      </p:cBhvr>
                                      <p:to>
                                        <p:strVal val="visible"/>
                                      </p:to>
                                    </p:set>
                                    <p:anim calcmode="lin" valueType="num">
                                      <p:cBhvr additive="base">
                                        <p:cTn id="61" dur="500" fill="hold"/>
                                        <p:tgtEl>
                                          <p:spTgt spid="236546">
                                            <p:txEl>
                                              <p:pRg st="9" end="9"/>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36546">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36546">
                                            <p:txEl>
                                              <p:pRg st="10" end="10"/>
                                            </p:txEl>
                                          </p:spTgt>
                                        </p:tgtEl>
                                        <p:attrNameLst>
                                          <p:attrName>style.visibility</p:attrName>
                                        </p:attrNameLst>
                                      </p:cBhvr>
                                      <p:to>
                                        <p:strVal val="visible"/>
                                      </p:to>
                                    </p:set>
                                    <p:anim calcmode="lin" valueType="num">
                                      <p:cBhvr additive="base">
                                        <p:cTn id="67" dur="500" fill="hold"/>
                                        <p:tgtEl>
                                          <p:spTgt spid="236546">
                                            <p:txEl>
                                              <p:pRg st="10" end="10"/>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36546">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6546"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0" y="914400"/>
            <a:ext cx="9144000" cy="593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5613" indent="-4556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i="1">
                <a:solidFill>
                  <a:schemeClr val="accent1"/>
                </a:solidFill>
              </a:rPr>
              <a:t>Analyze</a:t>
            </a:r>
            <a:r>
              <a:rPr lang="en-US" altLang="en-US" b="1" i="1"/>
              <a:t> </a:t>
            </a:r>
            <a:r>
              <a:rPr lang="en-US" altLang="en-US" b="1"/>
              <a:t> (Many of the "steps" are not sequential, but simultaneous.)</a:t>
            </a:r>
          </a:p>
          <a:p>
            <a:endParaRPr lang="en-US" altLang="en-US" b="1"/>
          </a:p>
          <a:p>
            <a:r>
              <a:rPr lang="en-US" altLang="en-US" b="1"/>
              <a:t>1.   Identify type of psalm.</a:t>
            </a:r>
          </a:p>
          <a:p>
            <a:r>
              <a:rPr lang="en-US" altLang="en-US" b="1"/>
              <a:t>2.   Seek to recover historical and cultic setting.</a:t>
            </a:r>
          </a:p>
          <a:p>
            <a:r>
              <a:rPr lang="en-US" altLang="en-US" b="1"/>
              <a:t>3.   Outline the general structure.</a:t>
            </a:r>
          </a:p>
          <a:p>
            <a:r>
              <a:rPr lang="en-US" altLang="en-US" b="1"/>
              <a:t>      a. What are the main sections and their motifs?</a:t>
            </a:r>
          </a:p>
          <a:p>
            <a:r>
              <a:rPr lang="en-US" altLang="en-US" b="1"/>
              <a:t>      b. What is the connection/flow of thought among sections?</a:t>
            </a:r>
          </a:p>
          <a:p>
            <a:r>
              <a:rPr lang="en-US" altLang="en-US" b="1"/>
              <a:t>4.   Identify the flow of thought and topics within each section.</a:t>
            </a:r>
          </a:p>
          <a:p>
            <a:r>
              <a:rPr lang="en-US" altLang="en-US" b="1"/>
              <a:t>5.   Identify/diagram the structural patterns among the verses.</a:t>
            </a:r>
          </a:p>
          <a:p>
            <a:r>
              <a:rPr lang="en-US" altLang="en-US" b="1"/>
              <a:t>      What impact are these structures meant to have?</a:t>
            </a:r>
          </a:p>
          <a:p>
            <a:r>
              <a:rPr lang="en-US" altLang="en-US" b="1"/>
              <a:t>6.   Identify/diagram the parallelism (balanced structures) within   </a:t>
            </a:r>
            <a:br>
              <a:rPr lang="en-US" altLang="en-US" b="1"/>
            </a:br>
            <a:r>
              <a:rPr lang="en-US" altLang="en-US" b="1"/>
              <a:t>verses.  What are the relationships between the balanced  </a:t>
            </a:r>
            <a:br>
              <a:rPr lang="en-US" altLang="en-US" b="1"/>
            </a:br>
            <a:r>
              <a:rPr lang="en-US" altLang="en-US" b="1"/>
              <a:t>elements?</a:t>
            </a:r>
          </a:p>
          <a:p>
            <a:r>
              <a:rPr lang="en-US" altLang="en-US" b="1"/>
              <a:t>7.   Identify the figures of speech and explore how each one "works."</a:t>
            </a:r>
          </a:p>
          <a:p>
            <a:r>
              <a:rPr lang="en-US" altLang="en-US" b="1"/>
              <a:t>8.   Focus on the graphic language and ask what it is meant to evoke. (</a:t>
            </a:r>
            <a:r>
              <a:rPr lang="en-US" altLang="en-US" b="1">
                <a:solidFill>
                  <a:schemeClr val="accent2"/>
                </a:solidFill>
              </a:rPr>
              <a:t>Discover the emotive, conative and persuasive elements</a:t>
            </a:r>
            <a:r>
              <a:rPr lang="en-US" altLang="en-US" b="1"/>
              <a:t>.)</a:t>
            </a:r>
          </a:p>
        </p:txBody>
      </p:sp>
      <p:sp>
        <p:nvSpPr>
          <p:cNvPr id="29699" name="Text Box 3"/>
          <p:cNvSpPr txBox="1">
            <a:spLocks noChangeArrowheads="1"/>
          </p:cNvSpPr>
          <p:nvPr/>
        </p:nvSpPr>
        <p:spPr bwMode="auto">
          <a:xfrm>
            <a:off x="1396482" y="23327"/>
            <a:ext cx="6400800"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dirty="0"/>
              <a:t>READING STRATEGY (1 of 3</a:t>
            </a:r>
            <a:r>
              <a:rPr lang="en-US" altLang="en-US" b="1" u="sng" dirty="0" smtClean="0"/>
              <a:t>)</a:t>
            </a:r>
          </a:p>
          <a:p>
            <a:pPr algn="ctr"/>
            <a:r>
              <a:rPr lang="en-US" altLang="en-US" sz="2000" b="1" dirty="0" smtClean="0"/>
              <a:t>(Handouts, p. 23)</a:t>
            </a:r>
            <a:endParaRPr lang="en-US" altLang="en-US"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0" y="914400"/>
            <a:ext cx="9144000" cy="556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5613" indent="-455613">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a:t>9.   Look for allusions to other OT events and texts.</a:t>
            </a:r>
          </a:p>
          <a:p>
            <a:r>
              <a:rPr lang="en-US" altLang="en-US" b="1"/>
              <a:t>      What would this relationship indicate?</a:t>
            </a:r>
          </a:p>
          <a:p>
            <a:r>
              <a:rPr lang="en-US" altLang="en-US" b="1"/>
              <a:t>10. If the title/superscription gives a setting (eg. in the life of </a:t>
            </a:r>
          </a:p>
          <a:p>
            <a:r>
              <a:rPr lang="en-US" altLang="en-US" b="1"/>
              <a:t>      David), look up that event and explore what this perspective  would add to the themes and mood of the psalm.</a:t>
            </a:r>
            <a:r>
              <a:rPr lang="en-US" altLang="en-US" b="1">
                <a:solidFill>
                  <a:schemeClr val="hlink"/>
                </a:solidFill>
              </a:rPr>
              <a:t>*</a:t>
            </a:r>
            <a:br>
              <a:rPr lang="en-US" altLang="en-US" b="1">
                <a:solidFill>
                  <a:schemeClr val="hlink"/>
                </a:solidFill>
              </a:rPr>
            </a:br>
            <a:r>
              <a:rPr lang="en-US" altLang="en-US" b="1">
                <a:solidFill>
                  <a:schemeClr val="hlink"/>
                </a:solidFill>
              </a:rPr>
              <a:t>*</a:t>
            </a:r>
            <a:r>
              <a:rPr lang="en-US" altLang="en-US" b="1">
                <a:solidFill>
                  <a:schemeClr val="accent2"/>
                </a:solidFill>
              </a:rPr>
              <a:t>This step moves away from a form-critical reading to a “historical” reading.</a:t>
            </a:r>
          </a:p>
          <a:p>
            <a:endParaRPr lang="en-US" altLang="en-US" b="1"/>
          </a:p>
          <a:p>
            <a:endParaRPr lang="en-US" altLang="en-US" b="1"/>
          </a:p>
          <a:p>
            <a:r>
              <a:rPr lang="en-US" altLang="en-US" b="1" i="1">
                <a:solidFill>
                  <a:schemeClr val="accent1"/>
                </a:solidFill>
              </a:rPr>
              <a:t>Synthesize</a:t>
            </a:r>
            <a:endParaRPr lang="en-US" altLang="en-US" b="1"/>
          </a:p>
          <a:p>
            <a:endParaRPr lang="en-US" altLang="en-US" b="1"/>
          </a:p>
          <a:p>
            <a:r>
              <a:rPr lang="en-US" altLang="en-US" b="1"/>
              <a:t>1. What is/are the psalmist's intention/s?</a:t>
            </a:r>
          </a:p>
          <a:p>
            <a:r>
              <a:rPr lang="en-US" altLang="en-US" b="1"/>
              <a:t>2. What is the psalmist's situation (personally, cultically)?</a:t>
            </a:r>
          </a:p>
          <a:p>
            <a:r>
              <a:rPr lang="en-US" altLang="en-US" b="1"/>
              <a:t>3. What is the psalmist feeling and experiencing?</a:t>
            </a:r>
          </a:p>
          <a:p>
            <a:r>
              <a:rPr lang="en-US" altLang="en-US" b="1"/>
              <a:t>4. What is/are the psalmist's thesis/theses?</a:t>
            </a:r>
          </a:p>
        </p:txBody>
      </p:sp>
      <p:sp>
        <p:nvSpPr>
          <p:cNvPr id="30723" name="Text Box 3"/>
          <p:cNvSpPr txBox="1">
            <a:spLocks noChangeArrowheads="1"/>
          </p:cNvSpPr>
          <p:nvPr/>
        </p:nvSpPr>
        <p:spPr bwMode="auto">
          <a:xfrm>
            <a:off x="1828800" y="228600"/>
            <a:ext cx="548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a:t>READING STRATEGY (2 of 3)</a:t>
            </a:r>
            <a:endParaRPr lang="en-US" altLang="en-US"/>
          </a:p>
        </p:txBody>
      </p:sp>
      <p:pic>
        <p:nvPicPr>
          <p:cNvPr id="30724" name="Picture 4" descr="j009622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0" y="3276600"/>
            <a:ext cx="132397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p:cNvSpPr txBox="1">
            <a:spLocks noChangeArrowheads="1"/>
          </p:cNvSpPr>
          <p:nvPr/>
        </p:nvSpPr>
        <p:spPr bwMode="auto">
          <a:xfrm>
            <a:off x="0" y="1219200"/>
            <a:ext cx="91440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n-US" b="1" i="1">
                <a:solidFill>
                  <a:schemeClr val="accent1"/>
                </a:solidFill>
              </a:rPr>
              <a:t>Application</a:t>
            </a:r>
            <a:endParaRPr lang="en-US" altLang="en-US" b="1"/>
          </a:p>
          <a:p>
            <a:endParaRPr lang="en-US" altLang="en-US" b="1"/>
          </a:p>
          <a:p>
            <a:r>
              <a:rPr lang="en-US" altLang="en-US" b="1"/>
              <a:t>1. Can I identify or empathize with the psalmist's situation and/or </a:t>
            </a:r>
          </a:p>
          <a:p>
            <a:r>
              <a:rPr lang="en-US" altLang="en-US" b="1"/>
              <a:t>    feelings?</a:t>
            </a:r>
          </a:p>
          <a:p>
            <a:r>
              <a:rPr lang="en-US" altLang="en-US" b="1"/>
              <a:t>2. What is the psalmist teaching about the God-humanity  </a:t>
            </a:r>
            <a:br>
              <a:rPr lang="en-US" altLang="en-US" b="1"/>
            </a:br>
            <a:r>
              <a:rPr lang="en-US" altLang="en-US" b="1"/>
              <a:t>    relationship and/or about how life works?</a:t>
            </a:r>
          </a:p>
          <a:p>
            <a:r>
              <a:rPr lang="en-US" altLang="en-US" b="1"/>
              <a:t>3. Can/should this psalm provide a model for me when speaking to </a:t>
            </a:r>
            <a:br>
              <a:rPr lang="en-US" altLang="en-US" b="1"/>
            </a:br>
            <a:r>
              <a:rPr lang="en-US" altLang="en-US" b="1"/>
              <a:t>    God or others about God? </a:t>
            </a:r>
            <a:endParaRPr lang="en-US" altLang="en-US"/>
          </a:p>
        </p:txBody>
      </p:sp>
      <p:sp>
        <p:nvSpPr>
          <p:cNvPr id="31747" name="Text Box 3"/>
          <p:cNvSpPr txBox="1">
            <a:spLocks noChangeArrowheads="1"/>
          </p:cNvSpPr>
          <p:nvPr/>
        </p:nvSpPr>
        <p:spPr bwMode="auto">
          <a:xfrm>
            <a:off x="1828800" y="381000"/>
            <a:ext cx="5486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b="1" u="sng"/>
              <a:t>READING STRATEGY (3 of 3)</a:t>
            </a:r>
            <a:endParaRPr lang="en-US" altLang="en-US"/>
          </a:p>
        </p:txBody>
      </p:sp>
      <p:pic>
        <p:nvPicPr>
          <p:cNvPr id="31748" name="Picture 4" descr="har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8600" y="3962400"/>
            <a:ext cx="1693863" cy="266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erene">
  <a:themeElements>
    <a:clrScheme name="">
      <a:dk1>
        <a:srgbClr val="333333"/>
      </a:dk1>
      <a:lt1>
        <a:srgbClr val="A9BDA9"/>
      </a:lt1>
      <a:dk2>
        <a:srgbClr val="004C2B"/>
      </a:dk2>
      <a:lt2>
        <a:srgbClr val="578963"/>
      </a:lt2>
      <a:accent1>
        <a:srgbClr val="3333CC"/>
      </a:accent1>
      <a:accent2>
        <a:srgbClr val="009900"/>
      </a:accent2>
      <a:accent3>
        <a:srgbClr val="D1DBD1"/>
      </a:accent3>
      <a:accent4>
        <a:srgbClr val="2A2A2A"/>
      </a:accent4>
      <a:accent5>
        <a:srgbClr val="ADADE2"/>
      </a:accent5>
      <a:accent6>
        <a:srgbClr val="008A00"/>
      </a:accent6>
      <a:hlink>
        <a:srgbClr val="CC0000"/>
      </a:hlink>
      <a:folHlink>
        <a:srgbClr val="996633"/>
      </a:folHlink>
    </a:clrScheme>
    <a:fontScheme name="Serene">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Serene 1">
        <a:dk1>
          <a:srgbClr val="333333"/>
        </a:dk1>
        <a:lt1>
          <a:srgbClr val="A9BDA9"/>
        </a:lt1>
        <a:dk2>
          <a:srgbClr val="004C2B"/>
        </a:dk2>
        <a:lt2>
          <a:srgbClr val="578963"/>
        </a:lt2>
        <a:accent1>
          <a:srgbClr val="E1B7B7"/>
        </a:accent1>
        <a:accent2>
          <a:srgbClr val="B3E1B3"/>
        </a:accent2>
        <a:accent3>
          <a:srgbClr val="D1DBD1"/>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2">
        <a:dk1>
          <a:srgbClr val="333333"/>
        </a:dk1>
        <a:lt1>
          <a:srgbClr val="FFFFFF"/>
        </a:lt1>
        <a:dk2>
          <a:srgbClr val="004C2B"/>
        </a:dk2>
        <a:lt2>
          <a:srgbClr val="578963"/>
        </a:lt2>
        <a:accent1>
          <a:srgbClr val="E1B7B7"/>
        </a:accent1>
        <a:accent2>
          <a:srgbClr val="B3E1B3"/>
        </a:accent2>
        <a:accent3>
          <a:srgbClr val="FFFFFF"/>
        </a:accent3>
        <a:accent4>
          <a:srgbClr val="2A2A2A"/>
        </a:accent4>
        <a:accent5>
          <a:srgbClr val="EED8D8"/>
        </a:accent5>
        <a:accent6>
          <a:srgbClr val="A2CCA2"/>
        </a:accent6>
        <a:hlink>
          <a:srgbClr val="BDD7E5"/>
        </a:hlink>
        <a:folHlink>
          <a:srgbClr val="D2AAD2"/>
        </a:folHlink>
      </a:clrScheme>
      <a:clrMap bg1="lt1" tx1="dk1" bg2="lt2" tx2="dk2" accent1="accent1" accent2="accent2" accent3="accent3" accent4="accent4" accent5="accent5" accent6="accent6" hlink="hlink" folHlink="folHlink"/>
    </a:extraClrScheme>
    <a:extraClrScheme>
      <a:clrScheme name="Serene 3">
        <a:dk1>
          <a:srgbClr val="000000"/>
        </a:dk1>
        <a:lt1>
          <a:srgbClr val="FFFFFF"/>
        </a:lt1>
        <a:dk2>
          <a:srgbClr val="000000"/>
        </a:dk2>
        <a:lt2>
          <a:srgbClr val="393939"/>
        </a:lt2>
        <a:accent1>
          <a:srgbClr val="CBCBCB"/>
        </a:accent1>
        <a:accent2>
          <a:srgbClr val="808080"/>
        </a:accent2>
        <a:accent3>
          <a:srgbClr val="FFFFFF"/>
        </a:accent3>
        <a:accent4>
          <a:srgbClr val="000000"/>
        </a:accent4>
        <a:accent5>
          <a:srgbClr val="E2E2E2"/>
        </a:accent5>
        <a:accent6>
          <a:srgbClr val="737373"/>
        </a:accent6>
        <a:hlink>
          <a:srgbClr val="B2B2B2"/>
        </a:hlink>
        <a:folHlink>
          <a:srgbClr val="EAEAE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333333"/>
    </a:dk1>
    <a:lt1>
      <a:srgbClr val="A9BDA9"/>
    </a:lt1>
    <a:dk2>
      <a:srgbClr val="004C2B"/>
    </a:dk2>
    <a:lt2>
      <a:srgbClr val="578963"/>
    </a:lt2>
    <a:accent1>
      <a:srgbClr val="3333CC"/>
    </a:accent1>
    <a:accent2>
      <a:srgbClr val="009900"/>
    </a:accent2>
    <a:accent3>
      <a:srgbClr val="D1DBD1"/>
    </a:accent3>
    <a:accent4>
      <a:srgbClr val="2A2A2A"/>
    </a:accent4>
    <a:accent5>
      <a:srgbClr val="ADADE2"/>
    </a:accent5>
    <a:accent6>
      <a:srgbClr val="008A00"/>
    </a:accent6>
    <a:hlink>
      <a:srgbClr val="CC0000"/>
    </a:hlink>
    <a:folHlink>
      <a:srgbClr val="996633"/>
    </a:folHlink>
  </a:clrScheme>
</a:themeOverride>
</file>

<file path=docProps/app.xml><?xml version="1.0" encoding="utf-8"?>
<Properties xmlns="http://schemas.openxmlformats.org/officeDocument/2006/extended-properties" xmlns:vt="http://schemas.openxmlformats.org/officeDocument/2006/docPropsVTypes">
  <Template/>
  <TotalTime>2633</TotalTime>
  <Words>852</Words>
  <Application>Microsoft Office PowerPoint</Application>
  <PresentationFormat>On-screen Show (4:3)</PresentationFormat>
  <Paragraphs>247</Paragraphs>
  <Slides>23</Slides>
  <Notes>5</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8" baseType="lpstr">
      <vt:lpstr>Courier New</vt:lpstr>
      <vt:lpstr>Monotype Sorts</vt:lpstr>
      <vt:lpstr>Times New Roman</vt:lpstr>
      <vt:lpstr>Serene</vt:lpstr>
      <vt:lpstr>Clip</vt:lpstr>
      <vt:lpstr>COS 421  Bible IV</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UNIT 3.  BACKGROUND ON PSALMS (4 of 8)  D. 4th stage: collection into “books”        Structure of the Psalter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Appalachian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 LITERATURE P&amp;R 2010</dc:title>
  <dc:creator>Dr. Rodney K. Duke</dc:creator>
  <cp:lastModifiedBy>Duke, Rodney K.</cp:lastModifiedBy>
  <cp:revision>86</cp:revision>
  <cp:lastPrinted>2002-05-20T20:53:18Z</cp:lastPrinted>
  <dcterms:created xsi:type="dcterms:W3CDTF">1999-08-18T12:34:09Z</dcterms:created>
  <dcterms:modified xsi:type="dcterms:W3CDTF">2019-05-15T18:25:18Z</dcterms:modified>
</cp:coreProperties>
</file>