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fntdata" ContentType="application/x-fontdata"/>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p:sldMasterIdLst>
    <p:sldMasterId id="2147483649" r:id="rId1"/>
    <p:sldMasterId id="2147483709" r:id="rId2"/>
  </p:sldMasterIdLst>
  <p:notesMasterIdLst>
    <p:notesMasterId r:id="rId25"/>
  </p:notesMasterIdLst>
  <p:handoutMasterIdLst>
    <p:handoutMasterId r:id="rId26"/>
  </p:handoutMasterIdLst>
  <p:sldIdLst>
    <p:sldId id="256" r:id="rId3"/>
    <p:sldId id="259" r:id="rId4"/>
    <p:sldId id="378" r:id="rId5"/>
    <p:sldId id="379" r:id="rId6"/>
    <p:sldId id="328" r:id="rId7"/>
    <p:sldId id="349" r:id="rId8"/>
    <p:sldId id="350" r:id="rId9"/>
    <p:sldId id="351" r:id="rId10"/>
    <p:sldId id="352" r:id="rId11"/>
    <p:sldId id="353" r:id="rId12"/>
    <p:sldId id="354" r:id="rId13"/>
    <p:sldId id="329" r:id="rId14"/>
    <p:sldId id="356" r:id="rId15"/>
    <p:sldId id="357" r:id="rId16"/>
    <p:sldId id="358" r:id="rId17"/>
    <p:sldId id="334" r:id="rId18"/>
    <p:sldId id="335" r:id="rId19"/>
    <p:sldId id="337" r:id="rId20"/>
    <p:sldId id="338" r:id="rId21"/>
    <p:sldId id="339" r:id="rId22"/>
    <p:sldId id="340" r:id="rId23"/>
    <p:sldId id="341" r:id="rId24"/>
  </p:sldIdLst>
  <p:sldSz cx="9144000" cy="6858000" type="screen4x3"/>
  <p:notesSz cx="6985000" cy="9282113"/>
  <p:embeddedFontLst>
    <p:embeddedFont>
      <p:font typeface="Bwhebb" panose="020B0604020202020204" charset="0"/>
      <p:regular r:id="rId27"/>
    </p:embeddedFont>
  </p:embeddedFontLst>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C5C4A1"/>
    <a:srgbClr val="C8CA9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40" autoAdjust="0"/>
    <p:restoredTop sz="81119" autoAdjust="0"/>
  </p:normalViewPr>
  <p:slideViewPr>
    <p:cSldViewPr>
      <p:cViewPr varScale="1">
        <p:scale>
          <a:sx n="59" d="100"/>
          <a:sy n="59" d="100"/>
        </p:scale>
        <p:origin x="-1680"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20" d="100"/>
        <a:sy n="12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font" Target="fonts/font1.fntdata"/><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8.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9266" name="Rectangle 2"/>
          <p:cNvSpPr>
            <a:spLocks noGrp="1" noChangeArrowheads="1"/>
          </p:cNvSpPr>
          <p:nvPr>
            <p:ph type="hdr" sz="quarter"/>
          </p:nvPr>
        </p:nvSpPr>
        <p:spPr bwMode="auto">
          <a:xfrm>
            <a:off x="0" y="0"/>
            <a:ext cx="3027363" cy="463550"/>
          </a:xfrm>
          <a:prstGeom prst="rect">
            <a:avLst/>
          </a:prstGeom>
          <a:noFill/>
          <a:ln w="9525">
            <a:noFill/>
            <a:miter lim="800000"/>
            <a:headEnd/>
            <a:tailEnd/>
          </a:ln>
          <a:effectLst/>
        </p:spPr>
        <p:txBody>
          <a:bodyPr vert="horz" wrap="square" lIns="92949" tIns="46474" rIns="92949" bIns="46474" numCol="1" anchor="t" anchorCtr="0" compatLnSpc="1">
            <a:prstTxWarp prst="textNoShape">
              <a:avLst/>
            </a:prstTxWarp>
          </a:bodyPr>
          <a:lstStyle>
            <a:lvl1pPr defTabSz="930275">
              <a:defRPr sz="1200"/>
            </a:lvl1pPr>
          </a:lstStyle>
          <a:p>
            <a:pPr>
              <a:defRPr/>
            </a:pPr>
            <a:endParaRPr lang="en-US"/>
          </a:p>
        </p:txBody>
      </p:sp>
      <p:sp>
        <p:nvSpPr>
          <p:cNvPr id="139267" name="Rectangle 3"/>
          <p:cNvSpPr>
            <a:spLocks noGrp="1" noChangeArrowheads="1"/>
          </p:cNvSpPr>
          <p:nvPr>
            <p:ph type="dt" sz="quarter" idx="1"/>
          </p:nvPr>
        </p:nvSpPr>
        <p:spPr bwMode="auto">
          <a:xfrm>
            <a:off x="3957638" y="0"/>
            <a:ext cx="3027362" cy="463550"/>
          </a:xfrm>
          <a:prstGeom prst="rect">
            <a:avLst/>
          </a:prstGeom>
          <a:noFill/>
          <a:ln w="9525">
            <a:noFill/>
            <a:miter lim="800000"/>
            <a:headEnd/>
            <a:tailEnd/>
          </a:ln>
          <a:effectLst/>
        </p:spPr>
        <p:txBody>
          <a:bodyPr vert="horz" wrap="square" lIns="92949" tIns="46474" rIns="92949" bIns="46474" numCol="1" anchor="t" anchorCtr="0" compatLnSpc="1">
            <a:prstTxWarp prst="textNoShape">
              <a:avLst/>
            </a:prstTxWarp>
          </a:bodyPr>
          <a:lstStyle>
            <a:lvl1pPr algn="r" defTabSz="930275">
              <a:defRPr sz="1200"/>
            </a:lvl1pPr>
          </a:lstStyle>
          <a:p>
            <a:pPr>
              <a:defRPr/>
            </a:pPr>
            <a:endParaRPr lang="en-US"/>
          </a:p>
        </p:txBody>
      </p:sp>
      <p:sp>
        <p:nvSpPr>
          <p:cNvPr id="139268" name="Rectangle 4"/>
          <p:cNvSpPr>
            <a:spLocks noGrp="1" noChangeArrowheads="1"/>
          </p:cNvSpPr>
          <p:nvPr>
            <p:ph type="ftr" sz="quarter" idx="2"/>
          </p:nvPr>
        </p:nvSpPr>
        <p:spPr bwMode="auto">
          <a:xfrm>
            <a:off x="0" y="8818563"/>
            <a:ext cx="3027363" cy="463550"/>
          </a:xfrm>
          <a:prstGeom prst="rect">
            <a:avLst/>
          </a:prstGeom>
          <a:noFill/>
          <a:ln w="9525">
            <a:noFill/>
            <a:miter lim="800000"/>
            <a:headEnd/>
            <a:tailEnd/>
          </a:ln>
          <a:effectLst/>
        </p:spPr>
        <p:txBody>
          <a:bodyPr vert="horz" wrap="square" lIns="92949" tIns="46474" rIns="92949" bIns="46474" numCol="1" anchor="b" anchorCtr="0" compatLnSpc="1">
            <a:prstTxWarp prst="textNoShape">
              <a:avLst/>
            </a:prstTxWarp>
          </a:bodyPr>
          <a:lstStyle>
            <a:lvl1pPr defTabSz="930275">
              <a:defRPr sz="1200"/>
            </a:lvl1pPr>
          </a:lstStyle>
          <a:p>
            <a:pPr>
              <a:defRPr/>
            </a:pPr>
            <a:endParaRPr lang="en-US"/>
          </a:p>
        </p:txBody>
      </p:sp>
      <p:sp>
        <p:nvSpPr>
          <p:cNvPr id="139269" name="Rectangle 5"/>
          <p:cNvSpPr>
            <a:spLocks noGrp="1" noChangeArrowheads="1"/>
          </p:cNvSpPr>
          <p:nvPr>
            <p:ph type="sldNum" sz="quarter" idx="3"/>
          </p:nvPr>
        </p:nvSpPr>
        <p:spPr bwMode="auto">
          <a:xfrm>
            <a:off x="3957638" y="8818563"/>
            <a:ext cx="3027362" cy="463550"/>
          </a:xfrm>
          <a:prstGeom prst="rect">
            <a:avLst/>
          </a:prstGeom>
          <a:noFill/>
          <a:ln w="9525">
            <a:noFill/>
            <a:miter lim="800000"/>
            <a:headEnd/>
            <a:tailEnd/>
          </a:ln>
          <a:effectLst/>
        </p:spPr>
        <p:txBody>
          <a:bodyPr vert="horz" wrap="square" lIns="92949" tIns="46474" rIns="92949" bIns="46474" numCol="1" anchor="b" anchorCtr="0" compatLnSpc="1">
            <a:prstTxWarp prst="textNoShape">
              <a:avLst/>
            </a:prstTxWarp>
          </a:bodyPr>
          <a:lstStyle>
            <a:lvl1pPr algn="r" defTabSz="930275">
              <a:defRPr sz="1200"/>
            </a:lvl1pPr>
          </a:lstStyle>
          <a:p>
            <a:pPr>
              <a:defRPr/>
            </a:pPr>
            <a:fld id="{64CCE9E7-B276-451F-9824-DCABB88DBED8}" type="slidenum">
              <a:rPr lang="en-US"/>
              <a:pPr>
                <a:defRPr/>
              </a:pPr>
              <a:t>‹#›</a:t>
            </a:fld>
            <a:endParaRPr lang="en-US"/>
          </a:p>
        </p:txBody>
      </p:sp>
    </p:spTree>
    <p:extLst>
      <p:ext uri="{BB962C8B-B14F-4D97-AF65-F5344CB8AC3E}">
        <p14:creationId xmlns:p14="http://schemas.microsoft.com/office/powerpoint/2010/main" val="10443507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1618" name="Rectangle 2"/>
          <p:cNvSpPr>
            <a:spLocks noGrp="1" noChangeArrowheads="1"/>
          </p:cNvSpPr>
          <p:nvPr>
            <p:ph type="hdr" sz="quarter"/>
          </p:nvPr>
        </p:nvSpPr>
        <p:spPr bwMode="auto">
          <a:xfrm>
            <a:off x="0" y="0"/>
            <a:ext cx="3027363" cy="463550"/>
          </a:xfrm>
          <a:prstGeom prst="rect">
            <a:avLst/>
          </a:prstGeom>
          <a:noFill/>
          <a:ln w="9525">
            <a:noFill/>
            <a:miter lim="800000"/>
            <a:headEnd/>
            <a:tailEnd/>
          </a:ln>
          <a:effectLst/>
        </p:spPr>
        <p:txBody>
          <a:bodyPr vert="horz" wrap="square" lIns="92949" tIns="46474" rIns="92949" bIns="46474" numCol="1" anchor="t" anchorCtr="0" compatLnSpc="1">
            <a:prstTxWarp prst="textNoShape">
              <a:avLst/>
            </a:prstTxWarp>
          </a:bodyPr>
          <a:lstStyle>
            <a:lvl1pPr defTabSz="930275">
              <a:defRPr sz="1200"/>
            </a:lvl1pPr>
          </a:lstStyle>
          <a:p>
            <a:pPr>
              <a:defRPr/>
            </a:pPr>
            <a:endParaRPr lang="en-US"/>
          </a:p>
        </p:txBody>
      </p:sp>
      <p:sp>
        <p:nvSpPr>
          <p:cNvPr id="111619" name="Rectangle 3"/>
          <p:cNvSpPr>
            <a:spLocks noGrp="1" noChangeArrowheads="1"/>
          </p:cNvSpPr>
          <p:nvPr>
            <p:ph type="dt" idx="1"/>
          </p:nvPr>
        </p:nvSpPr>
        <p:spPr bwMode="auto">
          <a:xfrm>
            <a:off x="3957638" y="0"/>
            <a:ext cx="3027362" cy="463550"/>
          </a:xfrm>
          <a:prstGeom prst="rect">
            <a:avLst/>
          </a:prstGeom>
          <a:noFill/>
          <a:ln w="9525">
            <a:noFill/>
            <a:miter lim="800000"/>
            <a:headEnd/>
            <a:tailEnd/>
          </a:ln>
          <a:effectLst/>
        </p:spPr>
        <p:txBody>
          <a:bodyPr vert="horz" wrap="square" lIns="92949" tIns="46474" rIns="92949" bIns="46474" numCol="1" anchor="t" anchorCtr="0" compatLnSpc="1">
            <a:prstTxWarp prst="textNoShape">
              <a:avLst/>
            </a:prstTxWarp>
          </a:bodyPr>
          <a:lstStyle>
            <a:lvl1pPr algn="r" defTabSz="930275">
              <a:defRPr sz="1200"/>
            </a:lvl1pPr>
          </a:lstStyle>
          <a:p>
            <a:pPr>
              <a:defRPr/>
            </a:pPr>
            <a:endParaRPr lang="en-US"/>
          </a:p>
        </p:txBody>
      </p:sp>
      <p:sp>
        <p:nvSpPr>
          <p:cNvPr id="48132" name="Rectangle 4"/>
          <p:cNvSpPr>
            <a:spLocks noGrp="1" noRot="1" noChangeAspect="1" noChangeArrowheads="1" noTextEdit="1"/>
          </p:cNvSpPr>
          <p:nvPr>
            <p:ph type="sldImg" idx="2"/>
          </p:nvPr>
        </p:nvSpPr>
        <p:spPr bwMode="auto">
          <a:xfrm>
            <a:off x="1171575" y="696913"/>
            <a:ext cx="4641850" cy="34798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1621" name="Rectangle 5"/>
          <p:cNvSpPr>
            <a:spLocks noGrp="1" noChangeArrowheads="1"/>
          </p:cNvSpPr>
          <p:nvPr>
            <p:ph type="body" sz="quarter" idx="3"/>
          </p:nvPr>
        </p:nvSpPr>
        <p:spPr bwMode="auto">
          <a:xfrm>
            <a:off x="931863" y="4408488"/>
            <a:ext cx="5121275" cy="4176712"/>
          </a:xfrm>
          <a:prstGeom prst="rect">
            <a:avLst/>
          </a:prstGeom>
          <a:noFill/>
          <a:ln w="9525">
            <a:noFill/>
            <a:miter lim="800000"/>
            <a:headEnd/>
            <a:tailEnd/>
          </a:ln>
          <a:effectLst/>
        </p:spPr>
        <p:txBody>
          <a:bodyPr vert="horz" wrap="square" lIns="92949" tIns="46474" rIns="92949" bIns="46474"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11622" name="Rectangle 6"/>
          <p:cNvSpPr>
            <a:spLocks noGrp="1" noChangeArrowheads="1"/>
          </p:cNvSpPr>
          <p:nvPr>
            <p:ph type="ftr" sz="quarter" idx="4"/>
          </p:nvPr>
        </p:nvSpPr>
        <p:spPr bwMode="auto">
          <a:xfrm>
            <a:off x="0" y="8818563"/>
            <a:ext cx="3027363" cy="463550"/>
          </a:xfrm>
          <a:prstGeom prst="rect">
            <a:avLst/>
          </a:prstGeom>
          <a:noFill/>
          <a:ln w="9525">
            <a:noFill/>
            <a:miter lim="800000"/>
            <a:headEnd/>
            <a:tailEnd/>
          </a:ln>
          <a:effectLst/>
        </p:spPr>
        <p:txBody>
          <a:bodyPr vert="horz" wrap="square" lIns="92949" tIns="46474" rIns="92949" bIns="46474" numCol="1" anchor="b" anchorCtr="0" compatLnSpc="1">
            <a:prstTxWarp prst="textNoShape">
              <a:avLst/>
            </a:prstTxWarp>
          </a:bodyPr>
          <a:lstStyle>
            <a:lvl1pPr defTabSz="930275">
              <a:defRPr sz="1200"/>
            </a:lvl1pPr>
          </a:lstStyle>
          <a:p>
            <a:pPr>
              <a:defRPr/>
            </a:pPr>
            <a:endParaRPr lang="en-US"/>
          </a:p>
        </p:txBody>
      </p:sp>
      <p:sp>
        <p:nvSpPr>
          <p:cNvPr id="111623" name="Rectangle 7"/>
          <p:cNvSpPr>
            <a:spLocks noGrp="1" noChangeArrowheads="1"/>
          </p:cNvSpPr>
          <p:nvPr>
            <p:ph type="sldNum" sz="quarter" idx="5"/>
          </p:nvPr>
        </p:nvSpPr>
        <p:spPr bwMode="auto">
          <a:xfrm>
            <a:off x="3957638" y="8818563"/>
            <a:ext cx="3027362" cy="463550"/>
          </a:xfrm>
          <a:prstGeom prst="rect">
            <a:avLst/>
          </a:prstGeom>
          <a:noFill/>
          <a:ln w="9525">
            <a:noFill/>
            <a:miter lim="800000"/>
            <a:headEnd/>
            <a:tailEnd/>
          </a:ln>
          <a:effectLst/>
        </p:spPr>
        <p:txBody>
          <a:bodyPr vert="horz" wrap="square" lIns="92949" tIns="46474" rIns="92949" bIns="46474" numCol="1" anchor="b" anchorCtr="0" compatLnSpc="1">
            <a:prstTxWarp prst="textNoShape">
              <a:avLst/>
            </a:prstTxWarp>
          </a:bodyPr>
          <a:lstStyle>
            <a:lvl1pPr algn="r" defTabSz="930275">
              <a:defRPr sz="1200"/>
            </a:lvl1pPr>
          </a:lstStyle>
          <a:p>
            <a:pPr>
              <a:defRPr/>
            </a:pPr>
            <a:fld id="{284FBF9D-2F86-434C-8174-F67BBE2ABC0B}" type="slidenum">
              <a:rPr lang="en-US"/>
              <a:pPr>
                <a:defRPr/>
              </a:pPr>
              <a:t>‹#›</a:t>
            </a:fld>
            <a:endParaRPr lang="en-US"/>
          </a:p>
        </p:txBody>
      </p:sp>
    </p:spTree>
    <p:extLst>
      <p:ext uri="{BB962C8B-B14F-4D97-AF65-F5344CB8AC3E}">
        <p14:creationId xmlns:p14="http://schemas.microsoft.com/office/powerpoint/2010/main" val="394683883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xfrm>
            <a:off x="1173163" y="696913"/>
            <a:ext cx="4638675" cy="3479800"/>
          </a:xfrm>
          <a:ln/>
        </p:spPr>
      </p:sp>
      <p:sp>
        <p:nvSpPr>
          <p:cNvPr id="512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Also raises questions about who recorded this: when, where, why, how?</a:t>
            </a:r>
          </a:p>
        </p:txBody>
      </p:sp>
      <p:sp>
        <p:nvSpPr>
          <p:cNvPr id="512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2400">
                <a:solidFill>
                  <a:schemeClr val="tx1"/>
                </a:solidFill>
                <a:latin typeface="Times New Roman" pitchFamily="18" charset="0"/>
              </a:defRPr>
            </a:lvl1pPr>
            <a:lvl2pPr marL="742950" indent="-285750" defTabSz="930275">
              <a:defRPr sz="2400">
                <a:solidFill>
                  <a:schemeClr val="tx1"/>
                </a:solidFill>
                <a:latin typeface="Times New Roman" pitchFamily="18" charset="0"/>
              </a:defRPr>
            </a:lvl2pPr>
            <a:lvl3pPr marL="1143000" indent="-228600" defTabSz="930275">
              <a:defRPr sz="2400">
                <a:solidFill>
                  <a:schemeClr val="tx1"/>
                </a:solidFill>
                <a:latin typeface="Times New Roman" pitchFamily="18" charset="0"/>
              </a:defRPr>
            </a:lvl3pPr>
            <a:lvl4pPr marL="1600200" indent="-228600" defTabSz="930275">
              <a:defRPr sz="2400">
                <a:solidFill>
                  <a:schemeClr val="tx1"/>
                </a:solidFill>
                <a:latin typeface="Times New Roman" pitchFamily="18" charset="0"/>
              </a:defRPr>
            </a:lvl4pPr>
            <a:lvl5pPr marL="2057400" indent="-228600" defTabSz="930275">
              <a:defRPr sz="2400">
                <a:solidFill>
                  <a:schemeClr val="tx1"/>
                </a:solidFill>
                <a:latin typeface="Times New Roman" pitchFamily="18" charset="0"/>
              </a:defRPr>
            </a:lvl5pPr>
            <a:lvl6pPr marL="2514600" indent="-228600" defTabSz="930275" eaLnBrk="0" fontAlgn="base" hangingPunct="0">
              <a:spcBef>
                <a:spcPct val="0"/>
              </a:spcBef>
              <a:spcAft>
                <a:spcPct val="0"/>
              </a:spcAft>
              <a:defRPr sz="2400">
                <a:solidFill>
                  <a:schemeClr val="tx1"/>
                </a:solidFill>
                <a:latin typeface="Times New Roman" pitchFamily="18" charset="0"/>
              </a:defRPr>
            </a:lvl6pPr>
            <a:lvl7pPr marL="2971800" indent="-228600" defTabSz="930275" eaLnBrk="0" fontAlgn="base" hangingPunct="0">
              <a:spcBef>
                <a:spcPct val="0"/>
              </a:spcBef>
              <a:spcAft>
                <a:spcPct val="0"/>
              </a:spcAft>
              <a:defRPr sz="2400">
                <a:solidFill>
                  <a:schemeClr val="tx1"/>
                </a:solidFill>
                <a:latin typeface="Times New Roman" pitchFamily="18" charset="0"/>
              </a:defRPr>
            </a:lvl7pPr>
            <a:lvl8pPr marL="3429000" indent="-228600" defTabSz="930275" eaLnBrk="0" fontAlgn="base" hangingPunct="0">
              <a:spcBef>
                <a:spcPct val="0"/>
              </a:spcBef>
              <a:spcAft>
                <a:spcPct val="0"/>
              </a:spcAft>
              <a:defRPr sz="2400">
                <a:solidFill>
                  <a:schemeClr val="tx1"/>
                </a:solidFill>
                <a:latin typeface="Times New Roman" pitchFamily="18" charset="0"/>
              </a:defRPr>
            </a:lvl8pPr>
            <a:lvl9pPr marL="3886200" indent="-228600" defTabSz="930275" eaLnBrk="0" fontAlgn="base" hangingPunct="0">
              <a:spcBef>
                <a:spcPct val="0"/>
              </a:spcBef>
              <a:spcAft>
                <a:spcPct val="0"/>
              </a:spcAft>
              <a:defRPr sz="2400">
                <a:solidFill>
                  <a:schemeClr val="tx1"/>
                </a:solidFill>
                <a:latin typeface="Times New Roman" pitchFamily="18" charset="0"/>
              </a:defRPr>
            </a:lvl9pPr>
          </a:lstStyle>
          <a:p>
            <a:fld id="{2564536E-F06B-4C89-9230-AE78C7B19A41}" type="slidenum">
              <a:rPr lang="en-US" altLang="en-US" sz="1200" smtClean="0">
                <a:solidFill>
                  <a:prstClr val="black"/>
                </a:solidFill>
              </a:rPr>
              <a:pPr/>
              <a:t>3</a:t>
            </a:fld>
            <a:endParaRPr lang="en-US" altLang="en-US" sz="1200" smtClean="0">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2400">
                <a:solidFill>
                  <a:schemeClr val="tx1"/>
                </a:solidFill>
                <a:latin typeface="Times New Roman" pitchFamily="18" charset="0"/>
              </a:defRPr>
            </a:lvl1pPr>
            <a:lvl2pPr marL="742950" indent="-285750" defTabSz="930275">
              <a:defRPr sz="2400">
                <a:solidFill>
                  <a:schemeClr val="tx1"/>
                </a:solidFill>
                <a:latin typeface="Times New Roman" pitchFamily="18" charset="0"/>
              </a:defRPr>
            </a:lvl2pPr>
            <a:lvl3pPr marL="1143000" indent="-228600" defTabSz="930275">
              <a:defRPr sz="2400">
                <a:solidFill>
                  <a:schemeClr val="tx1"/>
                </a:solidFill>
                <a:latin typeface="Times New Roman" pitchFamily="18" charset="0"/>
              </a:defRPr>
            </a:lvl3pPr>
            <a:lvl4pPr marL="1600200" indent="-228600" defTabSz="930275">
              <a:defRPr sz="2400">
                <a:solidFill>
                  <a:schemeClr val="tx1"/>
                </a:solidFill>
                <a:latin typeface="Times New Roman" pitchFamily="18" charset="0"/>
              </a:defRPr>
            </a:lvl4pPr>
            <a:lvl5pPr marL="2057400" indent="-228600" defTabSz="930275">
              <a:defRPr sz="2400">
                <a:solidFill>
                  <a:schemeClr val="tx1"/>
                </a:solidFill>
                <a:latin typeface="Times New Roman" pitchFamily="18" charset="0"/>
              </a:defRPr>
            </a:lvl5pPr>
            <a:lvl6pPr marL="2514600" indent="-228600" defTabSz="930275" eaLnBrk="0" fontAlgn="base" hangingPunct="0">
              <a:spcBef>
                <a:spcPct val="0"/>
              </a:spcBef>
              <a:spcAft>
                <a:spcPct val="0"/>
              </a:spcAft>
              <a:defRPr sz="2400">
                <a:solidFill>
                  <a:schemeClr val="tx1"/>
                </a:solidFill>
                <a:latin typeface="Times New Roman" pitchFamily="18" charset="0"/>
              </a:defRPr>
            </a:lvl6pPr>
            <a:lvl7pPr marL="2971800" indent="-228600" defTabSz="930275" eaLnBrk="0" fontAlgn="base" hangingPunct="0">
              <a:spcBef>
                <a:spcPct val="0"/>
              </a:spcBef>
              <a:spcAft>
                <a:spcPct val="0"/>
              </a:spcAft>
              <a:defRPr sz="2400">
                <a:solidFill>
                  <a:schemeClr val="tx1"/>
                </a:solidFill>
                <a:latin typeface="Times New Roman" pitchFamily="18" charset="0"/>
              </a:defRPr>
            </a:lvl7pPr>
            <a:lvl8pPr marL="3429000" indent="-228600" defTabSz="930275" eaLnBrk="0" fontAlgn="base" hangingPunct="0">
              <a:spcBef>
                <a:spcPct val="0"/>
              </a:spcBef>
              <a:spcAft>
                <a:spcPct val="0"/>
              </a:spcAft>
              <a:defRPr sz="2400">
                <a:solidFill>
                  <a:schemeClr val="tx1"/>
                </a:solidFill>
                <a:latin typeface="Times New Roman" pitchFamily="18" charset="0"/>
              </a:defRPr>
            </a:lvl8pPr>
            <a:lvl9pPr marL="3886200" indent="-228600" defTabSz="930275" eaLnBrk="0" fontAlgn="base" hangingPunct="0">
              <a:spcBef>
                <a:spcPct val="0"/>
              </a:spcBef>
              <a:spcAft>
                <a:spcPct val="0"/>
              </a:spcAft>
              <a:defRPr sz="2400">
                <a:solidFill>
                  <a:schemeClr val="tx1"/>
                </a:solidFill>
                <a:latin typeface="Times New Roman" pitchFamily="18" charset="0"/>
              </a:defRPr>
            </a:lvl9pPr>
          </a:lstStyle>
          <a:p>
            <a:fld id="{67FB0BE8-23D0-4FF5-AE5F-2B35E89D849C}" type="slidenum">
              <a:rPr lang="en-US" altLang="en-US" sz="1200" smtClean="0"/>
              <a:pPr/>
              <a:t>5</a:t>
            </a:fld>
            <a:endParaRPr lang="en-US" altLang="en-US" sz="1200" smtClean="0"/>
          </a:p>
        </p:txBody>
      </p:sp>
      <p:sp>
        <p:nvSpPr>
          <p:cNvPr id="50179" name="Rectangle 2"/>
          <p:cNvSpPr>
            <a:spLocks noGrp="1" noRot="1" noChangeAspect="1" noChangeArrowheads="1" noTextEdit="1"/>
          </p:cNvSpPr>
          <p:nvPr>
            <p:ph type="sldImg"/>
          </p:nvPr>
        </p:nvSpPr>
        <p:spPr>
          <a:xfrm>
            <a:off x="1173163" y="696913"/>
            <a:ext cx="4638675" cy="3479800"/>
          </a:xfrm>
          <a:ln/>
        </p:spPr>
      </p:sp>
      <p:sp>
        <p:nvSpPr>
          <p:cNvPr id="501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Add holiness of God in Isaiah</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2400">
                <a:solidFill>
                  <a:schemeClr val="tx1"/>
                </a:solidFill>
                <a:latin typeface="Times New Roman" pitchFamily="18" charset="0"/>
              </a:defRPr>
            </a:lvl1pPr>
            <a:lvl2pPr marL="742950" indent="-285750" defTabSz="930275">
              <a:defRPr sz="2400">
                <a:solidFill>
                  <a:schemeClr val="tx1"/>
                </a:solidFill>
                <a:latin typeface="Times New Roman" pitchFamily="18" charset="0"/>
              </a:defRPr>
            </a:lvl2pPr>
            <a:lvl3pPr marL="1143000" indent="-228600" defTabSz="930275">
              <a:defRPr sz="2400">
                <a:solidFill>
                  <a:schemeClr val="tx1"/>
                </a:solidFill>
                <a:latin typeface="Times New Roman" pitchFamily="18" charset="0"/>
              </a:defRPr>
            </a:lvl3pPr>
            <a:lvl4pPr marL="1600200" indent="-228600" defTabSz="930275">
              <a:defRPr sz="2400">
                <a:solidFill>
                  <a:schemeClr val="tx1"/>
                </a:solidFill>
                <a:latin typeface="Times New Roman" pitchFamily="18" charset="0"/>
              </a:defRPr>
            </a:lvl4pPr>
            <a:lvl5pPr marL="2057400" indent="-228600" defTabSz="930275">
              <a:defRPr sz="2400">
                <a:solidFill>
                  <a:schemeClr val="tx1"/>
                </a:solidFill>
                <a:latin typeface="Times New Roman" pitchFamily="18" charset="0"/>
              </a:defRPr>
            </a:lvl5pPr>
            <a:lvl6pPr marL="2514600" indent="-228600" defTabSz="930275" eaLnBrk="0" fontAlgn="base" hangingPunct="0">
              <a:spcBef>
                <a:spcPct val="0"/>
              </a:spcBef>
              <a:spcAft>
                <a:spcPct val="0"/>
              </a:spcAft>
              <a:defRPr sz="2400">
                <a:solidFill>
                  <a:schemeClr val="tx1"/>
                </a:solidFill>
                <a:latin typeface="Times New Roman" pitchFamily="18" charset="0"/>
              </a:defRPr>
            </a:lvl6pPr>
            <a:lvl7pPr marL="2971800" indent="-228600" defTabSz="930275" eaLnBrk="0" fontAlgn="base" hangingPunct="0">
              <a:spcBef>
                <a:spcPct val="0"/>
              </a:spcBef>
              <a:spcAft>
                <a:spcPct val="0"/>
              </a:spcAft>
              <a:defRPr sz="2400">
                <a:solidFill>
                  <a:schemeClr val="tx1"/>
                </a:solidFill>
                <a:latin typeface="Times New Roman" pitchFamily="18" charset="0"/>
              </a:defRPr>
            </a:lvl7pPr>
            <a:lvl8pPr marL="3429000" indent="-228600" defTabSz="930275" eaLnBrk="0" fontAlgn="base" hangingPunct="0">
              <a:spcBef>
                <a:spcPct val="0"/>
              </a:spcBef>
              <a:spcAft>
                <a:spcPct val="0"/>
              </a:spcAft>
              <a:defRPr sz="2400">
                <a:solidFill>
                  <a:schemeClr val="tx1"/>
                </a:solidFill>
                <a:latin typeface="Times New Roman" pitchFamily="18" charset="0"/>
              </a:defRPr>
            </a:lvl8pPr>
            <a:lvl9pPr marL="3886200" indent="-228600" defTabSz="930275" eaLnBrk="0" fontAlgn="base" hangingPunct="0">
              <a:spcBef>
                <a:spcPct val="0"/>
              </a:spcBef>
              <a:spcAft>
                <a:spcPct val="0"/>
              </a:spcAft>
              <a:defRPr sz="2400">
                <a:solidFill>
                  <a:schemeClr val="tx1"/>
                </a:solidFill>
                <a:latin typeface="Times New Roman" pitchFamily="18" charset="0"/>
              </a:defRPr>
            </a:lvl9pPr>
          </a:lstStyle>
          <a:p>
            <a:fld id="{B2E29995-B6AE-4851-917E-BCEAB1274A3F}" type="slidenum">
              <a:rPr lang="en-US" altLang="en-US" sz="1200" smtClean="0"/>
              <a:pPr/>
              <a:t>11</a:t>
            </a:fld>
            <a:endParaRPr lang="en-US" altLang="en-US" sz="1200" smtClean="0"/>
          </a:p>
        </p:txBody>
      </p:sp>
      <p:sp>
        <p:nvSpPr>
          <p:cNvPr id="51203" name="Rectangle 2"/>
          <p:cNvSpPr>
            <a:spLocks noGrp="1" noRot="1" noChangeAspect="1" noChangeArrowheads="1" noTextEdit="1"/>
          </p:cNvSpPr>
          <p:nvPr>
            <p:ph type="sldImg"/>
          </p:nvPr>
        </p:nvSpPr>
        <p:spPr>
          <a:xfrm>
            <a:off x="1173163" y="696913"/>
            <a:ext cx="4638675" cy="3479800"/>
          </a:xfrm>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t>“humbly”  [ </a:t>
            </a:r>
            <a:r>
              <a:rPr lang="en-US" altLang="en-US" dirty="0" err="1" smtClean="0"/>
              <a:t>hiph</a:t>
            </a:r>
            <a:r>
              <a:rPr lang="en-US" altLang="en-US" dirty="0" smtClean="0"/>
              <a:t> of </a:t>
            </a:r>
            <a:r>
              <a:rPr lang="en-US" altLang="en-US" dirty="0" err="1" smtClean="0"/>
              <a:t>ts</a:t>
            </a:r>
            <a:r>
              <a:rPr lang="en-US" altLang="en-US" dirty="0" smtClean="0"/>
              <a:t> n ( ]: only here.  HALOT: Meaning of root in doubt. The versions differ: Sept. to be ready; </a:t>
            </a:r>
            <a:r>
              <a:rPr lang="en-US" altLang="en-US" dirty="0" err="1" smtClean="0"/>
              <a:t>Theodotion</a:t>
            </a:r>
            <a:r>
              <a:rPr lang="en-US" altLang="en-US" dirty="0" smtClean="0"/>
              <a:t> to be careful; Quinta to be prudent; Vulg. to go around anxiously; thus the exact translation equivalent of it is difficult; traditionally humble (Luther; </a:t>
            </a:r>
            <a:r>
              <a:rPr lang="en-US" altLang="en-US" dirty="0" err="1" smtClean="0"/>
              <a:t>Gesenius</a:t>
            </a:r>
            <a:r>
              <a:rPr lang="en-US" altLang="en-US" dirty="0" smtClean="0"/>
              <a:t>-B.; </a:t>
            </a:r>
            <a:r>
              <a:rPr lang="en-US" altLang="en-US" dirty="0" err="1" smtClean="0"/>
              <a:t>ZürBib</a:t>
            </a:r>
            <a:r>
              <a:rPr lang="en-US" altLang="en-US" dirty="0" smtClean="0"/>
              <a:t>.; NRSV and REB: walk humbly with your God); recent proposals: </a:t>
            </a:r>
          </a:p>
          <a:p>
            <a:r>
              <a:rPr lang="en-US" altLang="en-US" dirty="0" smtClean="0"/>
              <a:t>a. to be clear, pure</a:t>
            </a:r>
          </a:p>
          <a:p>
            <a:r>
              <a:rPr lang="en-US" altLang="en-US" dirty="0" smtClean="0"/>
              <a:t>b. —</a:t>
            </a:r>
            <a:r>
              <a:rPr lang="en-US" altLang="en-US" dirty="0" err="1" smtClean="0"/>
              <a:t>i</a:t>
            </a:r>
            <a:r>
              <a:rPr lang="en-US" altLang="en-US" dirty="0" smtClean="0"/>
              <a:t>. cautious, careful;  —ii. wisely; —iii. reasonable, careful; —iv. attentive; the second alternative (b), with the various possible suggestions given there, is in general preferable to the first (a)</a:t>
            </a:r>
          </a:p>
          <a:p>
            <a:r>
              <a:rPr lang="en-US" altLang="en-US" b="1" dirty="0" smtClean="0"/>
              <a:t>Clines</a:t>
            </a:r>
            <a:r>
              <a:rPr lang="en-US" altLang="en-US" dirty="0" smtClean="0"/>
              <a:t>: brings in 4Q424</a:t>
            </a:r>
            <a:r>
              <a:rPr lang="en-US" altLang="en-US" baseline="0" dirty="0" smtClean="0"/>
              <a:t> 1:6 and the idea of being discreet and modest.</a:t>
            </a:r>
            <a:endParaRPr lang="en-US" alt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 name="Freeform 2"/>
          <p:cNvSpPr>
            <a:spLocks/>
          </p:cNvSpPr>
          <p:nvPr/>
        </p:nvSpPr>
        <p:spPr bwMode="gray">
          <a:xfrm>
            <a:off x="690563" y="3340100"/>
            <a:ext cx="7653337" cy="485775"/>
          </a:xfrm>
          <a:custGeom>
            <a:avLst/>
            <a:gdLst>
              <a:gd name="T0" fmla="*/ 302203 w 4128"/>
              <a:gd name="T1" fmla="*/ 202829 h 479"/>
              <a:gd name="T2" fmla="*/ 7653337 w 4128"/>
              <a:gd name="T3" fmla="*/ 202829 h 479"/>
              <a:gd name="T4" fmla="*/ 7653337 w 4128"/>
              <a:gd name="T5" fmla="*/ 435068 h 479"/>
              <a:gd name="T6" fmla="*/ 0 w 4128"/>
              <a:gd name="T7" fmla="*/ 447238 h 479"/>
              <a:gd name="T8" fmla="*/ 302203 w 4128"/>
              <a:gd name="T9" fmla="*/ 202829 h 47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128" h="479">
                <a:moveTo>
                  <a:pt x="163" y="200"/>
                </a:moveTo>
                <a:cubicBezTo>
                  <a:pt x="163" y="200"/>
                  <a:pt x="2054" y="0"/>
                  <a:pt x="4128" y="200"/>
                </a:cubicBezTo>
                <a:cubicBezTo>
                  <a:pt x="4128" y="200"/>
                  <a:pt x="4128" y="314"/>
                  <a:pt x="4128" y="429"/>
                </a:cubicBezTo>
                <a:cubicBezTo>
                  <a:pt x="2371" y="200"/>
                  <a:pt x="688" y="479"/>
                  <a:pt x="0" y="441"/>
                </a:cubicBezTo>
                <a:lnTo>
                  <a:pt x="163" y="200"/>
                </a:lnTo>
                <a:close/>
              </a:path>
            </a:pathLst>
          </a:custGeom>
          <a:solidFill>
            <a:schemeClr val="hlink">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4099" name="Rectangle 3"/>
          <p:cNvSpPr>
            <a:spLocks noGrp="1" noChangeArrowheads="1"/>
          </p:cNvSpPr>
          <p:nvPr>
            <p:ph type="ctrTitle"/>
          </p:nvPr>
        </p:nvSpPr>
        <p:spPr>
          <a:xfrm>
            <a:off x="685800" y="2286000"/>
            <a:ext cx="7772400" cy="1143000"/>
          </a:xfrm>
        </p:spPr>
        <p:txBody>
          <a:bodyPr/>
          <a:lstStyle>
            <a:lvl1pPr>
              <a:defRPr/>
            </a:lvl1pPr>
          </a:lstStyle>
          <a:p>
            <a:r>
              <a:rPr lang="en-US"/>
              <a:t>Click to edit Master title style</a:t>
            </a:r>
          </a:p>
        </p:txBody>
      </p:sp>
      <p:sp>
        <p:nvSpPr>
          <p:cNvPr id="4100" name="Rectangle 4"/>
          <p:cNvSpPr>
            <a:spLocks noGrp="1" noChangeArrowheads="1"/>
          </p:cNvSpPr>
          <p:nvPr>
            <p:ph type="subTitle" idx="1"/>
          </p:nvPr>
        </p:nvSpPr>
        <p:spPr>
          <a:xfrm>
            <a:off x="1371600" y="3886200"/>
            <a:ext cx="6400800" cy="1752600"/>
          </a:xfrm>
        </p:spPr>
        <p:txBody>
          <a:bodyPr/>
          <a:lstStyle>
            <a:lvl1pPr marL="0" indent="0" algn="ctr">
              <a:buFont typeface="Monotype Sorts" pitchFamily="2" charset="2"/>
              <a:buNone/>
              <a:defRPr/>
            </a:lvl1pPr>
          </a:lstStyle>
          <a:p>
            <a:r>
              <a:rPr lang="en-US"/>
              <a:t>Click to edit Master subtitle style</a:t>
            </a:r>
          </a:p>
        </p:txBody>
      </p:sp>
      <p:sp>
        <p:nvSpPr>
          <p:cNvPr id="5" name="Rectangle 5"/>
          <p:cNvSpPr>
            <a:spLocks noGrp="1" noChangeArrowheads="1"/>
          </p:cNvSpPr>
          <p:nvPr>
            <p:ph type="dt" sz="half" idx="10"/>
          </p:nvPr>
        </p:nvSpPr>
        <p:spPr/>
        <p:txBody>
          <a:bodyPr/>
          <a:lstStyle>
            <a:lvl1pPr>
              <a:defRPr>
                <a:solidFill>
                  <a:srgbClr val="578963"/>
                </a:solidFill>
              </a:defRPr>
            </a:lvl1pPr>
          </a:lstStyle>
          <a:p>
            <a:pPr>
              <a:defRPr/>
            </a:pPr>
            <a:endParaRPr lang="en-US"/>
          </a:p>
        </p:txBody>
      </p:sp>
      <p:sp>
        <p:nvSpPr>
          <p:cNvPr id="6" name="Rectangle 6"/>
          <p:cNvSpPr>
            <a:spLocks noGrp="1" noChangeArrowheads="1"/>
          </p:cNvSpPr>
          <p:nvPr>
            <p:ph type="ftr" sz="quarter" idx="11"/>
          </p:nvPr>
        </p:nvSpPr>
        <p:spPr/>
        <p:txBody>
          <a:bodyPr/>
          <a:lstStyle>
            <a:lvl1pPr>
              <a:defRPr>
                <a:solidFill>
                  <a:srgbClr val="578963"/>
                </a:solidFill>
              </a:defRPr>
            </a:lvl1pPr>
          </a:lstStyle>
          <a:p>
            <a:pPr>
              <a:defRPr/>
            </a:pPr>
            <a:endParaRPr lang="en-US"/>
          </a:p>
        </p:txBody>
      </p:sp>
      <p:sp>
        <p:nvSpPr>
          <p:cNvPr id="7" name="Rectangle 7"/>
          <p:cNvSpPr>
            <a:spLocks noGrp="1" noChangeArrowheads="1"/>
          </p:cNvSpPr>
          <p:nvPr>
            <p:ph type="sldNum" sz="quarter" idx="12"/>
          </p:nvPr>
        </p:nvSpPr>
        <p:spPr/>
        <p:txBody>
          <a:bodyPr/>
          <a:lstStyle>
            <a:lvl1pPr>
              <a:defRPr>
                <a:solidFill>
                  <a:srgbClr val="578963"/>
                </a:solidFill>
              </a:defRPr>
            </a:lvl1pPr>
          </a:lstStyle>
          <a:p>
            <a:pPr>
              <a:defRPr/>
            </a:pPr>
            <a:fld id="{1B05AA99-D31F-4C6C-8CCC-C2D70AAEBBD4}" type="slidenum">
              <a:rPr lang="en-US"/>
              <a:pPr>
                <a:defRPr/>
              </a:pPr>
              <a:t>‹#›</a:t>
            </a:fld>
            <a:endParaRPr lang="en-US"/>
          </a:p>
        </p:txBody>
      </p:sp>
    </p:spTree>
    <p:extLst>
      <p:ext uri="{BB962C8B-B14F-4D97-AF65-F5344CB8AC3E}">
        <p14:creationId xmlns:p14="http://schemas.microsoft.com/office/powerpoint/2010/main" val="4324238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77AEA24-9D93-41BF-9B6C-9E71D5BF6D69}" type="slidenum">
              <a:rPr lang="en-US"/>
              <a:pPr>
                <a:defRPr/>
              </a:pPr>
              <a:t>‹#›</a:t>
            </a:fld>
            <a:endParaRPr lang="en-US"/>
          </a:p>
        </p:txBody>
      </p:sp>
    </p:spTree>
    <p:extLst>
      <p:ext uri="{BB962C8B-B14F-4D97-AF65-F5344CB8AC3E}">
        <p14:creationId xmlns:p14="http://schemas.microsoft.com/office/powerpoint/2010/main" val="33800227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457200"/>
            <a:ext cx="1943100" cy="5638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457200"/>
            <a:ext cx="5676900" cy="5638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2D43109-C65A-4713-BD95-2A7FCA4394CE}" type="slidenum">
              <a:rPr lang="en-US"/>
              <a:pPr>
                <a:defRPr/>
              </a:pPr>
              <a:t>‹#›</a:t>
            </a:fld>
            <a:endParaRPr lang="en-US"/>
          </a:p>
        </p:txBody>
      </p:sp>
    </p:spTree>
    <p:extLst>
      <p:ext uri="{BB962C8B-B14F-4D97-AF65-F5344CB8AC3E}">
        <p14:creationId xmlns:p14="http://schemas.microsoft.com/office/powerpoint/2010/main" val="31565277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 name="Freeform 2"/>
          <p:cNvSpPr>
            <a:spLocks/>
          </p:cNvSpPr>
          <p:nvPr/>
        </p:nvSpPr>
        <p:spPr bwMode="gray">
          <a:xfrm>
            <a:off x="690563" y="3340100"/>
            <a:ext cx="7653337" cy="485775"/>
          </a:xfrm>
          <a:custGeom>
            <a:avLst/>
            <a:gdLst/>
            <a:ahLst/>
            <a:cxnLst>
              <a:cxn ang="0">
                <a:pos x="163" y="200"/>
              </a:cxn>
              <a:cxn ang="0">
                <a:pos x="4128" y="200"/>
              </a:cxn>
              <a:cxn ang="0">
                <a:pos x="4128" y="429"/>
              </a:cxn>
              <a:cxn ang="0">
                <a:pos x="0" y="441"/>
              </a:cxn>
              <a:cxn ang="0">
                <a:pos x="163" y="200"/>
              </a:cxn>
            </a:cxnLst>
            <a:rect l="0" t="0" r="r" b="b"/>
            <a:pathLst>
              <a:path w="4128" h="479">
                <a:moveTo>
                  <a:pt x="163" y="200"/>
                </a:moveTo>
                <a:cubicBezTo>
                  <a:pt x="163" y="200"/>
                  <a:pt x="2054" y="0"/>
                  <a:pt x="4128" y="200"/>
                </a:cubicBezTo>
                <a:cubicBezTo>
                  <a:pt x="4128" y="200"/>
                  <a:pt x="4128" y="314"/>
                  <a:pt x="4128" y="429"/>
                </a:cubicBezTo>
                <a:cubicBezTo>
                  <a:pt x="2371" y="200"/>
                  <a:pt x="688" y="479"/>
                  <a:pt x="0" y="441"/>
                </a:cubicBezTo>
                <a:lnTo>
                  <a:pt x="163" y="200"/>
                </a:lnTo>
                <a:close/>
              </a:path>
            </a:pathLst>
          </a:custGeom>
          <a:solidFill>
            <a:schemeClr val="hlink">
              <a:alpha val="50000"/>
            </a:schemeClr>
          </a:solidFill>
          <a:ln w="9525">
            <a:noFill/>
            <a:round/>
            <a:headEnd/>
            <a:tailEnd/>
          </a:ln>
        </p:spPr>
        <p:txBody>
          <a:bodyPr wrap="none" anchor="ctr"/>
          <a:lstStyle/>
          <a:p>
            <a:pPr>
              <a:defRPr/>
            </a:pPr>
            <a:endParaRPr lang="en-US">
              <a:solidFill>
                <a:srgbClr val="333333"/>
              </a:solidFill>
            </a:endParaRPr>
          </a:p>
        </p:txBody>
      </p:sp>
      <p:sp>
        <p:nvSpPr>
          <p:cNvPr id="4099" name="Rectangle 3"/>
          <p:cNvSpPr>
            <a:spLocks noGrp="1" noChangeArrowheads="1"/>
          </p:cNvSpPr>
          <p:nvPr>
            <p:ph type="ctrTitle"/>
          </p:nvPr>
        </p:nvSpPr>
        <p:spPr>
          <a:xfrm>
            <a:off x="685800" y="2286000"/>
            <a:ext cx="7772400" cy="1143000"/>
          </a:xfrm>
        </p:spPr>
        <p:txBody>
          <a:bodyPr/>
          <a:lstStyle>
            <a:lvl1pPr>
              <a:defRPr/>
            </a:lvl1pPr>
          </a:lstStyle>
          <a:p>
            <a:r>
              <a:rPr lang="en-US"/>
              <a:t>Click to edit Master title style</a:t>
            </a:r>
          </a:p>
        </p:txBody>
      </p:sp>
      <p:sp>
        <p:nvSpPr>
          <p:cNvPr id="4100" name="Rectangle 4"/>
          <p:cNvSpPr>
            <a:spLocks noGrp="1" noChangeArrowheads="1"/>
          </p:cNvSpPr>
          <p:nvPr>
            <p:ph type="subTitle" idx="1"/>
          </p:nvPr>
        </p:nvSpPr>
        <p:spPr>
          <a:xfrm>
            <a:off x="1371600" y="3886200"/>
            <a:ext cx="6400800" cy="1752600"/>
          </a:xfrm>
        </p:spPr>
        <p:txBody>
          <a:bodyPr/>
          <a:lstStyle>
            <a:lvl1pPr marL="0" indent="0" algn="ctr">
              <a:buFont typeface="Monotype Sorts" pitchFamily="2" charset="2"/>
              <a:buNone/>
              <a:defRPr/>
            </a:lvl1pPr>
          </a:lstStyle>
          <a:p>
            <a:r>
              <a:rPr lang="en-US"/>
              <a:t>Click to edit Master subtitle style</a:t>
            </a:r>
          </a:p>
        </p:txBody>
      </p:sp>
      <p:sp>
        <p:nvSpPr>
          <p:cNvPr id="5" name="Rectangle 5"/>
          <p:cNvSpPr>
            <a:spLocks noGrp="1" noChangeArrowheads="1"/>
          </p:cNvSpPr>
          <p:nvPr>
            <p:ph type="dt" sz="half" idx="10"/>
          </p:nvPr>
        </p:nvSpPr>
        <p:spPr/>
        <p:txBody>
          <a:bodyPr/>
          <a:lstStyle>
            <a:lvl1pPr>
              <a:defRPr>
                <a:solidFill>
                  <a:srgbClr val="578963"/>
                </a:solidFill>
              </a:defRPr>
            </a:lvl1pPr>
          </a:lstStyle>
          <a:p>
            <a:pPr>
              <a:defRPr/>
            </a:pPr>
            <a:endParaRPr lang="en-US"/>
          </a:p>
        </p:txBody>
      </p:sp>
      <p:sp>
        <p:nvSpPr>
          <p:cNvPr id="6" name="Rectangle 6"/>
          <p:cNvSpPr>
            <a:spLocks noGrp="1" noChangeArrowheads="1"/>
          </p:cNvSpPr>
          <p:nvPr>
            <p:ph type="ftr" sz="quarter" idx="11"/>
          </p:nvPr>
        </p:nvSpPr>
        <p:spPr/>
        <p:txBody>
          <a:bodyPr/>
          <a:lstStyle>
            <a:lvl1pPr>
              <a:defRPr>
                <a:solidFill>
                  <a:srgbClr val="578963"/>
                </a:solidFill>
              </a:defRPr>
            </a:lvl1pPr>
          </a:lstStyle>
          <a:p>
            <a:pPr>
              <a:defRPr/>
            </a:pPr>
            <a:endParaRPr lang="en-US"/>
          </a:p>
        </p:txBody>
      </p:sp>
      <p:sp>
        <p:nvSpPr>
          <p:cNvPr id="7" name="Rectangle 7"/>
          <p:cNvSpPr>
            <a:spLocks noGrp="1" noChangeArrowheads="1"/>
          </p:cNvSpPr>
          <p:nvPr>
            <p:ph type="sldNum" sz="quarter" idx="12"/>
          </p:nvPr>
        </p:nvSpPr>
        <p:spPr/>
        <p:txBody>
          <a:bodyPr/>
          <a:lstStyle>
            <a:lvl1pPr>
              <a:defRPr>
                <a:solidFill>
                  <a:srgbClr val="578963"/>
                </a:solidFill>
              </a:defRPr>
            </a:lvl1pPr>
          </a:lstStyle>
          <a:p>
            <a:pPr>
              <a:defRPr/>
            </a:pPr>
            <a:fld id="{1AE140E4-5447-4682-8147-BDF27BC6DE0C}" type="slidenum">
              <a:rPr lang="en-US"/>
              <a:pPr>
                <a:defRPr/>
              </a:pPr>
              <a:t>‹#›</a:t>
            </a:fld>
            <a:endParaRPr lang="en-US"/>
          </a:p>
        </p:txBody>
      </p:sp>
    </p:spTree>
    <p:extLst>
      <p:ext uri="{BB962C8B-B14F-4D97-AF65-F5344CB8AC3E}">
        <p14:creationId xmlns:p14="http://schemas.microsoft.com/office/powerpoint/2010/main" val="3369727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578963"/>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578963"/>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45DCE08-F1BF-4C71-9915-3145D99E4F03}" type="slidenum">
              <a:rPr lang="en-US">
                <a:solidFill>
                  <a:srgbClr val="578963"/>
                </a:solidFill>
              </a:rPr>
              <a:pPr>
                <a:defRPr/>
              </a:pPr>
              <a:t>‹#›</a:t>
            </a:fld>
            <a:endParaRPr lang="en-US">
              <a:solidFill>
                <a:srgbClr val="578963"/>
              </a:solidFill>
            </a:endParaRPr>
          </a:p>
        </p:txBody>
      </p:sp>
    </p:spTree>
    <p:extLst>
      <p:ext uri="{BB962C8B-B14F-4D97-AF65-F5344CB8AC3E}">
        <p14:creationId xmlns:p14="http://schemas.microsoft.com/office/powerpoint/2010/main" val="8652768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578963"/>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578963"/>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51F475C-E97C-4AA4-819B-7CBA6ADCF2C0}" type="slidenum">
              <a:rPr lang="en-US">
                <a:solidFill>
                  <a:srgbClr val="578963"/>
                </a:solidFill>
              </a:rPr>
              <a:pPr>
                <a:defRPr/>
              </a:pPr>
              <a:t>‹#›</a:t>
            </a:fld>
            <a:endParaRPr lang="en-US">
              <a:solidFill>
                <a:srgbClr val="578963"/>
              </a:solidFill>
            </a:endParaRPr>
          </a:p>
        </p:txBody>
      </p:sp>
    </p:spTree>
    <p:extLst>
      <p:ext uri="{BB962C8B-B14F-4D97-AF65-F5344CB8AC3E}">
        <p14:creationId xmlns:p14="http://schemas.microsoft.com/office/powerpoint/2010/main" val="38742073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578963"/>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578963"/>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1766C719-D77D-4614-97D5-9060DEFA6548}" type="slidenum">
              <a:rPr lang="en-US">
                <a:solidFill>
                  <a:srgbClr val="578963"/>
                </a:solidFill>
              </a:rPr>
              <a:pPr>
                <a:defRPr/>
              </a:pPr>
              <a:t>‹#›</a:t>
            </a:fld>
            <a:endParaRPr lang="en-US">
              <a:solidFill>
                <a:srgbClr val="578963"/>
              </a:solidFill>
            </a:endParaRPr>
          </a:p>
        </p:txBody>
      </p:sp>
    </p:spTree>
    <p:extLst>
      <p:ext uri="{BB962C8B-B14F-4D97-AF65-F5344CB8AC3E}">
        <p14:creationId xmlns:p14="http://schemas.microsoft.com/office/powerpoint/2010/main" val="35082953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578963"/>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578963"/>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80DF65A3-E55B-4ABF-AC19-B1609EDA36FE}" type="slidenum">
              <a:rPr lang="en-US">
                <a:solidFill>
                  <a:srgbClr val="578963"/>
                </a:solidFill>
              </a:rPr>
              <a:pPr>
                <a:defRPr/>
              </a:pPr>
              <a:t>‹#›</a:t>
            </a:fld>
            <a:endParaRPr lang="en-US">
              <a:solidFill>
                <a:srgbClr val="578963"/>
              </a:solidFill>
            </a:endParaRPr>
          </a:p>
        </p:txBody>
      </p:sp>
    </p:spTree>
    <p:extLst>
      <p:ext uri="{BB962C8B-B14F-4D97-AF65-F5344CB8AC3E}">
        <p14:creationId xmlns:p14="http://schemas.microsoft.com/office/powerpoint/2010/main" val="12803756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578963"/>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578963"/>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A97567A2-82F5-4D05-81AF-F94CA5E734DC}" type="slidenum">
              <a:rPr lang="en-US">
                <a:solidFill>
                  <a:srgbClr val="578963"/>
                </a:solidFill>
              </a:rPr>
              <a:pPr>
                <a:defRPr/>
              </a:pPr>
              <a:t>‹#›</a:t>
            </a:fld>
            <a:endParaRPr lang="en-US">
              <a:solidFill>
                <a:srgbClr val="578963"/>
              </a:solidFill>
            </a:endParaRPr>
          </a:p>
        </p:txBody>
      </p:sp>
    </p:spTree>
    <p:extLst>
      <p:ext uri="{BB962C8B-B14F-4D97-AF65-F5344CB8AC3E}">
        <p14:creationId xmlns:p14="http://schemas.microsoft.com/office/powerpoint/2010/main" val="309944074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578963"/>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578963"/>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AB1D07C0-E526-4C2B-8976-AD709A832D98}" type="slidenum">
              <a:rPr lang="en-US">
                <a:solidFill>
                  <a:srgbClr val="578963"/>
                </a:solidFill>
              </a:rPr>
              <a:pPr>
                <a:defRPr/>
              </a:pPr>
              <a:t>‹#›</a:t>
            </a:fld>
            <a:endParaRPr lang="en-US">
              <a:solidFill>
                <a:srgbClr val="578963"/>
              </a:solidFill>
            </a:endParaRPr>
          </a:p>
        </p:txBody>
      </p:sp>
    </p:spTree>
    <p:extLst>
      <p:ext uri="{BB962C8B-B14F-4D97-AF65-F5344CB8AC3E}">
        <p14:creationId xmlns:p14="http://schemas.microsoft.com/office/powerpoint/2010/main" val="53875796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578963"/>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578963"/>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329100A2-033B-4C46-B4DD-D7C367810AC2}" type="slidenum">
              <a:rPr lang="en-US">
                <a:solidFill>
                  <a:srgbClr val="578963"/>
                </a:solidFill>
              </a:rPr>
              <a:pPr>
                <a:defRPr/>
              </a:pPr>
              <a:t>‹#›</a:t>
            </a:fld>
            <a:endParaRPr lang="en-US">
              <a:solidFill>
                <a:srgbClr val="578963"/>
              </a:solidFill>
            </a:endParaRPr>
          </a:p>
        </p:txBody>
      </p:sp>
    </p:spTree>
    <p:extLst>
      <p:ext uri="{BB962C8B-B14F-4D97-AF65-F5344CB8AC3E}">
        <p14:creationId xmlns:p14="http://schemas.microsoft.com/office/powerpoint/2010/main" val="29188173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8878BD6-83E9-4F3A-BAA0-AFE0A0AE0DA7}" type="slidenum">
              <a:rPr lang="en-US"/>
              <a:pPr>
                <a:defRPr/>
              </a:pPr>
              <a:t>‹#›</a:t>
            </a:fld>
            <a:endParaRPr lang="en-US"/>
          </a:p>
        </p:txBody>
      </p:sp>
    </p:spTree>
    <p:extLst>
      <p:ext uri="{BB962C8B-B14F-4D97-AF65-F5344CB8AC3E}">
        <p14:creationId xmlns:p14="http://schemas.microsoft.com/office/powerpoint/2010/main" val="297769075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578963"/>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578963"/>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41157F81-0932-4419-BC1C-BA1154925DE2}" type="slidenum">
              <a:rPr lang="en-US">
                <a:solidFill>
                  <a:srgbClr val="578963"/>
                </a:solidFill>
              </a:rPr>
              <a:pPr>
                <a:defRPr/>
              </a:pPr>
              <a:t>‹#›</a:t>
            </a:fld>
            <a:endParaRPr lang="en-US">
              <a:solidFill>
                <a:srgbClr val="578963"/>
              </a:solidFill>
            </a:endParaRPr>
          </a:p>
        </p:txBody>
      </p:sp>
    </p:spTree>
    <p:extLst>
      <p:ext uri="{BB962C8B-B14F-4D97-AF65-F5344CB8AC3E}">
        <p14:creationId xmlns:p14="http://schemas.microsoft.com/office/powerpoint/2010/main" val="188775535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578963"/>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578963"/>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14F38FE-2ECB-47DE-ABE2-88D52569EF6C}" type="slidenum">
              <a:rPr lang="en-US">
                <a:solidFill>
                  <a:srgbClr val="578963"/>
                </a:solidFill>
              </a:rPr>
              <a:pPr>
                <a:defRPr/>
              </a:pPr>
              <a:t>‹#›</a:t>
            </a:fld>
            <a:endParaRPr lang="en-US">
              <a:solidFill>
                <a:srgbClr val="578963"/>
              </a:solidFill>
            </a:endParaRPr>
          </a:p>
        </p:txBody>
      </p:sp>
    </p:spTree>
    <p:extLst>
      <p:ext uri="{BB962C8B-B14F-4D97-AF65-F5344CB8AC3E}">
        <p14:creationId xmlns:p14="http://schemas.microsoft.com/office/powerpoint/2010/main" val="376686603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457200"/>
            <a:ext cx="1943100" cy="5638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457200"/>
            <a:ext cx="5676900" cy="5638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578963"/>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578963"/>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43C5BA9-F6B1-4966-955A-169CE037DBD3}" type="slidenum">
              <a:rPr lang="en-US">
                <a:solidFill>
                  <a:srgbClr val="578963"/>
                </a:solidFill>
              </a:rPr>
              <a:pPr>
                <a:defRPr/>
              </a:pPr>
              <a:t>‹#›</a:t>
            </a:fld>
            <a:endParaRPr lang="en-US">
              <a:solidFill>
                <a:srgbClr val="578963"/>
              </a:solidFill>
            </a:endParaRPr>
          </a:p>
        </p:txBody>
      </p:sp>
    </p:spTree>
    <p:extLst>
      <p:ext uri="{BB962C8B-B14F-4D97-AF65-F5344CB8AC3E}">
        <p14:creationId xmlns:p14="http://schemas.microsoft.com/office/powerpoint/2010/main" val="6050366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B8A5954-CB8D-4B1F-94AC-2EF0C8CF97BC}" type="slidenum">
              <a:rPr lang="en-US"/>
              <a:pPr>
                <a:defRPr/>
              </a:pPr>
              <a:t>‹#›</a:t>
            </a:fld>
            <a:endParaRPr lang="en-US"/>
          </a:p>
        </p:txBody>
      </p:sp>
    </p:spTree>
    <p:extLst>
      <p:ext uri="{BB962C8B-B14F-4D97-AF65-F5344CB8AC3E}">
        <p14:creationId xmlns:p14="http://schemas.microsoft.com/office/powerpoint/2010/main" val="7241295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B0A8613-6888-4294-89CF-E64330EA6926}" type="slidenum">
              <a:rPr lang="en-US"/>
              <a:pPr>
                <a:defRPr/>
              </a:pPr>
              <a:t>‹#›</a:t>
            </a:fld>
            <a:endParaRPr lang="en-US"/>
          </a:p>
        </p:txBody>
      </p:sp>
    </p:spTree>
    <p:extLst>
      <p:ext uri="{BB962C8B-B14F-4D97-AF65-F5344CB8AC3E}">
        <p14:creationId xmlns:p14="http://schemas.microsoft.com/office/powerpoint/2010/main" val="16200784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D15BFF3-8C38-4E6C-8A8E-B6A88550DB67}" type="slidenum">
              <a:rPr lang="en-US"/>
              <a:pPr>
                <a:defRPr/>
              </a:pPr>
              <a:t>‹#›</a:t>
            </a:fld>
            <a:endParaRPr lang="en-US"/>
          </a:p>
        </p:txBody>
      </p:sp>
    </p:spTree>
    <p:extLst>
      <p:ext uri="{BB962C8B-B14F-4D97-AF65-F5344CB8AC3E}">
        <p14:creationId xmlns:p14="http://schemas.microsoft.com/office/powerpoint/2010/main" val="22660899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F27C5C58-023F-4985-B826-C3C556B3EDAF}" type="slidenum">
              <a:rPr lang="en-US"/>
              <a:pPr>
                <a:defRPr/>
              </a:pPr>
              <a:t>‹#›</a:t>
            </a:fld>
            <a:endParaRPr lang="en-US"/>
          </a:p>
        </p:txBody>
      </p:sp>
    </p:spTree>
    <p:extLst>
      <p:ext uri="{BB962C8B-B14F-4D97-AF65-F5344CB8AC3E}">
        <p14:creationId xmlns:p14="http://schemas.microsoft.com/office/powerpoint/2010/main" val="15216113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E56FF4A1-ECC8-4B4D-8AE4-33E5410445CF}" type="slidenum">
              <a:rPr lang="en-US"/>
              <a:pPr>
                <a:defRPr/>
              </a:pPr>
              <a:t>‹#›</a:t>
            </a:fld>
            <a:endParaRPr lang="en-US"/>
          </a:p>
        </p:txBody>
      </p:sp>
    </p:spTree>
    <p:extLst>
      <p:ext uri="{BB962C8B-B14F-4D97-AF65-F5344CB8AC3E}">
        <p14:creationId xmlns:p14="http://schemas.microsoft.com/office/powerpoint/2010/main" val="31825531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4F8FF53-DA0B-470C-A72A-DF148EBBFB3C}" type="slidenum">
              <a:rPr lang="en-US"/>
              <a:pPr>
                <a:defRPr/>
              </a:pPr>
              <a:t>‹#›</a:t>
            </a:fld>
            <a:endParaRPr lang="en-US"/>
          </a:p>
        </p:txBody>
      </p:sp>
    </p:spTree>
    <p:extLst>
      <p:ext uri="{BB962C8B-B14F-4D97-AF65-F5344CB8AC3E}">
        <p14:creationId xmlns:p14="http://schemas.microsoft.com/office/powerpoint/2010/main" val="9563901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0B2A59B-8B21-4D7B-978C-A57285D507A7}" type="slidenum">
              <a:rPr lang="en-US"/>
              <a:pPr>
                <a:defRPr/>
              </a:pPr>
              <a:t>‹#›</a:t>
            </a:fld>
            <a:endParaRPr lang="en-US"/>
          </a:p>
        </p:txBody>
      </p:sp>
    </p:spTree>
    <p:extLst>
      <p:ext uri="{BB962C8B-B14F-4D97-AF65-F5344CB8AC3E}">
        <p14:creationId xmlns:p14="http://schemas.microsoft.com/office/powerpoint/2010/main" val="31964823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4572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3076"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spcBef>
                <a:spcPct val="50000"/>
              </a:spcBef>
              <a:defRPr sz="1400">
                <a:solidFill>
                  <a:schemeClr val="bg2"/>
                </a:solidFill>
              </a:defRPr>
            </a:lvl1pPr>
          </a:lstStyle>
          <a:p>
            <a:pPr>
              <a:defRPr/>
            </a:pPr>
            <a:endParaRPr lang="en-US"/>
          </a:p>
        </p:txBody>
      </p:sp>
      <p:sp>
        <p:nvSpPr>
          <p:cNvPr id="3077"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spcBef>
                <a:spcPct val="50000"/>
              </a:spcBef>
              <a:defRPr sz="1400">
                <a:solidFill>
                  <a:schemeClr val="bg2"/>
                </a:solidFill>
              </a:defRPr>
            </a:lvl1pPr>
          </a:lstStyle>
          <a:p>
            <a:pPr>
              <a:defRPr/>
            </a:pPr>
            <a:endParaRPr lang="en-US"/>
          </a:p>
        </p:txBody>
      </p:sp>
      <p:sp>
        <p:nvSpPr>
          <p:cNvPr id="3078"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spcBef>
                <a:spcPct val="50000"/>
              </a:spcBef>
              <a:defRPr sz="1400">
                <a:solidFill>
                  <a:schemeClr val="bg2"/>
                </a:solidFill>
              </a:defRPr>
            </a:lvl1pPr>
          </a:lstStyle>
          <a:p>
            <a:pPr>
              <a:defRPr/>
            </a:pPr>
            <a:fld id="{4EE800E7-8E7A-4FDA-8E4E-3F43054AD44C}"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08"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0" fontAlgn="base" hangingPunct="0">
        <a:spcBef>
          <a:spcPct val="0"/>
        </a:spcBef>
        <a:spcAft>
          <a:spcPct val="0"/>
        </a:spcAft>
        <a:defRPr kumimoji="1" sz="4400">
          <a:solidFill>
            <a:schemeClr val="tx2"/>
          </a:solidFill>
          <a:latin typeface="+mj-lt"/>
          <a:ea typeface="+mj-ea"/>
          <a:cs typeface="+mj-cs"/>
        </a:defRPr>
      </a:lvl1pPr>
      <a:lvl2pPr algn="l" rtl="0" eaLnBrk="0" fontAlgn="base" hangingPunct="0">
        <a:spcBef>
          <a:spcPct val="0"/>
        </a:spcBef>
        <a:spcAft>
          <a:spcPct val="0"/>
        </a:spcAft>
        <a:defRPr kumimoji="1" sz="4400">
          <a:solidFill>
            <a:schemeClr val="tx2"/>
          </a:solidFill>
          <a:latin typeface="Times New Roman" pitchFamily="18" charset="0"/>
        </a:defRPr>
      </a:lvl2pPr>
      <a:lvl3pPr algn="l" rtl="0" eaLnBrk="0" fontAlgn="base" hangingPunct="0">
        <a:spcBef>
          <a:spcPct val="0"/>
        </a:spcBef>
        <a:spcAft>
          <a:spcPct val="0"/>
        </a:spcAft>
        <a:defRPr kumimoji="1" sz="4400">
          <a:solidFill>
            <a:schemeClr val="tx2"/>
          </a:solidFill>
          <a:latin typeface="Times New Roman" pitchFamily="18" charset="0"/>
        </a:defRPr>
      </a:lvl3pPr>
      <a:lvl4pPr algn="l" rtl="0" eaLnBrk="0" fontAlgn="base" hangingPunct="0">
        <a:spcBef>
          <a:spcPct val="0"/>
        </a:spcBef>
        <a:spcAft>
          <a:spcPct val="0"/>
        </a:spcAft>
        <a:defRPr kumimoji="1" sz="4400">
          <a:solidFill>
            <a:schemeClr val="tx2"/>
          </a:solidFill>
          <a:latin typeface="Times New Roman" pitchFamily="18" charset="0"/>
        </a:defRPr>
      </a:lvl4pPr>
      <a:lvl5pPr algn="l" rtl="0" eaLnBrk="0" fontAlgn="base" hangingPunct="0">
        <a:spcBef>
          <a:spcPct val="0"/>
        </a:spcBef>
        <a:spcAft>
          <a:spcPct val="0"/>
        </a:spcAft>
        <a:defRPr kumimoji="1" sz="4400">
          <a:solidFill>
            <a:schemeClr val="tx2"/>
          </a:solidFill>
          <a:latin typeface="Times New Roman" pitchFamily="18" charset="0"/>
        </a:defRPr>
      </a:lvl5pPr>
      <a:lvl6pPr marL="457200" algn="l" rtl="0" eaLnBrk="0" fontAlgn="base" hangingPunct="0">
        <a:spcBef>
          <a:spcPct val="0"/>
        </a:spcBef>
        <a:spcAft>
          <a:spcPct val="0"/>
        </a:spcAft>
        <a:defRPr kumimoji="1" sz="4400">
          <a:solidFill>
            <a:schemeClr val="tx2"/>
          </a:solidFill>
          <a:latin typeface="Times New Roman" pitchFamily="18" charset="0"/>
        </a:defRPr>
      </a:lvl6pPr>
      <a:lvl7pPr marL="914400" algn="l" rtl="0" eaLnBrk="0" fontAlgn="base" hangingPunct="0">
        <a:spcBef>
          <a:spcPct val="0"/>
        </a:spcBef>
        <a:spcAft>
          <a:spcPct val="0"/>
        </a:spcAft>
        <a:defRPr kumimoji="1" sz="4400">
          <a:solidFill>
            <a:schemeClr val="tx2"/>
          </a:solidFill>
          <a:latin typeface="Times New Roman" pitchFamily="18" charset="0"/>
        </a:defRPr>
      </a:lvl7pPr>
      <a:lvl8pPr marL="1371600" algn="l" rtl="0" eaLnBrk="0" fontAlgn="base" hangingPunct="0">
        <a:spcBef>
          <a:spcPct val="0"/>
        </a:spcBef>
        <a:spcAft>
          <a:spcPct val="0"/>
        </a:spcAft>
        <a:defRPr kumimoji="1" sz="4400">
          <a:solidFill>
            <a:schemeClr val="tx2"/>
          </a:solidFill>
          <a:latin typeface="Times New Roman" pitchFamily="18" charset="0"/>
        </a:defRPr>
      </a:lvl8pPr>
      <a:lvl9pPr marL="1828800" algn="l" rtl="0" eaLnBrk="0" fontAlgn="base" hangingPunct="0">
        <a:spcBef>
          <a:spcPct val="0"/>
        </a:spcBef>
        <a:spcAft>
          <a:spcPct val="0"/>
        </a:spcAft>
        <a:defRPr kumimoji="1"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chemeClr val="bg2"/>
        </a:buClr>
        <a:buFont typeface="Monotype Sorts" pitchFamily="2" charset="2"/>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bg2"/>
        </a:buClr>
        <a:buSzPct val="50000"/>
        <a:buFont typeface="Monotype Sorts" pitchFamily="2" charset="2"/>
        <a:buChar char="l"/>
        <a:defRPr kumimoji="1" sz="2800">
          <a:solidFill>
            <a:schemeClr val="tx1"/>
          </a:solidFill>
          <a:latin typeface="+mn-lt"/>
        </a:defRPr>
      </a:lvl2pPr>
      <a:lvl3pPr marL="1143000" indent="-228600" algn="l" rtl="0" eaLnBrk="0" fontAlgn="base" hangingPunct="0">
        <a:spcBef>
          <a:spcPct val="20000"/>
        </a:spcBef>
        <a:spcAft>
          <a:spcPct val="0"/>
        </a:spcAft>
        <a:buChar char="•"/>
        <a:defRPr kumimoji="1" sz="2400">
          <a:solidFill>
            <a:schemeClr val="tx1"/>
          </a:solidFill>
          <a:latin typeface="+mn-lt"/>
        </a:defRPr>
      </a:lvl3pPr>
      <a:lvl4pPr marL="1600200" indent="-228600" algn="l" rtl="0" eaLnBrk="0" fontAlgn="base" hangingPunct="0">
        <a:spcBef>
          <a:spcPct val="20000"/>
        </a:spcBef>
        <a:spcAft>
          <a:spcPct val="0"/>
        </a:spcAft>
        <a:buChar char="–"/>
        <a:defRPr kumimoji="1" sz="2000">
          <a:solidFill>
            <a:schemeClr val="tx1"/>
          </a:solidFill>
          <a:latin typeface="+mn-lt"/>
        </a:defRPr>
      </a:lvl4pPr>
      <a:lvl5pPr marL="2057400" indent="-228600" algn="l" rtl="0" eaLnBrk="0" fontAlgn="base" hangingPunct="0">
        <a:spcBef>
          <a:spcPct val="20000"/>
        </a:spcBef>
        <a:spcAft>
          <a:spcPct val="0"/>
        </a:spcAft>
        <a:buChar char="»"/>
        <a:defRPr kumimoji="1" sz="2000">
          <a:solidFill>
            <a:schemeClr val="tx1"/>
          </a:solidFill>
          <a:latin typeface="+mn-lt"/>
        </a:defRPr>
      </a:lvl5pPr>
      <a:lvl6pPr marL="2514600" indent="-228600" algn="l" rtl="0" eaLnBrk="0" fontAlgn="base" hangingPunct="0">
        <a:spcBef>
          <a:spcPct val="20000"/>
        </a:spcBef>
        <a:spcAft>
          <a:spcPct val="0"/>
        </a:spcAft>
        <a:buChar char="»"/>
        <a:defRPr kumimoji="1" sz="2000">
          <a:solidFill>
            <a:schemeClr val="tx1"/>
          </a:solidFill>
          <a:latin typeface="+mn-lt"/>
        </a:defRPr>
      </a:lvl6pPr>
      <a:lvl7pPr marL="2971800" indent="-228600" algn="l" rtl="0" eaLnBrk="0" fontAlgn="base" hangingPunct="0">
        <a:spcBef>
          <a:spcPct val="20000"/>
        </a:spcBef>
        <a:spcAft>
          <a:spcPct val="0"/>
        </a:spcAft>
        <a:buChar char="»"/>
        <a:defRPr kumimoji="1" sz="2000">
          <a:solidFill>
            <a:schemeClr val="tx1"/>
          </a:solidFill>
          <a:latin typeface="+mn-lt"/>
        </a:defRPr>
      </a:lvl7pPr>
      <a:lvl8pPr marL="3429000" indent="-228600" algn="l" rtl="0" eaLnBrk="0" fontAlgn="base" hangingPunct="0">
        <a:spcBef>
          <a:spcPct val="20000"/>
        </a:spcBef>
        <a:spcAft>
          <a:spcPct val="0"/>
        </a:spcAft>
        <a:buChar char="»"/>
        <a:defRPr kumimoji="1" sz="2000">
          <a:solidFill>
            <a:schemeClr val="tx1"/>
          </a:solidFill>
          <a:latin typeface="+mn-lt"/>
        </a:defRPr>
      </a:lvl8pPr>
      <a:lvl9pPr marL="3886200" indent="-228600" algn="l" rtl="0" eaLnBrk="0" fontAlgn="base" hangingPunct="0">
        <a:spcBef>
          <a:spcPct val="20000"/>
        </a:spcBef>
        <a:spcAft>
          <a:spcPct val="0"/>
        </a:spcAft>
        <a:buChar char="»"/>
        <a:defRPr kumimoji="1"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685800" y="4572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1331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3076"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spcBef>
                <a:spcPct val="50000"/>
              </a:spcBef>
              <a:defRPr sz="1400">
                <a:solidFill>
                  <a:schemeClr val="bg2"/>
                </a:solidFill>
              </a:defRPr>
            </a:lvl1pPr>
          </a:lstStyle>
          <a:p>
            <a:pPr>
              <a:defRPr/>
            </a:pPr>
            <a:endParaRPr lang="en-US">
              <a:solidFill>
                <a:srgbClr val="578963"/>
              </a:solidFill>
            </a:endParaRPr>
          </a:p>
        </p:txBody>
      </p:sp>
      <p:sp>
        <p:nvSpPr>
          <p:cNvPr id="3077"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spcBef>
                <a:spcPct val="50000"/>
              </a:spcBef>
              <a:defRPr sz="1400">
                <a:solidFill>
                  <a:schemeClr val="bg2"/>
                </a:solidFill>
              </a:defRPr>
            </a:lvl1pPr>
          </a:lstStyle>
          <a:p>
            <a:pPr>
              <a:defRPr/>
            </a:pPr>
            <a:endParaRPr lang="en-US">
              <a:solidFill>
                <a:srgbClr val="578963"/>
              </a:solidFill>
            </a:endParaRPr>
          </a:p>
        </p:txBody>
      </p:sp>
      <p:sp>
        <p:nvSpPr>
          <p:cNvPr id="3078"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spcBef>
                <a:spcPct val="50000"/>
              </a:spcBef>
              <a:defRPr sz="1400">
                <a:solidFill>
                  <a:schemeClr val="bg2"/>
                </a:solidFill>
              </a:defRPr>
            </a:lvl1pPr>
          </a:lstStyle>
          <a:p>
            <a:pPr>
              <a:defRPr/>
            </a:pPr>
            <a:fld id="{669E74C1-FC16-4EE9-BA28-F1081422E6D7}" type="slidenum">
              <a:rPr lang="en-US">
                <a:solidFill>
                  <a:srgbClr val="578963"/>
                </a:solidFill>
              </a:rPr>
              <a:pPr>
                <a:defRPr/>
              </a:pPr>
              <a:t>‹#›</a:t>
            </a:fld>
            <a:endParaRPr lang="en-US">
              <a:solidFill>
                <a:srgbClr val="578963"/>
              </a:solidFill>
            </a:endParaRPr>
          </a:p>
        </p:txBody>
      </p:sp>
    </p:spTree>
    <p:extLst>
      <p:ext uri="{BB962C8B-B14F-4D97-AF65-F5344CB8AC3E}">
        <p14:creationId xmlns:p14="http://schemas.microsoft.com/office/powerpoint/2010/main" val="173741903"/>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txStyles>
    <p:titleStyle>
      <a:lvl1pPr algn="l" rtl="0" eaLnBrk="0" fontAlgn="base" hangingPunct="0">
        <a:spcBef>
          <a:spcPct val="0"/>
        </a:spcBef>
        <a:spcAft>
          <a:spcPct val="0"/>
        </a:spcAft>
        <a:defRPr kumimoji="1" sz="4400">
          <a:solidFill>
            <a:schemeClr val="tx2"/>
          </a:solidFill>
          <a:latin typeface="+mj-lt"/>
          <a:ea typeface="+mj-ea"/>
          <a:cs typeface="+mj-cs"/>
        </a:defRPr>
      </a:lvl1pPr>
      <a:lvl2pPr algn="l" rtl="0" eaLnBrk="0" fontAlgn="base" hangingPunct="0">
        <a:spcBef>
          <a:spcPct val="0"/>
        </a:spcBef>
        <a:spcAft>
          <a:spcPct val="0"/>
        </a:spcAft>
        <a:defRPr kumimoji="1" sz="4400">
          <a:solidFill>
            <a:schemeClr val="tx2"/>
          </a:solidFill>
          <a:latin typeface="Times New Roman" pitchFamily="18" charset="0"/>
        </a:defRPr>
      </a:lvl2pPr>
      <a:lvl3pPr algn="l" rtl="0" eaLnBrk="0" fontAlgn="base" hangingPunct="0">
        <a:spcBef>
          <a:spcPct val="0"/>
        </a:spcBef>
        <a:spcAft>
          <a:spcPct val="0"/>
        </a:spcAft>
        <a:defRPr kumimoji="1" sz="4400">
          <a:solidFill>
            <a:schemeClr val="tx2"/>
          </a:solidFill>
          <a:latin typeface="Times New Roman" pitchFamily="18" charset="0"/>
        </a:defRPr>
      </a:lvl3pPr>
      <a:lvl4pPr algn="l" rtl="0" eaLnBrk="0" fontAlgn="base" hangingPunct="0">
        <a:spcBef>
          <a:spcPct val="0"/>
        </a:spcBef>
        <a:spcAft>
          <a:spcPct val="0"/>
        </a:spcAft>
        <a:defRPr kumimoji="1" sz="4400">
          <a:solidFill>
            <a:schemeClr val="tx2"/>
          </a:solidFill>
          <a:latin typeface="Times New Roman" pitchFamily="18" charset="0"/>
        </a:defRPr>
      </a:lvl4pPr>
      <a:lvl5pPr algn="l" rtl="0" eaLnBrk="0" fontAlgn="base" hangingPunct="0">
        <a:spcBef>
          <a:spcPct val="0"/>
        </a:spcBef>
        <a:spcAft>
          <a:spcPct val="0"/>
        </a:spcAft>
        <a:defRPr kumimoji="1" sz="4400">
          <a:solidFill>
            <a:schemeClr val="tx2"/>
          </a:solidFill>
          <a:latin typeface="Times New Roman" pitchFamily="18" charset="0"/>
        </a:defRPr>
      </a:lvl5pPr>
      <a:lvl6pPr marL="457200" algn="l" rtl="0" eaLnBrk="0" fontAlgn="base" hangingPunct="0">
        <a:spcBef>
          <a:spcPct val="0"/>
        </a:spcBef>
        <a:spcAft>
          <a:spcPct val="0"/>
        </a:spcAft>
        <a:defRPr kumimoji="1" sz="4400">
          <a:solidFill>
            <a:schemeClr val="tx2"/>
          </a:solidFill>
          <a:latin typeface="Times New Roman" pitchFamily="18" charset="0"/>
        </a:defRPr>
      </a:lvl6pPr>
      <a:lvl7pPr marL="914400" algn="l" rtl="0" eaLnBrk="0" fontAlgn="base" hangingPunct="0">
        <a:spcBef>
          <a:spcPct val="0"/>
        </a:spcBef>
        <a:spcAft>
          <a:spcPct val="0"/>
        </a:spcAft>
        <a:defRPr kumimoji="1" sz="4400">
          <a:solidFill>
            <a:schemeClr val="tx2"/>
          </a:solidFill>
          <a:latin typeface="Times New Roman" pitchFamily="18" charset="0"/>
        </a:defRPr>
      </a:lvl7pPr>
      <a:lvl8pPr marL="1371600" algn="l" rtl="0" eaLnBrk="0" fontAlgn="base" hangingPunct="0">
        <a:spcBef>
          <a:spcPct val="0"/>
        </a:spcBef>
        <a:spcAft>
          <a:spcPct val="0"/>
        </a:spcAft>
        <a:defRPr kumimoji="1" sz="4400">
          <a:solidFill>
            <a:schemeClr val="tx2"/>
          </a:solidFill>
          <a:latin typeface="Times New Roman" pitchFamily="18" charset="0"/>
        </a:defRPr>
      </a:lvl8pPr>
      <a:lvl9pPr marL="1828800" algn="l" rtl="0" eaLnBrk="0" fontAlgn="base" hangingPunct="0">
        <a:spcBef>
          <a:spcPct val="0"/>
        </a:spcBef>
        <a:spcAft>
          <a:spcPct val="0"/>
        </a:spcAft>
        <a:defRPr kumimoji="1"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chemeClr val="bg2"/>
        </a:buClr>
        <a:buFont typeface="Monotype Sorts" pitchFamily="2" charset="2"/>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bg2"/>
        </a:buClr>
        <a:buSzPct val="50000"/>
        <a:buFont typeface="Monotype Sorts" pitchFamily="2" charset="2"/>
        <a:buChar char="l"/>
        <a:defRPr kumimoji="1" sz="2800">
          <a:solidFill>
            <a:schemeClr val="tx1"/>
          </a:solidFill>
          <a:latin typeface="+mn-lt"/>
        </a:defRPr>
      </a:lvl2pPr>
      <a:lvl3pPr marL="1143000" indent="-228600" algn="l" rtl="0" eaLnBrk="0" fontAlgn="base" hangingPunct="0">
        <a:spcBef>
          <a:spcPct val="20000"/>
        </a:spcBef>
        <a:spcAft>
          <a:spcPct val="0"/>
        </a:spcAft>
        <a:buChar char="•"/>
        <a:defRPr kumimoji="1" sz="2400">
          <a:solidFill>
            <a:schemeClr val="tx1"/>
          </a:solidFill>
          <a:latin typeface="+mn-lt"/>
        </a:defRPr>
      </a:lvl3pPr>
      <a:lvl4pPr marL="1600200" indent="-228600" algn="l" rtl="0" eaLnBrk="0" fontAlgn="base" hangingPunct="0">
        <a:spcBef>
          <a:spcPct val="20000"/>
        </a:spcBef>
        <a:spcAft>
          <a:spcPct val="0"/>
        </a:spcAft>
        <a:buChar char="–"/>
        <a:defRPr kumimoji="1" sz="2000">
          <a:solidFill>
            <a:schemeClr val="tx1"/>
          </a:solidFill>
          <a:latin typeface="+mn-lt"/>
        </a:defRPr>
      </a:lvl4pPr>
      <a:lvl5pPr marL="2057400" indent="-228600" algn="l" rtl="0" eaLnBrk="0" fontAlgn="base" hangingPunct="0">
        <a:spcBef>
          <a:spcPct val="20000"/>
        </a:spcBef>
        <a:spcAft>
          <a:spcPct val="0"/>
        </a:spcAft>
        <a:buChar char="»"/>
        <a:defRPr kumimoji="1" sz="2000">
          <a:solidFill>
            <a:schemeClr val="tx1"/>
          </a:solidFill>
          <a:latin typeface="+mn-lt"/>
        </a:defRPr>
      </a:lvl5pPr>
      <a:lvl6pPr marL="2514600" indent="-228600" algn="l" rtl="0" eaLnBrk="0" fontAlgn="base" hangingPunct="0">
        <a:spcBef>
          <a:spcPct val="20000"/>
        </a:spcBef>
        <a:spcAft>
          <a:spcPct val="0"/>
        </a:spcAft>
        <a:buChar char="»"/>
        <a:defRPr kumimoji="1" sz="2000">
          <a:solidFill>
            <a:schemeClr val="tx1"/>
          </a:solidFill>
          <a:latin typeface="+mn-lt"/>
        </a:defRPr>
      </a:lvl6pPr>
      <a:lvl7pPr marL="2971800" indent="-228600" algn="l" rtl="0" eaLnBrk="0" fontAlgn="base" hangingPunct="0">
        <a:spcBef>
          <a:spcPct val="20000"/>
        </a:spcBef>
        <a:spcAft>
          <a:spcPct val="0"/>
        </a:spcAft>
        <a:buChar char="»"/>
        <a:defRPr kumimoji="1" sz="2000">
          <a:solidFill>
            <a:schemeClr val="tx1"/>
          </a:solidFill>
          <a:latin typeface="+mn-lt"/>
        </a:defRPr>
      </a:lvl7pPr>
      <a:lvl8pPr marL="3429000" indent="-228600" algn="l" rtl="0" eaLnBrk="0" fontAlgn="base" hangingPunct="0">
        <a:spcBef>
          <a:spcPct val="20000"/>
        </a:spcBef>
        <a:spcAft>
          <a:spcPct val="0"/>
        </a:spcAft>
        <a:buChar char="»"/>
        <a:defRPr kumimoji="1" sz="2000">
          <a:solidFill>
            <a:schemeClr val="tx1"/>
          </a:solidFill>
          <a:latin typeface="+mn-lt"/>
        </a:defRPr>
      </a:lvl8pPr>
      <a:lvl9pPr marL="3886200" indent="-228600" algn="l" rtl="0" eaLnBrk="0" fontAlgn="base" hangingPunct="0">
        <a:spcBef>
          <a:spcPct val="20000"/>
        </a:spcBef>
        <a:spcAft>
          <a:spcPct val="0"/>
        </a:spcAft>
        <a:buChar char="»"/>
        <a:defRPr kumimoji="1"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4.wmf"/></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image" Target="../media/image8.wmf"/></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themeOverride" Target="../theme/themeOverride1.xml"/><Relationship Id="rId4" Type="http://schemas.openxmlformats.org/officeDocument/2006/relationships/image" Target="../media/image6.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533400" y="1295400"/>
            <a:ext cx="4419600" cy="1143000"/>
          </a:xfrm>
        </p:spPr>
        <p:txBody>
          <a:bodyPr/>
          <a:lstStyle/>
          <a:p>
            <a:r>
              <a:rPr kumimoji="0" lang="en-US" altLang="en-US" sz="3600" b="1" dirty="0" smtClean="0">
                <a:solidFill>
                  <a:schemeClr val="tx1"/>
                </a:solidFill>
              </a:rPr>
              <a:t>COS 421 </a:t>
            </a:r>
            <a:br>
              <a:rPr kumimoji="0" lang="en-US" altLang="en-US" sz="3600" b="1" dirty="0" smtClean="0">
                <a:solidFill>
                  <a:schemeClr val="tx1"/>
                </a:solidFill>
              </a:rPr>
            </a:br>
            <a:r>
              <a:rPr kumimoji="0" lang="en-US" altLang="en-US" sz="3600" b="1" dirty="0" smtClean="0">
                <a:solidFill>
                  <a:schemeClr val="tx1"/>
                </a:solidFill>
              </a:rPr>
              <a:t>Bible IV</a:t>
            </a:r>
          </a:p>
        </p:txBody>
      </p:sp>
      <p:sp>
        <p:nvSpPr>
          <p:cNvPr id="3075" name="Rectangle 3"/>
          <p:cNvSpPr>
            <a:spLocks noGrp="1" noChangeArrowheads="1"/>
          </p:cNvSpPr>
          <p:nvPr>
            <p:ph type="subTitle" idx="1"/>
          </p:nvPr>
        </p:nvSpPr>
        <p:spPr>
          <a:xfrm>
            <a:off x="609600" y="4876800"/>
            <a:ext cx="4648200" cy="990600"/>
          </a:xfrm>
        </p:spPr>
        <p:txBody>
          <a:bodyPr/>
          <a:lstStyle/>
          <a:p>
            <a:pPr algn="l"/>
            <a:r>
              <a:rPr lang="en-US" altLang="en-US" b="1" smtClean="0"/>
              <a:t>Dr. Rodney K. Duke</a:t>
            </a:r>
          </a:p>
        </p:txBody>
      </p:sp>
      <p:pic>
        <p:nvPicPr>
          <p:cNvPr id="3076" name="Picture 4" descr="papyrus_66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57800" y="381000"/>
            <a:ext cx="3238500" cy="3705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4"/>
          <p:cNvSpPr txBox="1">
            <a:spLocks noChangeArrowheads="1"/>
          </p:cNvSpPr>
          <p:nvPr/>
        </p:nvSpPr>
        <p:spPr bwMode="auto">
          <a:xfrm>
            <a:off x="0" y="304800"/>
            <a:ext cx="9144000" cy="629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altLang="en-US" b="1"/>
              <a:t>3)  Call to morality and values</a:t>
            </a:r>
            <a:endParaRPr lang="en-US" altLang="en-US" b="1">
              <a:solidFill>
                <a:schemeClr val="hlink"/>
              </a:solidFill>
            </a:endParaRPr>
          </a:p>
          <a:p>
            <a:pPr>
              <a:spcBef>
                <a:spcPct val="50000"/>
              </a:spcBef>
            </a:pPr>
            <a:r>
              <a:rPr lang="en-US" altLang="en-US" b="1">
                <a:solidFill>
                  <a:schemeClr val="hlink"/>
                </a:solidFill>
              </a:rPr>
              <a:t>NIV Micah 6:1-8</a:t>
            </a:r>
          </a:p>
          <a:p>
            <a:pPr>
              <a:spcBef>
                <a:spcPct val="50000"/>
              </a:spcBef>
            </a:pPr>
            <a:r>
              <a:rPr lang="en-US" altLang="en-US" b="1">
                <a:solidFill>
                  <a:schemeClr val="accent1"/>
                </a:solidFill>
              </a:rPr>
              <a:t> Listen to what the LORD says: "Stand up, plead your case before the mountains; let the hills hear what you have to say. 2 Hear, O mountains, the LORD's accusation; listen, you everlasting foundations of the earth. For the LORD has a case against his people; he is lodging a charge against Israel. </a:t>
            </a:r>
          </a:p>
          <a:p>
            <a:pPr>
              <a:spcBef>
                <a:spcPct val="50000"/>
              </a:spcBef>
            </a:pPr>
            <a:r>
              <a:rPr lang="en-US" altLang="en-US" b="1">
                <a:solidFill>
                  <a:schemeClr val="accent1"/>
                </a:solidFill>
              </a:rPr>
              <a:t>3 "My people, what have I done to you? How have I burdened you? Answer me. 4 I brought you up out of Egypt and redeemed you from the land of slavery. I sent Moses to lead you, also Aaron and Miriam. 5 My people, remember what Balak king of Moab counseled and what Balaam son of Beor answered. Remember </a:t>
            </a:r>
            <a:r>
              <a:rPr lang="en-US" altLang="en-US" b="1" i="1">
                <a:solidFill>
                  <a:schemeClr val="accent1"/>
                </a:solidFill>
              </a:rPr>
              <a:t>your journey </a:t>
            </a:r>
            <a:r>
              <a:rPr lang="en-US" altLang="en-US" b="1">
                <a:solidFill>
                  <a:schemeClr val="accent1"/>
                </a:solidFill>
              </a:rPr>
              <a:t>from Shittim to Gilgal, that you may know the righteous acts of the LORD." </a:t>
            </a:r>
          </a:p>
          <a:p>
            <a:pPr>
              <a:spcBef>
                <a:spcPct val="50000"/>
              </a:spcBef>
            </a:pPr>
            <a:endParaRPr lang="en-US" altLang="en-US" b="1">
              <a:solidFill>
                <a:schemeClr val="accent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4"/>
          <p:cNvSpPr txBox="1">
            <a:spLocks noChangeArrowheads="1"/>
          </p:cNvSpPr>
          <p:nvPr/>
        </p:nvSpPr>
        <p:spPr bwMode="auto">
          <a:xfrm>
            <a:off x="228600" y="381000"/>
            <a:ext cx="8686800" cy="535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altLang="en-US" b="1" dirty="0">
                <a:solidFill>
                  <a:schemeClr val="hlink"/>
                </a:solidFill>
              </a:rPr>
              <a:t>NIV Micah 6:1-8 cont.</a:t>
            </a:r>
          </a:p>
          <a:p>
            <a:pPr>
              <a:spcBef>
                <a:spcPct val="50000"/>
              </a:spcBef>
            </a:pPr>
            <a:endParaRPr lang="en-US" altLang="en-US" b="1" dirty="0">
              <a:solidFill>
                <a:schemeClr val="accent1"/>
              </a:solidFill>
            </a:endParaRPr>
          </a:p>
          <a:p>
            <a:pPr>
              <a:spcBef>
                <a:spcPct val="50000"/>
              </a:spcBef>
            </a:pPr>
            <a:r>
              <a:rPr lang="en-US" altLang="en-US" b="1" dirty="0">
                <a:solidFill>
                  <a:schemeClr val="accent1"/>
                </a:solidFill>
              </a:rPr>
              <a:t>6 With what shall I come before the LORD and bow down before the exalted God? Shall I come before him with burnt offerings, with calves a year old? 7 Will the LORD be pleased with thousands of rams, with ten thousand rivers of oil? Shall I offer my firstborn for my transgression, the fruit of my body for the sin of my soul? </a:t>
            </a:r>
          </a:p>
          <a:p>
            <a:pPr>
              <a:spcBef>
                <a:spcPct val="50000"/>
              </a:spcBef>
            </a:pPr>
            <a:r>
              <a:rPr lang="en-US" altLang="en-US" b="1" dirty="0">
                <a:solidFill>
                  <a:schemeClr val="accent1"/>
                </a:solidFill>
              </a:rPr>
              <a:t>8 He has showed you, O man, what is good. And what does the LORD require of you? To act justly and to love mercy and to walk humbly [carefully?] with your God.</a:t>
            </a:r>
          </a:p>
          <a:p>
            <a:pPr algn="r" rtl="1">
              <a:spcBef>
                <a:spcPct val="50000"/>
              </a:spcBef>
            </a:pPr>
            <a:r>
              <a:rPr lang="he-IL" altLang="en-US" sz="2800" dirty="0">
                <a:latin typeface="Bwhebb" panose="02000400000000000000" pitchFamily="2" charset="0"/>
              </a:rPr>
              <a:t>כִּי אִם־עֲשֹׂות מִשְׁפָּט וְאַהֲבַת חֶסֶד וְהַצְנֵעַ לֶכֶת עִם־אֱלֹהֶֽיךָ׃</a:t>
            </a:r>
            <a:r>
              <a:rPr lang="he-IL" altLang="en-US" sz="2800" dirty="0"/>
              <a:t> </a:t>
            </a:r>
            <a:endParaRPr lang="en-US" altLang="en-US" sz="28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 Box 2"/>
          <p:cNvSpPr txBox="1">
            <a:spLocks noChangeArrowheads="1"/>
          </p:cNvSpPr>
          <p:nvPr/>
        </p:nvSpPr>
        <p:spPr bwMode="auto">
          <a:xfrm>
            <a:off x="0" y="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spcBef>
                <a:spcPct val="50000"/>
              </a:spcBef>
            </a:pPr>
            <a:r>
              <a:rPr lang="en-US" altLang="en-US" b="1" u="sng"/>
              <a:t>Why read prophets? (2 of 2)</a:t>
            </a:r>
          </a:p>
        </p:txBody>
      </p:sp>
      <p:sp>
        <p:nvSpPr>
          <p:cNvPr id="251907" name="Text Box 3"/>
          <p:cNvSpPr txBox="1">
            <a:spLocks noChangeArrowheads="1"/>
          </p:cNvSpPr>
          <p:nvPr/>
        </p:nvSpPr>
        <p:spPr bwMode="auto">
          <a:xfrm>
            <a:off x="0" y="990600"/>
            <a:ext cx="9144000" cy="2282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39725" indent="-339725">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b="1">
                <a:solidFill>
                  <a:schemeClr val="accent1"/>
                </a:solidFill>
              </a:rPr>
              <a:t>(C. 3.  set “c”)</a:t>
            </a:r>
          </a:p>
          <a:p>
            <a:endParaRPr lang="en-US" altLang="en-US" b="1"/>
          </a:p>
          <a:p>
            <a:r>
              <a:rPr lang="en-US" altLang="en-US" b="1"/>
              <a:t>4) Hope for future:</a:t>
            </a:r>
            <a:br>
              <a:rPr lang="en-US" altLang="en-US" b="1"/>
            </a:br>
            <a:r>
              <a:rPr lang="en-US" altLang="en-US" b="1"/>
              <a:t>The prophets looked forward to a perfect time when God's rule would be established and all people would "know" God.</a:t>
            </a:r>
          </a:p>
          <a:p>
            <a:endParaRPr lang="en-US" altLang="en-US" b="1" u="sng"/>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5190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5190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1907"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Box 4"/>
          <p:cNvSpPr txBox="1">
            <a:spLocks noChangeArrowheads="1"/>
          </p:cNvSpPr>
          <p:nvPr/>
        </p:nvSpPr>
        <p:spPr bwMode="auto">
          <a:xfrm>
            <a:off x="228600" y="0"/>
            <a:ext cx="8610600" cy="5751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endParaRPr lang="en-US" altLang="en-US" b="1">
              <a:solidFill>
                <a:schemeClr val="hlink"/>
              </a:solidFill>
            </a:endParaRPr>
          </a:p>
          <a:p>
            <a:pPr>
              <a:spcBef>
                <a:spcPct val="50000"/>
              </a:spcBef>
            </a:pPr>
            <a:r>
              <a:rPr lang="en-US" altLang="en-US" b="1"/>
              <a:t>4) Hope for future</a:t>
            </a:r>
            <a:endParaRPr lang="en-US" altLang="en-US" b="1">
              <a:solidFill>
                <a:schemeClr val="hlink"/>
              </a:solidFill>
            </a:endParaRPr>
          </a:p>
          <a:p>
            <a:pPr>
              <a:spcBef>
                <a:spcPct val="50000"/>
              </a:spcBef>
            </a:pPr>
            <a:r>
              <a:rPr lang="en-US" altLang="en-US" b="1">
                <a:solidFill>
                  <a:schemeClr val="hlink"/>
                </a:solidFill>
              </a:rPr>
              <a:t>NIV Isaiah 11:1-9</a:t>
            </a:r>
          </a:p>
          <a:p>
            <a:pPr>
              <a:spcBef>
                <a:spcPct val="50000"/>
              </a:spcBef>
            </a:pPr>
            <a:r>
              <a:rPr lang="en-US" altLang="en-US" b="1"/>
              <a:t> </a:t>
            </a:r>
            <a:r>
              <a:rPr lang="en-US" altLang="en-US" b="1">
                <a:solidFill>
                  <a:schemeClr val="accent1"/>
                </a:solidFill>
              </a:rPr>
              <a:t>A shoot will come up from the stump of Jesse; from his roots a Branch will bear fruit. 2 The Spirit of the LORD will rest on him-- the Spirit of wisdom and of understanding, the Spirit of counsel and of power, the Spirit of knowledge and of the fear of the LORD-- 3 and he will delight in the fear of the LORD. He will not judge by what he sees with his eyes, or decide by what he hears with his ears; 4 but with righteousness he will judge the needy, with justice he will give decisions for the poor of the earth. He will strike the earth with the rod of his mouth; with the breath of his lips he will slay the wicked. 5 Righteousness will be his belt and faithfulness the sash around his waist.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 Box 4"/>
          <p:cNvSpPr txBox="1">
            <a:spLocks noChangeArrowheads="1"/>
          </p:cNvSpPr>
          <p:nvPr/>
        </p:nvSpPr>
        <p:spPr bwMode="auto">
          <a:xfrm>
            <a:off x="0" y="68580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endParaRPr lang="en-US" altLang="en-US"/>
          </a:p>
        </p:txBody>
      </p:sp>
      <p:sp>
        <p:nvSpPr>
          <p:cNvPr id="30723" name="Text Box 5"/>
          <p:cNvSpPr txBox="1">
            <a:spLocks noChangeArrowheads="1"/>
          </p:cNvSpPr>
          <p:nvPr/>
        </p:nvSpPr>
        <p:spPr bwMode="auto">
          <a:xfrm>
            <a:off x="228600" y="677863"/>
            <a:ext cx="8610600" cy="5021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altLang="en-US" b="1">
                <a:solidFill>
                  <a:schemeClr val="hlink"/>
                </a:solidFill>
              </a:rPr>
              <a:t>NIV Isaiah 11:1-9</a:t>
            </a:r>
          </a:p>
          <a:p>
            <a:endParaRPr lang="en-US" altLang="en-US" b="1">
              <a:solidFill>
                <a:schemeClr val="accent1"/>
              </a:solidFill>
            </a:endParaRPr>
          </a:p>
          <a:p>
            <a:r>
              <a:rPr lang="en-US" altLang="en-US" b="1">
                <a:solidFill>
                  <a:schemeClr val="accent1"/>
                </a:solidFill>
              </a:rPr>
              <a:t>6 The wolf will live with the lamb, the leopard will lie down with the goat, the calf and the lion and the yearling together; and a little child will lead them. 7 The cow will feed with the bear, their young will lie down together, and the lion will eat straw like the ox. 8 The infant will play near the hole of the cobra, and the young child put his hand into the viper's nest. 9 They will neither harm nor destroy on all my holy mountain, for the earth will be full of the knowledge of the LORD as the waters cover the sea.</a:t>
            </a:r>
          </a:p>
          <a:p>
            <a:endParaRPr lang="en-US" altLang="en-US" b="1">
              <a:solidFill>
                <a:schemeClr val="accent1"/>
              </a:solidFill>
            </a:endParaRPr>
          </a:p>
          <a:p>
            <a:pPr>
              <a:spcBef>
                <a:spcPct val="50000"/>
              </a:spcBef>
            </a:pPr>
            <a:endParaRPr lang="en-US" alt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 Box 4"/>
          <p:cNvSpPr txBox="1">
            <a:spLocks noChangeArrowheads="1"/>
          </p:cNvSpPr>
          <p:nvPr/>
        </p:nvSpPr>
        <p:spPr bwMode="auto">
          <a:xfrm>
            <a:off x="228600" y="0"/>
            <a:ext cx="8610600" cy="629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altLang="en-US" b="1"/>
              <a:t>4) Hope for future</a:t>
            </a:r>
            <a:endParaRPr lang="en-US" altLang="en-US" b="1">
              <a:solidFill>
                <a:schemeClr val="hlink"/>
              </a:solidFill>
            </a:endParaRPr>
          </a:p>
          <a:p>
            <a:pPr>
              <a:spcBef>
                <a:spcPct val="50000"/>
              </a:spcBef>
            </a:pPr>
            <a:r>
              <a:rPr lang="en-US" altLang="en-US" b="1">
                <a:solidFill>
                  <a:schemeClr val="hlink"/>
                </a:solidFill>
              </a:rPr>
              <a:t>NIV Jeremiah 31:31-34</a:t>
            </a:r>
          </a:p>
          <a:p>
            <a:pPr>
              <a:spcBef>
                <a:spcPct val="50000"/>
              </a:spcBef>
            </a:pPr>
            <a:r>
              <a:rPr lang="en-US" altLang="en-US" b="1">
                <a:solidFill>
                  <a:schemeClr val="accent1"/>
                </a:solidFill>
              </a:rPr>
              <a:t> "The time is coming," declares the LORD, "when I will make a new covenant with the house of Israel and with the house of Judah. 32 It will not be like the covenant I made with their forefathers when I took them by the hand to lead them out of Egypt, because they broke my covenant, though I was a husband to them," declares the LORD. 33 "This is the covenant I will make with the house of Israel after that time," declares the LORD. "I will put my law in their minds and write it on their hearts. I will be their God, and they will be my people. 34 No longer will a man teach his neighbor, or a man his brother, saying, 'Know the LORD,' because they will all know me, from the least of them to the greatest," declares the LORD. "For I will forgive their wickedness and will remember their sins no more."</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026" name="Text Box 2"/>
          <p:cNvSpPr txBox="1">
            <a:spLocks noChangeArrowheads="1"/>
          </p:cNvSpPr>
          <p:nvPr/>
        </p:nvSpPr>
        <p:spPr bwMode="auto">
          <a:xfrm>
            <a:off x="1295400" y="533400"/>
            <a:ext cx="7848600" cy="629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b="1" i="1">
                <a:solidFill>
                  <a:schemeClr val="accent1"/>
                </a:solidFill>
              </a:rPr>
              <a:t>Pre-Exilic</a:t>
            </a:r>
            <a:endParaRPr lang="en-US" altLang="en-US" b="1"/>
          </a:p>
          <a:p>
            <a:pPr>
              <a:buFontTx/>
              <a:buChar char="•"/>
            </a:pPr>
            <a:r>
              <a:rPr lang="en-US" altLang="en-US" b="1"/>
              <a:t>God is active in and sovereign over history.</a:t>
            </a:r>
          </a:p>
          <a:p>
            <a:pPr>
              <a:buFontTx/>
              <a:buChar char="•"/>
            </a:pPr>
            <a:r>
              <a:rPr lang="en-US" altLang="en-US" b="1"/>
              <a:t>God's ultimate rule would be established in the distant future.</a:t>
            </a:r>
          </a:p>
          <a:p>
            <a:pPr>
              <a:buFontTx/>
              <a:buChar char="•"/>
            </a:pPr>
            <a:r>
              <a:rPr lang="en-US" altLang="en-US" b="1"/>
              <a:t>Called people to faithfulness, away from idolatry.</a:t>
            </a:r>
          </a:p>
          <a:p>
            <a:pPr>
              <a:buFontTx/>
              <a:buChar char="•"/>
            </a:pPr>
            <a:r>
              <a:rPr lang="en-US" altLang="en-US" b="1"/>
              <a:t>Called people to righteous behavior (vs. meaningless ritual).</a:t>
            </a:r>
          </a:p>
          <a:p>
            <a:pPr>
              <a:buFontTx/>
              <a:buChar char="•"/>
            </a:pPr>
            <a:r>
              <a:rPr lang="en-US" altLang="en-US" b="1"/>
              <a:t>"Day of the LORD" will bring judgment on Israel, not just the nations.</a:t>
            </a:r>
          </a:p>
          <a:p>
            <a:pPr>
              <a:buFontTx/>
              <a:buChar char="•"/>
            </a:pPr>
            <a:r>
              <a:rPr lang="en-US" altLang="en-US" b="1"/>
              <a:t>Called leaders (kings, priest, judges) into accountability.</a:t>
            </a:r>
          </a:p>
          <a:p>
            <a:pPr>
              <a:buFontTx/>
              <a:buChar char="•"/>
            </a:pPr>
            <a:r>
              <a:rPr lang="en-US" altLang="en-US" b="1"/>
              <a:t>Called nation to depend on strength of God, not themselves or other nations.</a:t>
            </a:r>
          </a:p>
          <a:p>
            <a:pPr>
              <a:buFontTx/>
              <a:buChar char="•"/>
            </a:pPr>
            <a:r>
              <a:rPr lang="en-US" altLang="en-US" b="1"/>
              <a:t>Judgment was coming unless there was repentance; finally, judgment was inevitable.</a:t>
            </a:r>
          </a:p>
          <a:p>
            <a:pPr>
              <a:buFontTx/>
              <a:buChar char="•"/>
            </a:pPr>
            <a:r>
              <a:rPr lang="en-US" altLang="en-US" b="1"/>
              <a:t>Zion and the Temple were not invulnerable, God would abandon them in judgment.</a:t>
            </a:r>
            <a:endParaRPr lang="en-US" altLang="en-US"/>
          </a:p>
        </p:txBody>
      </p:sp>
      <p:sp>
        <p:nvSpPr>
          <p:cNvPr id="34819" name="Rectangle 3"/>
          <p:cNvSpPr>
            <a:spLocks noChangeArrowheads="1"/>
          </p:cNvSpPr>
          <p:nvPr/>
        </p:nvSpPr>
        <p:spPr bwMode="auto">
          <a:xfrm>
            <a:off x="1752600" y="0"/>
            <a:ext cx="57705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b="1" u="sng"/>
              <a:t>MESSAGES OF THE PROPHETS (1 of 2)</a:t>
            </a:r>
          </a:p>
        </p:txBody>
      </p:sp>
      <p:pic>
        <p:nvPicPr>
          <p:cNvPr id="34820" name="Picture 4" descr="j0096239"/>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2438400"/>
            <a:ext cx="2028825" cy="3859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57026">
                                            <p:txEl>
                                              <p:pRg st="0" end="0"/>
                                            </p:txEl>
                                          </p:spTgt>
                                        </p:tgtEl>
                                        <p:attrNameLst>
                                          <p:attrName>style.visibility</p:attrName>
                                        </p:attrNameLst>
                                      </p:cBhvr>
                                      <p:to>
                                        <p:strVal val="visible"/>
                                      </p:to>
                                    </p:set>
                                    <p:anim calcmode="lin" valueType="num">
                                      <p:cBhvr additive="base">
                                        <p:cTn id="7" dur="500" fill="hold"/>
                                        <p:tgtEl>
                                          <p:spTgt spid="257026">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57026">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57026">
                                            <p:txEl>
                                              <p:pRg st="1" end="1"/>
                                            </p:txEl>
                                          </p:spTgt>
                                        </p:tgtEl>
                                        <p:attrNameLst>
                                          <p:attrName>style.visibility</p:attrName>
                                        </p:attrNameLst>
                                      </p:cBhvr>
                                      <p:to>
                                        <p:strVal val="visible"/>
                                      </p:to>
                                    </p:set>
                                    <p:anim calcmode="lin" valueType="num">
                                      <p:cBhvr additive="base">
                                        <p:cTn id="13" dur="500" fill="hold"/>
                                        <p:tgtEl>
                                          <p:spTgt spid="257026">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57026">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57026">
                                            <p:txEl>
                                              <p:pRg st="2" end="2"/>
                                            </p:txEl>
                                          </p:spTgt>
                                        </p:tgtEl>
                                        <p:attrNameLst>
                                          <p:attrName>style.visibility</p:attrName>
                                        </p:attrNameLst>
                                      </p:cBhvr>
                                      <p:to>
                                        <p:strVal val="visible"/>
                                      </p:to>
                                    </p:set>
                                    <p:anim calcmode="lin" valueType="num">
                                      <p:cBhvr additive="base">
                                        <p:cTn id="19" dur="500" fill="hold"/>
                                        <p:tgtEl>
                                          <p:spTgt spid="257026">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57026">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57026">
                                            <p:txEl>
                                              <p:pRg st="3" end="3"/>
                                            </p:txEl>
                                          </p:spTgt>
                                        </p:tgtEl>
                                        <p:attrNameLst>
                                          <p:attrName>style.visibility</p:attrName>
                                        </p:attrNameLst>
                                      </p:cBhvr>
                                      <p:to>
                                        <p:strVal val="visible"/>
                                      </p:to>
                                    </p:set>
                                    <p:anim calcmode="lin" valueType="num">
                                      <p:cBhvr additive="base">
                                        <p:cTn id="25" dur="500" fill="hold"/>
                                        <p:tgtEl>
                                          <p:spTgt spid="257026">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57026">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257026">
                                            <p:txEl>
                                              <p:pRg st="4" end="4"/>
                                            </p:txEl>
                                          </p:spTgt>
                                        </p:tgtEl>
                                        <p:attrNameLst>
                                          <p:attrName>style.visibility</p:attrName>
                                        </p:attrNameLst>
                                      </p:cBhvr>
                                      <p:to>
                                        <p:strVal val="visible"/>
                                      </p:to>
                                    </p:set>
                                    <p:anim calcmode="lin" valueType="num">
                                      <p:cBhvr additive="base">
                                        <p:cTn id="31" dur="500" fill="hold"/>
                                        <p:tgtEl>
                                          <p:spTgt spid="257026">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257026">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257026">
                                            <p:txEl>
                                              <p:pRg st="5" end="5"/>
                                            </p:txEl>
                                          </p:spTgt>
                                        </p:tgtEl>
                                        <p:attrNameLst>
                                          <p:attrName>style.visibility</p:attrName>
                                        </p:attrNameLst>
                                      </p:cBhvr>
                                      <p:to>
                                        <p:strVal val="visible"/>
                                      </p:to>
                                    </p:set>
                                    <p:anim calcmode="lin" valueType="num">
                                      <p:cBhvr additive="base">
                                        <p:cTn id="37" dur="500" fill="hold"/>
                                        <p:tgtEl>
                                          <p:spTgt spid="257026">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257026">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257026">
                                            <p:txEl>
                                              <p:pRg st="6" end="6"/>
                                            </p:txEl>
                                          </p:spTgt>
                                        </p:tgtEl>
                                        <p:attrNameLst>
                                          <p:attrName>style.visibility</p:attrName>
                                        </p:attrNameLst>
                                      </p:cBhvr>
                                      <p:to>
                                        <p:strVal val="visible"/>
                                      </p:to>
                                    </p:set>
                                    <p:anim calcmode="lin" valueType="num">
                                      <p:cBhvr additive="base">
                                        <p:cTn id="43" dur="500" fill="hold"/>
                                        <p:tgtEl>
                                          <p:spTgt spid="257026">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257026">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257026">
                                            <p:txEl>
                                              <p:pRg st="7" end="7"/>
                                            </p:txEl>
                                          </p:spTgt>
                                        </p:tgtEl>
                                        <p:attrNameLst>
                                          <p:attrName>style.visibility</p:attrName>
                                        </p:attrNameLst>
                                      </p:cBhvr>
                                      <p:to>
                                        <p:strVal val="visible"/>
                                      </p:to>
                                    </p:set>
                                    <p:anim calcmode="lin" valueType="num">
                                      <p:cBhvr additive="base">
                                        <p:cTn id="49" dur="500" fill="hold"/>
                                        <p:tgtEl>
                                          <p:spTgt spid="257026">
                                            <p:txEl>
                                              <p:pRg st="7" end="7"/>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257026">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257026">
                                            <p:txEl>
                                              <p:pRg st="8" end="8"/>
                                            </p:txEl>
                                          </p:spTgt>
                                        </p:tgtEl>
                                        <p:attrNameLst>
                                          <p:attrName>style.visibility</p:attrName>
                                        </p:attrNameLst>
                                      </p:cBhvr>
                                      <p:to>
                                        <p:strVal val="visible"/>
                                      </p:to>
                                    </p:set>
                                    <p:anim calcmode="lin" valueType="num">
                                      <p:cBhvr additive="base">
                                        <p:cTn id="55" dur="500" fill="hold"/>
                                        <p:tgtEl>
                                          <p:spTgt spid="257026">
                                            <p:txEl>
                                              <p:pRg st="8" end="8"/>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257026">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8" fill="hold" grpId="0" nodeType="clickEffect">
                                  <p:stCondLst>
                                    <p:cond delay="0"/>
                                  </p:stCondLst>
                                  <p:childTnLst>
                                    <p:set>
                                      <p:cBhvr>
                                        <p:cTn id="60" dur="1" fill="hold">
                                          <p:stCondLst>
                                            <p:cond delay="0"/>
                                          </p:stCondLst>
                                        </p:cTn>
                                        <p:tgtEl>
                                          <p:spTgt spid="257026">
                                            <p:txEl>
                                              <p:pRg st="9" end="9"/>
                                            </p:txEl>
                                          </p:spTgt>
                                        </p:tgtEl>
                                        <p:attrNameLst>
                                          <p:attrName>style.visibility</p:attrName>
                                        </p:attrNameLst>
                                      </p:cBhvr>
                                      <p:to>
                                        <p:strVal val="visible"/>
                                      </p:to>
                                    </p:set>
                                    <p:anim calcmode="lin" valueType="num">
                                      <p:cBhvr additive="base">
                                        <p:cTn id="61" dur="500" fill="hold"/>
                                        <p:tgtEl>
                                          <p:spTgt spid="257026">
                                            <p:txEl>
                                              <p:pRg st="9" end="9"/>
                                            </p:txEl>
                                          </p:spTgt>
                                        </p:tgtEl>
                                        <p:attrNameLst>
                                          <p:attrName>ppt_x</p:attrName>
                                        </p:attrNameLst>
                                      </p:cBhvr>
                                      <p:tavLst>
                                        <p:tav tm="0">
                                          <p:val>
                                            <p:strVal val="0-#ppt_w/2"/>
                                          </p:val>
                                        </p:tav>
                                        <p:tav tm="100000">
                                          <p:val>
                                            <p:strVal val="#ppt_x"/>
                                          </p:val>
                                        </p:tav>
                                      </p:tavLst>
                                    </p:anim>
                                    <p:anim calcmode="lin" valueType="num">
                                      <p:cBhvr additive="base">
                                        <p:cTn id="62" dur="500" fill="hold"/>
                                        <p:tgtEl>
                                          <p:spTgt spid="257026">
                                            <p:txEl>
                                              <p:pRg st="9" end="9"/>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7026" grpId="0"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050" name="Text Box 2"/>
          <p:cNvSpPr txBox="1">
            <a:spLocks noChangeArrowheads="1"/>
          </p:cNvSpPr>
          <p:nvPr/>
        </p:nvSpPr>
        <p:spPr bwMode="auto">
          <a:xfrm>
            <a:off x="0" y="838200"/>
            <a:ext cx="9144000" cy="5021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b="1" i="1">
                <a:solidFill>
                  <a:schemeClr val="accent1"/>
                </a:solidFill>
              </a:rPr>
              <a:t>Exilic</a:t>
            </a:r>
            <a:endParaRPr lang="en-US" altLang="en-US" b="1" i="1"/>
          </a:p>
          <a:p>
            <a:pPr>
              <a:buFontTx/>
              <a:buChar char="•"/>
            </a:pPr>
            <a:r>
              <a:rPr lang="en-US" altLang="en-US" b="1"/>
              <a:t>God was still with the nation, even in exile.</a:t>
            </a:r>
          </a:p>
          <a:p>
            <a:pPr>
              <a:buFontTx/>
              <a:buChar char="•"/>
            </a:pPr>
            <a:r>
              <a:rPr lang="en-US" altLang="en-US" b="1"/>
              <a:t>Called people to avoid idolatry and practice righteousness.</a:t>
            </a:r>
          </a:p>
          <a:p>
            <a:pPr>
              <a:buFontTx/>
              <a:buChar char="•"/>
            </a:pPr>
            <a:r>
              <a:rPr lang="en-US" altLang="en-US" b="1"/>
              <a:t>Promise of restoration, new covenant, nations would recognize God.</a:t>
            </a:r>
          </a:p>
          <a:p>
            <a:r>
              <a:rPr lang="en-US" altLang="en-US" b="1"/>
              <a:t>    </a:t>
            </a:r>
          </a:p>
          <a:p>
            <a:r>
              <a:rPr lang="en-US" altLang="en-US" b="1" i="1">
                <a:solidFill>
                  <a:schemeClr val="accent1"/>
                </a:solidFill>
              </a:rPr>
              <a:t>Post-Exilic</a:t>
            </a:r>
            <a:endParaRPr lang="en-US" altLang="en-US" b="1"/>
          </a:p>
          <a:p>
            <a:pPr>
              <a:buFontTx/>
              <a:buChar char="•"/>
            </a:pPr>
            <a:r>
              <a:rPr lang="en-US" altLang="en-US" b="1"/>
              <a:t>Called people and leaders to make God their priority, establish the cultic forms of worship and tithe.</a:t>
            </a:r>
          </a:p>
          <a:p>
            <a:pPr>
              <a:buFontTx/>
              <a:buChar char="•"/>
            </a:pPr>
            <a:r>
              <a:rPr lang="en-US" altLang="en-US" b="1"/>
              <a:t>Assured people that God was working through their current leaders despite their lack of independence.</a:t>
            </a:r>
          </a:p>
          <a:p>
            <a:pPr>
              <a:buFontTx/>
              <a:buChar char="•"/>
            </a:pPr>
            <a:r>
              <a:rPr lang="en-US" altLang="en-US" b="1"/>
              <a:t>Promise of restoration and ultimate rule of God.</a:t>
            </a:r>
          </a:p>
          <a:p>
            <a:pPr>
              <a:spcBef>
                <a:spcPct val="50000"/>
              </a:spcBef>
            </a:pPr>
            <a:endParaRPr lang="en-US" altLang="en-US"/>
          </a:p>
        </p:txBody>
      </p:sp>
      <p:sp>
        <p:nvSpPr>
          <p:cNvPr id="35843" name="Rectangle 3"/>
          <p:cNvSpPr>
            <a:spLocks noChangeArrowheads="1"/>
          </p:cNvSpPr>
          <p:nvPr/>
        </p:nvSpPr>
        <p:spPr bwMode="auto">
          <a:xfrm>
            <a:off x="1752600" y="0"/>
            <a:ext cx="57705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b="1" u="sng"/>
              <a:t>MESSAGES OF THE PROPHETS (2 of 2)</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58050">
                                            <p:txEl>
                                              <p:pRg st="0" end="0"/>
                                            </p:txEl>
                                          </p:spTgt>
                                        </p:tgtEl>
                                        <p:attrNameLst>
                                          <p:attrName>style.visibility</p:attrName>
                                        </p:attrNameLst>
                                      </p:cBhvr>
                                      <p:to>
                                        <p:strVal val="visible"/>
                                      </p:to>
                                    </p:set>
                                    <p:anim calcmode="lin" valueType="num">
                                      <p:cBhvr additive="base">
                                        <p:cTn id="7" dur="500" fill="hold"/>
                                        <p:tgtEl>
                                          <p:spTgt spid="258050">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58050">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58050">
                                            <p:txEl>
                                              <p:pRg st="1" end="1"/>
                                            </p:txEl>
                                          </p:spTgt>
                                        </p:tgtEl>
                                        <p:attrNameLst>
                                          <p:attrName>style.visibility</p:attrName>
                                        </p:attrNameLst>
                                      </p:cBhvr>
                                      <p:to>
                                        <p:strVal val="visible"/>
                                      </p:to>
                                    </p:set>
                                    <p:anim calcmode="lin" valueType="num">
                                      <p:cBhvr additive="base">
                                        <p:cTn id="13" dur="500" fill="hold"/>
                                        <p:tgtEl>
                                          <p:spTgt spid="258050">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58050">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58050">
                                            <p:txEl>
                                              <p:pRg st="2" end="2"/>
                                            </p:txEl>
                                          </p:spTgt>
                                        </p:tgtEl>
                                        <p:attrNameLst>
                                          <p:attrName>style.visibility</p:attrName>
                                        </p:attrNameLst>
                                      </p:cBhvr>
                                      <p:to>
                                        <p:strVal val="visible"/>
                                      </p:to>
                                    </p:set>
                                    <p:anim calcmode="lin" valueType="num">
                                      <p:cBhvr additive="base">
                                        <p:cTn id="19" dur="500" fill="hold"/>
                                        <p:tgtEl>
                                          <p:spTgt spid="258050">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58050">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58050">
                                            <p:txEl>
                                              <p:pRg st="3" end="3"/>
                                            </p:txEl>
                                          </p:spTgt>
                                        </p:tgtEl>
                                        <p:attrNameLst>
                                          <p:attrName>style.visibility</p:attrName>
                                        </p:attrNameLst>
                                      </p:cBhvr>
                                      <p:to>
                                        <p:strVal val="visible"/>
                                      </p:to>
                                    </p:set>
                                    <p:anim calcmode="lin" valueType="num">
                                      <p:cBhvr additive="base">
                                        <p:cTn id="25" dur="500" fill="hold"/>
                                        <p:tgtEl>
                                          <p:spTgt spid="258050">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58050">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258050">
                                            <p:txEl>
                                              <p:pRg st="4" end="4"/>
                                            </p:txEl>
                                          </p:spTgt>
                                        </p:tgtEl>
                                        <p:attrNameLst>
                                          <p:attrName>style.visibility</p:attrName>
                                        </p:attrNameLst>
                                      </p:cBhvr>
                                      <p:to>
                                        <p:strVal val="visible"/>
                                      </p:to>
                                    </p:set>
                                    <p:anim calcmode="lin" valueType="num">
                                      <p:cBhvr additive="base">
                                        <p:cTn id="31" dur="500" fill="hold"/>
                                        <p:tgtEl>
                                          <p:spTgt spid="258050">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258050">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258050">
                                            <p:txEl>
                                              <p:pRg st="5" end="5"/>
                                            </p:txEl>
                                          </p:spTgt>
                                        </p:tgtEl>
                                        <p:attrNameLst>
                                          <p:attrName>style.visibility</p:attrName>
                                        </p:attrNameLst>
                                      </p:cBhvr>
                                      <p:to>
                                        <p:strVal val="visible"/>
                                      </p:to>
                                    </p:set>
                                    <p:anim calcmode="lin" valueType="num">
                                      <p:cBhvr additive="base">
                                        <p:cTn id="37" dur="500" fill="hold"/>
                                        <p:tgtEl>
                                          <p:spTgt spid="258050">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258050">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258050">
                                            <p:txEl>
                                              <p:pRg st="6" end="6"/>
                                            </p:txEl>
                                          </p:spTgt>
                                        </p:tgtEl>
                                        <p:attrNameLst>
                                          <p:attrName>style.visibility</p:attrName>
                                        </p:attrNameLst>
                                      </p:cBhvr>
                                      <p:to>
                                        <p:strVal val="visible"/>
                                      </p:to>
                                    </p:set>
                                    <p:anim calcmode="lin" valueType="num">
                                      <p:cBhvr additive="base">
                                        <p:cTn id="43" dur="500" fill="hold"/>
                                        <p:tgtEl>
                                          <p:spTgt spid="258050">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258050">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258050">
                                            <p:txEl>
                                              <p:pRg st="7" end="7"/>
                                            </p:txEl>
                                          </p:spTgt>
                                        </p:tgtEl>
                                        <p:attrNameLst>
                                          <p:attrName>style.visibility</p:attrName>
                                        </p:attrNameLst>
                                      </p:cBhvr>
                                      <p:to>
                                        <p:strVal val="visible"/>
                                      </p:to>
                                    </p:set>
                                    <p:anim calcmode="lin" valueType="num">
                                      <p:cBhvr additive="base">
                                        <p:cTn id="49" dur="500" fill="hold"/>
                                        <p:tgtEl>
                                          <p:spTgt spid="258050">
                                            <p:txEl>
                                              <p:pRg st="7" end="7"/>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258050">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258050">
                                            <p:txEl>
                                              <p:pRg st="8" end="8"/>
                                            </p:txEl>
                                          </p:spTgt>
                                        </p:tgtEl>
                                        <p:attrNameLst>
                                          <p:attrName>style.visibility</p:attrName>
                                        </p:attrNameLst>
                                      </p:cBhvr>
                                      <p:to>
                                        <p:strVal val="visible"/>
                                      </p:to>
                                    </p:set>
                                    <p:anim calcmode="lin" valueType="num">
                                      <p:cBhvr additive="base">
                                        <p:cTn id="55" dur="500" fill="hold"/>
                                        <p:tgtEl>
                                          <p:spTgt spid="258050">
                                            <p:txEl>
                                              <p:pRg st="8" end="8"/>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258050">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8050" grpId="0" build="p"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ext Box 2"/>
          <p:cNvSpPr txBox="1">
            <a:spLocks noChangeArrowheads="1"/>
          </p:cNvSpPr>
          <p:nvPr/>
        </p:nvSpPr>
        <p:spPr bwMode="auto">
          <a:xfrm>
            <a:off x="0" y="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spcBef>
                <a:spcPct val="50000"/>
              </a:spcBef>
            </a:pPr>
            <a:r>
              <a:rPr lang="en-US" altLang="en-US" b="1"/>
              <a:t>Daniel (1 of 5)</a:t>
            </a:r>
            <a:endParaRPr lang="en-US" altLang="en-US"/>
          </a:p>
        </p:txBody>
      </p:sp>
      <p:sp>
        <p:nvSpPr>
          <p:cNvPr id="260099" name="Text Box 3"/>
          <p:cNvSpPr txBox="1">
            <a:spLocks noChangeArrowheads="1"/>
          </p:cNvSpPr>
          <p:nvPr/>
        </p:nvSpPr>
        <p:spPr bwMode="auto">
          <a:xfrm>
            <a:off x="0" y="762000"/>
            <a:ext cx="9144000" cy="593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7338" indent="-287338">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b="1">
                <a:solidFill>
                  <a:schemeClr val="accent1"/>
                </a:solidFill>
              </a:rPr>
              <a:t>Genre</a:t>
            </a:r>
            <a:r>
              <a:rPr lang="en-US" altLang="en-US" b="1"/>
              <a:t>: apocalyptic, with narratives </a:t>
            </a:r>
          </a:p>
          <a:p>
            <a:endParaRPr lang="en-US" altLang="en-US" b="1"/>
          </a:p>
          <a:p>
            <a:r>
              <a:rPr lang="en-US" altLang="en-US" b="1">
                <a:solidFill>
                  <a:schemeClr val="accent1"/>
                </a:solidFill>
              </a:rPr>
              <a:t>Nature of Apocalyptic</a:t>
            </a:r>
            <a:r>
              <a:rPr lang="en-US" altLang="en-US" b="1"/>
              <a:t>: </a:t>
            </a:r>
          </a:p>
          <a:p>
            <a:r>
              <a:rPr lang="en-US" altLang="en-US" b="1"/>
              <a:t>    </a:t>
            </a:r>
            <a:r>
              <a:rPr lang="en-US" altLang="en-US" b="1">
                <a:solidFill>
                  <a:schemeClr val="accent2"/>
                </a:solidFill>
              </a:rPr>
              <a:t>Setting</a:t>
            </a:r>
            <a:r>
              <a:rPr lang="en-US" altLang="en-US" b="1"/>
              <a:t>: "underground" literature of oppressed people (primarily Jewish) for whom symbolic language is a "code" not to be understood by oppressors. </a:t>
            </a:r>
          </a:p>
          <a:p>
            <a:r>
              <a:rPr lang="en-US" altLang="en-US" b="1"/>
              <a:t>    </a:t>
            </a:r>
            <a:r>
              <a:rPr lang="en-US" altLang="en-US" b="1">
                <a:solidFill>
                  <a:schemeClr val="accent2"/>
                </a:solidFill>
              </a:rPr>
              <a:t>Form</a:t>
            </a:r>
            <a:r>
              <a:rPr lang="en-US" altLang="en-US" b="1"/>
              <a:t>: narrated accounts of visions and dreams, often with       angelic interpretation; heavy use of symbolism: numbers and strange animals, many in fantasy forms rather than realistic forms. </a:t>
            </a:r>
          </a:p>
          <a:p>
            <a:r>
              <a:rPr lang="en-US" altLang="en-US" b="1"/>
              <a:t>    </a:t>
            </a:r>
            <a:r>
              <a:rPr lang="en-US" altLang="en-US" b="1">
                <a:solidFill>
                  <a:schemeClr val="accent2"/>
                </a:solidFill>
              </a:rPr>
              <a:t>Function</a:t>
            </a:r>
            <a:r>
              <a:rPr lang="en-US" altLang="en-US" b="1"/>
              <a:t>: set present struggle in light of cosmic, spiritual perspective and in light of ultimate victorious outcome, in order to guide and encourage audience to be faithful.  (Daniel 3:16-18)</a:t>
            </a:r>
          </a:p>
          <a:p>
            <a:r>
              <a:rPr lang="en-US" altLang="en-US" b="1"/>
              <a:t>    </a:t>
            </a:r>
            <a:r>
              <a:rPr lang="en-US" altLang="en-US" b="1">
                <a:solidFill>
                  <a:schemeClr val="accent2"/>
                </a:solidFill>
              </a:rPr>
              <a:t>Main theses</a:t>
            </a:r>
            <a:r>
              <a:rPr lang="en-US" altLang="en-US" b="1"/>
              <a:t>: God is in control of history; conditions will not improve in this age; one is to live faithfully until God ushers in Age to Come / Kingdom of God.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60099">
                                            <p:txEl>
                                              <p:pRg st="0" end="0"/>
                                            </p:txEl>
                                          </p:spTgt>
                                        </p:tgtEl>
                                        <p:attrNameLst>
                                          <p:attrName>style.visibility</p:attrName>
                                        </p:attrNameLst>
                                      </p:cBhvr>
                                      <p:to>
                                        <p:strVal val="visible"/>
                                      </p:to>
                                    </p:set>
                                    <p:anim calcmode="lin" valueType="num">
                                      <p:cBhvr additive="base">
                                        <p:cTn id="7" dur="500" fill="hold"/>
                                        <p:tgtEl>
                                          <p:spTgt spid="26009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6009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60099">
                                            <p:txEl>
                                              <p:pRg st="2" end="2"/>
                                            </p:txEl>
                                          </p:spTgt>
                                        </p:tgtEl>
                                        <p:attrNameLst>
                                          <p:attrName>style.visibility</p:attrName>
                                        </p:attrNameLst>
                                      </p:cBhvr>
                                      <p:to>
                                        <p:strVal val="visible"/>
                                      </p:to>
                                    </p:set>
                                    <p:anim calcmode="lin" valueType="num">
                                      <p:cBhvr additive="base">
                                        <p:cTn id="13" dur="500" fill="hold"/>
                                        <p:tgtEl>
                                          <p:spTgt spid="260099">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6009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60099">
                                            <p:txEl>
                                              <p:pRg st="3" end="3"/>
                                            </p:txEl>
                                          </p:spTgt>
                                        </p:tgtEl>
                                        <p:attrNameLst>
                                          <p:attrName>style.visibility</p:attrName>
                                        </p:attrNameLst>
                                      </p:cBhvr>
                                      <p:to>
                                        <p:strVal val="visible"/>
                                      </p:to>
                                    </p:set>
                                    <p:anim calcmode="lin" valueType="num">
                                      <p:cBhvr additive="base">
                                        <p:cTn id="19" dur="500" fill="hold"/>
                                        <p:tgtEl>
                                          <p:spTgt spid="260099">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6009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60099">
                                            <p:txEl>
                                              <p:pRg st="4" end="4"/>
                                            </p:txEl>
                                          </p:spTgt>
                                        </p:tgtEl>
                                        <p:attrNameLst>
                                          <p:attrName>style.visibility</p:attrName>
                                        </p:attrNameLst>
                                      </p:cBhvr>
                                      <p:to>
                                        <p:strVal val="visible"/>
                                      </p:to>
                                    </p:set>
                                    <p:anim calcmode="lin" valueType="num">
                                      <p:cBhvr additive="base">
                                        <p:cTn id="25" dur="500" fill="hold"/>
                                        <p:tgtEl>
                                          <p:spTgt spid="260099">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60099">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260099">
                                            <p:txEl>
                                              <p:pRg st="5" end="5"/>
                                            </p:txEl>
                                          </p:spTgt>
                                        </p:tgtEl>
                                        <p:attrNameLst>
                                          <p:attrName>style.visibility</p:attrName>
                                        </p:attrNameLst>
                                      </p:cBhvr>
                                      <p:to>
                                        <p:strVal val="visible"/>
                                      </p:to>
                                    </p:set>
                                    <p:anim calcmode="lin" valueType="num">
                                      <p:cBhvr additive="base">
                                        <p:cTn id="31" dur="500" fill="hold"/>
                                        <p:tgtEl>
                                          <p:spTgt spid="260099">
                                            <p:txEl>
                                              <p:pRg st="5" end="5"/>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260099">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260099">
                                            <p:txEl>
                                              <p:pRg st="6" end="6"/>
                                            </p:txEl>
                                          </p:spTgt>
                                        </p:tgtEl>
                                        <p:attrNameLst>
                                          <p:attrName>style.visibility</p:attrName>
                                        </p:attrNameLst>
                                      </p:cBhvr>
                                      <p:to>
                                        <p:strVal val="visible"/>
                                      </p:to>
                                    </p:set>
                                    <p:anim calcmode="lin" valueType="num">
                                      <p:cBhvr additive="base">
                                        <p:cTn id="37" dur="500" fill="hold"/>
                                        <p:tgtEl>
                                          <p:spTgt spid="260099">
                                            <p:txEl>
                                              <p:pRg st="6" end="6"/>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260099">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0099" grpId="0" build="p"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ext Box 2"/>
          <p:cNvSpPr txBox="1">
            <a:spLocks noChangeArrowheads="1"/>
          </p:cNvSpPr>
          <p:nvPr/>
        </p:nvSpPr>
        <p:spPr bwMode="auto">
          <a:xfrm>
            <a:off x="0" y="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spcBef>
                <a:spcPct val="50000"/>
              </a:spcBef>
            </a:pPr>
            <a:r>
              <a:rPr lang="en-US" altLang="en-US" b="1"/>
              <a:t>Daniel (2 of 5)</a:t>
            </a:r>
            <a:endParaRPr lang="en-US" altLang="en-US"/>
          </a:p>
        </p:txBody>
      </p:sp>
      <p:sp>
        <p:nvSpPr>
          <p:cNvPr id="261123" name="Text Box 3"/>
          <p:cNvSpPr txBox="1">
            <a:spLocks noChangeArrowheads="1"/>
          </p:cNvSpPr>
          <p:nvPr/>
        </p:nvSpPr>
        <p:spPr bwMode="auto">
          <a:xfrm>
            <a:off x="0" y="762000"/>
            <a:ext cx="9144000" cy="593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39725" indent="-339725">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altLang="en-US" b="1">
                <a:solidFill>
                  <a:schemeClr val="accent1"/>
                </a:solidFill>
              </a:rPr>
              <a:t>Interpretive Approaches to Book of Daniel [Revelation]:</a:t>
            </a:r>
          </a:p>
          <a:p>
            <a:pPr>
              <a:spcBef>
                <a:spcPct val="50000"/>
              </a:spcBef>
            </a:pPr>
            <a:r>
              <a:rPr lang="en-US" altLang="en-US" b="1"/>
              <a:t>    </a:t>
            </a:r>
            <a:r>
              <a:rPr lang="en-US" altLang="en-US" b="1">
                <a:solidFill>
                  <a:schemeClr val="accent2"/>
                </a:solidFill>
              </a:rPr>
              <a:t>Preterist</a:t>
            </a:r>
            <a:r>
              <a:rPr lang="en-US" altLang="en-US" b="1"/>
              <a:t>: focuses on original historical setting, what the text meant.  </a:t>
            </a:r>
            <a:r>
              <a:rPr lang="en-US" altLang="en-US" b="1">
                <a:solidFill>
                  <a:schemeClr val="hlink"/>
                </a:solidFill>
              </a:rPr>
              <a:t>Weakness</a:t>
            </a:r>
            <a:r>
              <a:rPr lang="en-US" altLang="en-US" b="1"/>
              <a:t>: ignores what text "means" to community of faith.</a:t>
            </a:r>
          </a:p>
          <a:p>
            <a:pPr>
              <a:spcBef>
                <a:spcPct val="50000"/>
              </a:spcBef>
            </a:pPr>
            <a:r>
              <a:rPr lang="en-US" altLang="en-US" b="1"/>
              <a:t>     </a:t>
            </a:r>
            <a:r>
              <a:rPr lang="en-US" altLang="en-US" b="1">
                <a:solidFill>
                  <a:schemeClr val="accent2"/>
                </a:solidFill>
              </a:rPr>
              <a:t>Historicist</a:t>
            </a:r>
            <a:r>
              <a:rPr lang="en-US" altLang="en-US" b="1"/>
              <a:t>: interprets as forecast of course of history (up to time of interpreter).  </a:t>
            </a:r>
            <a:r>
              <a:rPr lang="en-US" altLang="en-US" b="1">
                <a:solidFill>
                  <a:schemeClr val="hlink"/>
                </a:solidFill>
              </a:rPr>
              <a:t>Weakness</a:t>
            </a:r>
            <a:r>
              <a:rPr lang="en-US" altLang="en-US" b="1"/>
              <a:t>: very subjective, little agreement, tends to ignore what text meant.</a:t>
            </a:r>
          </a:p>
          <a:p>
            <a:pPr>
              <a:spcBef>
                <a:spcPct val="50000"/>
              </a:spcBef>
            </a:pPr>
            <a:r>
              <a:rPr lang="en-US" altLang="en-US" b="1">
                <a:solidFill>
                  <a:schemeClr val="accent2"/>
                </a:solidFill>
              </a:rPr>
              <a:t>     Futurist</a:t>
            </a:r>
            <a:r>
              <a:rPr lang="en-US" altLang="en-US" b="1"/>
              <a:t>: reads as a guide book for events yet to come.  </a:t>
            </a:r>
            <a:r>
              <a:rPr lang="en-US" altLang="en-US" b="1">
                <a:solidFill>
                  <a:schemeClr val="hlink"/>
                </a:solidFill>
              </a:rPr>
              <a:t>Weakness</a:t>
            </a:r>
            <a:r>
              <a:rPr lang="en-US" altLang="en-US" b="1"/>
              <a:t>: ignores what text meant and what it means to contemporary       community.</a:t>
            </a:r>
          </a:p>
          <a:p>
            <a:pPr>
              <a:spcBef>
                <a:spcPct val="50000"/>
              </a:spcBef>
            </a:pPr>
            <a:r>
              <a:rPr lang="en-US" altLang="en-US" b="1"/>
              <a:t>     </a:t>
            </a:r>
            <a:r>
              <a:rPr lang="en-US" altLang="en-US" b="1">
                <a:solidFill>
                  <a:schemeClr val="accent2"/>
                </a:solidFill>
              </a:rPr>
              <a:t>Idealist</a:t>
            </a:r>
            <a:r>
              <a:rPr lang="en-US" altLang="en-US" b="1"/>
              <a:t>: interprets as a timeless expression of basic principles regarding the activities of God and the community of faith.  </a:t>
            </a:r>
            <a:r>
              <a:rPr lang="en-US" altLang="en-US" b="1">
                <a:solidFill>
                  <a:schemeClr val="hlink"/>
                </a:solidFill>
              </a:rPr>
              <a:t>Weakness</a:t>
            </a:r>
            <a:r>
              <a:rPr lang="en-US" altLang="en-US" b="1"/>
              <a:t>: sees no ultimate consummation of Kingdom of God in history.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6112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6112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6112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26112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26112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1123"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152400" y="228600"/>
            <a:ext cx="8534400" cy="6062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2800" b="1" dirty="0"/>
              <a:t>DAY 5</a:t>
            </a:r>
            <a:endParaRPr lang="en-US" altLang="en-US" b="1" dirty="0">
              <a:latin typeface="Courier New" pitchFamily="49" charset="0"/>
            </a:endParaRPr>
          </a:p>
          <a:p>
            <a:r>
              <a:rPr lang="en-US" altLang="en-US" b="1" u="sng" dirty="0"/>
              <a:t>Assign:</a:t>
            </a:r>
            <a:r>
              <a:rPr lang="en-US" altLang="en-US" b="1" dirty="0"/>
              <a:t> </a:t>
            </a:r>
          </a:p>
          <a:p>
            <a:r>
              <a:rPr lang="en-US" altLang="en-US" b="1" dirty="0"/>
              <a:t>  </a:t>
            </a:r>
            <a:r>
              <a:rPr lang="en-US" altLang="en-US" b="1" dirty="0" smtClean="0"/>
              <a:t>Homework assignment</a:t>
            </a:r>
            <a:r>
              <a:rPr lang="en-US" altLang="en-US" b="1" dirty="0" smtClean="0">
                <a:solidFill>
                  <a:schemeClr val="accent1"/>
                </a:solidFill>
              </a:rPr>
              <a:t>: </a:t>
            </a:r>
            <a:endParaRPr lang="en-US" altLang="en-US" b="1" dirty="0">
              <a:solidFill>
                <a:schemeClr val="accent1"/>
              </a:solidFill>
            </a:endParaRPr>
          </a:p>
          <a:p>
            <a:r>
              <a:rPr lang="en-US" altLang="en-US" b="1" dirty="0">
                <a:solidFill>
                  <a:schemeClr val="accent1"/>
                </a:solidFill>
              </a:rPr>
              <a:t> </a:t>
            </a:r>
            <a:r>
              <a:rPr lang="en-US" altLang="en-US" b="1" dirty="0" smtClean="0">
                <a:solidFill>
                  <a:schemeClr val="accent1"/>
                </a:solidFill>
              </a:rPr>
              <a:t> Love </a:t>
            </a:r>
            <a:r>
              <a:rPr lang="en-US" altLang="en-US" b="1" dirty="0">
                <a:solidFill>
                  <a:schemeClr val="accent1"/>
                </a:solidFill>
              </a:rPr>
              <a:t>Jesus and love your people.</a:t>
            </a:r>
          </a:p>
          <a:p>
            <a:endParaRPr lang="en-US" altLang="en-US" b="1" u="sng" dirty="0"/>
          </a:p>
          <a:p>
            <a:endParaRPr lang="en-US" altLang="en-US" b="1" u="sng" dirty="0"/>
          </a:p>
          <a:p>
            <a:endParaRPr lang="en-US" altLang="en-US" b="1" u="sng" dirty="0"/>
          </a:p>
          <a:p>
            <a:endParaRPr lang="en-US" altLang="en-US" b="1" dirty="0"/>
          </a:p>
          <a:p>
            <a:endParaRPr lang="en-US" altLang="en-US" b="1" dirty="0"/>
          </a:p>
          <a:p>
            <a:r>
              <a:rPr lang="en-US" altLang="en-US" b="1" dirty="0"/>
              <a:t>Day Objectives:</a:t>
            </a:r>
          </a:p>
          <a:p>
            <a:pPr>
              <a:buFontTx/>
              <a:buAutoNum type="arabicParenR"/>
            </a:pPr>
            <a:r>
              <a:rPr lang="en-US" altLang="en-US" b="1" dirty="0"/>
              <a:t>Identify the nature of biblical prophecy and prophetic literature.</a:t>
            </a:r>
          </a:p>
          <a:p>
            <a:pPr>
              <a:buFontTx/>
              <a:buAutoNum type="arabicParenR"/>
            </a:pPr>
            <a:r>
              <a:rPr lang="en-US" altLang="en-US" b="1" dirty="0"/>
              <a:t>Identify reasons for reading the prophets and look at some key prophetic texts</a:t>
            </a:r>
          </a:p>
          <a:p>
            <a:pPr>
              <a:buFontTx/>
              <a:buAutoNum type="arabicParenR"/>
            </a:pPr>
            <a:r>
              <a:rPr lang="en-US" altLang="en-US" b="1" dirty="0"/>
              <a:t>Evaluate the NT writers’ use of the OT prophetic literature.</a:t>
            </a:r>
          </a:p>
          <a:p>
            <a:pPr>
              <a:buFontTx/>
              <a:buAutoNum type="arabicParenR"/>
            </a:pPr>
            <a:r>
              <a:rPr lang="en-US" altLang="en-US" b="1" dirty="0"/>
              <a:t>Explain the nature of apocalyptic literature.</a:t>
            </a:r>
          </a:p>
        </p:txBody>
      </p:sp>
      <p:graphicFrame>
        <p:nvGraphicFramePr>
          <p:cNvPr id="4099" name="Object 1024"/>
          <p:cNvGraphicFramePr>
            <a:graphicFrameLocks noChangeAspect="1"/>
          </p:cNvGraphicFramePr>
          <p:nvPr>
            <p:extLst>
              <p:ext uri="{D42A27DB-BD31-4B8C-83A1-F6EECF244321}">
                <p14:modId xmlns:p14="http://schemas.microsoft.com/office/powerpoint/2010/main" val="750353688"/>
              </p:ext>
            </p:extLst>
          </p:nvPr>
        </p:nvGraphicFramePr>
        <p:xfrm>
          <a:off x="5334000" y="2013346"/>
          <a:ext cx="2209800" cy="1783953"/>
        </p:xfrm>
        <a:graphic>
          <a:graphicData uri="http://schemas.openxmlformats.org/presentationml/2006/ole">
            <mc:AlternateContent xmlns:mc="http://schemas.openxmlformats.org/markup-compatibility/2006">
              <mc:Choice xmlns:v="urn:schemas-microsoft-com:vml" Requires="v">
                <p:oleObj spid="_x0000_s4108" name="Clip" r:id="rId3" imgW="1891894" imgH="1527048" progId="MS_ClipArt_Gallery.5">
                  <p:embed/>
                </p:oleObj>
              </mc:Choice>
              <mc:Fallback>
                <p:oleObj name="Clip" r:id="rId3" imgW="1891894" imgH="1527048" progId="MS_ClipArt_Gallery.5">
                  <p:embed/>
                  <p:pic>
                    <p:nvPicPr>
                      <p:cNvPr id="0" name="Object 102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0" y="2013346"/>
                        <a:ext cx="2209800" cy="1783953"/>
                      </a:xfrm>
                      <a:prstGeom prst="rect">
                        <a:avLst/>
                      </a:prstGeom>
                      <a:noFill/>
                      <a:ln>
                        <a:noFill/>
                      </a:ln>
                      <a:effectLst/>
                    </p:spPr>
                  </p:pic>
                </p:oleObj>
              </mc:Fallback>
            </mc:AlternateContent>
          </a:graphicData>
        </a:graphic>
      </p:graphicFrame>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ext Box 2"/>
          <p:cNvSpPr txBox="1">
            <a:spLocks noChangeArrowheads="1"/>
          </p:cNvSpPr>
          <p:nvPr/>
        </p:nvSpPr>
        <p:spPr bwMode="auto">
          <a:xfrm>
            <a:off x="0" y="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spcBef>
                <a:spcPct val="50000"/>
              </a:spcBef>
            </a:pPr>
            <a:r>
              <a:rPr lang="en-US" altLang="en-US" b="1"/>
              <a:t>Daniel (3 of 5)</a:t>
            </a:r>
          </a:p>
        </p:txBody>
      </p:sp>
      <p:sp>
        <p:nvSpPr>
          <p:cNvPr id="44035" name="Text Box 3"/>
          <p:cNvSpPr txBox="1">
            <a:spLocks noChangeArrowheads="1"/>
          </p:cNvSpPr>
          <p:nvPr/>
        </p:nvSpPr>
        <p:spPr bwMode="auto">
          <a:xfrm>
            <a:off x="0" y="53340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39725" indent="-339725">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b="1">
                <a:solidFill>
                  <a:schemeClr val="accent1"/>
                </a:solidFill>
              </a:rPr>
              <a:t>Duke: Suggested "Blended" Approach: Typologico-historical:</a:t>
            </a:r>
            <a:endParaRPr lang="en-US" altLang="en-US" b="1"/>
          </a:p>
        </p:txBody>
      </p:sp>
      <p:graphicFrame>
        <p:nvGraphicFramePr>
          <p:cNvPr id="44036" name="Object 4"/>
          <p:cNvGraphicFramePr>
            <a:graphicFrameLocks noChangeAspect="1"/>
          </p:cNvGraphicFramePr>
          <p:nvPr/>
        </p:nvGraphicFramePr>
        <p:xfrm>
          <a:off x="3810000" y="3690938"/>
          <a:ext cx="4495800" cy="3167062"/>
        </p:xfrm>
        <a:graphic>
          <a:graphicData uri="http://schemas.openxmlformats.org/presentationml/2006/ole">
            <mc:AlternateContent xmlns:mc="http://schemas.openxmlformats.org/markup-compatibility/2006">
              <mc:Choice xmlns:v="urn:schemas-microsoft-com:vml" Requires="v">
                <p:oleObj spid="_x0000_s44046" name="Clip" r:id="rId3" imgW="4579545" imgH="3226051" progId="MS_ClipArt_Gallery.5">
                  <p:embed/>
                </p:oleObj>
              </mc:Choice>
              <mc:Fallback>
                <p:oleObj name="Clip" r:id="rId3" imgW="4579545" imgH="3226051" progId="MS_ClipArt_Gallery.5">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0" y="3690938"/>
                        <a:ext cx="4495800" cy="31670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44037" name="Text Box 5"/>
          <p:cNvSpPr txBox="1">
            <a:spLocks noChangeArrowheads="1"/>
          </p:cNvSpPr>
          <p:nvPr/>
        </p:nvSpPr>
        <p:spPr bwMode="auto">
          <a:xfrm>
            <a:off x="0" y="1295400"/>
            <a:ext cx="9144000" cy="264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altLang="en-US" b="1"/>
              <a:t>1) Start with </a:t>
            </a:r>
            <a:r>
              <a:rPr lang="en-US" altLang="en-US" b="1">
                <a:solidFill>
                  <a:schemeClr val="accent2"/>
                </a:solidFill>
              </a:rPr>
              <a:t>preterist</a:t>
            </a:r>
            <a:r>
              <a:rPr lang="en-US" altLang="en-US" b="1"/>
              <a:t> perspective to ground symbolic language in its original setting, while </a:t>
            </a:r>
          </a:p>
          <a:p>
            <a:pPr>
              <a:spcBef>
                <a:spcPct val="50000"/>
              </a:spcBef>
            </a:pPr>
            <a:r>
              <a:rPr lang="en-US" altLang="en-US" b="1"/>
              <a:t>2) recognizing </a:t>
            </a:r>
            <a:r>
              <a:rPr lang="en-US" altLang="en-US" b="1">
                <a:solidFill>
                  <a:schemeClr val="accent2"/>
                </a:solidFill>
              </a:rPr>
              <a:t>historicist</a:t>
            </a:r>
            <a:r>
              <a:rPr lang="en-US" altLang="en-US" b="1"/>
              <a:t> perspective that text speaks of a real historical consummation of Kingdom of God, the pattern of which,</a:t>
            </a:r>
          </a:p>
          <a:p>
            <a:pPr>
              <a:spcBef>
                <a:spcPct val="50000"/>
              </a:spcBef>
            </a:pPr>
            <a:r>
              <a:rPr lang="en-US" altLang="en-US" b="1"/>
              <a:t>3) applies typologically (</a:t>
            </a:r>
            <a:r>
              <a:rPr lang="en-US" altLang="en-US" b="1">
                <a:solidFill>
                  <a:schemeClr val="accent2"/>
                </a:solidFill>
              </a:rPr>
              <a:t>idealist</a:t>
            </a:r>
            <a:r>
              <a:rPr lang="en-US" altLang="en-US" b="1"/>
              <a:t>) to the ongoing experiences of the community of faith. </a:t>
            </a:r>
            <a:endParaRPr lang="en-US" alt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ext Box 2"/>
          <p:cNvSpPr txBox="1">
            <a:spLocks noChangeArrowheads="1"/>
          </p:cNvSpPr>
          <p:nvPr/>
        </p:nvSpPr>
        <p:spPr bwMode="auto">
          <a:xfrm>
            <a:off x="0" y="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spcBef>
                <a:spcPct val="50000"/>
              </a:spcBef>
            </a:pPr>
            <a:r>
              <a:rPr lang="en-US" altLang="en-US" b="1"/>
              <a:t>Daniel (4 of 5)</a:t>
            </a:r>
          </a:p>
        </p:txBody>
      </p:sp>
      <p:sp>
        <p:nvSpPr>
          <p:cNvPr id="45059" name="Text Box 3"/>
          <p:cNvSpPr txBox="1">
            <a:spLocks noChangeArrowheads="1"/>
          </p:cNvSpPr>
          <p:nvPr/>
        </p:nvSpPr>
        <p:spPr bwMode="auto">
          <a:xfrm>
            <a:off x="0" y="685800"/>
            <a:ext cx="9144000" cy="556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39725" indent="-339725">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b="1">
                <a:solidFill>
                  <a:schemeClr val="accent1"/>
                </a:solidFill>
              </a:rPr>
              <a:t>Suggested Reading Tips/Strategies</a:t>
            </a:r>
            <a:r>
              <a:rPr lang="en-US" altLang="en-US" b="1"/>
              <a:t>: </a:t>
            </a:r>
          </a:p>
          <a:p>
            <a:endParaRPr lang="en-US" altLang="en-US" b="1"/>
          </a:p>
          <a:p>
            <a:r>
              <a:rPr lang="en-US" altLang="en-US" b="1"/>
              <a:t>1) Read for </a:t>
            </a:r>
            <a:r>
              <a:rPr lang="en-US" altLang="en-US" b="1">
                <a:solidFill>
                  <a:schemeClr val="accent2"/>
                </a:solidFill>
              </a:rPr>
              <a:t>overall story-line and message</a:t>
            </a:r>
            <a:r>
              <a:rPr lang="en-US" altLang="en-US" b="1"/>
              <a:t> of the whole work. </a:t>
            </a:r>
          </a:p>
          <a:p>
            <a:r>
              <a:rPr lang="en-US" altLang="en-US" b="1"/>
              <a:t>2) Read each vision looking for the </a:t>
            </a:r>
            <a:r>
              <a:rPr lang="en-US" altLang="en-US" b="1">
                <a:solidFill>
                  <a:schemeClr val="accent2"/>
                </a:solidFill>
              </a:rPr>
              <a:t>impact of the whole</a:t>
            </a:r>
            <a:r>
              <a:rPr lang="en-US" altLang="en-US" b="1"/>
              <a:t>.  Do not focus on and allegorize all of the details. </a:t>
            </a:r>
          </a:p>
          <a:p>
            <a:r>
              <a:rPr lang="en-US" altLang="en-US" b="1"/>
              <a:t>3) Explore </a:t>
            </a:r>
            <a:r>
              <a:rPr lang="en-US" altLang="en-US" b="1">
                <a:solidFill>
                  <a:schemeClr val="accent2"/>
                </a:solidFill>
              </a:rPr>
              <a:t>allusions to other OT texts</a:t>
            </a:r>
            <a:r>
              <a:rPr lang="en-US" altLang="en-US" b="1"/>
              <a:t> to get some control over the symbols and theological perspective. </a:t>
            </a:r>
          </a:p>
          <a:p>
            <a:r>
              <a:rPr lang="en-US" altLang="en-US" b="1"/>
              <a:t>4) Look for </a:t>
            </a:r>
            <a:r>
              <a:rPr lang="en-US" altLang="en-US" b="1">
                <a:solidFill>
                  <a:schemeClr val="accent2"/>
                </a:solidFill>
              </a:rPr>
              <a:t>internal interpretation</a:t>
            </a:r>
            <a:r>
              <a:rPr lang="en-US" altLang="en-US" b="1"/>
              <a:t> of images. </a:t>
            </a:r>
          </a:p>
          <a:p>
            <a:r>
              <a:rPr lang="en-US" altLang="en-US" b="1"/>
              <a:t>5) Recognize </a:t>
            </a:r>
            <a:r>
              <a:rPr lang="en-US" altLang="en-US" b="1">
                <a:solidFill>
                  <a:schemeClr val="accent2"/>
                </a:solidFill>
              </a:rPr>
              <a:t>distinction between</a:t>
            </a:r>
            <a:r>
              <a:rPr lang="en-US" altLang="en-US" b="1"/>
              <a:t> "</a:t>
            </a:r>
            <a:r>
              <a:rPr lang="en-US" altLang="en-US" b="1">
                <a:solidFill>
                  <a:schemeClr val="hlink"/>
                </a:solidFill>
              </a:rPr>
              <a:t>oppression</a:t>
            </a:r>
            <a:r>
              <a:rPr lang="en-US" altLang="en-US" b="1"/>
              <a:t>," which is the experience of the community of faith and "</a:t>
            </a:r>
            <a:r>
              <a:rPr lang="en-US" altLang="en-US" b="1">
                <a:solidFill>
                  <a:schemeClr val="hlink"/>
                </a:solidFill>
              </a:rPr>
              <a:t>wrath</a:t>
            </a:r>
            <a:r>
              <a:rPr lang="en-US" altLang="en-US" b="1"/>
              <a:t>," which is judgment on the opponents of God.</a:t>
            </a:r>
          </a:p>
          <a:p>
            <a:r>
              <a:rPr lang="en-US" altLang="en-US" b="1"/>
              <a:t>6) Identify how events fit </a:t>
            </a:r>
            <a:r>
              <a:rPr lang="en-US" altLang="en-US" b="1">
                <a:solidFill>
                  <a:schemeClr val="accent2"/>
                </a:solidFill>
              </a:rPr>
              <a:t>typologically</a:t>
            </a:r>
            <a:r>
              <a:rPr lang="en-US" altLang="en-US" b="1"/>
              <a:t> with the current setting of the community of faith and look for the book's message for such situations today, but exercise great caution about reading as blueprint for specific historical events.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ext Box 2"/>
          <p:cNvSpPr txBox="1">
            <a:spLocks noChangeArrowheads="1"/>
          </p:cNvSpPr>
          <p:nvPr/>
        </p:nvSpPr>
        <p:spPr bwMode="auto">
          <a:xfrm>
            <a:off x="0" y="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spcBef>
                <a:spcPct val="50000"/>
              </a:spcBef>
            </a:pPr>
            <a:r>
              <a:rPr lang="en-US" altLang="en-US" b="1"/>
              <a:t>Daniel (5 of 5)</a:t>
            </a:r>
          </a:p>
        </p:txBody>
      </p:sp>
      <p:sp>
        <p:nvSpPr>
          <p:cNvPr id="46083" name="Text Box 3"/>
          <p:cNvSpPr txBox="1">
            <a:spLocks noChangeArrowheads="1"/>
          </p:cNvSpPr>
          <p:nvPr/>
        </p:nvSpPr>
        <p:spPr bwMode="auto">
          <a:xfrm>
            <a:off x="0" y="685800"/>
            <a:ext cx="9144000" cy="483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b="1" dirty="0"/>
              <a:t>Irenaeus, Bishop of Lyons ca. 139-200, said: </a:t>
            </a:r>
          </a:p>
          <a:p>
            <a:endParaRPr lang="en-US" altLang="en-US" b="1" dirty="0"/>
          </a:p>
          <a:p>
            <a:r>
              <a:rPr lang="en-US" altLang="en-US" b="1" dirty="0"/>
              <a:t>[In regard to using the number 666 in the Book of Revelation to </a:t>
            </a:r>
          </a:p>
          <a:p>
            <a:r>
              <a:rPr lang="en-US" altLang="en-US" b="1" dirty="0"/>
              <a:t>predict the person of the Antichrist] </a:t>
            </a:r>
          </a:p>
          <a:p>
            <a:endParaRPr lang="en-US" altLang="en-US" b="1" dirty="0"/>
          </a:p>
          <a:p>
            <a:r>
              <a:rPr lang="en-US" altLang="en-US" b="1" dirty="0">
                <a:solidFill>
                  <a:schemeClr val="accent1"/>
                </a:solidFill>
              </a:rPr>
              <a:t>“It is therefore more certain, and less hazardous, to await the fulfillment of the prophecy, than to be making surmises, and casting about for any names that may present themselves, inasmuch as many names can be found possessing the number mentioned; and the same question will, after all, remain unsolved.”</a:t>
            </a:r>
            <a:r>
              <a:rPr lang="en-US" altLang="en-US" b="1" dirty="0"/>
              <a:t> </a:t>
            </a:r>
          </a:p>
          <a:p>
            <a:endParaRPr lang="en-US" altLang="en-US" b="1" dirty="0"/>
          </a:p>
          <a:p>
            <a:r>
              <a:rPr lang="en-US" altLang="en-US" b="1" i="1" dirty="0"/>
              <a:t>Against Heresies</a:t>
            </a:r>
            <a:r>
              <a:rPr lang="en-US" altLang="en-US" b="1" dirty="0"/>
              <a:t>, Book V. in </a:t>
            </a:r>
            <a:r>
              <a:rPr lang="en-US" altLang="en-US" b="1" i="1" dirty="0"/>
              <a:t>The Ante-Nicene Fathers</a:t>
            </a:r>
            <a:r>
              <a:rPr lang="en-US" altLang="en-US" b="1" dirty="0"/>
              <a:t> (Grand </a:t>
            </a:r>
          </a:p>
          <a:p>
            <a:r>
              <a:rPr lang="en-US" altLang="en-US" b="1" dirty="0"/>
              <a:t>Rapids: Eerdmans, reprinted 1973), vol. 1, xxx. 3, p.559.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ext Box 2"/>
          <p:cNvSpPr txBox="1">
            <a:spLocks noChangeArrowheads="1"/>
          </p:cNvSpPr>
          <p:nvPr/>
        </p:nvSpPr>
        <p:spPr bwMode="auto">
          <a:xfrm>
            <a:off x="228600" y="228600"/>
            <a:ext cx="8915400" cy="54014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sz="2300" b="1" dirty="0">
                <a:solidFill>
                  <a:srgbClr val="333333"/>
                </a:solidFill>
              </a:rPr>
              <a:t>C. 1.	Obj.: Explore why and how prophetic words might have been recorded.  (Case study)</a:t>
            </a:r>
          </a:p>
          <a:p>
            <a:r>
              <a:rPr lang="en-US" altLang="en-US" sz="2300" b="1" dirty="0">
                <a:solidFill>
                  <a:srgbClr val="333333"/>
                </a:solidFill>
              </a:rPr>
              <a:t>Speculate:</a:t>
            </a:r>
          </a:p>
          <a:p>
            <a:r>
              <a:rPr lang="en-US" altLang="en-US" sz="2300" b="1" dirty="0">
                <a:solidFill>
                  <a:srgbClr val="333333"/>
                </a:solidFill>
              </a:rPr>
              <a:t>a) (T) For what reasons, by whom, and in what form might this message have been preserved initially?  How much would you expect the initial preservation to agree in form and content with what was literally spoken?</a:t>
            </a:r>
          </a:p>
          <a:p>
            <a:r>
              <a:rPr lang="en-US" altLang="en-US" sz="2300" b="1" dirty="0">
                <a:solidFill>
                  <a:srgbClr val="333333"/>
                </a:solidFill>
              </a:rPr>
              <a:t>b) (T) For what reasons, by whom, and in what form would this account have been preserved for later generations?  How much would you expect this later account to agree in form and content with the first account?</a:t>
            </a:r>
          </a:p>
          <a:p>
            <a:r>
              <a:rPr lang="en-US" altLang="en-US" sz="2300" b="1" dirty="0">
                <a:solidFill>
                  <a:srgbClr val="333333"/>
                </a:solidFill>
              </a:rPr>
              <a:t>c) (W) What would you as a modern audience need to do or find out in order to understand the message as fully as possible?  What comparisons and contrast to this process would you expect to apply to the message of the biblical prophets?</a:t>
            </a:r>
          </a:p>
        </p:txBody>
      </p:sp>
      <p:sp>
        <p:nvSpPr>
          <p:cNvPr id="3" name="TextBox 2"/>
          <p:cNvSpPr txBox="1"/>
          <p:nvPr/>
        </p:nvSpPr>
        <p:spPr>
          <a:xfrm>
            <a:off x="152400" y="5649129"/>
            <a:ext cx="8839200" cy="1200329"/>
          </a:xfrm>
          <a:prstGeom prst="rect">
            <a:avLst/>
          </a:prstGeom>
          <a:noFill/>
        </p:spPr>
        <p:txBody>
          <a:bodyPr>
            <a:spAutoFit/>
          </a:bodyPr>
          <a:lstStyle/>
          <a:p>
            <a:pPr>
              <a:defRPr/>
            </a:pPr>
            <a:r>
              <a:rPr lang="en-US" b="1" dirty="0">
                <a:solidFill>
                  <a:srgbClr val="C00000"/>
                </a:solidFill>
              </a:rPr>
              <a:t>Point:</a:t>
            </a:r>
            <a:r>
              <a:rPr lang="en-US" b="1" dirty="0">
                <a:solidFill>
                  <a:srgbClr val="3333CC">
                    <a:lumMod val="75000"/>
                  </a:srgbClr>
                </a:solidFill>
              </a:rPr>
              <a:t> Following generations must have believed that what happened had continuing meaning/application.  They preserved the account.</a:t>
            </a:r>
          </a:p>
        </p:txBody>
      </p:sp>
    </p:spTree>
    <p:extLst>
      <p:ext uri="{BB962C8B-B14F-4D97-AF65-F5344CB8AC3E}">
        <p14:creationId xmlns:p14="http://schemas.microsoft.com/office/powerpoint/2010/main" val="34445332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ext Box 4"/>
          <p:cNvSpPr txBox="1">
            <a:spLocks noChangeArrowheads="1"/>
          </p:cNvSpPr>
          <p:nvPr/>
        </p:nvSpPr>
        <p:spPr bwMode="auto">
          <a:xfrm>
            <a:off x="152400" y="304800"/>
            <a:ext cx="8686800"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b="1" dirty="0">
                <a:solidFill>
                  <a:srgbClr val="333333"/>
                </a:solidFill>
              </a:rPr>
              <a:t>C. 2.	Obj.: Form an overview of OT Prophets and Prophecy.</a:t>
            </a:r>
          </a:p>
          <a:p>
            <a:endParaRPr lang="en-US" altLang="en-US" b="1" dirty="0">
              <a:solidFill>
                <a:srgbClr val="333333"/>
              </a:solidFill>
            </a:endParaRPr>
          </a:p>
          <a:p>
            <a:r>
              <a:rPr lang="en-US" altLang="en-US" b="1" dirty="0" err="1">
                <a:solidFill>
                  <a:srgbClr val="333333"/>
                </a:solidFill>
              </a:rPr>
              <a:t>Prequestion</a:t>
            </a:r>
            <a:r>
              <a:rPr lang="en-US" altLang="en-US" b="1" dirty="0">
                <a:solidFill>
                  <a:srgbClr val="333333"/>
                </a:solidFill>
              </a:rPr>
              <a:t> (W): Define "prophet," and "prophecy" based on your  own understanding.</a:t>
            </a:r>
          </a:p>
          <a:p>
            <a:endParaRPr lang="en-US" altLang="en-US" b="1" dirty="0">
              <a:solidFill>
                <a:srgbClr val="333333"/>
              </a:solidFill>
            </a:endParaRPr>
          </a:p>
          <a:p>
            <a:r>
              <a:rPr lang="en-US" altLang="en-US" b="1" dirty="0">
                <a:solidFill>
                  <a:srgbClr val="333333"/>
                </a:solidFill>
              </a:rPr>
              <a:t>Read a Bible dictionary article on “prophets, prophecy.”</a:t>
            </a:r>
          </a:p>
          <a:p>
            <a:endParaRPr lang="en-US" altLang="en-US" b="1" dirty="0">
              <a:solidFill>
                <a:srgbClr val="333333"/>
              </a:solidFill>
            </a:endParaRPr>
          </a:p>
          <a:p>
            <a:r>
              <a:rPr lang="en-US" altLang="en-US" b="1" dirty="0">
                <a:solidFill>
                  <a:srgbClr val="333333"/>
                </a:solidFill>
              </a:rPr>
              <a:t>(W) Explain how your definitions would change.  If they would not change, what is something new that you learned?</a:t>
            </a:r>
          </a:p>
        </p:txBody>
      </p:sp>
      <p:pic>
        <p:nvPicPr>
          <p:cNvPr id="43011" name="Picture 2" descr="C:\Documents and Settings\asu\Local Settings\Temporary Internet Files\Content.IE5\M1YTUH6L\MCj03536390000[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62400" y="4162425"/>
            <a:ext cx="3240088" cy="2466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433419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0882" name="Text Box 2"/>
          <p:cNvSpPr txBox="1">
            <a:spLocks noChangeArrowheads="1"/>
          </p:cNvSpPr>
          <p:nvPr/>
        </p:nvSpPr>
        <p:spPr bwMode="auto">
          <a:xfrm>
            <a:off x="0" y="685800"/>
            <a:ext cx="8991600" cy="593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b="1"/>
              <a:t>(C. 3.  Summarize what you learned about the prophets.)</a:t>
            </a:r>
          </a:p>
          <a:p>
            <a:endParaRPr lang="en-US" altLang="en-US" b="1"/>
          </a:p>
          <a:p>
            <a:pPr>
              <a:buFontTx/>
              <a:buAutoNum type="arabicParenR"/>
            </a:pPr>
            <a:r>
              <a:rPr lang="en-US" altLang="en-US" b="1"/>
              <a:t>Poetic value: Nahum 3:1-5</a:t>
            </a:r>
          </a:p>
          <a:p>
            <a:r>
              <a:rPr lang="en-US" altLang="en-US"/>
              <a:t>	</a:t>
            </a:r>
            <a:r>
              <a:rPr lang="en-US" altLang="en-US">
                <a:solidFill>
                  <a:schemeClr val="hlink"/>
                </a:solidFill>
              </a:rPr>
              <a:t>NIV Nahum 3:1-5a:</a:t>
            </a:r>
            <a:r>
              <a:rPr lang="en-US" altLang="en-US"/>
              <a:t> </a:t>
            </a:r>
            <a:r>
              <a:rPr lang="en-US" altLang="en-US" b="1">
                <a:solidFill>
                  <a:schemeClr val="accent1"/>
                </a:solidFill>
              </a:rPr>
              <a:t>Woe to the city of blood, full of lies, full of plunder, never without victims! 2 The crack of whips, the clatter of wheels, galloping horses and jolting chariots! 3 Charging cavalry, flashing swords and glittering spears! Many casualties, piles of dead, bodies </a:t>
            </a:r>
            <a:br>
              <a:rPr lang="en-US" altLang="en-US" b="1">
                <a:solidFill>
                  <a:schemeClr val="accent1"/>
                </a:solidFill>
              </a:rPr>
            </a:br>
            <a:r>
              <a:rPr lang="en-US" altLang="en-US" b="1">
                <a:solidFill>
                  <a:schemeClr val="accent1"/>
                </a:solidFill>
              </a:rPr>
              <a:t>without number, people stumbling </a:t>
            </a:r>
            <a:br>
              <a:rPr lang="en-US" altLang="en-US" b="1">
                <a:solidFill>
                  <a:schemeClr val="accent1"/>
                </a:solidFill>
              </a:rPr>
            </a:br>
            <a:r>
              <a:rPr lang="en-US" altLang="en-US" b="1">
                <a:solidFill>
                  <a:schemeClr val="accent1"/>
                </a:solidFill>
              </a:rPr>
              <a:t>over the corpses-- 4 all because of </a:t>
            </a:r>
            <a:br>
              <a:rPr lang="en-US" altLang="en-US" b="1">
                <a:solidFill>
                  <a:schemeClr val="accent1"/>
                </a:solidFill>
              </a:rPr>
            </a:br>
            <a:r>
              <a:rPr lang="en-US" altLang="en-US" b="1">
                <a:solidFill>
                  <a:schemeClr val="accent1"/>
                </a:solidFill>
              </a:rPr>
              <a:t>the wanton lust of a harlot, alluring, </a:t>
            </a:r>
            <a:br>
              <a:rPr lang="en-US" altLang="en-US" b="1">
                <a:solidFill>
                  <a:schemeClr val="accent1"/>
                </a:solidFill>
              </a:rPr>
            </a:br>
            <a:r>
              <a:rPr lang="en-US" altLang="en-US" b="1">
                <a:solidFill>
                  <a:schemeClr val="accent1"/>
                </a:solidFill>
              </a:rPr>
              <a:t>the mistress of sorceries, who </a:t>
            </a:r>
            <a:br>
              <a:rPr lang="en-US" altLang="en-US" b="1">
                <a:solidFill>
                  <a:schemeClr val="accent1"/>
                </a:solidFill>
              </a:rPr>
            </a:br>
            <a:r>
              <a:rPr lang="en-US" altLang="en-US" b="1">
                <a:solidFill>
                  <a:schemeClr val="accent1"/>
                </a:solidFill>
              </a:rPr>
              <a:t>enslaved nations by her prostitution </a:t>
            </a:r>
            <a:br>
              <a:rPr lang="en-US" altLang="en-US" b="1">
                <a:solidFill>
                  <a:schemeClr val="accent1"/>
                </a:solidFill>
              </a:rPr>
            </a:br>
            <a:r>
              <a:rPr lang="en-US" altLang="en-US" b="1">
                <a:solidFill>
                  <a:schemeClr val="accent1"/>
                </a:solidFill>
              </a:rPr>
              <a:t>and peoples by her witchcraft. 5 </a:t>
            </a:r>
            <a:br>
              <a:rPr lang="en-US" altLang="en-US" b="1">
                <a:solidFill>
                  <a:schemeClr val="accent1"/>
                </a:solidFill>
              </a:rPr>
            </a:br>
            <a:r>
              <a:rPr lang="en-US" altLang="en-US" b="1">
                <a:solidFill>
                  <a:schemeClr val="accent1"/>
                </a:solidFill>
              </a:rPr>
              <a:t>"I am against you," declares the </a:t>
            </a:r>
            <a:br>
              <a:rPr lang="en-US" altLang="en-US" b="1">
                <a:solidFill>
                  <a:schemeClr val="accent1"/>
                </a:solidFill>
              </a:rPr>
            </a:br>
            <a:r>
              <a:rPr lang="en-US" altLang="en-US" b="1">
                <a:solidFill>
                  <a:schemeClr val="accent1"/>
                </a:solidFill>
              </a:rPr>
              <a:t>LORD Almighty. </a:t>
            </a:r>
            <a:r>
              <a:rPr lang="en-US" altLang="en-US" b="1"/>
              <a:t> </a:t>
            </a:r>
          </a:p>
        </p:txBody>
      </p:sp>
      <p:sp>
        <p:nvSpPr>
          <p:cNvPr id="12291" name="Rectangle 3"/>
          <p:cNvSpPr>
            <a:spLocks noChangeArrowheads="1"/>
          </p:cNvSpPr>
          <p:nvPr/>
        </p:nvSpPr>
        <p:spPr bwMode="auto">
          <a:xfrm>
            <a:off x="0" y="0"/>
            <a:ext cx="9144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3200" b="1"/>
              <a:t>Why Read the Prophets?</a:t>
            </a:r>
          </a:p>
        </p:txBody>
      </p:sp>
      <p:pic>
        <p:nvPicPr>
          <p:cNvPr id="12292" name="Picture 4" descr="Assyrian_battle_of_Til-Tubal"/>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10200" y="3505200"/>
            <a:ext cx="3733800" cy="288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3" name="Text Box 5"/>
          <p:cNvSpPr txBox="1">
            <a:spLocks noChangeArrowheads="1"/>
          </p:cNvSpPr>
          <p:nvPr/>
        </p:nvSpPr>
        <p:spPr bwMode="auto">
          <a:xfrm>
            <a:off x="5410200" y="6477000"/>
            <a:ext cx="3733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altLang="en-US" sz="1800"/>
              <a:t>Assyrian battle of Til-Tubal.</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50882">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50882">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5088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0882"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4"/>
          <p:cNvSpPr txBox="1">
            <a:spLocks noChangeArrowheads="1"/>
          </p:cNvSpPr>
          <p:nvPr/>
        </p:nvSpPr>
        <p:spPr bwMode="auto">
          <a:xfrm>
            <a:off x="152400" y="152400"/>
            <a:ext cx="8991600" cy="483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3200" b="1"/>
              <a:t>Why Read the Prophets?</a:t>
            </a:r>
          </a:p>
          <a:p>
            <a:endParaRPr lang="en-US" altLang="en-US" b="1">
              <a:solidFill>
                <a:schemeClr val="accent1"/>
              </a:solidFill>
            </a:endParaRPr>
          </a:p>
          <a:p>
            <a:r>
              <a:rPr lang="en-US" altLang="en-US" b="1">
                <a:solidFill>
                  <a:schemeClr val="accent1"/>
                </a:solidFill>
              </a:rPr>
              <a:t>(C. 3. set “a”)</a:t>
            </a:r>
          </a:p>
          <a:p>
            <a:endParaRPr lang="en-US" altLang="en-US" b="1"/>
          </a:p>
          <a:p>
            <a:pPr>
              <a:buFontTx/>
              <a:buAutoNum type="arabicParenR" startAt="2"/>
            </a:pPr>
            <a:r>
              <a:rPr lang="en-US" altLang="en-US" b="1"/>
              <a:t>  Insight into others' personal struggles with God:</a:t>
            </a:r>
            <a:br>
              <a:rPr lang="en-US" altLang="en-US" b="1"/>
            </a:br>
            <a:endParaRPr lang="en-US" altLang="en-US" b="1"/>
          </a:p>
          <a:p>
            <a:r>
              <a:rPr lang="en-US" altLang="en-US" b="1"/>
              <a:t>	Isa 6, Jer 1, Ezek 1-2: “call” of these prophets, each felt unworthy, each faced with difficult task.</a:t>
            </a:r>
          </a:p>
          <a:p>
            <a:endParaRPr lang="en-US" altLang="en-US" b="1"/>
          </a:p>
          <a:p>
            <a:r>
              <a:rPr lang="en-US" altLang="en-US" b="1"/>
              <a:t>	Jeremiahs’ struggles with his calling (“Laments”)</a:t>
            </a:r>
          </a:p>
          <a:p>
            <a:endParaRPr lang="en-US" altLang="en-US" b="1"/>
          </a:p>
          <a:p>
            <a:pPr>
              <a:spcBef>
                <a:spcPct val="50000"/>
              </a:spcBef>
            </a:pPr>
            <a:endParaRPr lang="en-US" alt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228600"/>
            <a:ext cx="9144000" cy="593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altLang="en-US" b="1"/>
              <a:t>2) Insight into others' personal struggles with God</a:t>
            </a:r>
            <a:endParaRPr lang="en-US" altLang="en-US" b="1">
              <a:solidFill>
                <a:schemeClr val="hlink"/>
              </a:solidFill>
            </a:endParaRPr>
          </a:p>
          <a:p>
            <a:pPr>
              <a:spcBef>
                <a:spcPct val="50000"/>
              </a:spcBef>
            </a:pPr>
            <a:r>
              <a:rPr lang="en-US" altLang="en-US" b="1">
                <a:solidFill>
                  <a:schemeClr val="hlink"/>
                </a:solidFill>
              </a:rPr>
              <a:t>NIV Jeremiah 20:7-18</a:t>
            </a:r>
          </a:p>
          <a:p>
            <a:pPr>
              <a:spcBef>
                <a:spcPct val="50000"/>
              </a:spcBef>
            </a:pPr>
            <a:r>
              <a:rPr lang="en-US" altLang="en-US" b="1"/>
              <a:t> </a:t>
            </a:r>
            <a:r>
              <a:rPr lang="en-US" altLang="en-US" b="1">
                <a:solidFill>
                  <a:schemeClr val="accent1"/>
                </a:solidFill>
              </a:rPr>
              <a:t>O LORD, you deceived me, and I was deceived; you overpowered me and prevailed. I am ridiculed all day long; everyone mocks me. 8 Whenever I speak, I cry out proclaiming violence and destruction. So the word of the LORD has brought me insult and reproach all day long. </a:t>
            </a:r>
          </a:p>
          <a:p>
            <a:pPr>
              <a:spcBef>
                <a:spcPct val="50000"/>
              </a:spcBef>
            </a:pPr>
            <a:r>
              <a:rPr lang="en-US" altLang="en-US" b="1">
                <a:solidFill>
                  <a:schemeClr val="accent1"/>
                </a:solidFill>
              </a:rPr>
              <a:t>9 But if I say, "I will not mention him or speak any more in his name," his word is in my heart like a fire, a fire shut up in my bones. I am weary of holding it in; indeed, I cannot. </a:t>
            </a:r>
          </a:p>
          <a:p>
            <a:pPr>
              <a:spcBef>
                <a:spcPct val="50000"/>
              </a:spcBef>
            </a:pPr>
            <a:r>
              <a:rPr lang="en-US" altLang="en-US" b="1">
                <a:solidFill>
                  <a:schemeClr val="accent1"/>
                </a:solidFill>
              </a:rPr>
              <a:t>10 I hear many whispering, "Terror on every side! Report him! Let's report him!" All my friends are waiting for me to slip, saying, "Perhaps he will be deceived; then we will prevail over him and take our revenge on him."</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4"/>
          <p:cNvSpPr txBox="1">
            <a:spLocks noChangeArrowheads="1"/>
          </p:cNvSpPr>
          <p:nvPr/>
        </p:nvSpPr>
        <p:spPr bwMode="auto">
          <a:xfrm>
            <a:off x="0" y="228600"/>
            <a:ext cx="9144000" cy="629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b="1">
                <a:solidFill>
                  <a:schemeClr val="hlink"/>
                </a:solidFill>
              </a:rPr>
              <a:t>NIV Jeremiah 20:7-18 cont.</a:t>
            </a:r>
            <a:endParaRPr lang="en-US" altLang="en-US" b="1">
              <a:solidFill>
                <a:schemeClr val="accent1"/>
              </a:solidFill>
            </a:endParaRPr>
          </a:p>
          <a:p>
            <a:r>
              <a:rPr lang="en-US" altLang="en-US" b="1">
                <a:solidFill>
                  <a:schemeClr val="accent1"/>
                </a:solidFill>
              </a:rPr>
              <a:t>11 But the LORD is with me like a mighty warrior; so my persecutors will stumble and not prevail. They will fail and be thoroughly disgraced; their dishonor will never be forgotten. 12 O LORD Almighty, you who examine the righteous and probe the heart and mind, let me see your vengeance upon them, for to you I have committed my cause. 13 Sing to the LORD! Give praise to the LORD! He rescues the life of the needy from the hands of the wicked. </a:t>
            </a:r>
          </a:p>
          <a:p>
            <a:r>
              <a:rPr lang="en-US" altLang="en-US" b="1">
                <a:solidFill>
                  <a:schemeClr val="accent1"/>
                </a:solidFill>
              </a:rPr>
              <a:t>14 Cursed be the day I was born! May the day my mother bore me not be blessed! 15 Cursed be the man who brought my father the news, who made him very glad, saying, "A child is born to you-- a son!" 16 May that man be like the towns the LORD overthrew without pity. May he hear wailing in the morning, a battle cry at noon. 17 For he did not kill me in the womb, with my mother as my grave, her womb enlarged forever. 18 Why did I ever come out of the womb to see trouble and sorrow and to end my days in shame?</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4"/>
          <p:cNvSpPr txBox="1">
            <a:spLocks noChangeArrowheads="1"/>
          </p:cNvSpPr>
          <p:nvPr/>
        </p:nvSpPr>
        <p:spPr bwMode="auto">
          <a:xfrm>
            <a:off x="0" y="228600"/>
            <a:ext cx="9144000" cy="5630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3200" b="1"/>
              <a:t>Why Read the Prophets?</a:t>
            </a:r>
            <a:endParaRPr lang="en-US" altLang="en-US" sz="3200" b="1">
              <a:solidFill>
                <a:schemeClr val="accent1"/>
              </a:solidFill>
            </a:endParaRPr>
          </a:p>
          <a:p>
            <a:endParaRPr lang="en-US" altLang="en-US" sz="3200" b="1">
              <a:solidFill>
                <a:schemeClr val="accent1"/>
              </a:solidFill>
            </a:endParaRPr>
          </a:p>
          <a:p>
            <a:r>
              <a:rPr lang="en-US" altLang="en-US" b="1">
                <a:solidFill>
                  <a:schemeClr val="accent1"/>
                </a:solidFill>
              </a:rPr>
              <a:t>     (C. 3. set “b”)</a:t>
            </a:r>
          </a:p>
          <a:p>
            <a:endParaRPr lang="en-US" altLang="en-US" b="1"/>
          </a:p>
          <a:p>
            <a:r>
              <a:rPr lang="en-US" altLang="en-US" b="1"/>
              <a:t>      3)  Call to morality and values (popular in 3rd world countries):</a:t>
            </a:r>
            <a:br>
              <a:rPr lang="en-US" altLang="en-US" b="1"/>
            </a:br>
            <a:r>
              <a:rPr lang="en-US" altLang="en-US" b="1"/>
              <a:t/>
            </a:r>
            <a:br>
              <a:rPr lang="en-US" altLang="en-US" b="1"/>
            </a:br>
            <a:r>
              <a:rPr lang="en-US" altLang="en-US" b="1"/>
              <a:t>	Isa 1:10-20, Jer 2:1-13: called people to repentance, etc. 	</a:t>
            </a:r>
          </a:p>
          <a:p>
            <a:endParaRPr lang="en-US" altLang="en-US" b="1"/>
          </a:p>
          <a:p>
            <a:r>
              <a:rPr lang="en-US" altLang="en-US" b="1">
                <a:solidFill>
                  <a:schemeClr val="hlink"/>
                </a:solidFill>
              </a:rPr>
              <a:t>	NIV Hosea 6:6</a:t>
            </a:r>
            <a:r>
              <a:rPr lang="en-US" altLang="en-US" b="1">
                <a:solidFill>
                  <a:schemeClr val="accent1"/>
                </a:solidFill>
              </a:rPr>
              <a:t> </a:t>
            </a:r>
          </a:p>
          <a:p>
            <a:r>
              <a:rPr lang="en-US" altLang="en-US" b="1">
                <a:solidFill>
                  <a:schemeClr val="accent1"/>
                </a:solidFill>
              </a:rPr>
              <a:t>	For I desire mercy, not sacrifice, and acknowledgment of God</a:t>
            </a:r>
            <a:br>
              <a:rPr lang="en-US" altLang="en-US" b="1">
                <a:solidFill>
                  <a:schemeClr val="accent1"/>
                </a:solidFill>
              </a:rPr>
            </a:br>
            <a:r>
              <a:rPr lang="en-US" altLang="en-US" b="1">
                <a:solidFill>
                  <a:schemeClr val="accent1"/>
                </a:solidFill>
              </a:rPr>
              <a:t>	rather than burnt offerings.</a:t>
            </a:r>
          </a:p>
          <a:p>
            <a:endParaRPr lang="en-US" altLang="en-US" b="1"/>
          </a:p>
          <a:p>
            <a:endParaRPr lang="en-US" altLang="en-US" b="1"/>
          </a:p>
          <a:p>
            <a:pPr>
              <a:spcBef>
                <a:spcPct val="50000"/>
              </a:spcBef>
            </a:pPr>
            <a:endParaRPr lang="en-US" alt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erene">
  <a:themeElements>
    <a:clrScheme name="">
      <a:dk1>
        <a:srgbClr val="333333"/>
      </a:dk1>
      <a:lt1>
        <a:srgbClr val="A9BDA9"/>
      </a:lt1>
      <a:dk2>
        <a:srgbClr val="004C2B"/>
      </a:dk2>
      <a:lt2>
        <a:srgbClr val="578963"/>
      </a:lt2>
      <a:accent1>
        <a:srgbClr val="3333CC"/>
      </a:accent1>
      <a:accent2>
        <a:srgbClr val="009900"/>
      </a:accent2>
      <a:accent3>
        <a:srgbClr val="D1DBD1"/>
      </a:accent3>
      <a:accent4>
        <a:srgbClr val="2A2A2A"/>
      </a:accent4>
      <a:accent5>
        <a:srgbClr val="ADADE2"/>
      </a:accent5>
      <a:accent6>
        <a:srgbClr val="008A00"/>
      </a:accent6>
      <a:hlink>
        <a:srgbClr val="CC0000"/>
      </a:hlink>
      <a:folHlink>
        <a:srgbClr val="996633"/>
      </a:folHlink>
    </a:clrScheme>
    <a:fontScheme name="Seren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Serene 1">
        <a:dk1>
          <a:srgbClr val="333333"/>
        </a:dk1>
        <a:lt1>
          <a:srgbClr val="A9BDA9"/>
        </a:lt1>
        <a:dk2>
          <a:srgbClr val="004C2B"/>
        </a:dk2>
        <a:lt2>
          <a:srgbClr val="578963"/>
        </a:lt2>
        <a:accent1>
          <a:srgbClr val="E1B7B7"/>
        </a:accent1>
        <a:accent2>
          <a:srgbClr val="B3E1B3"/>
        </a:accent2>
        <a:accent3>
          <a:srgbClr val="D1DBD1"/>
        </a:accent3>
        <a:accent4>
          <a:srgbClr val="2A2A2A"/>
        </a:accent4>
        <a:accent5>
          <a:srgbClr val="EED8D8"/>
        </a:accent5>
        <a:accent6>
          <a:srgbClr val="A2CCA2"/>
        </a:accent6>
        <a:hlink>
          <a:srgbClr val="BDD7E5"/>
        </a:hlink>
        <a:folHlink>
          <a:srgbClr val="D2AAD2"/>
        </a:folHlink>
      </a:clrScheme>
      <a:clrMap bg1="lt1" tx1="dk1" bg2="lt2" tx2="dk2" accent1="accent1" accent2="accent2" accent3="accent3" accent4="accent4" accent5="accent5" accent6="accent6" hlink="hlink" folHlink="folHlink"/>
    </a:extraClrScheme>
    <a:extraClrScheme>
      <a:clrScheme name="Serene 2">
        <a:dk1>
          <a:srgbClr val="333333"/>
        </a:dk1>
        <a:lt1>
          <a:srgbClr val="FFFFFF"/>
        </a:lt1>
        <a:dk2>
          <a:srgbClr val="004C2B"/>
        </a:dk2>
        <a:lt2>
          <a:srgbClr val="578963"/>
        </a:lt2>
        <a:accent1>
          <a:srgbClr val="E1B7B7"/>
        </a:accent1>
        <a:accent2>
          <a:srgbClr val="B3E1B3"/>
        </a:accent2>
        <a:accent3>
          <a:srgbClr val="FFFFFF"/>
        </a:accent3>
        <a:accent4>
          <a:srgbClr val="2A2A2A"/>
        </a:accent4>
        <a:accent5>
          <a:srgbClr val="EED8D8"/>
        </a:accent5>
        <a:accent6>
          <a:srgbClr val="A2CCA2"/>
        </a:accent6>
        <a:hlink>
          <a:srgbClr val="BDD7E5"/>
        </a:hlink>
        <a:folHlink>
          <a:srgbClr val="D2AAD2"/>
        </a:folHlink>
      </a:clrScheme>
      <a:clrMap bg1="lt1" tx1="dk1" bg2="lt2" tx2="dk2" accent1="accent1" accent2="accent2" accent3="accent3" accent4="accent4" accent5="accent5" accent6="accent6" hlink="hlink" folHlink="folHlink"/>
    </a:extraClrScheme>
    <a:extraClrScheme>
      <a:clrScheme name="Serene 3">
        <a:dk1>
          <a:srgbClr val="000000"/>
        </a:dk1>
        <a:lt1>
          <a:srgbClr val="FFFFFF"/>
        </a:lt1>
        <a:dk2>
          <a:srgbClr val="000000"/>
        </a:dk2>
        <a:lt2>
          <a:srgbClr val="393939"/>
        </a:lt2>
        <a:accent1>
          <a:srgbClr val="CBCBCB"/>
        </a:accent1>
        <a:accent2>
          <a:srgbClr val="808080"/>
        </a:accent2>
        <a:accent3>
          <a:srgbClr val="FFFFFF"/>
        </a:accent3>
        <a:accent4>
          <a:srgbClr val="000000"/>
        </a:accent4>
        <a:accent5>
          <a:srgbClr val="E2E2E2"/>
        </a:accent5>
        <a:accent6>
          <a:srgbClr val="737373"/>
        </a:accent6>
        <a:hlink>
          <a:srgbClr val="B2B2B2"/>
        </a:hlink>
        <a:folHlink>
          <a:srgbClr val="EAEAE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Serene">
  <a:themeElements>
    <a:clrScheme name="">
      <a:dk1>
        <a:srgbClr val="333333"/>
      </a:dk1>
      <a:lt1>
        <a:srgbClr val="A9BDA9"/>
      </a:lt1>
      <a:dk2>
        <a:srgbClr val="004C2B"/>
      </a:dk2>
      <a:lt2>
        <a:srgbClr val="578963"/>
      </a:lt2>
      <a:accent1>
        <a:srgbClr val="3333CC"/>
      </a:accent1>
      <a:accent2>
        <a:srgbClr val="009900"/>
      </a:accent2>
      <a:accent3>
        <a:srgbClr val="D1DBD1"/>
      </a:accent3>
      <a:accent4>
        <a:srgbClr val="2A2A2A"/>
      </a:accent4>
      <a:accent5>
        <a:srgbClr val="ADADE2"/>
      </a:accent5>
      <a:accent6>
        <a:srgbClr val="008A00"/>
      </a:accent6>
      <a:hlink>
        <a:srgbClr val="CC0000"/>
      </a:hlink>
      <a:folHlink>
        <a:srgbClr val="996633"/>
      </a:folHlink>
    </a:clrScheme>
    <a:fontScheme name="Seren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Serene 1">
        <a:dk1>
          <a:srgbClr val="333333"/>
        </a:dk1>
        <a:lt1>
          <a:srgbClr val="A9BDA9"/>
        </a:lt1>
        <a:dk2>
          <a:srgbClr val="004C2B"/>
        </a:dk2>
        <a:lt2>
          <a:srgbClr val="578963"/>
        </a:lt2>
        <a:accent1>
          <a:srgbClr val="E1B7B7"/>
        </a:accent1>
        <a:accent2>
          <a:srgbClr val="B3E1B3"/>
        </a:accent2>
        <a:accent3>
          <a:srgbClr val="D1DBD1"/>
        </a:accent3>
        <a:accent4>
          <a:srgbClr val="2A2A2A"/>
        </a:accent4>
        <a:accent5>
          <a:srgbClr val="EED8D8"/>
        </a:accent5>
        <a:accent6>
          <a:srgbClr val="A2CCA2"/>
        </a:accent6>
        <a:hlink>
          <a:srgbClr val="BDD7E5"/>
        </a:hlink>
        <a:folHlink>
          <a:srgbClr val="D2AAD2"/>
        </a:folHlink>
      </a:clrScheme>
      <a:clrMap bg1="lt1" tx1="dk1" bg2="lt2" tx2="dk2" accent1="accent1" accent2="accent2" accent3="accent3" accent4="accent4" accent5="accent5" accent6="accent6" hlink="hlink" folHlink="folHlink"/>
    </a:extraClrScheme>
    <a:extraClrScheme>
      <a:clrScheme name="Serene 2">
        <a:dk1>
          <a:srgbClr val="333333"/>
        </a:dk1>
        <a:lt1>
          <a:srgbClr val="FFFFFF"/>
        </a:lt1>
        <a:dk2>
          <a:srgbClr val="004C2B"/>
        </a:dk2>
        <a:lt2>
          <a:srgbClr val="578963"/>
        </a:lt2>
        <a:accent1>
          <a:srgbClr val="E1B7B7"/>
        </a:accent1>
        <a:accent2>
          <a:srgbClr val="B3E1B3"/>
        </a:accent2>
        <a:accent3>
          <a:srgbClr val="FFFFFF"/>
        </a:accent3>
        <a:accent4>
          <a:srgbClr val="2A2A2A"/>
        </a:accent4>
        <a:accent5>
          <a:srgbClr val="EED8D8"/>
        </a:accent5>
        <a:accent6>
          <a:srgbClr val="A2CCA2"/>
        </a:accent6>
        <a:hlink>
          <a:srgbClr val="BDD7E5"/>
        </a:hlink>
        <a:folHlink>
          <a:srgbClr val="D2AAD2"/>
        </a:folHlink>
      </a:clrScheme>
      <a:clrMap bg1="lt1" tx1="dk1" bg2="lt2" tx2="dk2" accent1="accent1" accent2="accent2" accent3="accent3" accent4="accent4" accent5="accent5" accent6="accent6" hlink="hlink" folHlink="folHlink"/>
    </a:extraClrScheme>
    <a:extraClrScheme>
      <a:clrScheme name="Serene 3">
        <a:dk1>
          <a:srgbClr val="000000"/>
        </a:dk1>
        <a:lt1>
          <a:srgbClr val="FFFFFF"/>
        </a:lt1>
        <a:dk2>
          <a:srgbClr val="000000"/>
        </a:dk2>
        <a:lt2>
          <a:srgbClr val="393939"/>
        </a:lt2>
        <a:accent1>
          <a:srgbClr val="CBCBCB"/>
        </a:accent1>
        <a:accent2>
          <a:srgbClr val="808080"/>
        </a:accent2>
        <a:accent3>
          <a:srgbClr val="FFFFFF"/>
        </a:accent3>
        <a:accent4>
          <a:srgbClr val="000000"/>
        </a:accent4>
        <a:accent5>
          <a:srgbClr val="E2E2E2"/>
        </a:accent5>
        <a:accent6>
          <a:srgbClr val="737373"/>
        </a:accent6>
        <a:hlink>
          <a:srgbClr val="B2B2B2"/>
        </a:hlink>
        <a:folHlink>
          <a:srgbClr val="EAEAEA"/>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
    <a:dk1>
      <a:srgbClr val="333333"/>
    </a:dk1>
    <a:lt1>
      <a:srgbClr val="A9BDA9"/>
    </a:lt1>
    <a:dk2>
      <a:srgbClr val="004C2B"/>
    </a:dk2>
    <a:lt2>
      <a:srgbClr val="578963"/>
    </a:lt2>
    <a:accent1>
      <a:srgbClr val="3333CC"/>
    </a:accent1>
    <a:accent2>
      <a:srgbClr val="009900"/>
    </a:accent2>
    <a:accent3>
      <a:srgbClr val="D1DBD1"/>
    </a:accent3>
    <a:accent4>
      <a:srgbClr val="2A2A2A"/>
    </a:accent4>
    <a:accent5>
      <a:srgbClr val="ADADE2"/>
    </a:accent5>
    <a:accent6>
      <a:srgbClr val="008A00"/>
    </a:accent6>
    <a:hlink>
      <a:srgbClr val="CC0000"/>
    </a:hlink>
    <a:folHlink>
      <a:srgbClr val="996633"/>
    </a:folHlink>
  </a:clrScheme>
</a:themeOverride>
</file>

<file path=docProps/app.xml><?xml version="1.0" encoding="utf-8"?>
<Properties xmlns="http://schemas.openxmlformats.org/officeDocument/2006/extended-properties" xmlns:vt="http://schemas.openxmlformats.org/officeDocument/2006/docPropsVTypes">
  <Template/>
  <TotalTime>2983</TotalTime>
  <Words>2388</Words>
  <Application>Microsoft Office PowerPoint</Application>
  <PresentationFormat>On-screen Show (4:3)</PresentationFormat>
  <Paragraphs>151</Paragraphs>
  <Slides>22</Slides>
  <Notes>3</Notes>
  <HiddenSlides>0</HiddenSlides>
  <MMClips>0</MMClips>
  <ScaleCrop>false</ScaleCrop>
  <HeadingPairs>
    <vt:vector size="8" baseType="variant">
      <vt:variant>
        <vt:lpstr>Fonts Used</vt:lpstr>
      </vt:variant>
      <vt:variant>
        <vt:i4>4</vt:i4>
      </vt:variant>
      <vt:variant>
        <vt:lpstr>Theme</vt:lpstr>
      </vt:variant>
      <vt:variant>
        <vt:i4>2</vt:i4>
      </vt:variant>
      <vt:variant>
        <vt:lpstr>Embedded OLE Servers</vt:lpstr>
      </vt:variant>
      <vt:variant>
        <vt:i4>1</vt:i4>
      </vt:variant>
      <vt:variant>
        <vt:lpstr>Slide Titles</vt:lpstr>
      </vt:variant>
      <vt:variant>
        <vt:i4>22</vt:i4>
      </vt:variant>
    </vt:vector>
  </HeadingPairs>
  <TitlesOfParts>
    <vt:vector size="29" baseType="lpstr">
      <vt:lpstr>Courier New</vt:lpstr>
      <vt:lpstr>Times New Roman</vt:lpstr>
      <vt:lpstr>Monotype Sorts</vt:lpstr>
      <vt:lpstr>Bwhebb</vt:lpstr>
      <vt:lpstr>Serene</vt:lpstr>
      <vt:lpstr>1_Serene</vt:lpstr>
      <vt:lpstr>Clip</vt:lpstr>
      <vt:lpstr>COS 421  Bible IV</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Appalachian State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OT LITERATURE P&amp;R 2010</dc:title>
  <dc:creator>Dr. Rodney K. Duke</dc:creator>
  <cp:lastModifiedBy>Duke, Rodney K.</cp:lastModifiedBy>
  <cp:revision>106</cp:revision>
  <cp:lastPrinted>2002-05-20T20:53:18Z</cp:lastPrinted>
  <dcterms:created xsi:type="dcterms:W3CDTF">1999-08-18T12:34:09Z</dcterms:created>
  <dcterms:modified xsi:type="dcterms:W3CDTF">2019-05-16T18:23:09Z</dcterms:modified>
</cp:coreProperties>
</file>