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258" r:id="rId2"/>
    <p:sldId id="259" r:id="rId3"/>
    <p:sldId id="261" r:id="rId4"/>
    <p:sldId id="262" r:id="rId5"/>
    <p:sldId id="263" r:id="rId6"/>
    <p:sldId id="264" r:id="rId7"/>
    <p:sldId id="257"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96" r:id="rId23"/>
    <p:sldId id="278" r:id="rId24"/>
    <p:sldId id="281" r:id="rId25"/>
    <p:sldId id="295" r:id="rId26"/>
    <p:sldId id="282" r:id="rId27"/>
    <p:sldId id="289" r:id="rId28"/>
    <p:sldId id="283" r:id="rId29"/>
    <p:sldId id="284" r:id="rId30"/>
    <p:sldId id="285" r:id="rId31"/>
    <p:sldId id="286" r:id="rId32"/>
    <p:sldId id="287" r:id="rId33"/>
    <p:sldId id="291" r:id="rId34"/>
    <p:sldId id="290" r:id="rId35"/>
    <p:sldId id="288" r:id="rId36"/>
    <p:sldId id="294" r:id="rId37"/>
    <p:sldId id="292" r:id="rId38"/>
  </p:sldIdLst>
  <p:sldSz cx="9144000" cy="6858000" type="screen4x3"/>
  <p:notesSz cx="7010400" cy="9296400"/>
  <p:defaultTextStyle>
    <a:defPPr>
      <a:defRPr lang="en-US"/>
    </a:defPPr>
    <a:lvl1pPr algn="l" rtl="0" eaLnBrk="0" fontAlgn="base" hangingPunct="0">
      <a:spcBef>
        <a:spcPct val="0"/>
      </a:spcBef>
      <a:spcAft>
        <a:spcPct val="0"/>
      </a:spcAft>
      <a:defRPr sz="2800" kern="1200">
        <a:solidFill>
          <a:schemeClr val="tx1"/>
        </a:solidFill>
        <a:latin typeface="Arial" charset="0"/>
        <a:ea typeface="+mn-ea"/>
        <a:cs typeface="Arial" charset="0"/>
      </a:defRPr>
    </a:lvl1pPr>
    <a:lvl2pPr marL="457200" algn="l" rtl="0" eaLnBrk="0" fontAlgn="base" hangingPunct="0">
      <a:spcBef>
        <a:spcPct val="0"/>
      </a:spcBef>
      <a:spcAft>
        <a:spcPct val="0"/>
      </a:spcAft>
      <a:defRPr sz="2800" kern="1200">
        <a:solidFill>
          <a:schemeClr val="tx1"/>
        </a:solidFill>
        <a:latin typeface="Arial" charset="0"/>
        <a:ea typeface="+mn-ea"/>
        <a:cs typeface="Arial" charset="0"/>
      </a:defRPr>
    </a:lvl2pPr>
    <a:lvl3pPr marL="914400" algn="l" rtl="0" eaLnBrk="0" fontAlgn="base" hangingPunct="0">
      <a:spcBef>
        <a:spcPct val="0"/>
      </a:spcBef>
      <a:spcAft>
        <a:spcPct val="0"/>
      </a:spcAft>
      <a:defRPr sz="28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8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0780" autoAdjust="0"/>
  </p:normalViewPr>
  <p:slideViewPr>
    <p:cSldViewPr>
      <p:cViewPr varScale="1">
        <p:scale>
          <a:sx n="98" d="100"/>
          <a:sy n="98" d="100"/>
        </p:scale>
        <p:origin x="-72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13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r>
              <a:rPr lang="en-US" smtClean="0"/>
              <a:t>Duke: Biblical Interpretation</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A7C9ADE0-C148-4E2D-869A-48AC3691C10B}" type="slidenum">
              <a:rPr lang="en-US"/>
              <a:pPr>
                <a:defRPr/>
              </a:pPr>
              <a:t>‹#›</a:t>
            </a:fld>
            <a:endParaRPr lang="en-US"/>
          </a:p>
        </p:txBody>
      </p:sp>
    </p:spTree>
    <p:extLst>
      <p:ext uri="{BB962C8B-B14F-4D97-AF65-F5344CB8AC3E}">
        <p14:creationId xmlns:p14="http://schemas.microsoft.com/office/powerpoint/2010/main" val="28144567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Unicode MS" pitchFamily="34" charset="-128"/>
              </a:defRPr>
            </a:lvl1pPr>
          </a:lstStyle>
          <a:p>
            <a:pPr>
              <a:defRPr/>
            </a:pPr>
            <a:r>
              <a:rPr lang="en-US" smtClean="0"/>
              <a:t>Duke: Biblical Interpretation</a:t>
            </a:r>
            <a:endParaRPr lang="en-US"/>
          </a:p>
        </p:txBody>
      </p:sp>
      <p:sp>
        <p:nvSpPr>
          <p:cNvPr id="1638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Unicode MS" pitchFamily="34" charset="-128"/>
              </a:defRPr>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Unicode MS" pitchFamily="34" charset="-128"/>
              </a:defRPr>
            </a:lvl1pPr>
          </a:lstStyle>
          <a:p>
            <a:pPr>
              <a:defRPr/>
            </a:pPr>
            <a:endParaRPr lang="en-US"/>
          </a:p>
        </p:txBody>
      </p:sp>
      <p:sp>
        <p:nvSpPr>
          <p:cNvPr id="1639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Unicode MS" pitchFamily="34" charset="-128"/>
              </a:defRPr>
            </a:lvl1pPr>
          </a:lstStyle>
          <a:p>
            <a:pPr>
              <a:defRPr/>
            </a:pPr>
            <a:fld id="{4B73506A-C777-4336-98ED-73D5791B33D8}" type="slidenum">
              <a:rPr lang="en-US"/>
              <a:pPr>
                <a:defRPr/>
              </a:pPr>
              <a:t>‹#›</a:t>
            </a:fld>
            <a:endParaRPr lang="en-US"/>
          </a:p>
        </p:txBody>
      </p:sp>
    </p:spTree>
    <p:extLst>
      <p:ext uri="{BB962C8B-B14F-4D97-AF65-F5344CB8AC3E}">
        <p14:creationId xmlns:p14="http://schemas.microsoft.com/office/powerpoint/2010/main" val="294582511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00CEEE4-87F8-4F82-BB68-1B88CD4AC5A7}" type="slidenum">
              <a:rPr lang="en-US" smtClean="0"/>
              <a:pPr/>
              <a:t>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56EEC00-60C7-439B-8EB8-22046AD91DA5}" type="slidenum">
              <a:rPr lang="en-US" smtClean="0"/>
              <a:pPr/>
              <a:t>10</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78540DF-DE20-4189-8015-2B59C35AA5DC}" type="slidenum">
              <a:rPr lang="en-US" smtClean="0"/>
              <a:pPr/>
              <a:t>11</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dirty="0" smtClean="0"/>
              <a:t>Note:</a:t>
            </a:r>
            <a:r>
              <a:rPr lang="en-US" baseline="0" dirty="0" smtClean="0"/>
              <a:t> based on Ralph Lentz’s paper on </a:t>
            </a:r>
            <a:r>
              <a:rPr lang="en-US" baseline="0" dirty="0" err="1" smtClean="0"/>
              <a:t>Millbank</a:t>
            </a:r>
            <a:r>
              <a:rPr lang="en-US" baseline="0" dirty="0" smtClean="0"/>
              <a:t> and </a:t>
            </a:r>
            <a:r>
              <a:rPr lang="en-US" baseline="0" dirty="0" err="1" smtClean="0"/>
              <a:t>Lubec</a:t>
            </a:r>
            <a:r>
              <a:rPr lang="en-US" baseline="0" dirty="0" smtClean="0"/>
              <a:t>? (March 2012), there was also a move from the invisible mystery (‘power’) encountered in the Host of the Eucharist to the mystery (and power) being transferred to the Body of Christ the Church as represented in the authority structures of the church.</a:t>
            </a:r>
            <a:endParaRPr lang="en-US" dirty="0"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F49F4CF-7A4A-4368-817C-ECAA5429056F}" type="slidenum">
              <a:rPr lang="en-US" smtClean="0"/>
              <a:pPr/>
              <a:t>12</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506EE1C-4B87-4AFE-86D6-8E4045B5A4A5}" type="slidenum">
              <a:rPr lang="en-US" smtClean="0"/>
              <a:pPr/>
              <a:t>13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6933634-86CA-4E0F-BBC3-C37DB60E9B73}" type="slidenum">
              <a:rPr lang="en-US" smtClean="0"/>
              <a:pPr/>
              <a:t>14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012853C-F8BF-48E0-A963-64A9D9A0FE47}" type="slidenum">
              <a:rPr lang="en-US" smtClean="0"/>
              <a:pPr/>
              <a:t>15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C4CD264-665E-48D3-B618-C30302FEB7F3}" type="slidenum">
              <a:rPr lang="en-US" smtClean="0"/>
              <a:pPr/>
              <a:t>16</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DCAF58E-85A4-412A-ACF9-AFAF56A66B87}" type="slidenum">
              <a:rPr lang="en-US" smtClean="0"/>
              <a:pPr/>
              <a:t>17</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5689C58-8CD0-4C48-9418-1C3CEEFF243B}" type="slidenum">
              <a:rPr lang="en-US" smtClean="0"/>
              <a:pPr/>
              <a:t>18</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E60F0F2-61C8-4509-8565-5D413FDCD4D3}" type="slidenum">
              <a:rPr lang="en-US" smtClean="0"/>
              <a:pPr/>
              <a:t>19</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B0ADB3F-33CE-4483-A8F0-49985C96E07C}" type="slidenum">
              <a:rPr lang="en-US" smtClean="0"/>
              <a:pPr/>
              <a:t>2</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81852B9-DA6F-40CC-901B-D1053F1C44C7}" type="slidenum">
              <a:rPr lang="en-US" smtClean="0"/>
              <a:pPr/>
              <a:t>20</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384E761-869B-4A54-A639-02156725D552}" type="slidenum">
              <a:rPr lang="en-US" smtClean="0"/>
              <a:pPr/>
              <a:t>21</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9D14006-2156-4879-BEA6-4E6EC8AAE3CD}" type="slidenum">
              <a:rPr lang="en-US" smtClean="0"/>
              <a:pPr/>
              <a:t>22</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C179529-0E9E-4218-B1AF-F18C08781BD3}" type="slidenum">
              <a:rPr lang="en-US" smtClean="0"/>
              <a:pPr/>
              <a:t>23</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9BA1A19-A2CD-46CA-96FE-BB80F72A5C81}" type="slidenum">
              <a:rPr lang="en-US" smtClean="0"/>
              <a:pPr/>
              <a:t>24</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56CBCAA-4002-404A-9A96-E562E07EF1B5}" type="slidenum">
              <a:rPr lang="en-US" smtClean="0"/>
              <a:pPr/>
              <a:t>25</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19A27C7-FA6D-40CE-A507-77F5CE0E6FAA}" type="slidenum">
              <a:rPr lang="en-US" smtClean="0"/>
              <a:pPr/>
              <a:t>26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5C0979EC-A885-4E21-91D9-7ADBF68C41FC}" type="slidenum">
              <a:rPr lang="en-US" smtClean="0"/>
              <a:pPr/>
              <a:t>27</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65A6B74-ACA7-447D-A326-2EDBEB3C4126}" type="slidenum">
              <a:rPr lang="en-US" smtClean="0"/>
              <a:pPr/>
              <a:t>28</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B767D2E-8EAB-42EE-A56B-81B1CFDE01E1}" type="slidenum">
              <a:rPr lang="en-US" smtClean="0"/>
              <a:pPr/>
              <a:t>29</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smtClean="0"/>
              <a:t>Give illustration of carrot &amp; rock.  Subjectively: To function in this world I cannot treat a rock and a carrot alike as food.  I must operate by the principle of non-contradiction.  </a:t>
            </a:r>
          </a:p>
          <a:p>
            <a:pPr eaLnBrk="1" hangingPunct="1"/>
            <a:r>
              <a:rPr lang="en-US" smtClean="0"/>
              <a:t>Objectively: if one time a carrot acts as food, but another time a rock acts as food and the carrot does not, I cannot function in this world.  There must be some ontological coherence in carrotness and rockness for there to be functionality.</a:t>
            </a:r>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4EC43E7-62B2-4317-AE90-2FC103E7353A}" type="slidenum">
              <a:rPr lang="en-US" smtClean="0"/>
              <a:pPr/>
              <a:t>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9427C-AEDD-4021-A5A9-9A905E8638A8}" type="slidenum">
              <a:rPr lang="en-US" smtClean="0"/>
              <a:pPr/>
              <a:t>30</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79F8F8D-03CB-41C0-9D35-40D5946AAFC0}" type="slidenum">
              <a:rPr lang="en-US" smtClean="0"/>
              <a:pPr/>
              <a:t>31</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smtClean="0"/>
              <a:t>Subjective side:  If I refer to X as a “carrot” once, I must consistently refer to X as a carrot and not as “rock” in order for there to be communication.</a:t>
            </a:r>
          </a:p>
          <a:p>
            <a:pPr eaLnBrk="1" hangingPunct="1"/>
            <a:r>
              <a:rPr lang="en-US" smtClean="0"/>
              <a:t>Objective side: I cannot know if the other party experiences carrotness or rockness as I do, but if there is no share apprehension, again there will be no communication.  If a carrot acts as food to me, but to the other party the rock acts as food, there is no communication.</a:t>
            </a:r>
          </a:p>
          <a:p>
            <a:pPr eaLnBrk="1" hangingPunct="1"/>
            <a:r>
              <a:rPr lang="en-US" smtClean="0"/>
              <a:t>Therefore: communication also rests on the principles of non-contradiction and an ontologically coherent reality.</a:t>
            </a:r>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FAF3956-B3BA-4321-A2F0-A0BBB338856C}" type="slidenum">
              <a:rPr lang="en-US" smtClean="0"/>
              <a:pPr/>
              <a:t>32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“A” is something we call “door.”</a:t>
            </a:r>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041E515-13EF-4BAF-B723-5E4F809AE796}" type="slidenum">
              <a:rPr lang="en-US" smtClean="0"/>
              <a:pPr/>
              <a:t>33</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smtClean="0"/>
              <a:t>“A” is “door” by socially constructed definition.   But what about the words used in defining door, and the words used in defining those words?  Etc.</a:t>
            </a:r>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26B8264E-35E6-4FE6-BDDE-00340A35EBD9}" type="slidenum">
              <a:rPr lang="en-US" smtClean="0"/>
              <a:pPr/>
              <a:t>34</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AB983BE-DB01-48D7-A8D4-0796FBADAC6B}" type="slidenum">
              <a:rPr lang="en-US" smtClean="0"/>
              <a:pPr/>
              <a:t>35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E67D66D-5758-48EA-B262-8A57E0FE630F}" type="slidenum">
              <a:rPr lang="en-US" smtClean="0"/>
              <a:pPr/>
              <a:t>36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smtClean="0"/>
              <a:t>Note to self: the “dialectical hermeneutics” that come from Heidegger, Gadamer, and Ricoeur, seem to fit with my “interactive” communication model of epistemology.</a:t>
            </a:r>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CCEA1B0F-35C0-43BC-90EE-EEDDD4FB8865}" type="slidenum">
              <a:rPr lang="en-US" smtClean="0"/>
              <a:pPr/>
              <a:t>37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1B52A36-3D2E-4CF1-9B18-4B840E5B4541}" type="slidenum">
              <a:rPr lang="en-US" smtClean="0"/>
              <a:pPr/>
              <a:t>4</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9ACEA76-0647-4DEC-8EA4-97A1CA45FDEE}" type="slidenum">
              <a:rPr lang="en-US" smtClean="0"/>
              <a:pPr/>
              <a:t>5</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C481C54-A8C2-412D-90BD-8D95E982044F}" type="slidenum">
              <a:rPr lang="en-US" smtClean="0"/>
              <a:pPr/>
              <a:t>6</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9973E24-A6A5-45B9-B039-16BF18C89BAA}" type="slidenum">
              <a:rPr lang="en-US" smtClean="0"/>
              <a:pPr/>
              <a:t>7</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2D9AF63-C326-4543-A1B2-007B99E7A55B}" type="slidenum">
              <a:rPr lang="en-US" smtClean="0"/>
              <a:pPr/>
              <a:t>8</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EE4B9750-FD98-44A3-864B-3AA7C13C4254}" type="slidenum">
              <a:rPr lang="en-US" smtClean="0"/>
              <a:pPr/>
              <a:t>9</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
        <p:nvSpPr>
          <p:cNvPr id="3" name="Header Placeholder 2"/>
          <p:cNvSpPr>
            <a:spLocks noGrp="1"/>
          </p:cNvSpPr>
          <p:nvPr>
            <p:ph type="hdr" sz="quarter" idx="10"/>
          </p:nvPr>
        </p:nvSpPr>
        <p:spPr/>
        <p:txBody>
          <a:bodyPr/>
          <a:lstStyle/>
          <a:p>
            <a:pPr>
              <a:defRPr/>
            </a:pPr>
            <a:r>
              <a:rPr lang="en-US" smtClean="0"/>
              <a:t>Duke: Biblical Interpretation</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p>
        </p:txBody>
      </p:sp>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9E2DC821-816E-44E9-89E4-85DED1DB1C7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8E723-6197-43DD-BA79-405A48C342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0B7442-C2F8-4134-A96D-D84A72C21B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8072C0-0788-4AE9-9EB2-2DAC158BE91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420F4-64BA-46B1-931C-DCA1DBD4D86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0A7AC0-8B47-4EE0-86E4-E9B493BDA72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5DAB209-1057-4A33-A621-98DC9BE9B3F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5E65E45-F348-47DD-96FE-D6B7A914A5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8E416A-A37F-4B0D-AE03-45E54AA9DE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B16A0A-8A6A-4586-A98A-93B8345BEC3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BB63E4-C41F-4DA5-ABDA-E752BA48E18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latin typeface="+mn-lt"/>
              </a:defRPr>
            </a:lvl1pPr>
          </a:lstStyle>
          <a:p>
            <a:pPr>
              <a:defRPr/>
            </a:pPr>
            <a:endParaRPr lang="en-US"/>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latin typeface="+mn-lt"/>
              </a:defRPr>
            </a:lvl1pPr>
          </a:lstStyle>
          <a:p>
            <a:pPr>
              <a:defRPr/>
            </a:pPr>
            <a:endParaRPr lang="en-US"/>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latin typeface="+mn-lt"/>
              </a:defRPr>
            </a:lvl1pPr>
          </a:lstStyle>
          <a:p>
            <a:pPr>
              <a:defRPr/>
            </a:pPr>
            <a:fld id="{FB9AE204-97CB-4FB3-8D6D-7A45D981717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Arial Unicode MS" pitchFamily="34" charset="-128"/>
        </a:defRPr>
      </a:lvl2pPr>
      <a:lvl3pPr algn="l" rtl="0" eaLnBrk="0" fontAlgn="base" hangingPunct="0">
        <a:spcBef>
          <a:spcPct val="0"/>
        </a:spcBef>
        <a:spcAft>
          <a:spcPct val="0"/>
        </a:spcAft>
        <a:defRPr kumimoji="1" sz="4400">
          <a:solidFill>
            <a:schemeClr val="tx2"/>
          </a:solidFill>
          <a:latin typeface="Arial Unicode MS" pitchFamily="34" charset="-128"/>
        </a:defRPr>
      </a:lvl3pPr>
      <a:lvl4pPr algn="l" rtl="0" eaLnBrk="0" fontAlgn="base" hangingPunct="0">
        <a:spcBef>
          <a:spcPct val="0"/>
        </a:spcBef>
        <a:spcAft>
          <a:spcPct val="0"/>
        </a:spcAft>
        <a:defRPr kumimoji="1" sz="4400">
          <a:solidFill>
            <a:schemeClr val="tx2"/>
          </a:solidFill>
          <a:latin typeface="Arial Unicode MS" pitchFamily="34" charset="-128"/>
        </a:defRPr>
      </a:lvl4pPr>
      <a:lvl5pPr algn="l" rtl="0" eaLnBrk="0" fontAlgn="base" hangingPunct="0">
        <a:spcBef>
          <a:spcPct val="0"/>
        </a:spcBef>
        <a:spcAft>
          <a:spcPct val="0"/>
        </a:spcAft>
        <a:defRPr kumimoji="1" sz="4400">
          <a:solidFill>
            <a:schemeClr val="tx2"/>
          </a:solidFill>
          <a:latin typeface="Arial Unicode MS" pitchFamily="34" charset="-128"/>
        </a:defRPr>
      </a:lvl5pPr>
      <a:lvl6pPr marL="457200" algn="l" rtl="0" eaLnBrk="0" fontAlgn="base" hangingPunct="0">
        <a:spcBef>
          <a:spcPct val="0"/>
        </a:spcBef>
        <a:spcAft>
          <a:spcPct val="0"/>
        </a:spcAft>
        <a:defRPr kumimoji="1" sz="4400">
          <a:solidFill>
            <a:schemeClr val="tx2"/>
          </a:solidFill>
          <a:latin typeface="Arial Unicode MS" pitchFamily="34" charset="-128"/>
        </a:defRPr>
      </a:lvl6pPr>
      <a:lvl7pPr marL="914400" algn="l" rtl="0" eaLnBrk="0" fontAlgn="base" hangingPunct="0">
        <a:spcBef>
          <a:spcPct val="0"/>
        </a:spcBef>
        <a:spcAft>
          <a:spcPct val="0"/>
        </a:spcAft>
        <a:defRPr kumimoji="1" sz="4400">
          <a:solidFill>
            <a:schemeClr val="tx2"/>
          </a:solidFill>
          <a:latin typeface="Arial Unicode MS" pitchFamily="34" charset="-128"/>
        </a:defRPr>
      </a:lvl7pPr>
      <a:lvl8pPr marL="1371600" algn="l" rtl="0" eaLnBrk="0" fontAlgn="base" hangingPunct="0">
        <a:spcBef>
          <a:spcPct val="0"/>
        </a:spcBef>
        <a:spcAft>
          <a:spcPct val="0"/>
        </a:spcAft>
        <a:defRPr kumimoji="1" sz="4400">
          <a:solidFill>
            <a:schemeClr val="tx2"/>
          </a:solidFill>
          <a:latin typeface="Arial Unicode MS" pitchFamily="34" charset="-128"/>
        </a:defRPr>
      </a:lvl8pPr>
      <a:lvl9pPr marL="1828800" algn="l" rtl="0" eaLnBrk="0" fontAlgn="base" hangingPunct="0">
        <a:spcBef>
          <a:spcPct val="0"/>
        </a:spcBef>
        <a:spcAft>
          <a:spcPct val="0"/>
        </a:spcAft>
        <a:defRPr kumimoji="1" sz="4400">
          <a:solidFill>
            <a:schemeClr val="tx2"/>
          </a:solidFill>
          <a:latin typeface="Arial Unicode MS" pitchFamily="34" charset="-128"/>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685800"/>
            <a:ext cx="4419600" cy="2438400"/>
          </a:xfrm>
        </p:spPr>
        <p:txBody>
          <a:bodyPr/>
          <a:lstStyle/>
          <a:p>
            <a:pPr algn="ctr"/>
            <a:r>
              <a:rPr lang="en-US" sz="3600" smtClean="0">
                <a:solidFill>
                  <a:schemeClr val="tx1"/>
                </a:solidFill>
                <a:latin typeface="Arial" charset="0"/>
                <a:cs typeface="Arial" charset="0"/>
              </a:rPr>
              <a:t>Reclaiming the Biblical Literature within the Process of Communication</a:t>
            </a:r>
          </a:p>
        </p:txBody>
      </p:sp>
      <p:sp>
        <p:nvSpPr>
          <p:cNvPr id="3075" name="Rectangle 3"/>
          <p:cNvSpPr>
            <a:spLocks noGrp="1" noChangeArrowheads="1"/>
          </p:cNvSpPr>
          <p:nvPr>
            <p:ph type="subTitle" idx="1"/>
          </p:nvPr>
        </p:nvSpPr>
        <p:spPr>
          <a:xfrm>
            <a:off x="685800" y="3886200"/>
            <a:ext cx="4648200" cy="1752600"/>
          </a:xfrm>
        </p:spPr>
        <p:txBody>
          <a:bodyPr/>
          <a:lstStyle/>
          <a:p>
            <a:pPr algn="l"/>
            <a:r>
              <a:rPr lang="en-US" sz="3000" smtClean="0">
                <a:latin typeface="Arial" charset="0"/>
                <a:cs typeface="Arial" charset="0"/>
              </a:rPr>
              <a:t>Dr. Rodney K. Duke</a:t>
            </a:r>
          </a:p>
          <a:p>
            <a:pPr algn="l"/>
            <a:r>
              <a:rPr lang="en-US" sz="3000" smtClean="0">
                <a:latin typeface="Arial" charset="0"/>
                <a:cs typeface="Arial" charset="0"/>
              </a:rPr>
              <a:t>Appalachian State Univ.</a:t>
            </a:r>
          </a:p>
        </p:txBody>
      </p:sp>
      <p:pic>
        <p:nvPicPr>
          <p:cNvPr id="3076" name="Picture 4" descr="papyrus_66a"/>
          <p:cNvPicPr>
            <a:picLocks noChangeAspect="1" noChangeArrowheads="1"/>
          </p:cNvPicPr>
          <p:nvPr/>
        </p:nvPicPr>
        <p:blipFill>
          <a:blip r:embed="rId3" cstate="print"/>
          <a:srcRect/>
          <a:stretch>
            <a:fillRect/>
          </a:stretch>
        </p:blipFill>
        <p:spPr bwMode="auto">
          <a:xfrm>
            <a:off x="5257800" y="381000"/>
            <a:ext cx="3238500" cy="370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381000" y="381000"/>
            <a:ext cx="8305800" cy="6070600"/>
          </a:xfrm>
          <a:prstGeom prst="rect">
            <a:avLst/>
          </a:prstGeom>
          <a:noFill/>
          <a:ln w="9525">
            <a:noFill/>
            <a:miter lim="800000"/>
            <a:headEnd/>
            <a:tailEnd/>
          </a:ln>
        </p:spPr>
        <p:txBody>
          <a:bodyPr>
            <a:spAutoFit/>
          </a:bodyPr>
          <a:lstStyle/>
          <a:p>
            <a:pPr>
              <a:defRPr/>
            </a:pPr>
            <a:r>
              <a:rPr lang="en-US" b="1" dirty="0">
                <a:solidFill>
                  <a:schemeClr val="accent6"/>
                </a:solidFill>
              </a:rPr>
              <a:t>Dynamic Guide</a:t>
            </a:r>
          </a:p>
          <a:p>
            <a:pPr>
              <a:defRPr/>
            </a:pPr>
            <a:endParaRPr lang="en-US" dirty="0"/>
          </a:p>
          <a:p>
            <a:pPr>
              <a:defRPr/>
            </a:pPr>
            <a:r>
              <a:rPr lang="en-US" u="sng" dirty="0"/>
              <a:t>Inner biblical NT: Paul, author of Hebrew</a:t>
            </a:r>
            <a:r>
              <a:rPr lang="en-US" dirty="0"/>
              <a:t> (and ancient rabbis):</a:t>
            </a:r>
          </a:p>
          <a:p>
            <a:pPr lvl="1">
              <a:defRPr/>
            </a:pPr>
            <a:r>
              <a:rPr lang="en-US" b="1" dirty="0"/>
              <a:t>Rabbis</a:t>
            </a:r>
            <a:r>
              <a:rPr lang="en-US" dirty="0"/>
              <a:t>: the Torah represented divine order of 	life.  Just to read Torah was to touch the 	fringe of the divine garment.</a:t>
            </a:r>
          </a:p>
          <a:p>
            <a:pPr lvl="1">
              <a:defRPr/>
            </a:pPr>
            <a:r>
              <a:rPr lang="en-US" b="1" dirty="0"/>
              <a:t>NT writers</a:t>
            </a:r>
            <a:r>
              <a:rPr lang="en-US" dirty="0"/>
              <a:t>: see the divine order in words and 	events of the OT as guides for the present.  (Various levels of typology from example to allegory.)</a:t>
            </a:r>
            <a:br>
              <a:rPr lang="en-US" dirty="0"/>
            </a:br>
            <a:endParaRPr lang="en-US" dirty="0"/>
          </a:p>
          <a:p>
            <a:pPr lvl="1">
              <a:defRPr/>
            </a:pPr>
            <a:r>
              <a:rPr lang="en-US" dirty="0">
                <a:solidFill>
                  <a:schemeClr val="accent1"/>
                </a:solidFill>
              </a:rPr>
              <a:t>[Standard for NT writers): Inspired insight based on life and teachings of Jesus.]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457200" y="457200"/>
            <a:ext cx="8305800" cy="4400550"/>
          </a:xfrm>
          <a:prstGeom prst="rect">
            <a:avLst/>
          </a:prstGeom>
          <a:noFill/>
          <a:ln w="9525">
            <a:noFill/>
            <a:miter lim="800000"/>
            <a:headEnd/>
            <a:tailEnd/>
          </a:ln>
        </p:spPr>
        <p:txBody>
          <a:bodyPr>
            <a:spAutoFit/>
          </a:bodyPr>
          <a:lstStyle/>
          <a:p>
            <a:r>
              <a:rPr lang="en-US" b="1" dirty="0"/>
              <a:t>Note:</a:t>
            </a:r>
            <a:r>
              <a:rPr lang="en-US" dirty="0"/>
              <a:t> </a:t>
            </a:r>
            <a:br>
              <a:rPr lang="en-US" dirty="0"/>
            </a:br>
            <a:endParaRPr lang="en-US" dirty="0"/>
          </a:p>
          <a:p>
            <a:r>
              <a:rPr lang="en-US" u="sng" dirty="0"/>
              <a:t>Early Church Fathers</a:t>
            </a:r>
            <a:r>
              <a:rPr lang="en-US" dirty="0"/>
              <a:t> basically continued these hermeneutical moves with varying degrees of historical and allegorical interpretation.</a:t>
            </a:r>
            <a:br>
              <a:rPr lang="en-US" dirty="0"/>
            </a:br>
            <a:endParaRPr lang="en-US" dirty="0"/>
          </a:p>
          <a:p>
            <a:r>
              <a:rPr lang="en-US" u="sng" dirty="0"/>
              <a:t>Standard</a:t>
            </a:r>
            <a:r>
              <a:rPr lang="en-US" dirty="0"/>
              <a:t>: </a:t>
            </a:r>
            <a:r>
              <a:rPr lang="en-US" dirty="0">
                <a:solidFill>
                  <a:schemeClr val="accent1"/>
                </a:solidFill>
              </a:rPr>
              <a:t>moves from </a:t>
            </a:r>
            <a:r>
              <a:rPr lang="en-US" dirty="0"/>
              <a:t>NT Christology (“</a:t>
            </a:r>
            <a:r>
              <a:rPr lang="en-US" dirty="0">
                <a:solidFill>
                  <a:schemeClr val="accent1"/>
                </a:solidFill>
              </a:rPr>
              <a:t>rule of faith</a:t>
            </a:r>
            <a:r>
              <a:rPr lang="en-US" dirty="0"/>
              <a:t>”) and whether or not the results promote love of God and neighbor (Augustine’s “</a:t>
            </a:r>
            <a:r>
              <a:rPr lang="en-US" dirty="0">
                <a:solidFill>
                  <a:schemeClr val="accent1"/>
                </a:solidFill>
              </a:rPr>
              <a:t>rule of love</a:t>
            </a:r>
            <a:r>
              <a:rPr lang="en-US" dirty="0"/>
              <a:t>”) </a:t>
            </a:r>
            <a:r>
              <a:rPr lang="en-US" dirty="0">
                <a:solidFill>
                  <a:srgbClr val="C00000"/>
                </a:solidFill>
              </a:rPr>
              <a:t>to</a:t>
            </a:r>
            <a:r>
              <a:rPr lang="en-US" dirty="0"/>
              <a:t> </a:t>
            </a:r>
            <a:r>
              <a:rPr lang="en-US" dirty="0">
                <a:solidFill>
                  <a:srgbClr val="C00000"/>
                </a:solidFill>
              </a:rPr>
              <a:t>Church authority</a:t>
            </a:r>
            <a:r>
              <a:rPr lang="en-US" dirty="0">
                <a:solidFill>
                  <a:schemeClr val="accent1"/>
                </a:solidFill>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381000" y="381000"/>
            <a:ext cx="8382000" cy="5643563"/>
          </a:xfrm>
          <a:prstGeom prst="rect">
            <a:avLst/>
          </a:prstGeom>
          <a:noFill/>
          <a:ln w="9525">
            <a:noFill/>
            <a:miter lim="800000"/>
            <a:headEnd/>
            <a:tailEnd/>
          </a:ln>
        </p:spPr>
        <p:txBody>
          <a:bodyPr>
            <a:spAutoFit/>
          </a:bodyPr>
          <a:lstStyle/>
          <a:p>
            <a:r>
              <a:rPr lang="en-US" b="1" dirty="0"/>
              <a:t>B.	Critical Interpretation (Rationalism)</a:t>
            </a:r>
            <a:br>
              <a:rPr lang="en-US" b="1" dirty="0"/>
            </a:br>
            <a:endParaRPr lang="en-US" b="1" dirty="0"/>
          </a:p>
          <a:p>
            <a:r>
              <a:rPr lang="en-US" dirty="0"/>
              <a:t>1.	Focal Points:</a:t>
            </a:r>
            <a:br>
              <a:rPr lang="en-US" dirty="0"/>
            </a:br>
            <a:endParaRPr lang="en-US" dirty="0"/>
          </a:p>
          <a:p>
            <a:r>
              <a:rPr lang="en-US" b="1" dirty="0"/>
              <a:t>Truth</a:t>
            </a:r>
            <a:r>
              <a:rPr lang="en-US" dirty="0"/>
              <a:t>: </a:t>
            </a:r>
            <a:r>
              <a:rPr lang="en-US" dirty="0">
                <a:solidFill>
                  <a:schemeClr val="accent1"/>
                </a:solidFill>
              </a:rPr>
              <a:t>propositional, verifiable knowledge </a:t>
            </a:r>
            <a:r>
              <a:rPr lang="en-US" dirty="0"/>
              <a:t/>
            </a:r>
            <a:br>
              <a:rPr lang="en-US" dirty="0"/>
            </a:br>
            <a:r>
              <a:rPr lang="en-US" dirty="0"/>
              <a:t>    </a:t>
            </a:r>
            <a:r>
              <a:rPr lang="en-US" u="sng" dirty="0"/>
              <a:t>Church</a:t>
            </a:r>
            <a:r>
              <a:rPr lang="en-US" dirty="0"/>
              <a:t>: systematically developed doctrinal</a:t>
            </a:r>
            <a:br>
              <a:rPr lang="en-US" dirty="0"/>
            </a:br>
            <a:r>
              <a:rPr lang="en-US" dirty="0"/>
              <a:t>      statements; </a:t>
            </a:r>
            <a:br>
              <a:rPr lang="en-US" dirty="0"/>
            </a:br>
            <a:r>
              <a:rPr lang="en-US" dirty="0"/>
              <a:t>    </a:t>
            </a:r>
            <a:r>
              <a:rPr lang="en-US" u="sng" dirty="0"/>
              <a:t>Secular</a:t>
            </a:r>
            <a:r>
              <a:rPr lang="en-US" dirty="0"/>
              <a:t>: rational proof</a:t>
            </a:r>
            <a:br>
              <a:rPr lang="en-US" dirty="0"/>
            </a:br>
            <a:endParaRPr lang="en-US" dirty="0"/>
          </a:p>
          <a:p>
            <a:r>
              <a:rPr lang="en-US" b="1" dirty="0"/>
              <a:t>Text</a:t>
            </a:r>
            <a:r>
              <a:rPr lang="en-US" dirty="0"/>
              <a:t>: </a:t>
            </a:r>
            <a:r>
              <a:rPr lang="en-US" dirty="0">
                <a:solidFill>
                  <a:schemeClr val="accent1"/>
                </a:solidFill>
              </a:rPr>
              <a:t>static object of study</a:t>
            </a:r>
          </a:p>
          <a:p>
            <a:endParaRPr lang="en-US" dirty="0"/>
          </a:p>
          <a:p>
            <a:r>
              <a:rPr lang="en-US" b="1" dirty="0"/>
              <a:t>Inspiration</a:t>
            </a:r>
            <a:r>
              <a:rPr lang="en-US" dirty="0"/>
              <a:t> (if held): </a:t>
            </a:r>
            <a:r>
              <a:rPr lang="en-US" dirty="0">
                <a:solidFill>
                  <a:schemeClr val="accent1"/>
                </a:solidFill>
              </a:rPr>
              <a:t>God-breathed</a:t>
            </a:r>
            <a:r>
              <a:rPr lang="en-US" dirty="0"/>
              <a:t> vs. God-breathing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381000" y="533400"/>
            <a:ext cx="8382000" cy="4616648"/>
          </a:xfrm>
          <a:prstGeom prst="rect">
            <a:avLst/>
          </a:prstGeom>
          <a:noFill/>
          <a:ln w="9525">
            <a:noFill/>
            <a:miter lim="800000"/>
            <a:headEnd/>
            <a:tailEnd/>
          </a:ln>
        </p:spPr>
        <p:txBody>
          <a:bodyPr>
            <a:spAutoFit/>
          </a:bodyPr>
          <a:lstStyle/>
          <a:p>
            <a:r>
              <a:rPr lang="en-US" b="1" dirty="0"/>
              <a:t>Implication:</a:t>
            </a:r>
            <a:r>
              <a:rPr lang="en-US" dirty="0"/>
              <a:t> </a:t>
            </a:r>
            <a:br>
              <a:rPr lang="en-US" dirty="0"/>
            </a:br>
            <a:endParaRPr lang="en-US" dirty="0"/>
          </a:p>
          <a:p>
            <a:r>
              <a:rPr lang="en-US" dirty="0"/>
              <a:t>The text is to be studied for </a:t>
            </a:r>
            <a:r>
              <a:rPr lang="en-US" b="1" dirty="0"/>
              <a:t>the</a:t>
            </a:r>
            <a:r>
              <a:rPr lang="en-US" dirty="0"/>
              <a:t> meaning, rather than as a means to encounter God. </a:t>
            </a:r>
            <a:br>
              <a:rPr lang="en-US" dirty="0"/>
            </a:br>
            <a:endParaRPr lang="en-US" dirty="0"/>
          </a:p>
          <a:p>
            <a:r>
              <a:rPr lang="en-US" dirty="0"/>
              <a:t>[Later post-</a:t>
            </a:r>
            <a:r>
              <a:rPr lang="en-US" dirty="0" err="1"/>
              <a:t>structuralist</a:t>
            </a:r>
            <a:r>
              <a:rPr lang="en-US" dirty="0"/>
              <a:t> movement does have dynamic element that leads to various </a:t>
            </a:r>
            <a:r>
              <a:rPr lang="en-US" dirty="0">
                <a:latin typeface="Arial Unicode MS" pitchFamily="34" charset="-128"/>
              </a:rPr>
              <a:t>“</a:t>
            </a:r>
            <a:r>
              <a:rPr lang="en-US" dirty="0"/>
              <a:t>meanings,</a:t>
            </a:r>
            <a:r>
              <a:rPr lang="en-US" dirty="0">
                <a:latin typeface="Arial Unicode MS" pitchFamily="34" charset="-128"/>
              </a:rPr>
              <a:t>”</a:t>
            </a:r>
            <a:r>
              <a:rPr lang="en-US" dirty="0"/>
              <a:t> but the dynamic element is the </a:t>
            </a:r>
            <a:r>
              <a:rPr lang="en-US" dirty="0" smtClean="0"/>
              <a:t>reader not the Word of God.] </a:t>
            </a:r>
            <a:endParaRPr lang="en-US" dirty="0"/>
          </a:p>
          <a:p>
            <a:pPr>
              <a:spcBef>
                <a:spcPct val="50000"/>
              </a:spcBef>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457200" y="685800"/>
            <a:ext cx="8153400" cy="3511550"/>
          </a:xfrm>
          <a:prstGeom prst="rect">
            <a:avLst/>
          </a:prstGeom>
          <a:noFill/>
          <a:ln w="9525">
            <a:noFill/>
            <a:miter lim="800000"/>
            <a:headEnd/>
            <a:tailEnd/>
          </a:ln>
        </p:spPr>
        <p:txBody>
          <a:bodyPr>
            <a:spAutoFit/>
          </a:bodyPr>
          <a:lstStyle/>
          <a:p>
            <a:pPr>
              <a:spcBef>
                <a:spcPct val="50000"/>
              </a:spcBef>
            </a:pPr>
            <a:r>
              <a:rPr lang="en-US" b="1" dirty="0"/>
              <a:t>2.	Images of Bible: </a:t>
            </a:r>
          </a:p>
          <a:p>
            <a:pPr>
              <a:spcBef>
                <a:spcPct val="50000"/>
              </a:spcBef>
            </a:pPr>
            <a:r>
              <a:rPr lang="en-US" dirty="0"/>
              <a:t>         (Issues in contemporary interpretation)</a:t>
            </a:r>
            <a:br>
              <a:rPr lang="en-US" dirty="0"/>
            </a:br>
            <a:endParaRPr lang="en-US" dirty="0"/>
          </a:p>
          <a:p>
            <a:pPr lvl="2">
              <a:spcBef>
                <a:spcPct val="50000"/>
              </a:spcBef>
            </a:pPr>
            <a:r>
              <a:rPr lang="en-US" b="1" dirty="0">
                <a:solidFill>
                  <a:schemeClr val="accent1"/>
                </a:solidFill>
              </a:rPr>
              <a:t>Text as </a:t>
            </a:r>
            <a:r>
              <a:rPr lang="en-US" b="1" dirty="0" smtClean="0">
                <a:solidFill>
                  <a:schemeClr val="accent1"/>
                </a:solidFill>
              </a:rPr>
              <a:t>Window   (World Behind)</a:t>
            </a:r>
            <a:endParaRPr lang="en-US" b="1" dirty="0">
              <a:solidFill>
                <a:schemeClr val="accent1"/>
              </a:solidFill>
            </a:endParaRPr>
          </a:p>
          <a:p>
            <a:pPr lvl="2">
              <a:spcBef>
                <a:spcPct val="50000"/>
              </a:spcBef>
            </a:pPr>
            <a:r>
              <a:rPr lang="en-US" b="1" dirty="0">
                <a:solidFill>
                  <a:srgbClr val="C00000"/>
                </a:solidFill>
              </a:rPr>
              <a:t>Text as </a:t>
            </a:r>
            <a:r>
              <a:rPr lang="en-US" b="1" dirty="0" smtClean="0">
                <a:solidFill>
                  <a:srgbClr val="C00000"/>
                </a:solidFill>
              </a:rPr>
              <a:t>Picture     (World Within)</a:t>
            </a:r>
            <a:endParaRPr lang="en-US" b="1" dirty="0">
              <a:solidFill>
                <a:srgbClr val="C00000"/>
              </a:solidFill>
            </a:endParaRPr>
          </a:p>
          <a:p>
            <a:pPr lvl="2">
              <a:spcBef>
                <a:spcPct val="50000"/>
              </a:spcBef>
            </a:pPr>
            <a:r>
              <a:rPr lang="en-US" b="1" dirty="0">
                <a:solidFill>
                  <a:schemeClr val="accent2"/>
                </a:solidFill>
              </a:rPr>
              <a:t>Text as </a:t>
            </a:r>
            <a:r>
              <a:rPr lang="en-US" b="1" dirty="0" smtClean="0">
                <a:solidFill>
                  <a:schemeClr val="accent2"/>
                </a:solidFill>
              </a:rPr>
              <a:t>Mirror       (World in Front)</a:t>
            </a:r>
            <a:endParaRPr lang="en-US" b="1"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04800" y="228600"/>
            <a:ext cx="8458200" cy="6467475"/>
          </a:xfrm>
          <a:prstGeom prst="rect">
            <a:avLst/>
          </a:prstGeom>
          <a:noFill/>
          <a:ln w="9525">
            <a:noFill/>
            <a:miter lim="800000"/>
            <a:headEnd/>
            <a:tailEnd/>
          </a:ln>
        </p:spPr>
        <p:txBody>
          <a:bodyPr>
            <a:spAutoFit/>
          </a:bodyPr>
          <a:lstStyle/>
          <a:p>
            <a:pPr marL="457200" indent="-457200"/>
            <a:r>
              <a:rPr lang="en-US" b="1" dirty="0">
                <a:solidFill>
                  <a:schemeClr val="accent1"/>
                </a:solidFill>
              </a:rPr>
              <a:t>Text as </a:t>
            </a:r>
            <a:r>
              <a:rPr lang="en-US" b="1" dirty="0" smtClean="0">
                <a:solidFill>
                  <a:schemeClr val="accent1"/>
                </a:solidFill>
              </a:rPr>
              <a:t>Window (World Behind) </a:t>
            </a:r>
            <a:r>
              <a:rPr lang="en-US" dirty="0"/>
              <a:t>(historical artifact)</a:t>
            </a:r>
          </a:p>
          <a:p>
            <a:pPr marL="457200" indent="-457200"/>
            <a:endParaRPr lang="en-US" dirty="0"/>
          </a:p>
          <a:p>
            <a:pPr marL="457200" indent="-457200">
              <a:buFontTx/>
              <a:buChar char="•"/>
            </a:pPr>
            <a:r>
              <a:rPr lang="en-US" dirty="0"/>
              <a:t>Looks at world </a:t>
            </a:r>
            <a:r>
              <a:rPr lang="en-US" dirty="0">
                <a:latin typeface="Arial Unicode MS" pitchFamily="34" charset="-128"/>
              </a:rPr>
              <a:t>“</a:t>
            </a:r>
            <a:r>
              <a:rPr lang="en-US" dirty="0"/>
              <a:t>behind</a:t>
            </a:r>
            <a:r>
              <a:rPr lang="en-US" dirty="0">
                <a:latin typeface="Arial Unicode MS" pitchFamily="34" charset="-128"/>
              </a:rPr>
              <a:t>”</a:t>
            </a:r>
            <a:r>
              <a:rPr lang="en-US" dirty="0"/>
              <a:t> the text  </a:t>
            </a:r>
          </a:p>
          <a:p>
            <a:pPr marL="457200" indent="-457200">
              <a:buFontTx/>
              <a:buChar char="•"/>
            </a:pPr>
            <a:r>
              <a:rPr lang="en-US" dirty="0"/>
              <a:t>Meaning is author/audience/context centered.</a:t>
            </a:r>
          </a:p>
          <a:p>
            <a:pPr marL="457200" indent="-457200">
              <a:buFontTx/>
              <a:buChar char="•"/>
            </a:pPr>
            <a:r>
              <a:rPr lang="en-US" dirty="0"/>
              <a:t>Recognizes </a:t>
            </a:r>
            <a:r>
              <a:rPr lang="en-US" dirty="0">
                <a:latin typeface="Arial Unicode MS" pitchFamily="34" charset="-128"/>
              </a:rPr>
              <a:t>“</a:t>
            </a:r>
            <a:r>
              <a:rPr lang="en-US" dirty="0"/>
              <a:t>gap</a:t>
            </a:r>
            <a:r>
              <a:rPr lang="en-US" dirty="0">
                <a:latin typeface="Arial Unicode MS" pitchFamily="34" charset="-128"/>
              </a:rPr>
              <a:t>”</a:t>
            </a:r>
            <a:r>
              <a:rPr lang="en-US" dirty="0"/>
              <a:t> between language, culture, etc. of current and former audience.</a:t>
            </a:r>
            <a:br>
              <a:rPr lang="en-US" dirty="0"/>
            </a:br>
            <a:endParaRPr lang="en-US" dirty="0"/>
          </a:p>
          <a:p>
            <a:pPr marL="457200" indent="-457200"/>
            <a:r>
              <a:rPr lang="en-US" dirty="0"/>
              <a:t>1.	</a:t>
            </a:r>
            <a:r>
              <a:rPr lang="en-US" u="sng" dirty="0"/>
              <a:t>From shared world view</a:t>
            </a:r>
            <a:r>
              <a:rPr lang="en-US" dirty="0"/>
              <a:t> (</a:t>
            </a:r>
            <a:r>
              <a:rPr lang="en-US" dirty="0">
                <a:solidFill>
                  <a:schemeClr val="accent1"/>
                </a:solidFill>
                <a:latin typeface="Arial Unicode MS" pitchFamily="34" charset="-128"/>
              </a:rPr>
              <a:t>“</a:t>
            </a:r>
            <a:r>
              <a:rPr lang="en-US" dirty="0">
                <a:solidFill>
                  <a:schemeClr val="accent1"/>
                </a:solidFill>
              </a:rPr>
              <a:t>Classical</a:t>
            </a:r>
            <a:r>
              <a:rPr lang="en-US" dirty="0">
                <a:solidFill>
                  <a:schemeClr val="accent1"/>
                </a:solidFill>
                <a:latin typeface="Arial Unicode MS" pitchFamily="34" charset="-128"/>
              </a:rPr>
              <a:t>”</a:t>
            </a:r>
            <a:r>
              <a:rPr lang="en-US" dirty="0">
                <a:solidFill>
                  <a:schemeClr val="accent1"/>
                </a:solidFill>
              </a:rPr>
              <a:t> Christian</a:t>
            </a:r>
            <a:r>
              <a:rPr lang="en-US" dirty="0"/>
              <a:t>, accept divine intervention, miracles, etc.): </a:t>
            </a:r>
          </a:p>
          <a:p>
            <a:pPr marL="914400" lvl="1" indent="-457200">
              <a:buFontTx/>
              <a:buChar char="•"/>
            </a:pPr>
            <a:r>
              <a:rPr lang="en-US" dirty="0"/>
              <a:t>Meaning (religious, moral, etc.) grounded in historicity.  </a:t>
            </a:r>
          </a:p>
          <a:p>
            <a:pPr marL="914400" lvl="1" indent="-457200">
              <a:buFontTx/>
              <a:buChar char="•"/>
            </a:pPr>
            <a:r>
              <a:rPr lang="en-US" dirty="0"/>
              <a:t>Authorial intention matters.</a:t>
            </a:r>
            <a:br>
              <a:rPr lang="en-US" dirty="0"/>
            </a:br>
            <a:endParaRPr lang="en-US" dirty="0"/>
          </a:p>
          <a:p>
            <a:pPr marL="914400" lvl="1" indent="-457200">
              <a:lnSpc>
                <a:spcPct val="75000"/>
              </a:lnSpc>
            </a:pPr>
            <a:r>
              <a:rPr lang="en-US" sz="2400" dirty="0"/>
              <a:t>(Note: interpretation, although </a:t>
            </a:r>
            <a:r>
              <a:rPr lang="en-US" sz="2400" dirty="0">
                <a:latin typeface="Arial Unicode MS" pitchFamily="34" charset="-128"/>
              </a:rPr>
              <a:t>“</a:t>
            </a:r>
            <a:r>
              <a:rPr lang="en-US" sz="2400" dirty="0"/>
              <a:t>privatized</a:t>
            </a:r>
            <a:r>
              <a:rPr lang="en-US" sz="2400" dirty="0">
                <a:latin typeface="Arial Unicode MS" pitchFamily="34" charset="-128"/>
              </a:rPr>
              <a:t>”</a:t>
            </a:r>
            <a:r>
              <a:rPr lang="en-US" sz="2400" dirty="0"/>
              <a:t> for Protestants tends to be governed by systematized, propositional, theological statements.)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81000" y="457200"/>
            <a:ext cx="8305800" cy="6070600"/>
          </a:xfrm>
          <a:prstGeom prst="rect">
            <a:avLst/>
          </a:prstGeom>
          <a:noFill/>
          <a:ln w="9525">
            <a:noFill/>
            <a:miter lim="800000"/>
            <a:headEnd/>
            <a:tailEnd/>
          </a:ln>
        </p:spPr>
        <p:txBody>
          <a:bodyPr>
            <a:spAutoFit/>
          </a:bodyPr>
          <a:lstStyle/>
          <a:p>
            <a:pPr marL="457200" indent="-457200"/>
            <a:r>
              <a:rPr lang="en-US" dirty="0"/>
              <a:t>2.	</a:t>
            </a:r>
            <a:r>
              <a:rPr lang="en-US" u="sng" dirty="0"/>
              <a:t>From contrasting world views</a:t>
            </a:r>
            <a:r>
              <a:rPr lang="en-US" dirty="0"/>
              <a:t> (rejects divine intervention </a:t>
            </a:r>
            <a:r>
              <a:rPr lang="en-US" dirty="0" smtClean="0"/>
              <a:t>and </a:t>
            </a:r>
            <a:r>
              <a:rPr lang="en-US" dirty="0"/>
              <a:t>sees little historicity)</a:t>
            </a:r>
          </a:p>
          <a:p>
            <a:pPr marL="914400" lvl="1" indent="-457200">
              <a:buFontTx/>
              <a:buAutoNum type="alphaLcParenR"/>
            </a:pPr>
            <a:r>
              <a:rPr lang="en-US" dirty="0" smtClean="0">
                <a:solidFill>
                  <a:schemeClr val="accent1"/>
                </a:solidFill>
                <a:latin typeface="Arial Unicode MS" pitchFamily="34" charset="-128"/>
              </a:rPr>
              <a:t>“</a:t>
            </a:r>
            <a:r>
              <a:rPr lang="en-US" dirty="0" smtClean="0">
                <a:solidFill>
                  <a:schemeClr val="accent1"/>
                </a:solidFill>
              </a:rPr>
              <a:t>Liberal” Christian </a:t>
            </a:r>
            <a:r>
              <a:rPr lang="en-US" dirty="0">
                <a:solidFill>
                  <a:schemeClr val="accent1"/>
                </a:solidFill>
              </a:rPr>
              <a:t>view</a:t>
            </a:r>
            <a:r>
              <a:rPr lang="en-US" dirty="0"/>
              <a:t/>
            </a:r>
            <a:br>
              <a:rPr lang="en-US" dirty="0"/>
            </a:br>
            <a:r>
              <a:rPr lang="en-US" dirty="0"/>
              <a:t>Seeks meaning by bridging world-view gap: </a:t>
            </a:r>
          </a:p>
          <a:p>
            <a:pPr marL="1371600" lvl="2" indent="-457200">
              <a:buFontTx/>
              <a:buAutoNum type="arabicParenR"/>
            </a:pPr>
            <a:r>
              <a:rPr lang="en-US" dirty="0"/>
              <a:t>accommodation to modern culture </a:t>
            </a:r>
          </a:p>
          <a:p>
            <a:pPr marL="1371600" lvl="2" indent="-457200">
              <a:buFontTx/>
              <a:buAutoNum type="arabicParenR"/>
            </a:pPr>
            <a:r>
              <a:rPr lang="en-US" dirty="0"/>
              <a:t>demythologizing</a:t>
            </a:r>
          </a:p>
          <a:p>
            <a:pPr marL="1371600" lvl="2" indent="-457200">
              <a:buFontTx/>
              <a:buAutoNum type="arabicParenR"/>
            </a:pPr>
            <a:r>
              <a:rPr lang="en-US" dirty="0"/>
              <a:t>evolutionary religious process.</a:t>
            </a:r>
          </a:p>
          <a:p>
            <a:pPr marL="914400" lvl="1" indent="-457200"/>
            <a:r>
              <a:rPr lang="en-US" dirty="0"/>
              <a:t>  Authorial intention or </a:t>
            </a:r>
            <a:r>
              <a:rPr lang="en-US" dirty="0">
                <a:latin typeface="Arial Unicode MS" pitchFamily="34" charset="-128"/>
              </a:rPr>
              <a:t>“</a:t>
            </a:r>
            <a:r>
              <a:rPr lang="en-US" dirty="0"/>
              <a:t>spirit</a:t>
            </a:r>
            <a:r>
              <a:rPr lang="en-US" dirty="0">
                <a:latin typeface="Arial Unicode MS" pitchFamily="34" charset="-128"/>
              </a:rPr>
              <a:t>”</a:t>
            </a:r>
            <a:r>
              <a:rPr lang="en-US" dirty="0"/>
              <a:t> matters to some degree.)</a:t>
            </a:r>
            <a:br>
              <a:rPr lang="en-US" dirty="0"/>
            </a:br>
            <a:endParaRPr lang="en-US" dirty="0"/>
          </a:p>
          <a:p>
            <a:pPr marL="457200" indent="-457200"/>
            <a:r>
              <a:rPr lang="en-US" dirty="0"/>
              <a:t>    </a:t>
            </a:r>
            <a:r>
              <a:rPr lang="en-US" dirty="0">
                <a:solidFill>
                  <a:schemeClr val="accent1"/>
                </a:solidFill>
              </a:rPr>
              <a:t> b)  Non-religious view</a:t>
            </a:r>
          </a:p>
          <a:p>
            <a:pPr marL="1371600" lvl="2" indent="-457200"/>
            <a:r>
              <a:rPr lang="en-US" dirty="0"/>
              <a:t>Texts as historical artifacts/sources for </a:t>
            </a:r>
            <a:r>
              <a:rPr lang="en-US" dirty="0" smtClean="0"/>
              <a:t>academic study of </a:t>
            </a:r>
            <a:r>
              <a:rPr lang="en-US" dirty="0"/>
              <a:t>the religions/cultures of Israel, Judaism, and early Christianity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228600" y="228600"/>
            <a:ext cx="8458200" cy="6497638"/>
          </a:xfrm>
          <a:prstGeom prst="rect">
            <a:avLst/>
          </a:prstGeom>
          <a:noFill/>
          <a:ln w="9525">
            <a:noFill/>
            <a:miter lim="800000"/>
            <a:headEnd/>
            <a:tailEnd/>
          </a:ln>
        </p:spPr>
        <p:txBody>
          <a:bodyPr>
            <a:spAutoFit/>
          </a:bodyPr>
          <a:lstStyle/>
          <a:p>
            <a:pPr marL="457200" indent="-457200"/>
            <a:r>
              <a:rPr lang="en-US" b="1" dirty="0">
                <a:solidFill>
                  <a:srgbClr val="C00000"/>
                </a:solidFill>
              </a:rPr>
              <a:t>Text as </a:t>
            </a:r>
            <a:r>
              <a:rPr lang="en-US" b="1" dirty="0" smtClean="0">
                <a:solidFill>
                  <a:srgbClr val="C00000"/>
                </a:solidFill>
              </a:rPr>
              <a:t>Picture (World Within) </a:t>
            </a:r>
            <a:r>
              <a:rPr lang="en-US" dirty="0"/>
              <a:t>(literary artifact):</a:t>
            </a:r>
          </a:p>
          <a:p>
            <a:pPr marL="457200" indent="-457200"/>
            <a:r>
              <a:rPr lang="en-US" dirty="0"/>
              <a:t> </a:t>
            </a:r>
          </a:p>
          <a:p>
            <a:pPr marL="914400" lvl="1" indent="-457200">
              <a:buFontTx/>
              <a:buChar char="•"/>
            </a:pPr>
            <a:r>
              <a:rPr lang="en-US" dirty="0"/>
              <a:t>Looks at world of the text in and of itself</a:t>
            </a:r>
          </a:p>
          <a:p>
            <a:pPr marL="914400" lvl="1" indent="-457200">
              <a:buFontTx/>
              <a:buChar char="•"/>
            </a:pPr>
            <a:r>
              <a:rPr lang="en-US" dirty="0"/>
              <a:t>Meaning is text centered </a:t>
            </a:r>
            <a:r>
              <a:rPr lang="en-US" dirty="0">
                <a:latin typeface="Arial Unicode MS" pitchFamily="34" charset="-128"/>
              </a:rPr>
              <a:t>–</a:t>
            </a:r>
            <a:r>
              <a:rPr lang="en-US" dirty="0"/>
              <a:t> severed from past </a:t>
            </a:r>
          </a:p>
          <a:p>
            <a:pPr marL="914400" lvl="1" indent="-457200">
              <a:buFontTx/>
              <a:buChar char="•"/>
            </a:pPr>
            <a:r>
              <a:rPr lang="en-US" dirty="0"/>
              <a:t>Creates a gap between authorial intention and reader</a:t>
            </a:r>
            <a:r>
              <a:rPr lang="en-US" dirty="0">
                <a:latin typeface="Arial Unicode MS" pitchFamily="34" charset="-128"/>
              </a:rPr>
              <a:t>’</a:t>
            </a:r>
            <a:r>
              <a:rPr lang="en-US" dirty="0"/>
              <a:t>s encounter with the text (</a:t>
            </a:r>
            <a:r>
              <a:rPr lang="en-US" dirty="0">
                <a:latin typeface="Arial Unicode MS" pitchFamily="34" charset="-128"/>
              </a:rPr>
              <a:t>“</a:t>
            </a:r>
            <a:r>
              <a:rPr lang="en-US" b="1" dirty="0">
                <a:solidFill>
                  <a:schemeClr val="accent1"/>
                </a:solidFill>
              </a:rPr>
              <a:t>intentional fallacy</a:t>
            </a:r>
            <a:r>
              <a:rPr lang="en-US" dirty="0">
                <a:latin typeface="Arial Unicode MS" pitchFamily="34" charset="-128"/>
              </a:rPr>
              <a:t>”</a:t>
            </a:r>
            <a:r>
              <a:rPr lang="en-US" dirty="0"/>
              <a:t>)</a:t>
            </a:r>
          </a:p>
          <a:p>
            <a:pPr marL="457200" indent="-457200"/>
            <a:r>
              <a:rPr lang="en-US" dirty="0">
                <a:solidFill>
                  <a:srgbClr val="C00000"/>
                </a:solidFill>
              </a:rPr>
              <a:t>1) </a:t>
            </a:r>
            <a:r>
              <a:rPr lang="en-US" u="sng" dirty="0">
                <a:solidFill>
                  <a:srgbClr val="C00000"/>
                </a:solidFill>
              </a:rPr>
              <a:t>Formalism</a:t>
            </a:r>
            <a:r>
              <a:rPr lang="en-US" dirty="0">
                <a:solidFill>
                  <a:schemeClr val="accent1"/>
                </a:solidFill>
              </a:rPr>
              <a:t>:</a:t>
            </a:r>
            <a:r>
              <a:rPr lang="en-US" dirty="0"/>
              <a:t> </a:t>
            </a:r>
          </a:p>
          <a:p>
            <a:pPr marL="914400" lvl="1" indent="-457200"/>
            <a:r>
              <a:rPr lang="en-US" dirty="0"/>
              <a:t>a) seeks an appreciation of the whole, </a:t>
            </a:r>
            <a:r>
              <a:rPr lang="en-US" dirty="0">
                <a:latin typeface="Arial Unicode MS" pitchFamily="34" charset="-128"/>
              </a:rPr>
              <a:t>“</a:t>
            </a:r>
            <a:r>
              <a:rPr lang="en-US" dirty="0"/>
              <a:t>art for art</a:t>
            </a:r>
            <a:r>
              <a:rPr lang="en-US" dirty="0">
                <a:latin typeface="Arial Unicode MS" pitchFamily="34" charset="-128"/>
              </a:rPr>
              <a:t>’</a:t>
            </a:r>
            <a:r>
              <a:rPr lang="en-US" dirty="0"/>
              <a:t>s sake</a:t>
            </a:r>
            <a:r>
              <a:rPr lang="en-US" dirty="0">
                <a:latin typeface="Arial Unicode MS" pitchFamily="34" charset="-128"/>
              </a:rPr>
              <a:t>”</a:t>
            </a:r>
            <a:r>
              <a:rPr lang="en-US" dirty="0"/>
              <a:t>  (</a:t>
            </a:r>
            <a:r>
              <a:rPr lang="en-US" i="1" dirty="0"/>
              <a:t>belles </a:t>
            </a:r>
            <a:r>
              <a:rPr lang="en-US" i="1" dirty="0" err="1"/>
              <a:t>lettres</a:t>
            </a:r>
            <a:r>
              <a:rPr lang="en-US" dirty="0"/>
              <a:t>);</a:t>
            </a:r>
          </a:p>
          <a:p>
            <a:pPr marL="914400" lvl="1" indent="-457200"/>
            <a:r>
              <a:rPr lang="en-US" dirty="0"/>
              <a:t>b) sees the experience with the text as the realm of meaning.</a:t>
            </a:r>
          </a:p>
          <a:p>
            <a:pPr marL="457200" indent="-457200"/>
            <a:r>
              <a:rPr lang="en-US" dirty="0">
                <a:solidFill>
                  <a:srgbClr val="C00000"/>
                </a:solidFill>
              </a:rPr>
              <a:t>2) </a:t>
            </a:r>
            <a:r>
              <a:rPr lang="en-US" u="sng" dirty="0">
                <a:solidFill>
                  <a:srgbClr val="C00000"/>
                </a:solidFill>
              </a:rPr>
              <a:t>Structuralism</a:t>
            </a:r>
            <a:r>
              <a:rPr lang="en-US" dirty="0"/>
              <a:t>: seeks to find meaning in the </a:t>
            </a:r>
            <a:r>
              <a:rPr lang="en-US" dirty="0">
                <a:latin typeface="Arial Unicode MS" pitchFamily="34" charset="-128"/>
              </a:rPr>
              <a:t>“</a:t>
            </a:r>
            <a:r>
              <a:rPr lang="en-US" dirty="0"/>
              <a:t>deep</a:t>
            </a:r>
            <a:r>
              <a:rPr lang="en-US" dirty="0">
                <a:latin typeface="Arial Unicode MS" pitchFamily="34" charset="-128"/>
              </a:rPr>
              <a:t>”</a:t>
            </a:r>
            <a:r>
              <a:rPr lang="en-US" dirty="0"/>
              <a:t> structures of the texts, how its </a:t>
            </a:r>
            <a:r>
              <a:rPr lang="en-US" dirty="0">
                <a:latin typeface="Arial Unicode MS" pitchFamily="34" charset="-128"/>
              </a:rPr>
              <a:t>“</a:t>
            </a:r>
            <a:r>
              <a:rPr lang="en-US" dirty="0"/>
              <a:t>grammar</a:t>
            </a:r>
            <a:r>
              <a:rPr lang="en-US" dirty="0">
                <a:latin typeface="Arial Unicode MS" pitchFamily="34" charset="-128"/>
              </a:rPr>
              <a:t>”</a:t>
            </a:r>
            <a:r>
              <a:rPr lang="en-US" dirty="0"/>
              <a:t> reflects human religious nature.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81000" y="152400"/>
            <a:ext cx="8382000" cy="6497638"/>
          </a:xfrm>
          <a:prstGeom prst="rect">
            <a:avLst/>
          </a:prstGeom>
          <a:noFill/>
          <a:ln w="9525">
            <a:noFill/>
            <a:miter lim="800000"/>
            <a:headEnd/>
            <a:tailEnd/>
          </a:ln>
        </p:spPr>
        <p:txBody>
          <a:bodyPr>
            <a:spAutoFit/>
          </a:bodyPr>
          <a:lstStyle/>
          <a:p>
            <a:pPr marL="457200" indent="-457200"/>
            <a:r>
              <a:rPr lang="en-US" b="1" dirty="0">
                <a:solidFill>
                  <a:schemeClr val="accent2"/>
                </a:solidFill>
              </a:rPr>
              <a:t>Text as </a:t>
            </a:r>
            <a:r>
              <a:rPr lang="en-US" b="1" dirty="0" smtClean="0">
                <a:solidFill>
                  <a:schemeClr val="accent2"/>
                </a:solidFill>
              </a:rPr>
              <a:t>Mirror (World in Front) </a:t>
            </a:r>
            <a:r>
              <a:rPr lang="en-US" dirty="0"/>
              <a:t>(reader</a:t>
            </a:r>
            <a:r>
              <a:rPr lang="en-US" dirty="0">
                <a:latin typeface="Arial Unicode MS" pitchFamily="34" charset="-128"/>
              </a:rPr>
              <a:t>’</a:t>
            </a:r>
            <a:r>
              <a:rPr lang="en-US" dirty="0"/>
              <a:t>s artifact): </a:t>
            </a:r>
          </a:p>
          <a:p>
            <a:pPr marL="457200" indent="-457200"/>
            <a:endParaRPr lang="en-US" dirty="0"/>
          </a:p>
          <a:p>
            <a:pPr marL="457200" indent="-457200">
              <a:buFontTx/>
              <a:buChar char="•"/>
            </a:pPr>
            <a:r>
              <a:rPr lang="en-US" dirty="0"/>
              <a:t>Looks at world of reader.  </a:t>
            </a:r>
          </a:p>
          <a:p>
            <a:pPr marL="457200" indent="-457200">
              <a:buFontTx/>
              <a:buChar char="•"/>
            </a:pPr>
            <a:r>
              <a:rPr lang="en-US" dirty="0">
                <a:latin typeface="Arial Unicode MS" pitchFamily="34" charset="-128"/>
              </a:rPr>
              <a:t>“</a:t>
            </a:r>
            <a:r>
              <a:rPr lang="en-US" dirty="0"/>
              <a:t>Meaning</a:t>
            </a:r>
            <a:r>
              <a:rPr lang="en-US" dirty="0">
                <a:latin typeface="Arial Unicode MS" pitchFamily="34" charset="-128"/>
              </a:rPr>
              <a:t>”</a:t>
            </a:r>
            <a:r>
              <a:rPr lang="en-US" dirty="0"/>
              <a:t> is reader centered and severed from a referential text (</a:t>
            </a:r>
            <a:r>
              <a:rPr lang="en-US" dirty="0">
                <a:latin typeface="Arial Unicode MS" pitchFamily="34" charset="-128"/>
              </a:rPr>
              <a:t>“</a:t>
            </a:r>
            <a:r>
              <a:rPr lang="en-US" dirty="0">
                <a:solidFill>
                  <a:srgbClr val="C00000"/>
                </a:solidFill>
              </a:rPr>
              <a:t>referential fallacy</a:t>
            </a:r>
            <a:r>
              <a:rPr lang="en-US" dirty="0">
                <a:latin typeface="Arial Unicode MS" pitchFamily="34" charset="-128"/>
              </a:rPr>
              <a:t>”</a:t>
            </a:r>
            <a:r>
              <a:rPr lang="en-US" dirty="0"/>
              <a:t>).  </a:t>
            </a:r>
          </a:p>
          <a:p>
            <a:pPr marL="457200" indent="-457200">
              <a:buFontTx/>
              <a:buChar char="•"/>
            </a:pPr>
            <a:r>
              <a:rPr lang="en-US" dirty="0"/>
              <a:t>No stability of meaning in a historical context, author, or even in the text itself.  </a:t>
            </a:r>
          </a:p>
          <a:p>
            <a:pPr marL="457200" indent="-457200">
              <a:buFontTx/>
              <a:buChar char="•"/>
            </a:pPr>
            <a:r>
              <a:rPr lang="en-US" dirty="0"/>
              <a:t>The text and reader reflect each other.  </a:t>
            </a:r>
          </a:p>
          <a:p>
            <a:pPr marL="457200" indent="-457200">
              <a:buFontTx/>
              <a:buChar char="•"/>
            </a:pPr>
            <a:r>
              <a:rPr lang="en-US" dirty="0"/>
              <a:t>Meaning is constructed by inner experiences and assumptions of the readers, as well as the external cultural and social worlds.</a:t>
            </a:r>
          </a:p>
          <a:p>
            <a:pPr marL="457200" indent="-457200"/>
            <a:endParaRPr lang="en-US" dirty="0"/>
          </a:p>
          <a:p>
            <a:pPr marL="457200" indent="-457200"/>
            <a:r>
              <a:rPr lang="en-US" u="sng" dirty="0">
                <a:solidFill>
                  <a:schemeClr val="accent2"/>
                </a:solidFill>
              </a:rPr>
              <a:t>Deconstruction</a:t>
            </a:r>
            <a:r>
              <a:rPr lang="en-US" dirty="0">
                <a:solidFill>
                  <a:schemeClr val="accent2"/>
                </a:solidFill>
              </a:rPr>
              <a:t> </a:t>
            </a:r>
            <a:r>
              <a:rPr lang="en-US" dirty="0"/>
              <a:t>and</a:t>
            </a:r>
            <a:r>
              <a:rPr lang="en-US" dirty="0">
                <a:solidFill>
                  <a:schemeClr val="accent1"/>
                </a:solidFill>
              </a:rPr>
              <a:t> </a:t>
            </a:r>
            <a:r>
              <a:rPr lang="en-US" u="sng" dirty="0">
                <a:solidFill>
                  <a:schemeClr val="accent2"/>
                </a:solidFill>
              </a:rPr>
              <a:t>Post-structuralism</a:t>
            </a:r>
            <a:r>
              <a:rPr lang="en-US" dirty="0"/>
              <a:t>: tend to focus on power strategies involved in textual interpretation &amp; to promote advocacy readings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381000" y="381000"/>
            <a:ext cx="8305800" cy="5048250"/>
          </a:xfrm>
          <a:prstGeom prst="rect">
            <a:avLst/>
          </a:prstGeom>
          <a:noFill/>
          <a:ln w="9525">
            <a:noFill/>
            <a:miter lim="800000"/>
            <a:headEnd/>
            <a:tailEnd/>
          </a:ln>
        </p:spPr>
        <p:txBody>
          <a:bodyPr>
            <a:spAutoFit/>
          </a:bodyPr>
          <a:lstStyle/>
          <a:p>
            <a:pPr marL="457200" indent="-457200">
              <a:spcBef>
                <a:spcPct val="50000"/>
              </a:spcBef>
            </a:pPr>
            <a:r>
              <a:rPr lang="en-US" b="1"/>
              <a:t>Resulting </a:t>
            </a:r>
            <a:r>
              <a:rPr lang="en-US" b="1">
                <a:latin typeface="Arial Unicode MS" pitchFamily="34" charset="-128"/>
              </a:rPr>
              <a:t>“</a:t>
            </a:r>
            <a:r>
              <a:rPr lang="en-US" b="1"/>
              <a:t>Issues</a:t>
            </a:r>
            <a:r>
              <a:rPr lang="en-US" b="1">
                <a:latin typeface="Arial Unicode MS" pitchFamily="34" charset="-128"/>
              </a:rPr>
              <a:t>”</a:t>
            </a:r>
            <a:r>
              <a:rPr lang="en-US" b="1"/>
              <a:t> of Critical Interpretation</a:t>
            </a:r>
          </a:p>
          <a:p>
            <a:pPr marL="457200" indent="-457200">
              <a:spcBef>
                <a:spcPct val="50000"/>
              </a:spcBef>
            </a:pPr>
            <a:r>
              <a:rPr lang="en-US" u="sng">
                <a:solidFill>
                  <a:schemeClr val="accent1"/>
                </a:solidFill>
              </a:rPr>
              <a:t>Christian arena</a:t>
            </a:r>
            <a:r>
              <a:rPr lang="en-US">
                <a:solidFill>
                  <a:schemeClr val="accent1"/>
                </a:solidFill>
              </a:rPr>
              <a:t>:</a:t>
            </a:r>
          </a:p>
          <a:p>
            <a:pPr marL="457200" indent="-457200">
              <a:spcBef>
                <a:spcPct val="50000"/>
              </a:spcBef>
              <a:buFontTx/>
              <a:buChar char="•"/>
            </a:pPr>
            <a:r>
              <a:rPr lang="en-US"/>
              <a:t>Text is sometimes viewed as static object of study</a:t>
            </a:r>
          </a:p>
          <a:p>
            <a:pPr marL="457200" indent="-457200">
              <a:spcBef>
                <a:spcPct val="50000"/>
              </a:spcBef>
            </a:pPr>
            <a:r>
              <a:rPr lang="en-US" u="sng">
                <a:solidFill>
                  <a:schemeClr val="accent1"/>
                </a:solidFill>
              </a:rPr>
              <a:t>Secular arena</a:t>
            </a:r>
            <a:r>
              <a:rPr lang="en-US">
                <a:solidFill>
                  <a:schemeClr val="accent1"/>
                </a:solidFill>
              </a:rPr>
              <a:t>:</a:t>
            </a:r>
          </a:p>
          <a:p>
            <a:pPr marL="457200" indent="-457200">
              <a:spcBef>
                <a:spcPct val="50000"/>
              </a:spcBef>
              <a:buFontTx/>
              <a:buChar char="•"/>
            </a:pPr>
            <a:r>
              <a:rPr lang="en-US"/>
              <a:t>Text is increasingly divorced from its historical context and from authorial intention</a:t>
            </a:r>
          </a:p>
          <a:p>
            <a:pPr marL="457200" indent="-457200">
              <a:spcBef>
                <a:spcPct val="50000"/>
              </a:spcBef>
              <a:buFontTx/>
              <a:buChar char="•"/>
            </a:pPr>
            <a:r>
              <a:rPr lang="en-US">
                <a:latin typeface="Arial Unicode MS" pitchFamily="34" charset="-128"/>
              </a:rPr>
              <a:t>“</a:t>
            </a:r>
            <a:r>
              <a:rPr lang="en-US"/>
              <a:t>Meaning</a:t>
            </a:r>
            <a:r>
              <a:rPr lang="en-US">
                <a:latin typeface="Arial Unicode MS" pitchFamily="34" charset="-128"/>
              </a:rPr>
              <a:t>”</a:t>
            </a:r>
            <a:r>
              <a:rPr lang="en-US"/>
              <a:t> is mere construct of reader and culture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04800" y="304800"/>
            <a:ext cx="8610600" cy="5816977"/>
          </a:xfrm>
          <a:prstGeom prst="rect">
            <a:avLst/>
          </a:prstGeom>
          <a:noFill/>
          <a:ln w="9525">
            <a:noFill/>
            <a:miter lim="800000"/>
            <a:headEnd/>
            <a:tailEnd/>
          </a:ln>
        </p:spPr>
        <p:txBody>
          <a:bodyPr>
            <a:spAutoFit/>
          </a:bodyPr>
          <a:lstStyle/>
          <a:p>
            <a:pPr marL="457200" indent="-457200"/>
            <a:r>
              <a:rPr lang="en-US" sz="3600" b="1" dirty="0"/>
              <a:t>Introduction</a:t>
            </a:r>
          </a:p>
          <a:p>
            <a:pPr marL="457200" indent="-457200"/>
            <a:r>
              <a:rPr lang="en-US" b="1" dirty="0"/>
              <a:t>A.	Theses: For sound biblical interpretation</a:t>
            </a:r>
          </a:p>
          <a:p>
            <a:pPr marL="457200" indent="-457200"/>
            <a:endParaRPr lang="en-US" b="1" dirty="0"/>
          </a:p>
          <a:p>
            <a:pPr marL="457200" indent="-457200">
              <a:buFontTx/>
              <a:buAutoNum type="arabicPeriod"/>
            </a:pPr>
            <a:r>
              <a:rPr lang="en-US" dirty="0"/>
              <a:t>We need to </a:t>
            </a:r>
            <a:r>
              <a:rPr lang="en-US" u="sng" dirty="0"/>
              <a:t>interpret the biblical literature within the scope of the process of communication</a:t>
            </a:r>
            <a:r>
              <a:rPr lang="en-US" dirty="0"/>
              <a:t>.</a:t>
            </a:r>
            <a:br>
              <a:rPr lang="en-US" dirty="0"/>
            </a:br>
            <a:endParaRPr lang="en-US" dirty="0"/>
          </a:p>
          <a:p>
            <a:pPr marL="457200" indent="-457200">
              <a:buFontTx/>
              <a:buAutoNum type="arabicPeriod"/>
            </a:pPr>
            <a:r>
              <a:rPr lang="en-US" dirty="0"/>
              <a:t>We </a:t>
            </a:r>
            <a:r>
              <a:rPr lang="en-US" dirty="0" smtClean="0"/>
              <a:t>need to be aware of:</a:t>
            </a:r>
          </a:p>
          <a:p>
            <a:r>
              <a:rPr lang="en-US" dirty="0" smtClean="0"/>
              <a:t>    </a:t>
            </a:r>
            <a:r>
              <a:rPr lang="en-US" dirty="0" smtClean="0">
                <a:solidFill>
                  <a:srgbClr val="C00000"/>
                </a:solidFill>
              </a:rPr>
              <a:t>a</a:t>
            </a:r>
            <a:r>
              <a:rPr lang="en-US" dirty="0">
                <a:solidFill>
                  <a:srgbClr val="C00000"/>
                </a:solidFill>
              </a:rPr>
              <a:t>) </a:t>
            </a:r>
            <a:r>
              <a:rPr lang="en-US" dirty="0" smtClean="0">
                <a:solidFill>
                  <a:srgbClr val="C00000"/>
                </a:solidFill>
              </a:rPr>
              <a:t>the </a:t>
            </a:r>
            <a:r>
              <a:rPr lang="en-US" dirty="0">
                <a:solidFill>
                  <a:srgbClr val="C00000"/>
                </a:solidFill>
              </a:rPr>
              <a:t>modernist temptation </a:t>
            </a:r>
            <a:r>
              <a:rPr lang="en-US" dirty="0" smtClean="0">
                <a:solidFill>
                  <a:srgbClr val="C00000"/>
                </a:solidFill>
              </a:rPr>
              <a:t>to reduce </a:t>
            </a:r>
            <a:r>
              <a:rPr lang="en-US" dirty="0">
                <a:solidFill>
                  <a:srgbClr val="C00000"/>
                </a:solidFill>
              </a:rPr>
              <a:t>“meaning” </a:t>
            </a:r>
            <a:r>
              <a:rPr lang="en-US" dirty="0" smtClean="0">
                <a:solidFill>
                  <a:srgbClr val="C00000"/>
                </a:solidFill>
              </a:rPr>
              <a:t>to</a:t>
            </a:r>
            <a:br>
              <a:rPr lang="en-US" dirty="0" smtClean="0">
                <a:solidFill>
                  <a:srgbClr val="C00000"/>
                </a:solidFill>
              </a:rPr>
            </a:br>
            <a:r>
              <a:rPr lang="en-US" dirty="0" smtClean="0">
                <a:solidFill>
                  <a:srgbClr val="C00000"/>
                </a:solidFill>
              </a:rPr>
              <a:t>        </a:t>
            </a:r>
            <a:r>
              <a:rPr lang="en-US" dirty="0">
                <a:solidFill>
                  <a:srgbClr val="C00000"/>
                </a:solidFill>
              </a:rPr>
              <a:t>static propositional truth</a:t>
            </a:r>
            <a:r>
              <a:rPr lang="en-US" dirty="0"/>
              <a:t>, </a:t>
            </a:r>
            <a:br>
              <a:rPr lang="en-US" dirty="0"/>
            </a:br>
            <a:r>
              <a:rPr lang="en-US" dirty="0"/>
              <a:t>    </a:t>
            </a:r>
            <a:r>
              <a:rPr lang="en-US" dirty="0">
                <a:solidFill>
                  <a:schemeClr val="accent1"/>
                </a:solidFill>
              </a:rPr>
              <a:t>b) </a:t>
            </a:r>
            <a:r>
              <a:rPr lang="en-US" dirty="0" smtClean="0">
                <a:solidFill>
                  <a:schemeClr val="accent1"/>
                </a:solidFill>
              </a:rPr>
              <a:t>the </a:t>
            </a:r>
            <a:r>
              <a:rPr lang="en-US" dirty="0">
                <a:solidFill>
                  <a:schemeClr val="accent1"/>
                </a:solidFill>
              </a:rPr>
              <a:t>postmodern extreme of </a:t>
            </a:r>
            <a:r>
              <a:rPr lang="en-US" dirty="0" smtClean="0">
                <a:solidFill>
                  <a:schemeClr val="accent1"/>
                </a:solidFill>
              </a:rPr>
              <a:t>reducing </a:t>
            </a:r>
            <a:r>
              <a:rPr lang="en-US" dirty="0">
                <a:solidFill>
                  <a:schemeClr val="accent1"/>
                </a:solidFill>
              </a:rPr>
              <a:t>meaning </a:t>
            </a:r>
            <a:r>
              <a:rPr lang="en-US" dirty="0" smtClean="0">
                <a:solidFill>
                  <a:schemeClr val="accent1"/>
                </a:solidFill>
              </a:rPr>
              <a:t>to</a:t>
            </a:r>
            <a:br>
              <a:rPr lang="en-US" dirty="0" smtClean="0">
                <a:solidFill>
                  <a:schemeClr val="accent1"/>
                </a:solidFill>
              </a:rPr>
            </a:br>
            <a:r>
              <a:rPr lang="en-US" dirty="0" smtClean="0">
                <a:solidFill>
                  <a:schemeClr val="accent1"/>
                </a:solidFill>
              </a:rPr>
              <a:t>        </a:t>
            </a:r>
            <a:r>
              <a:rPr lang="en-US" dirty="0">
                <a:solidFill>
                  <a:schemeClr val="accent1"/>
                </a:solidFill>
                <a:latin typeface="Arial Unicode MS" pitchFamily="34" charset="-128"/>
              </a:rPr>
              <a:t>“</a:t>
            </a:r>
            <a:r>
              <a:rPr lang="en-US" dirty="0">
                <a:solidFill>
                  <a:schemeClr val="accent1"/>
                </a:solidFill>
              </a:rPr>
              <a:t>constructed</a:t>
            </a:r>
            <a:r>
              <a:rPr lang="en-US" dirty="0">
                <a:solidFill>
                  <a:schemeClr val="accent1"/>
                </a:solidFill>
                <a:latin typeface="Arial Unicode MS" pitchFamily="34" charset="-128"/>
              </a:rPr>
              <a:t> </a:t>
            </a:r>
            <a:r>
              <a:rPr lang="en-US" dirty="0" smtClean="0">
                <a:solidFill>
                  <a:schemeClr val="accent1"/>
                </a:solidFill>
                <a:latin typeface="Arial Unicode MS" pitchFamily="34" charset="-128"/>
              </a:rPr>
              <a:t>truth</a:t>
            </a:r>
            <a:r>
              <a:rPr lang="en-US" dirty="0" smtClean="0">
                <a:solidFill>
                  <a:schemeClr val="accent1"/>
                </a:solidFill>
              </a:rPr>
              <a:t>,” and</a:t>
            </a:r>
          </a:p>
          <a:p>
            <a:r>
              <a:rPr lang="en-US" dirty="0"/>
              <a:t> </a:t>
            </a:r>
            <a:r>
              <a:rPr lang="en-US" dirty="0" smtClean="0"/>
              <a:t>   </a:t>
            </a:r>
            <a:r>
              <a:rPr lang="en-US" dirty="0" smtClean="0">
                <a:solidFill>
                  <a:schemeClr val="accent2"/>
                </a:solidFill>
              </a:rPr>
              <a:t>c) the “literalistic” approach that ignores the</a:t>
            </a:r>
            <a:br>
              <a:rPr lang="en-US" dirty="0" smtClean="0">
                <a:solidFill>
                  <a:schemeClr val="accent2"/>
                </a:solidFill>
              </a:rPr>
            </a:br>
            <a:r>
              <a:rPr lang="en-US" dirty="0" smtClean="0">
                <a:solidFill>
                  <a:schemeClr val="accent2"/>
                </a:solidFill>
              </a:rPr>
              <a:t>        original communicative context. </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381000" y="304800"/>
            <a:ext cx="8382000" cy="4208463"/>
          </a:xfrm>
          <a:prstGeom prst="rect">
            <a:avLst/>
          </a:prstGeom>
          <a:noFill/>
          <a:ln w="9525">
            <a:noFill/>
            <a:miter lim="800000"/>
            <a:headEnd/>
            <a:tailEnd/>
          </a:ln>
        </p:spPr>
        <p:txBody>
          <a:bodyPr>
            <a:spAutoFit/>
          </a:bodyPr>
          <a:lstStyle/>
          <a:p>
            <a:pPr>
              <a:spcBef>
                <a:spcPct val="50000"/>
              </a:spcBef>
            </a:pPr>
            <a:r>
              <a:rPr kumimoji="1" lang="en-US" sz="4000"/>
              <a:t>II.	 </a:t>
            </a:r>
            <a:r>
              <a:rPr lang="en-US" sz="4000"/>
              <a:t>Process of Communication:</a:t>
            </a:r>
            <a:r>
              <a:rPr kumimoji="1" lang="en-US" sz="4000"/>
              <a:t> </a:t>
            </a:r>
            <a:br>
              <a:rPr kumimoji="1" lang="en-US" sz="4000"/>
            </a:br>
            <a:r>
              <a:rPr kumimoji="1" lang="en-US" sz="4000"/>
              <a:t>       Vertical Axis       </a:t>
            </a:r>
            <a:br>
              <a:rPr kumimoji="1" lang="en-US" sz="4000"/>
            </a:br>
            <a:r>
              <a:rPr kumimoji="1" lang="en-US" sz="4000"/>
              <a:t>	</a:t>
            </a:r>
          </a:p>
          <a:p>
            <a:pPr>
              <a:spcBef>
                <a:spcPct val="50000"/>
              </a:spcBef>
            </a:pPr>
            <a:r>
              <a:rPr kumimoji="1" lang="en-US" sz="4000"/>
              <a:t>       </a:t>
            </a:r>
            <a:r>
              <a:rPr lang="en-US" sz="4000"/>
              <a:t>Addressing the surface issues</a:t>
            </a:r>
            <a:endParaRPr lang="en-US" sz="3600"/>
          </a:p>
          <a:p>
            <a:pPr>
              <a:spcBef>
                <a:spcPct val="50000"/>
              </a:spcBef>
            </a:pPr>
            <a:r>
              <a:rPr lang="en-US" sz="3600"/>
              <a:t/>
            </a:r>
            <a:br>
              <a:rPr lang="en-US" sz="3600"/>
            </a:br>
            <a:endParaRPr lang="en-US" sz="36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2"/>
          <p:cNvSpPr>
            <a:spLocks noChangeArrowheads="1"/>
          </p:cNvSpPr>
          <p:nvPr/>
        </p:nvSpPr>
        <p:spPr bwMode="auto">
          <a:xfrm>
            <a:off x="4038600" y="57150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Addressee</a:t>
            </a:r>
            <a:endParaRPr lang="en-US" sz="1800">
              <a:latin typeface="Times New Roman" pitchFamily="18" charset="0"/>
            </a:endParaRPr>
          </a:p>
        </p:txBody>
      </p:sp>
      <p:sp>
        <p:nvSpPr>
          <p:cNvPr id="23555" name="Oval 3"/>
          <p:cNvSpPr>
            <a:spLocks noChangeArrowheads="1"/>
          </p:cNvSpPr>
          <p:nvPr/>
        </p:nvSpPr>
        <p:spPr bwMode="auto">
          <a:xfrm>
            <a:off x="7924800" y="2819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Referent</a:t>
            </a:r>
            <a:endParaRPr lang="en-US" sz="1800">
              <a:latin typeface="Times New Roman" pitchFamily="18" charset="0"/>
            </a:endParaRPr>
          </a:p>
        </p:txBody>
      </p:sp>
      <p:sp>
        <p:nvSpPr>
          <p:cNvPr id="23556" name="Oval 4"/>
          <p:cNvSpPr>
            <a:spLocks noChangeArrowheads="1"/>
          </p:cNvSpPr>
          <p:nvPr/>
        </p:nvSpPr>
        <p:spPr bwMode="auto">
          <a:xfrm>
            <a:off x="152400" y="28956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Medium</a:t>
            </a:r>
          </a:p>
        </p:txBody>
      </p:sp>
      <p:sp>
        <p:nvSpPr>
          <p:cNvPr id="23557" name="Oval 5"/>
          <p:cNvSpPr>
            <a:spLocks noChangeArrowheads="1"/>
          </p:cNvSpPr>
          <p:nvPr/>
        </p:nvSpPr>
        <p:spPr bwMode="auto">
          <a:xfrm>
            <a:off x="4038600" y="152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Addresser</a:t>
            </a:r>
          </a:p>
        </p:txBody>
      </p:sp>
      <p:sp>
        <p:nvSpPr>
          <p:cNvPr id="75782" name="Rectangle 6"/>
          <p:cNvSpPr>
            <a:spLocks noChangeArrowheads="1"/>
          </p:cNvSpPr>
          <p:nvPr/>
        </p:nvSpPr>
        <p:spPr bwMode="auto">
          <a:xfrm>
            <a:off x="3200400" y="13716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intent</a:t>
            </a:r>
            <a:endParaRPr lang="en-US" sz="1800">
              <a:latin typeface="Times New Roman" pitchFamily="18" charset="0"/>
            </a:endParaRPr>
          </a:p>
        </p:txBody>
      </p:sp>
      <p:sp>
        <p:nvSpPr>
          <p:cNvPr id="75783" name="Rectangle 7"/>
          <p:cNvSpPr>
            <a:spLocks noChangeArrowheads="1"/>
          </p:cNvSpPr>
          <p:nvPr/>
        </p:nvSpPr>
        <p:spPr bwMode="auto">
          <a:xfrm>
            <a:off x="3200400" y="1981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strategy/“rules”</a:t>
            </a:r>
            <a:endParaRPr lang="en-US" sz="1800">
              <a:latin typeface="Times New Roman" pitchFamily="18" charset="0"/>
            </a:endParaRPr>
          </a:p>
        </p:txBody>
      </p:sp>
      <p:sp>
        <p:nvSpPr>
          <p:cNvPr id="75784" name="Rectangle 8"/>
          <p:cNvSpPr>
            <a:spLocks noChangeArrowheads="1"/>
          </p:cNvSpPr>
          <p:nvPr/>
        </p:nvSpPr>
        <p:spPr bwMode="auto">
          <a:xfrm>
            <a:off x="3200400" y="41910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Reading strategy/ “rules”</a:t>
            </a:r>
          </a:p>
        </p:txBody>
      </p:sp>
      <p:sp>
        <p:nvSpPr>
          <p:cNvPr id="75785" name="Rectangle 9"/>
          <p:cNvSpPr>
            <a:spLocks noChangeArrowheads="1"/>
          </p:cNvSpPr>
          <p:nvPr/>
        </p:nvSpPr>
        <p:spPr bwMode="auto">
          <a:xfrm>
            <a:off x="3200400" y="5029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impact</a:t>
            </a:r>
          </a:p>
        </p:txBody>
      </p:sp>
      <p:sp>
        <p:nvSpPr>
          <p:cNvPr id="75786" name="Rectangle 10"/>
          <p:cNvSpPr>
            <a:spLocks noChangeArrowheads="1"/>
          </p:cNvSpPr>
          <p:nvPr/>
        </p:nvSpPr>
        <p:spPr bwMode="auto">
          <a:xfrm>
            <a:off x="3200400" y="25908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Literary features</a:t>
            </a:r>
            <a:endParaRPr lang="en-US" sz="1800">
              <a:latin typeface="Times New Roman" pitchFamily="18" charset="0"/>
            </a:endParaRPr>
          </a:p>
        </p:txBody>
      </p:sp>
      <p:sp>
        <p:nvSpPr>
          <p:cNvPr id="23563" name="Line 11"/>
          <p:cNvSpPr>
            <a:spLocks noChangeShapeType="1"/>
          </p:cNvSpPr>
          <p:nvPr/>
        </p:nvSpPr>
        <p:spPr bwMode="auto">
          <a:xfrm>
            <a:off x="4648200" y="17526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3564" name="Line 12"/>
          <p:cNvSpPr>
            <a:spLocks noChangeShapeType="1"/>
          </p:cNvSpPr>
          <p:nvPr/>
        </p:nvSpPr>
        <p:spPr bwMode="auto">
          <a:xfrm>
            <a:off x="4648200" y="23622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3565" name="Line 13"/>
          <p:cNvSpPr>
            <a:spLocks noChangeShapeType="1"/>
          </p:cNvSpPr>
          <p:nvPr/>
        </p:nvSpPr>
        <p:spPr bwMode="auto">
          <a:xfrm>
            <a:off x="4648200" y="45720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23566" name="Line 14"/>
          <p:cNvSpPr>
            <a:spLocks noChangeShapeType="1"/>
          </p:cNvSpPr>
          <p:nvPr/>
        </p:nvSpPr>
        <p:spPr bwMode="auto">
          <a:xfrm>
            <a:off x="4648200" y="2971800"/>
            <a:ext cx="0" cy="228600"/>
          </a:xfrm>
          <a:prstGeom prst="line">
            <a:avLst/>
          </a:prstGeom>
          <a:noFill/>
          <a:ln w="9525">
            <a:solidFill>
              <a:schemeClr val="tx1"/>
            </a:solidFill>
            <a:round/>
            <a:headEnd/>
            <a:tailEnd/>
          </a:ln>
        </p:spPr>
        <p:txBody>
          <a:bodyPr wrap="none" anchor="ctr"/>
          <a:lstStyle/>
          <a:p>
            <a:endParaRPr lang="en-US"/>
          </a:p>
        </p:txBody>
      </p:sp>
      <p:sp>
        <p:nvSpPr>
          <p:cNvPr id="23567" name="Line 15"/>
          <p:cNvSpPr>
            <a:spLocks noChangeShapeType="1"/>
          </p:cNvSpPr>
          <p:nvPr/>
        </p:nvSpPr>
        <p:spPr bwMode="auto">
          <a:xfrm>
            <a:off x="4648200" y="3200400"/>
            <a:ext cx="1219200" cy="0"/>
          </a:xfrm>
          <a:prstGeom prst="line">
            <a:avLst/>
          </a:prstGeom>
          <a:noFill/>
          <a:ln w="9525">
            <a:solidFill>
              <a:schemeClr val="tx1"/>
            </a:solidFill>
            <a:round/>
            <a:headEnd/>
            <a:tailEnd/>
          </a:ln>
        </p:spPr>
        <p:txBody>
          <a:bodyPr wrap="none" anchor="ctr"/>
          <a:lstStyle/>
          <a:p>
            <a:endParaRPr lang="en-US"/>
          </a:p>
        </p:txBody>
      </p:sp>
      <p:sp>
        <p:nvSpPr>
          <p:cNvPr id="23568" name="Line 16"/>
          <p:cNvSpPr>
            <a:spLocks noChangeShapeType="1"/>
          </p:cNvSpPr>
          <p:nvPr/>
        </p:nvSpPr>
        <p:spPr bwMode="auto">
          <a:xfrm flipH="1">
            <a:off x="3200400" y="3200400"/>
            <a:ext cx="1447800" cy="0"/>
          </a:xfrm>
          <a:prstGeom prst="line">
            <a:avLst/>
          </a:prstGeom>
          <a:noFill/>
          <a:ln w="9525">
            <a:solidFill>
              <a:schemeClr val="tx1"/>
            </a:solidFill>
            <a:round/>
            <a:headEnd/>
            <a:tailEnd/>
          </a:ln>
        </p:spPr>
        <p:txBody>
          <a:bodyPr wrap="none" anchor="ctr"/>
          <a:lstStyle/>
          <a:p>
            <a:endParaRPr lang="en-US"/>
          </a:p>
        </p:txBody>
      </p:sp>
      <p:sp>
        <p:nvSpPr>
          <p:cNvPr id="23569" name="Line 17"/>
          <p:cNvSpPr>
            <a:spLocks noChangeShapeType="1"/>
          </p:cNvSpPr>
          <p:nvPr/>
        </p:nvSpPr>
        <p:spPr bwMode="auto">
          <a:xfrm>
            <a:off x="3200400" y="3200400"/>
            <a:ext cx="0" cy="76200"/>
          </a:xfrm>
          <a:prstGeom prst="line">
            <a:avLst/>
          </a:prstGeom>
          <a:noFill/>
          <a:ln w="9525">
            <a:solidFill>
              <a:schemeClr val="tx1"/>
            </a:solidFill>
            <a:round/>
            <a:headEnd/>
            <a:tailEnd/>
          </a:ln>
        </p:spPr>
        <p:txBody>
          <a:bodyPr wrap="none" anchor="ctr"/>
          <a:lstStyle/>
          <a:p>
            <a:endParaRPr lang="en-US"/>
          </a:p>
        </p:txBody>
      </p:sp>
      <p:sp>
        <p:nvSpPr>
          <p:cNvPr id="23570" name="Line 18"/>
          <p:cNvSpPr>
            <a:spLocks noChangeShapeType="1"/>
          </p:cNvSpPr>
          <p:nvPr/>
        </p:nvSpPr>
        <p:spPr bwMode="auto">
          <a:xfrm>
            <a:off x="5715000" y="3200400"/>
            <a:ext cx="0" cy="0"/>
          </a:xfrm>
          <a:prstGeom prst="line">
            <a:avLst/>
          </a:prstGeom>
          <a:noFill/>
          <a:ln w="9525">
            <a:solidFill>
              <a:schemeClr val="tx1"/>
            </a:solidFill>
            <a:round/>
            <a:headEnd/>
            <a:tailEnd/>
          </a:ln>
        </p:spPr>
        <p:txBody>
          <a:bodyPr wrap="none" anchor="ctr"/>
          <a:lstStyle/>
          <a:p>
            <a:endParaRPr lang="en-US"/>
          </a:p>
        </p:txBody>
      </p:sp>
      <p:sp>
        <p:nvSpPr>
          <p:cNvPr id="23571" name="Line 19"/>
          <p:cNvSpPr>
            <a:spLocks noChangeShapeType="1"/>
          </p:cNvSpPr>
          <p:nvPr/>
        </p:nvSpPr>
        <p:spPr bwMode="auto">
          <a:xfrm>
            <a:off x="5867400" y="3200400"/>
            <a:ext cx="0" cy="76200"/>
          </a:xfrm>
          <a:prstGeom prst="line">
            <a:avLst/>
          </a:prstGeom>
          <a:noFill/>
          <a:ln w="9525">
            <a:solidFill>
              <a:schemeClr val="tx1"/>
            </a:solidFill>
            <a:round/>
            <a:headEnd/>
            <a:tailEnd/>
          </a:ln>
        </p:spPr>
        <p:txBody>
          <a:bodyPr wrap="none" anchor="ctr"/>
          <a:lstStyle/>
          <a:p>
            <a:endParaRPr lang="en-US"/>
          </a:p>
        </p:txBody>
      </p:sp>
      <p:sp>
        <p:nvSpPr>
          <p:cNvPr id="23572" name="Line 20"/>
          <p:cNvSpPr>
            <a:spLocks noChangeShapeType="1"/>
          </p:cNvSpPr>
          <p:nvPr/>
        </p:nvSpPr>
        <p:spPr bwMode="auto">
          <a:xfrm>
            <a:off x="3200400" y="3733800"/>
            <a:ext cx="2667000" cy="0"/>
          </a:xfrm>
          <a:prstGeom prst="line">
            <a:avLst/>
          </a:prstGeom>
          <a:noFill/>
          <a:ln w="9525">
            <a:solidFill>
              <a:schemeClr val="tx1"/>
            </a:solidFill>
            <a:round/>
            <a:headEnd/>
            <a:tailEnd/>
          </a:ln>
        </p:spPr>
        <p:txBody>
          <a:bodyPr wrap="none" anchor="ctr"/>
          <a:lstStyle/>
          <a:p>
            <a:endParaRPr lang="en-US"/>
          </a:p>
        </p:txBody>
      </p:sp>
      <p:sp>
        <p:nvSpPr>
          <p:cNvPr id="23573" name="Line 21"/>
          <p:cNvSpPr>
            <a:spLocks noChangeShapeType="1"/>
          </p:cNvSpPr>
          <p:nvPr/>
        </p:nvSpPr>
        <p:spPr bwMode="auto">
          <a:xfrm>
            <a:off x="3505200" y="3657600"/>
            <a:ext cx="0" cy="0"/>
          </a:xfrm>
          <a:prstGeom prst="line">
            <a:avLst/>
          </a:prstGeom>
          <a:noFill/>
          <a:ln w="9525">
            <a:solidFill>
              <a:schemeClr val="tx1"/>
            </a:solidFill>
            <a:round/>
            <a:headEnd/>
            <a:tailEnd/>
          </a:ln>
        </p:spPr>
        <p:txBody>
          <a:bodyPr wrap="none" anchor="ctr"/>
          <a:lstStyle/>
          <a:p>
            <a:endParaRPr lang="en-US"/>
          </a:p>
        </p:txBody>
      </p:sp>
      <p:sp>
        <p:nvSpPr>
          <p:cNvPr id="23574" name="Line 22"/>
          <p:cNvSpPr>
            <a:spLocks noChangeShapeType="1"/>
          </p:cNvSpPr>
          <p:nvPr/>
        </p:nvSpPr>
        <p:spPr bwMode="auto">
          <a:xfrm flipV="1">
            <a:off x="3200400" y="3657600"/>
            <a:ext cx="0" cy="76200"/>
          </a:xfrm>
          <a:prstGeom prst="line">
            <a:avLst/>
          </a:prstGeom>
          <a:noFill/>
          <a:ln w="9525">
            <a:solidFill>
              <a:schemeClr val="tx1"/>
            </a:solidFill>
            <a:round/>
            <a:headEnd/>
            <a:tailEnd/>
          </a:ln>
        </p:spPr>
        <p:txBody>
          <a:bodyPr wrap="none" anchor="ctr"/>
          <a:lstStyle/>
          <a:p>
            <a:endParaRPr lang="en-US"/>
          </a:p>
        </p:txBody>
      </p:sp>
      <p:sp>
        <p:nvSpPr>
          <p:cNvPr id="23575" name="Line 23"/>
          <p:cNvSpPr>
            <a:spLocks noChangeShapeType="1"/>
          </p:cNvSpPr>
          <p:nvPr/>
        </p:nvSpPr>
        <p:spPr bwMode="auto">
          <a:xfrm flipV="1">
            <a:off x="5867400" y="3657600"/>
            <a:ext cx="0" cy="76200"/>
          </a:xfrm>
          <a:prstGeom prst="line">
            <a:avLst/>
          </a:prstGeom>
          <a:noFill/>
          <a:ln w="9525">
            <a:solidFill>
              <a:schemeClr val="tx1"/>
            </a:solidFill>
            <a:round/>
            <a:headEnd/>
            <a:tailEnd/>
          </a:ln>
        </p:spPr>
        <p:txBody>
          <a:bodyPr wrap="none" anchor="ctr"/>
          <a:lstStyle/>
          <a:p>
            <a:endParaRPr lang="en-US"/>
          </a:p>
        </p:txBody>
      </p:sp>
      <p:sp>
        <p:nvSpPr>
          <p:cNvPr id="23576" name="Line 24"/>
          <p:cNvSpPr>
            <a:spLocks noChangeShapeType="1"/>
          </p:cNvSpPr>
          <p:nvPr/>
        </p:nvSpPr>
        <p:spPr bwMode="auto">
          <a:xfrm>
            <a:off x="4648200" y="37338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75801" name="Text Box 25"/>
          <p:cNvSpPr txBox="1">
            <a:spLocks noChangeArrowheads="1"/>
          </p:cNvSpPr>
          <p:nvPr/>
        </p:nvSpPr>
        <p:spPr bwMode="auto">
          <a:xfrm>
            <a:off x="2819400" y="3276600"/>
            <a:ext cx="9144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Form</a:t>
            </a:r>
          </a:p>
        </p:txBody>
      </p:sp>
      <p:sp>
        <p:nvSpPr>
          <p:cNvPr id="75802" name="Text Box 26"/>
          <p:cNvSpPr txBox="1">
            <a:spLocks noChangeArrowheads="1"/>
          </p:cNvSpPr>
          <p:nvPr/>
        </p:nvSpPr>
        <p:spPr bwMode="auto">
          <a:xfrm>
            <a:off x="5334000" y="3276600"/>
            <a:ext cx="9906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Content</a:t>
            </a:r>
          </a:p>
        </p:txBody>
      </p:sp>
      <p:sp>
        <p:nvSpPr>
          <p:cNvPr id="75803" name="Line 27"/>
          <p:cNvSpPr>
            <a:spLocks noChangeShapeType="1"/>
          </p:cNvSpPr>
          <p:nvPr/>
        </p:nvSpPr>
        <p:spPr bwMode="auto">
          <a:xfrm>
            <a:off x="2590800" y="2590800"/>
            <a:ext cx="0" cy="1295400"/>
          </a:xfrm>
          <a:prstGeom prst="line">
            <a:avLst/>
          </a:prstGeom>
          <a:noFill/>
          <a:ln w="9525">
            <a:solidFill>
              <a:schemeClr val="tx1"/>
            </a:solidFill>
            <a:round/>
            <a:headEnd/>
            <a:tailEnd/>
          </a:ln>
        </p:spPr>
        <p:txBody>
          <a:bodyPr wrap="none" anchor="ctr"/>
          <a:lstStyle/>
          <a:p>
            <a:endParaRPr lang="en-US"/>
          </a:p>
        </p:txBody>
      </p:sp>
      <p:sp>
        <p:nvSpPr>
          <p:cNvPr id="75804" name="Line 28"/>
          <p:cNvSpPr>
            <a:spLocks noChangeShapeType="1"/>
          </p:cNvSpPr>
          <p:nvPr/>
        </p:nvSpPr>
        <p:spPr bwMode="auto">
          <a:xfrm flipV="1">
            <a:off x="2590800" y="2514600"/>
            <a:ext cx="609600" cy="76200"/>
          </a:xfrm>
          <a:prstGeom prst="line">
            <a:avLst/>
          </a:prstGeom>
          <a:noFill/>
          <a:ln w="9525">
            <a:solidFill>
              <a:schemeClr val="tx1"/>
            </a:solidFill>
            <a:round/>
            <a:headEnd/>
            <a:tailEnd/>
          </a:ln>
        </p:spPr>
        <p:txBody>
          <a:bodyPr wrap="none" anchor="ctr"/>
          <a:lstStyle/>
          <a:p>
            <a:endParaRPr lang="en-US"/>
          </a:p>
        </p:txBody>
      </p:sp>
      <p:sp>
        <p:nvSpPr>
          <p:cNvPr id="75805" name="Line 29"/>
          <p:cNvSpPr>
            <a:spLocks noChangeShapeType="1"/>
          </p:cNvSpPr>
          <p:nvPr/>
        </p:nvSpPr>
        <p:spPr bwMode="auto">
          <a:xfrm>
            <a:off x="2590800" y="3886200"/>
            <a:ext cx="685800" cy="76200"/>
          </a:xfrm>
          <a:prstGeom prst="line">
            <a:avLst/>
          </a:prstGeom>
          <a:noFill/>
          <a:ln w="9525">
            <a:solidFill>
              <a:schemeClr val="tx1"/>
            </a:solidFill>
            <a:round/>
            <a:headEnd/>
            <a:tailEnd/>
          </a:ln>
        </p:spPr>
        <p:txBody>
          <a:bodyPr wrap="none" anchor="ctr"/>
          <a:lstStyle/>
          <a:p>
            <a:endParaRPr lang="en-US"/>
          </a:p>
        </p:txBody>
      </p:sp>
      <p:sp>
        <p:nvSpPr>
          <p:cNvPr id="75806" name="Text Box 30"/>
          <p:cNvSpPr txBox="1">
            <a:spLocks noChangeArrowheads="1"/>
          </p:cNvSpPr>
          <p:nvPr/>
        </p:nvSpPr>
        <p:spPr bwMode="auto">
          <a:xfrm>
            <a:off x="1981200" y="3048000"/>
            <a:ext cx="762000" cy="366713"/>
          </a:xfrm>
          <a:prstGeom prst="rect">
            <a:avLst/>
          </a:prstGeom>
          <a:noFill/>
          <a:ln w="9525">
            <a:noFill/>
            <a:miter lim="800000"/>
            <a:headEnd/>
            <a:tailEnd/>
          </a:ln>
        </p:spPr>
        <p:txBody>
          <a:bodyPr>
            <a:spAutoFit/>
          </a:bodyPr>
          <a:lstStyle/>
          <a:p>
            <a:pPr algn="ctr">
              <a:spcBef>
                <a:spcPct val="50000"/>
              </a:spcBef>
            </a:pPr>
            <a:r>
              <a:rPr lang="en-US" sz="1800" b="1">
                <a:latin typeface="Times New Roman" pitchFamily="18" charset="0"/>
              </a:rPr>
              <a:t>text</a:t>
            </a:r>
          </a:p>
        </p:txBody>
      </p:sp>
      <p:sp>
        <p:nvSpPr>
          <p:cNvPr id="75807" name="Line 31"/>
          <p:cNvSpPr>
            <a:spLocks noChangeShapeType="1"/>
          </p:cNvSpPr>
          <p:nvPr/>
        </p:nvSpPr>
        <p:spPr bwMode="auto">
          <a:xfrm>
            <a:off x="6858000" y="1524000"/>
            <a:ext cx="0" cy="3733800"/>
          </a:xfrm>
          <a:prstGeom prst="line">
            <a:avLst/>
          </a:prstGeom>
          <a:noFill/>
          <a:ln w="9525">
            <a:solidFill>
              <a:srgbClr val="0000FF"/>
            </a:solidFill>
            <a:round/>
            <a:headEnd/>
            <a:tailEnd/>
          </a:ln>
        </p:spPr>
        <p:txBody>
          <a:bodyPr wrap="none" anchor="ctr"/>
          <a:lstStyle/>
          <a:p>
            <a:endParaRPr lang="en-US"/>
          </a:p>
        </p:txBody>
      </p:sp>
      <p:sp>
        <p:nvSpPr>
          <p:cNvPr id="75808" name="Line 32"/>
          <p:cNvSpPr>
            <a:spLocks noChangeShapeType="1"/>
          </p:cNvSpPr>
          <p:nvPr/>
        </p:nvSpPr>
        <p:spPr bwMode="auto">
          <a:xfrm flipH="1">
            <a:off x="5943600" y="5257800"/>
            <a:ext cx="914400" cy="0"/>
          </a:xfrm>
          <a:prstGeom prst="line">
            <a:avLst/>
          </a:prstGeom>
          <a:noFill/>
          <a:ln w="9525">
            <a:solidFill>
              <a:srgbClr val="0000FF"/>
            </a:solidFill>
            <a:round/>
            <a:headEnd/>
            <a:tailEnd type="triangle" w="med" len="med"/>
          </a:ln>
        </p:spPr>
        <p:txBody>
          <a:bodyPr wrap="none" anchor="ctr"/>
          <a:lstStyle/>
          <a:p>
            <a:endParaRPr lang="en-US"/>
          </a:p>
        </p:txBody>
      </p:sp>
      <p:sp>
        <p:nvSpPr>
          <p:cNvPr id="75809" name="Line 33"/>
          <p:cNvSpPr>
            <a:spLocks noChangeShapeType="1"/>
          </p:cNvSpPr>
          <p:nvPr/>
        </p:nvSpPr>
        <p:spPr bwMode="auto">
          <a:xfrm flipH="1">
            <a:off x="5943600" y="1524000"/>
            <a:ext cx="914400" cy="0"/>
          </a:xfrm>
          <a:prstGeom prst="line">
            <a:avLst/>
          </a:prstGeom>
          <a:noFill/>
          <a:ln w="9525">
            <a:solidFill>
              <a:srgbClr val="0000FF"/>
            </a:solidFill>
            <a:round/>
            <a:headEnd/>
            <a:tailEnd type="triangle" w="med" len="med"/>
          </a:ln>
        </p:spPr>
        <p:txBody>
          <a:bodyPr wrap="none" anchor="ctr"/>
          <a:lstStyle/>
          <a:p>
            <a:endParaRPr lang="en-US"/>
          </a:p>
        </p:txBody>
      </p:sp>
      <p:sp>
        <p:nvSpPr>
          <p:cNvPr id="75810" name="Text Box 34"/>
          <p:cNvSpPr txBox="1">
            <a:spLocks noChangeArrowheads="1"/>
          </p:cNvSpPr>
          <p:nvPr/>
        </p:nvSpPr>
        <p:spPr bwMode="auto">
          <a:xfrm>
            <a:off x="6858000" y="4191000"/>
            <a:ext cx="2667000" cy="7016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8" charset="0"/>
              </a:rPr>
              <a:t>= effective communication</a:t>
            </a:r>
            <a:endParaRPr lang="en-US" sz="1800" b="1">
              <a:latin typeface="Times New Roman" pitchFamily="18" charset="0"/>
            </a:endParaRPr>
          </a:p>
        </p:txBody>
      </p:sp>
      <p:sp>
        <p:nvSpPr>
          <p:cNvPr id="75811" name="Line 35"/>
          <p:cNvSpPr>
            <a:spLocks noChangeShapeType="1"/>
          </p:cNvSpPr>
          <p:nvPr/>
        </p:nvSpPr>
        <p:spPr bwMode="auto">
          <a:xfrm>
            <a:off x="1905000" y="2133600"/>
            <a:ext cx="1143000" cy="0"/>
          </a:xfrm>
          <a:prstGeom prst="line">
            <a:avLst/>
          </a:prstGeom>
          <a:noFill/>
          <a:ln w="9525">
            <a:solidFill>
              <a:srgbClr val="CC0000"/>
            </a:solidFill>
            <a:round/>
            <a:headEnd/>
            <a:tailEnd type="triangle" w="med" len="med"/>
          </a:ln>
        </p:spPr>
        <p:txBody>
          <a:bodyPr wrap="none" anchor="ctr"/>
          <a:lstStyle/>
          <a:p>
            <a:endParaRPr lang="en-US"/>
          </a:p>
        </p:txBody>
      </p:sp>
      <p:sp>
        <p:nvSpPr>
          <p:cNvPr id="75812" name="Line 36"/>
          <p:cNvSpPr>
            <a:spLocks noChangeShapeType="1"/>
          </p:cNvSpPr>
          <p:nvPr/>
        </p:nvSpPr>
        <p:spPr bwMode="auto">
          <a:xfrm>
            <a:off x="1905000" y="4419600"/>
            <a:ext cx="1219200" cy="0"/>
          </a:xfrm>
          <a:prstGeom prst="line">
            <a:avLst/>
          </a:prstGeom>
          <a:noFill/>
          <a:ln w="9525">
            <a:solidFill>
              <a:srgbClr val="CC0000"/>
            </a:solidFill>
            <a:round/>
            <a:headEnd/>
            <a:tailEnd type="triangle" w="med" len="med"/>
          </a:ln>
        </p:spPr>
        <p:txBody>
          <a:bodyPr wrap="none" anchor="ctr"/>
          <a:lstStyle/>
          <a:p>
            <a:endParaRPr lang="en-US"/>
          </a:p>
        </p:txBody>
      </p:sp>
      <p:sp>
        <p:nvSpPr>
          <p:cNvPr id="75813" name="Line 37"/>
          <p:cNvSpPr>
            <a:spLocks noChangeShapeType="1"/>
          </p:cNvSpPr>
          <p:nvPr/>
        </p:nvSpPr>
        <p:spPr bwMode="auto">
          <a:xfrm>
            <a:off x="1905000" y="2133600"/>
            <a:ext cx="0" cy="2286000"/>
          </a:xfrm>
          <a:prstGeom prst="line">
            <a:avLst/>
          </a:prstGeom>
          <a:noFill/>
          <a:ln w="9525">
            <a:solidFill>
              <a:srgbClr val="CC0000"/>
            </a:solidFill>
            <a:round/>
            <a:headEnd/>
            <a:tailEnd/>
          </a:ln>
        </p:spPr>
        <p:txBody>
          <a:bodyPr wrap="none" anchor="ctr"/>
          <a:lstStyle/>
          <a:p>
            <a:endParaRPr lang="en-US"/>
          </a:p>
        </p:txBody>
      </p:sp>
      <p:sp>
        <p:nvSpPr>
          <p:cNvPr id="75814" name="Text Box 38"/>
          <p:cNvSpPr txBox="1">
            <a:spLocks noChangeArrowheads="1"/>
          </p:cNvSpPr>
          <p:nvPr/>
        </p:nvSpPr>
        <p:spPr bwMode="auto">
          <a:xfrm>
            <a:off x="228600" y="3962400"/>
            <a:ext cx="2133600" cy="955675"/>
          </a:xfrm>
          <a:prstGeom prst="rect">
            <a:avLst/>
          </a:prstGeom>
          <a:noFill/>
          <a:ln w="9525">
            <a:noFill/>
            <a:miter lim="800000"/>
            <a:headEnd/>
            <a:tailEnd/>
          </a:ln>
        </p:spPr>
        <p:txBody>
          <a:bodyPr>
            <a:spAutoFit/>
          </a:bodyPr>
          <a:lstStyle/>
          <a:p>
            <a:pPr>
              <a:lnSpc>
                <a:spcPts val="1600"/>
              </a:lnSpc>
              <a:spcBef>
                <a:spcPct val="50000"/>
              </a:spcBef>
            </a:pPr>
            <a:r>
              <a:rPr lang="en-US" sz="2000" b="1">
                <a:latin typeface="Times New Roman" pitchFamily="18" charset="0"/>
              </a:rPr>
              <a:t>   </a:t>
            </a:r>
            <a:r>
              <a:rPr lang="en-US" sz="2000" b="1">
                <a:solidFill>
                  <a:srgbClr val="CC0000"/>
                </a:solidFill>
                <a:latin typeface="Times New Roman" pitchFamily="18" charset="0"/>
              </a:rPr>
              <a:t>creates    </a:t>
            </a:r>
            <a:r>
              <a:rPr lang="en-US" sz="2000">
                <a:solidFill>
                  <a:srgbClr val="CC0000"/>
                </a:solidFill>
                <a:latin typeface="Times New Roman" pitchFamily="18" charset="0"/>
              </a:rPr>
              <a:t>=</a:t>
            </a:r>
          </a:p>
          <a:p>
            <a:pPr>
              <a:lnSpc>
                <a:spcPts val="1200"/>
              </a:lnSpc>
              <a:spcBef>
                <a:spcPct val="50000"/>
              </a:spcBef>
            </a:pPr>
            <a:r>
              <a:rPr lang="en-US" sz="2000" b="1">
                <a:solidFill>
                  <a:srgbClr val="CC0000"/>
                </a:solidFill>
                <a:latin typeface="Times New Roman" pitchFamily="18" charset="0"/>
              </a:rPr>
              <a:t>   effective</a:t>
            </a:r>
          </a:p>
          <a:p>
            <a:pPr>
              <a:lnSpc>
                <a:spcPts val="1600"/>
              </a:lnSpc>
              <a:spcBef>
                <a:spcPct val="50000"/>
              </a:spcBef>
            </a:pPr>
            <a:r>
              <a:rPr lang="en-US" sz="2000" b="1">
                <a:solidFill>
                  <a:srgbClr val="CC0000"/>
                </a:solidFill>
                <a:latin typeface="Times New Roman" pitchFamily="18" charset="0"/>
              </a:rPr>
              <a:t>   communication</a:t>
            </a:r>
            <a:endParaRPr lang="en-US" sz="2000" b="1">
              <a:latin typeface="Times New Roman" pitchFamily="18" charset="0"/>
            </a:endParaRPr>
          </a:p>
        </p:txBody>
      </p:sp>
      <p:grpSp>
        <p:nvGrpSpPr>
          <p:cNvPr id="2" name="Group 39"/>
          <p:cNvGrpSpPr>
            <a:grpSpLocks/>
          </p:cNvGrpSpPr>
          <p:nvPr/>
        </p:nvGrpSpPr>
        <p:grpSpPr bwMode="auto">
          <a:xfrm>
            <a:off x="2743200" y="4572000"/>
            <a:ext cx="1295400" cy="1676400"/>
            <a:chOff x="1728" y="2880"/>
            <a:chExt cx="816" cy="1056"/>
          </a:xfrm>
        </p:grpSpPr>
        <p:sp>
          <p:nvSpPr>
            <p:cNvPr id="23593" name="Line 40"/>
            <p:cNvSpPr>
              <a:spLocks noChangeShapeType="1"/>
            </p:cNvSpPr>
            <p:nvPr/>
          </p:nvSpPr>
          <p:spPr bwMode="auto">
            <a:xfrm flipH="1">
              <a:off x="1728" y="3936"/>
              <a:ext cx="816" cy="0"/>
            </a:xfrm>
            <a:prstGeom prst="line">
              <a:avLst/>
            </a:prstGeom>
            <a:noFill/>
            <a:ln w="9525">
              <a:solidFill>
                <a:schemeClr val="tx1"/>
              </a:solidFill>
              <a:round/>
              <a:headEnd/>
              <a:tailEnd/>
            </a:ln>
          </p:spPr>
          <p:txBody>
            <a:bodyPr wrap="none" anchor="ctr"/>
            <a:lstStyle/>
            <a:p>
              <a:endParaRPr lang="en-US"/>
            </a:p>
          </p:txBody>
        </p:sp>
        <p:sp>
          <p:nvSpPr>
            <p:cNvPr id="23594" name="Line 41"/>
            <p:cNvSpPr>
              <a:spLocks noChangeShapeType="1"/>
            </p:cNvSpPr>
            <p:nvPr/>
          </p:nvSpPr>
          <p:spPr bwMode="auto">
            <a:xfrm flipV="1">
              <a:off x="1728" y="2976"/>
              <a:ext cx="0" cy="960"/>
            </a:xfrm>
            <a:prstGeom prst="line">
              <a:avLst/>
            </a:prstGeom>
            <a:noFill/>
            <a:ln w="9525">
              <a:solidFill>
                <a:schemeClr val="tx1"/>
              </a:solidFill>
              <a:round/>
              <a:headEnd/>
              <a:tailEnd/>
            </a:ln>
          </p:spPr>
          <p:txBody>
            <a:bodyPr wrap="none" anchor="ctr"/>
            <a:lstStyle/>
            <a:p>
              <a:endParaRPr lang="en-US"/>
            </a:p>
          </p:txBody>
        </p:sp>
        <p:sp>
          <p:nvSpPr>
            <p:cNvPr id="23595" name="Line 42"/>
            <p:cNvSpPr>
              <a:spLocks noChangeShapeType="1"/>
            </p:cNvSpPr>
            <p:nvPr/>
          </p:nvSpPr>
          <p:spPr bwMode="auto">
            <a:xfrm>
              <a:off x="1728" y="2976"/>
              <a:ext cx="528" cy="0"/>
            </a:xfrm>
            <a:prstGeom prst="line">
              <a:avLst/>
            </a:prstGeom>
            <a:noFill/>
            <a:ln w="9525">
              <a:solidFill>
                <a:schemeClr val="tx1"/>
              </a:solidFill>
              <a:round/>
              <a:headEnd/>
              <a:tailEnd/>
            </a:ln>
          </p:spPr>
          <p:txBody>
            <a:bodyPr wrap="none" anchor="ctr"/>
            <a:lstStyle/>
            <a:p>
              <a:endParaRPr lang="en-US"/>
            </a:p>
          </p:txBody>
        </p:sp>
        <p:sp>
          <p:nvSpPr>
            <p:cNvPr id="23596" name="Line 43"/>
            <p:cNvSpPr>
              <a:spLocks noChangeShapeType="1"/>
            </p:cNvSpPr>
            <p:nvPr/>
          </p:nvSpPr>
          <p:spPr bwMode="auto">
            <a:xfrm flipV="1">
              <a:off x="2256" y="2880"/>
              <a:ext cx="0" cy="96"/>
            </a:xfrm>
            <a:prstGeom prst="line">
              <a:avLst/>
            </a:prstGeom>
            <a:noFill/>
            <a:ln w="9525">
              <a:solidFill>
                <a:schemeClr val="tx1"/>
              </a:solidFill>
              <a:round/>
              <a:headEnd/>
              <a:tailEnd type="triangle" w="med" len="med"/>
            </a:ln>
          </p:spPr>
          <p:txBody>
            <a:bodyPr wrap="none" anchor="ctr"/>
            <a:lstStyle/>
            <a:p>
              <a:endParaRPr lang="en-US"/>
            </a:p>
          </p:txBody>
        </p:sp>
      </p:grpSp>
      <p:sp>
        <p:nvSpPr>
          <p:cNvPr id="23592" name="Text Box 44"/>
          <p:cNvSpPr txBox="1">
            <a:spLocks noChangeArrowheads="1"/>
          </p:cNvSpPr>
          <p:nvPr/>
        </p:nvSpPr>
        <p:spPr bwMode="auto">
          <a:xfrm>
            <a:off x="0" y="0"/>
            <a:ext cx="2667000" cy="946150"/>
          </a:xfrm>
          <a:prstGeom prst="rect">
            <a:avLst/>
          </a:prstGeom>
          <a:noFill/>
          <a:ln w="9525">
            <a:noFill/>
            <a:miter lim="800000"/>
            <a:headEnd/>
            <a:tailEnd/>
          </a:ln>
        </p:spPr>
        <p:txBody>
          <a:bodyPr>
            <a:spAutoFit/>
          </a:bodyPr>
          <a:lstStyle/>
          <a:p>
            <a:pPr>
              <a:spcBef>
                <a:spcPct val="50000"/>
              </a:spcBef>
            </a:pPr>
            <a:r>
              <a:rPr lang="en-US"/>
              <a:t>Process of Communication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807"/>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75808"/>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499"/>
                                          </p:stCondLst>
                                        </p:cTn>
                                        <p:tgtEl>
                                          <p:spTgt spid="75809"/>
                                        </p:tgtEl>
                                        <p:attrNameLst>
                                          <p:attrName>style.visibility</p:attrName>
                                        </p:attrNameLst>
                                      </p:cBhvr>
                                      <p:to>
                                        <p:strVal val="visible"/>
                                      </p:to>
                                    </p:set>
                                  </p:childTnLst>
                                </p:cTn>
                              </p:par>
                            </p:childTnLst>
                          </p:cTn>
                        </p:par>
                        <p:par>
                          <p:cTn id="21" fill="hold">
                            <p:stCondLst>
                              <p:cond delay="1500"/>
                            </p:stCondLst>
                            <p:childTnLst>
                              <p:par>
                                <p:cTn id="22" presetID="1" presetClass="entr" presetSubtype="0" fill="hold" grpId="0" nodeType="afterEffect">
                                  <p:stCondLst>
                                    <p:cond delay="0"/>
                                  </p:stCondLst>
                                  <p:childTnLst>
                                    <p:set>
                                      <p:cBhvr>
                                        <p:cTn id="23" dur="1" fill="hold">
                                          <p:stCondLst>
                                            <p:cond delay="499"/>
                                          </p:stCondLst>
                                        </p:cTn>
                                        <p:tgtEl>
                                          <p:spTgt spid="758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7578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75803"/>
                                        </p:tgtEl>
                                        <p:attrNameLst>
                                          <p:attrName>style.visibility</p:attrName>
                                        </p:attrNameLst>
                                      </p:cBhvr>
                                      <p:to>
                                        <p:strVal val="visible"/>
                                      </p:to>
                                    </p:se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75804"/>
                                        </p:tgtEl>
                                        <p:attrNameLst>
                                          <p:attrName>style.visibility</p:attrName>
                                        </p:attrNameLst>
                                      </p:cBhvr>
                                      <p:to>
                                        <p:strVal val="visible"/>
                                      </p:to>
                                    </p:set>
                                  </p:childTnLst>
                                </p:cTn>
                              </p:par>
                            </p:childTnLst>
                          </p:cTn>
                        </p:par>
                        <p:par>
                          <p:cTn id="35" fill="hold">
                            <p:stCondLst>
                              <p:cond delay="1000"/>
                            </p:stCondLst>
                            <p:childTnLst>
                              <p:par>
                                <p:cTn id="36" presetID="1" presetClass="entr" presetSubtype="0" fill="hold" grpId="0" nodeType="afterEffect">
                                  <p:stCondLst>
                                    <p:cond delay="0"/>
                                  </p:stCondLst>
                                  <p:childTnLst>
                                    <p:set>
                                      <p:cBhvr>
                                        <p:cTn id="37" dur="1" fill="hold">
                                          <p:stCondLst>
                                            <p:cond delay="499"/>
                                          </p:stCondLst>
                                        </p:cTn>
                                        <p:tgtEl>
                                          <p:spTgt spid="75805"/>
                                        </p:tgtEl>
                                        <p:attrNameLst>
                                          <p:attrName>style.visibility</p:attrName>
                                        </p:attrNameLst>
                                      </p:cBhvr>
                                      <p:to>
                                        <p:strVal val="visible"/>
                                      </p:to>
                                    </p:set>
                                  </p:childTnLst>
                                </p:cTn>
                              </p:par>
                            </p:childTnLst>
                          </p:cTn>
                        </p:par>
                        <p:par>
                          <p:cTn id="38" fill="hold">
                            <p:stCondLst>
                              <p:cond delay="1500"/>
                            </p:stCondLst>
                            <p:childTnLst>
                              <p:par>
                                <p:cTn id="39" presetID="1" presetClass="entr" presetSubtype="0" fill="hold" grpId="0" nodeType="afterEffect">
                                  <p:stCondLst>
                                    <p:cond delay="0"/>
                                  </p:stCondLst>
                                  <p:childTnLst>
                                    <p:set>
                                      <p:cBhvr>
                                        <p:cTn id="40" dur="1" fill="hold">
                                          <p:stCondLst>
                                            <p:cond delay="499"/>
                                          </p:stCondLst>
                                        </p:cTn>
                                        <p:tgtEl>
                                          <p:spTgt spid="7580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7578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7580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7580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499"/>
                                          </p:stCondLst>
                                        </p:cTn>
                                        <p:tgtEl>
                                          <p:spTgt spid="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7578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499"/>
                                          </p:stCondLst>
                                        </p:cTn>
                                        <p:tgtEl>
                                          <p:spTgt spid="75811"/>
                                        </p:tgtEl>
                                        <p:attrNameLst>
                                          <p:attrName>style.visibility</p:attrName>
                                        </p:attrNameLst>
                                      </p:cBhvr>
                                      <p:to>
                                        <p:strVal val="visible"/>
                                      </p:to>
                                    </p:set>
                                  </p:childTnLst>
                                </p:cTn>
                              </p:par>
                            </p:childTnLst>
                          </p:cTn>
                        </p:par>
                        <p:par>
                          <p:cTn id="65" fill="hold">
                            <p:stCondLst>
                              <p:cond delay="500"/>
                            </p:stCondLst>
                            <p:childTnLst>
                              <p:par>
                                <p:cTn id="66" presetID="1" presetClass="entr" presetSubtype="0" fill="hold" grpId="0" nodeType="afterEffect">
                                  <p:stCondLst>
                                    <p:cond delay="0"/>
                                  </p:stCondLst>
                                  <p:childTnLst>
                                    <p:set>
                                      <p:cBhvr>
                                        <p:cTn id="67" dur="1" fill="hold">
                                          <p:stCondLst>
                                            <p:cond delay="499"/>
                                          </p:stCondLst>
                                        </p:cTn>
                                        <p:tgtEl>
                                          <p:spTgt spid="75812"/>
                                        </p:tgtEl>
                                        <p:attrNameLst>
                                          <p:attrName>style.visibility</p:attrName>
                                        </p:attrNameLst>
                                      </p:cBhvr>
                                      <p:to>
                                        <p:strVal val="visible"/>
                                      </p:to>
                                    </p:set>
                                  </p:childTnLst>
                                </p:cTn>
                              </p:par>
                            </p:childTnLst>
                          </p:cTn>
                        </p:par>
                        <p:par>
                          <p:cTn id="68" fill="hold">
                            <p:stCondLst>
                              <p:cond delay="1000"/>
                            </p:stCondLst>
                            <p:childTnLst>
                              <p:par>
                                <p:cTn id="69" presetID="1" presetClass="entr" presetSubtype="0" fill="hold" grpId="0" nodeType="afterEffect">
                                  <p:stCondLst>
                                    <p:cond delay="0"/>
                                  </p:stCondLst>
                                  <p:childTnLst>
                                    <p:set>
                                      <p:cBhvr>
                                        <p:cTn id="70" dur="1" fill="hold">
                                          <p:stCondLst>
                                            <p:cond delay="499"/>
                                          </p:stCondLst>
                                        </p:cTn>
                                        <p:tgtEl>
                                          <p:spTgt spid="75813"/>
                                        </p:tgtEl>
                                        <p:attrNameLst>
                                          <p:attrName>style.visibility</p:attrName>
                                        </p:attrNameLst>
                                      </p:cBhvr>
                                      <p:to>
                                        <p:strVal val="visible"/>
                                      </p:to>
                                    </p:set>
                                  </p:childTnLst>
                                </p:cTn>
                              </p:par>
                            </p:childTnLst>
                          </p:cTn>
                        </p:par>
                        <p:par>
                          <p:cTn id="71" fill="hold">
                            <p:stCondLst>
                              <p:cond delay="1500"/>
                            </p:stCondLst>
                            <p:childTnLst>
                              <p:par>
                                <p:cTn id="72" presetID="1" presetClass="entr" presetSubtype="0" fill="hold" grpId="0" nodeType="afterEffect">
                                  <p:stCondLst>
                                    <p:cond delay="0"/>
                                  </p:stCondLst>
                                  <p:childTnLst>
                                    <p:set>
                                      <p:cBhvr>
                                        <p:cTn id="73" dur="1" fill="hold">
                                          <p:stCondLst>
                                            <p:cond delay="499"/>
                                          </p:stCondLst>
                                        </p:cTn>
                                        <p:tgtEl>
                                          <p:spTgt spid="758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2" grpId="0" animBg="1" autoUpdateAnimBg="0"/>
      <p:bldP spid="75783" grpId="0" animBg="1" autoUpdateAnimBg="0"/>
      <p:bldP spid="75784" grpId="0" animBg="1" autoUpdateAnimBg="0"/>
      <p:bldP spid="75785" grpId="0" animBg="1" autoUpdateAnimBg="0"/>
      <p:bldP spid="75786" grpId="0" animBg="1" autoUpdateAnimBg="0"/>
      <p:bldP spid="75801" grpId="0" autoUpdateAnimBg="0"/>
      <p:bldP spid="75802" grpId="0" autoUpdateAnimBg="0"/>
      <p:bldP spid="75803" grpId="0" animBg="1"/>
      <p:bldP spid="75804" grpId="0" animBg="1"/>
      <p:bldP spid="75805" grpId="0" animBg="1"/>
      <p:bldP spid="75806" grpId="0" autoUpdateAnimBg="0"/>
      <p:bldP spid="75807" grpId="0" animBg="1"/>
      <p:bldP spid="75808" grpId="0" animBg="1"/>
      <p:bldP spid="75809" grpId="0" animBg="1"/>
      <p:bldP spid="75810" grpId="0" autoUpdateAnimBg="0"/>
      <p:bldP spid="75811" grpId="0" animBg="1"/>
      <p:bldP spid="75812" grpId="0" animBg="1"/>
      <p:bldP spid="75813" grpId="0" animBg="1"/>
      <p:bldP spid="7581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4038600" y="57150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Addressee</a:t>
            </a:r>
            <a:endParaRPr lang="en-US" sz="1800">
              <a:latin typeface="Times New Roman" pitchFamily="18" charset="0"/>
            </a:endParaRPr>
          </a:p>
        </p:txBody>
      </p:sp>
      <p:sp>
        <p:nvSpPr>
          <p:cNvPr id="24579" name="Oval 3"/>
          <p:cNvSpPr>
            <a:spLocks noChangeArrowheads="1"/>
          </p:cNvSpPr>
          <p:nvPr/>
        </p:nvSpPr>
        <p:spPr bwMode="auto">
          <a:xfrm>
            <a:off x="7924800" y="2819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Referent</a:t>
            </a:r>
            <a:endParaRPr lang="en-US" sz="1800">
              <a:latin typeface="Times New Roman" pitchFamily="18" charset="0"/>
            </a:endParaRPr>
          </a:p>
        </p:txBody>
      </p:sp>
      <p:sp>
        <p:nvSpPr>
          <p:cNvPr id="24580" name="Oval 4"/>
          <p:cNvSpPr>
            <a:spLocks noChangeArrowheads="1"/>
          </p:cNvSpPr>
          <p:nvPr/>
        </p:nvSpPr>
        <p:spPr bwMode="auto">
          <a:xfrm>
            <a:off x="152400" y="28956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Medium</a:t>
            </a:r>
          </a:p>
        </p:txBody>
      </p:sp>
      <p:sp>
        <p:nvSpPr>
          <p:cNvPr id="24581" name="Oval 5"/>
          <p:cNvSpPr>
            <a:spLocks noChangeArrowheads="1"/>
          </p:cNvSpPr>
          <p:nvPr/>
        </p:nvSpPr>
        <p:spPr bwMode="auto">
          <a:xfrm>
            <a:off x="4038600" y="152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Addresser</a:t>
            </a:r>
          </a:p>
        </p:txBody>
      </p:sp>
      <p:sp>
        <p:nvSpPr>
          <p:cNvPr id="24582" name="Rectangle 6"/>
          <p:cNvSpPr>
            <a:spLocks noChangeArrowheads="1"/>
          </p:cNvSpPr>
          <p:nvPr/>
        </p:nvSpPr>
        <p:spPr bwMode="auto">
          <a:xfrm>
            <a:off x="3200400" y="13716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intent</a:t>
            </a:r>
            <a:endParaRPr lang="en-US" sz="1800">
              <a:latin typeface="Times New Roman" pitchFamily="18" charset="0"/>
            </a:endParaRPr>
          </a:p>
        </p:txBody>
      </p:sp>
      <p:sp>
        <p:nvSpPr>
          <p:cNvPr id="24583" name="Rectangle 7"/>
          <p:cNvSpPr>
            <a:spLocks noChangeArrowheads="1"/>
          </p:cNvSpPr>
          <p:nvPr/>
        </p:nvSpPr>
        <p:spPr bwMode="auto">
          <a:xfrm>
            <a:off x="3200400" y="1981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strategy/“rules”</a:t>
            </a:r>
            <a:endParaRPr lang="en-US" sz="1800">
              <a:latin typeface="Times New Roman" pitchFamily="18" charset="0"/>
            </a:endParaRPr>
          </a:p>
        </p:txBody>
      </p:sp>
      <p:sp>
        <p:nvSpPr>
          <p:cNvPr id="24584" name="Rectangle 8"/>
          <p:cNvSpPr>
            <a:spLocks noChangeArrowheads="1"/>
          </p:cNvSpPr>
          <p:nvPr/>
        </p:nvSpPr>
        <p:spPr bwMode="auto">
          <a:xfrm>
            <a:off x="3200400" y="41910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Reading strategy/ “rules”</a:t>
            </a:r>
          </a:p>
        </p:txBody>
      </p:sp>
      <p:sp>
        <p:nvSpPr>
          <p:cNvPr id="24585" name="Rectangle 9"/>
          <p:cNvSpPr>
            <a:spLocks noChangeArrowheads="1"/>
          </p:cNvSpPr>
          <p:nvPr/>
        </p:nvSpPr>
        <p:spPr bwMode="auto">
          <a:xfrm>
            <a:off x="3200400" y="5029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impact</a:t>
            </a:r>
          </a:p>
        </p:txBody>
      </p:sp>
      <p:sp>
        <p:nvSpPr>
          <p:cNvPr id="24586" name="Rectangle 10"/>
          <p:cNvSpPr>
            <a:spLocks noChangeArrowheads="1"/>
          </p:cNvSpPr>
          <p:nvPr/>
        </p:nvSpPr>
        <p:spPr bwMode="auto">
          <a:xfrm>
            <a:off x="3200400" y="25908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Literary features</a:t>
            </a:r>
            <a:endParaRPr lang="en-US" sz="1800">
              <a:latin typeface="Times New Roman" pitchFamily="18" charset="0"/>
            </a:endParaRPr>
          </a:p>
        </p:txBody>
      </p:sp>
      <p:sp>
        <p:nvSpPr>
          <p:cNvPr id="24587" name="Line 11"/>
          <p:cNvSpPr>
            <a:spLocks noChangeShapeType="1"/>
          </p:cNvSpPr>
          <p:nvPr/>
        </p:nvSpPr>
        <p:spPr bwMode="auto">
          <a:xfrm>
            <a:off x="4648200" y="17526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4588" name="Line 12"/>
          <p:cNvSpPr>
            <a:spLocks noChangeShapeType="1"/>
          </p:cNvSpPr>
          <p:nvPr/>
        </p:nvSpPr>
        <p:spPr bwMode="auto">
          <a:xfrm>
            <a:off x="4648200" y="23622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4589" name="Line 13"/>
          <p:cNvSpPr>
            <a:spLocks noChangeShapeType="1"/>
          </p:cNvSpPr>
          <p:nvPr/>
        </p:nvSpPr>
        <p:spPr bwMode="auto">
          <a:xfrm>
            <a:off x="4648200" y="45720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24590" name="Line 14"/>
          <p:cNvSpPr>
            <a:spLocks noChangeShapeType="1"/>
          </p:cNvSpPr>
          <p:nvPr/>
        </p:nvSpPr>
        <p:spPr bwMode="auto">
          <a:xfrm>
            <a:off x="4648200" y="2971800"/>
            <a:ext cx="0" cy="228600"/>
          </a:xfrm>
          <a:prstGeom prst="line">
            <a:avLst/>
          </a:prstGeom>
          <a:noFill/>
          <a:ln w="9525">
            <a:solidFill>
              <a:schemeClr val="tx1"/>
            </a:solidFill>
            <a:round/>
            <a:headEnd/>
            <a:tailEnd/>
          </a:ln>
        </p:spPr>
        <p:txBody>
          <a:bodyPr wrap="none" anchor="ctr"/>
          <a:lstStyle/>
          <a:p>
            <a:endParaRPr lang="en-US"/>
          </a:p>
        </p:txBody>
      </p:sp>
      <p:sp>
        <p:nvSpPr>
          <p:cNvPr id="24591" name="Line 15"/>
          <p:cNvSpPr>
            <a:spLocks noChangeShapeType="1"/>
          </p:cNvSpPr>
          <p:nvPr/>
        </p:nvSpPr>
        <p:spPr bwMode="auto">
          <a:xfrm>
            <a:off x="4648200" y="3200400"/>
            <a:ext cx="1219200" cy="0"/>
          </a:xfrm>
          <a:prstGeom prst="line">
            <a:avLst/>
          </a:prstGeom>
          <a:noFill/>
          <a:ln w="9525">
            <a:solidFill>
              <a:schemeClr val="tx1"/>
            </a:solidFill>
            <a:round/>
            <a:headEnd/>
            <a:tailEnd/>
          </a:ln>
        </p:spPr>
        <p:txBody>
          <a:bodyPr wrap="none" anchor="ctr"/>
          <a:lstStyle/>
          <a:p>
            <a:endParaRPr lang="en-US"/>
          </a:p>
        </p:txBody>
      </p:sp>
      <p:sp>
        <p:nvSpPr>
          <p:cNvPr id="24592" name="Line 16"/>
          <p:cNvSpPr>
            <a:spLocks noChangeShapeType="1"/>
          </p:cNvSpPr>
          <p:nvPr/>
        </p:nvSpPr>
        <p:spPr bwMode="auto">
          <a:xfrm flipH="1">
            <a:off x="3200400" y="3200400"/>
            <a:ext cx="1447800" cy="0"/>
          </a:xfrm>
          <a:prstGeom prst="line">
            <a:avLst/>
          </a:prstGeom>
          <a:noFill/>
          <a:ln w="9525">
            <a:solidFill>
              <a:schemeClr val="tx1"/>
            </a:solidFill>
            <a:round/>
            <a:headEnd/>
            <a:tailEnd/>
          </a:ln>
        </p:spPr>
        <p:txBody>
          <a:bodyPr wrap="none" anchor="ctr"/>
          <a:lstStyle/>
          <a:p>
            <a:endParaRPr lang="en-US"/>
          </a:p>
        </p:txBody>
      </p:sp>
      <p:sp>
        <p:nvSpPr>
          <p:cNvPr id="24593" name="Line 17"/>
          <p:cNvSpPr>
            <a:spLocks noChangeShapeType="1"/>
          </p:cNvSpPr>
          <p:nvPr/>
        </p:nvSpPr>
        <p:spPr bwMode="auto">
          <a:xfrm>
            <a:off x="3200400" y="3200400"/>
            <a:ext cx="0" cy="76200"/>
          </a:xfrm>
          <a:prstGeom prst="line">
            <a:avLst/>
          </a:prstGeom>
          <a:noFill/>
          <a:ln w="9525">
            <a:solidFill>
              <a:schemeClr val="tx1"/>
            </a:solidFill>
            <a:round/>
            <a:headEnd/>
            <a:tailEnd/>
          </a:ln>
        </p:spPr>
        <p:txBody>
          <a:bodyPr wrap="none" anchor="ctr"/>
          <a:lstStyle/>
          <a:p>
            <a:endParaRPr lang="en-US"/>
          </a:p>
        </p:txBody>
      </p:sp>
      <p:sp>
        <p:nvSpPr>
          <p:cNvPr id="24594" name="Line 18"/>
          <p:cNvSpPr>
            <a:spLocks noChangeShapeType="1"/>
          </p:cNvSpPr>
          <p:nvPr/>
        </p:nvSpPr>
        <p:spPr bwMode="auto">
          <a:xfrm>
            <a:off x="5715000" y="3200400"/>
            <a:ext cx="0" cy="0"/>
          </a:xfrm>
          <a:prstGeom prst="line">
            <a:avLst/>
          </a:prstGeom>
          <a:noFill/>
          <a:ln w="9525">
            <a:solidFill>
              <a:schemeClr val="tx1"/>
            </a:solidFill>
            <a:round/>
            <a:headEnd/>
            <a:tailEnd/>
          </a:ln>
        </p:spPr>
        <p:txBody>
          <a:bodyPr wrap="none" anchor="ctr"/>
          <a:lstStyle/>
          <a:p>
            <a:endParaRPr lang="en-US"/>
          </a:p>
        </p:txBody>
      </p:sp>
      <p:sp>
        <p:nvSpPr>
          <p:cNvPr id="24595" name="Line 19"/>
          <p:cNvSpPr>
            <a:spLocks noChangeShapeType="1"/>
          </p:cNvSpPr>
          <p:nvPr/>
        </p:nvSpPr>
        <p:spPr bwMode="auto">
          <a:xfrm>
            <a:off x="5867400" y="3200400"/>
            <a:ext cx="0" cy="76200"/>
          </a:xfrm>
          <a:prstGeom prst="line">
            <a:avLst/>
          </a:prstGeom>
          <a:noFill/>
          <a:ln w="9525">
            <a:solidFill>
              <a:schemeClr val="tx1"/>
            </a:solidFill>
            <a:round/>
            <a:headEnd/>
            <a:tailEnd/>
          </a:ln>
        </p:spPr>
        <p:txBody>
          <a:bodyPr wrap="none" anchor="ctr"/>
          <a:lstStyle/>
          <a:p>
            <a:endParaRPr lang="en-US"/>
          </a:p>
        </p:txBody>
      </p:sp>
      <p:sp>
        <p:nvSpPr>
          <p:cNvPr id="24596" name="Line 20"/>
          <p:cNvSpPr>
            <a:spLocks noChangeShapeType="1"/>
          </p:cNvSpPr>
          <p:nvPr/>
        </p:nvSpPr>
        <p:spPr bwMode="auto">
          <a:xfrm>
            <a:off x="3200400" y="3733800"/>
            <a:ext cx="2667000" cy="0"/>
          </a:xfrm>
          <a:prstGeom prst="line">
            <a:avLst/>
          </a:prstGeom>
          <a:noFill/>
          <a:ln w="9525">
            <a:solidFill>
              <a:schemeClr val="tx1"/>
            </a:solidFill>
            <a:round/>
            <a:headEnd/>
            <a:tailEnd/>
          </a:ln>
        </p:spPr>
        <p:txBody>
          <a:bodyPr wrap="none" anchor="ctr"/>
          <a:lstStyle/>
          <a:p>
            <a:endParaRPr lang="en-US"/>
          </a:p>
        </p:txBody>
      </p:sp>
      <p:sp>
        <p:nvSpPr>
          <p:cNvPr id="24597" name="Line 21"/>
          <p:cNvSpPr>
            <a:spLocks noChangeShapeType="1"/>
          </p:cNvSpPr>
          <p:nvPr/>
        </p:nvSpPr>
        <p:spPr bwMode="auto">
          <a:xfrm>
            <a:off x="3505200" y="3657600"/>
            <a:ext cx="0" cy="0"/>
          </a:xfrm>
          <a:prstGeom prst="line">
            <a:avLst/>
          </a:prstGeom>
          <a:noFill/>
          <a:ln w="9525">
            <a:solidFill>
              <a:schemeClr val="tx1"/>
            </a:solidFill>
            <a:round/>
            <a:headEnd/>
            <a:tailEnd/>
          </a:ln>
        </p:spPr>
        <p:txBody>
          <a:bodyPr wrap="none" anchor="ctr"/>
          <a:lstStyle/>
          <a:p>
            <a:endParaRPr lang="en-US"/>
          </a:p>
        </p:txBody>
      </p:sp>
      <p:sp>
        <p:nvSpPr>
          <p:cNvPr id="24598" name="Line 22"/>
          <p:cNvSpPr>
            <a:spLocks noChangeShapeType="1"/>
          </p:cNvSpPr>
          <p:nvPr/>
        </p:nvSpPr>
        <p:spPr bwMode="auto">
          <a:xfrm flipV="1">
            <a:off x="3200400" y="3657600"/>
            <a:ext cx="0" cy="76200"/>
          </a:xfrm>
          <a:prstGeom prst="line">
            <a:avLst/>
          </a:prstGeom>
          <a:noFill/>
          <a:ln w="9525">
            <a:solidFill>
              <a:schemeClr val="tx1"/>
            </a:solidFill>
            <a:round/>
            <a:headEnd/>
            <a:tailEnd/>
          </a:ln>
        </p:spPr>
        <p:txBody>
          <a:bodyPr wrap="none" anchor="ctr"/>
          <a:lstStyle/>
          <a:p>
            <a:endParaRPr lang="en-US"/>
          </a:p>
        </p:txBody>
      </p:sp>
      <p:sp>
        <p:nvSpPr>
          <p:cNvPr id="24599" name="Line 23"/>
          <p:cNvSpPr>
            <a:spLocks noChangeShapeType="1"/>
          </p:cNvSpPr>
          <p:nvPr/>
        </p:nvSpPr>
        <p:spPr bwMode="auto">
          <a:xfrm flipV="1">
            <a:off x="5867400" y="3657600"/>
            <a:ext cx="0" cy="76200"/>
          </a:xfrm>
          <a:prstGeom prst="line">
            <a:avLst/>
          </a:prstGeom>
          <a:noFill/>
          <a:ln w="9525">
            <a:solidFill>
              <a:schemeClr val="tx1"/>
            </a:solidFill>
            <a:round/>
            <a:headEnd/>
            <a:tailEnd/>
          </a:ln>
        </p:spPr>
        <p:txBody>
          <a:bodyPr wrap="none" anchor="ctr"/>
          <a:lstStyle/>
          <a:p>
            <a:endParaRPr lang="en-US"/>
          </a:p>
        </p:txBody>
      </p:sp>
      <p:sp>
        <p:nvSpPr>
          <p:cNvPr id="24600" name="Line 24"/>
          <p:cNvSpPr>
            <a:spLocks noChangeShapeType="1"/>
          </p:cNvSpPr>
          <p:nvPr/>
        </p:nvSpPr>
        <p:spPr bwMode="auto">
          <a:xfrm>
            <a:off x="4648200" y="37338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24601" name="Text Box 25"/>
          <p:cNvSpPr txBox="1">
            <a:spLocks noChangeArrowheads="1"/>
          </p:cNvSpPr>
          <p:nvPr/>
        </p:nvSpPr>
        <p:spPr bwMode="auto">
          <a:xfrm>
            <a:off x="2819400" y="3276600"/>
            <a:ext cx="9144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Form</a:t>
            </a:r>
          </a:p>
        </p:txBody>
      </p:sp>
      <p:sp>
        <p:nvSpPr>
          <p:cNvPr id="24602" name="Text Box 26"/>
          <p:cNvSpPr txBox="1">
            <a:spLocks noChangeArrowheads="1"/>
          </p:cNvSpPr>
          <p:nvPr/>
        </p:nvSpPr>
        <p:spPr bwMode="auto">
          <a:xfrm>
            <a:off x="5334000" y="3276600"/>
            <a:ext cx="9906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Content</a:t>
            </a:r>
          </a:p>
        </p:txBody>
      </p:sp>
      <p:sp>
        <p:nvSpPr>
          <p:cNvPr id="77851" name="Line 27"/>
          <p:cNvSpPr>
            <a:spLocks noChangeShapeType="1"/>
          </p:cNvSpPr>
          <p:nvPr/>
        </p:nvSpPr>
        <p:spPr bwMode="auto">
          <a:xfrm>
            <a:off x="2590800" y="2590800"/>
            <a:ext cx="0" cy="1295400"/>
          </a:xfrm>
          <a:prstGeom prst="line">
            <a:avLst/>
          </a:prstGeom>
          <a:noFill/>
          <a:ln w="25400">
            <a:solidFill>
              <a:schemeClr val="bg2">
                <a:lumMod val="75000"/>
              </a:schemeClr>
            </a:solidFill>
            <a:round/>
            <a:headEnd/>
            <a:tailEnd/>
          </a:ln>
        </p:spPr>
        <p:txBody>
          <a:bodyPr wrap="none" anchor="ctr"/>
          <a:lstStyle/>
          <a:p>
            <a:pPr>
              <a:defRPr/>
            </a:pPr>
            <a:endParaRPr lang="en-US"/>
          </a:p>
        </p:txBody>
      </p:sp>
      <p:sp>
        <p:nvSpPr>
          <p:cNvPr id="77854" name="Text Box 30"/>
          <p:cNvSpPr txBox="1">
            <a:spLocks noChangeArrowheads="1"/>
          </p:cNvSpPr>
          <p:nvPr/>
        </p:nvSpPr>
        <p:spPr bwMode="auto">
          <a:xfrm>
            <a:off x="1219200" y="2743200"/>
            <a:ext cx="1524000" cy="1311275"/>
          </a:xfrm>
          <a:prstGeom prst="rect">
            <a:avLst/>
          </a:prstGeom>
          <a:noFill/>
          <a:ln w="9525">
            <a:noFill/>
            <a:miter lim="800000"/>
            <a:headEnd/>
            <a:tailEnd/>
          </a:ln>
        </p:spPr>
        <p:txBody>
          <a:bodyPr>
            <a:spAutoFit/>
          </a:bodyPr>
          <a:lstStyle/>
          <a:p>
            <a:pPr>
              <a:spcBef>
                <a:spcPct val="50000"/>
              </a:spcBef>
            </a:pPr>
            <a:r>
              <a:rPr lang="en-US" sz="2000" b="1">
                <a:solidFill>
                  <a:schemeClr val="tx2"/>
                </a:solidFill>
                <a:latin typeface="Times New Roman" pitchFamily="18" charset="0"/>
              </a:rPr>
              <a:t>“</a:t>
            </a:r>
            <a:r>
              <a:rPr lang="en-US" sz="2000" b="1" u="sng">
                <a:solidFill>
                  <a:schemeClr val="tx2"/>
                </a:solidFill>
                <a:latin typeface="Times New Roman" pitchFamily="18" charset="0"/>
              </a:rPr>
              <a:t>Picture</a:t>
            </a:r>
            <a:r>
              <a:rPr lang="en-US" sz="2000" b="1">
                <a:solidFill>
                  <a:schemeClr val="tx2"/>
                </a:solidFill>
                <a:latin typeface="Times New Roman" pitchFamily="18" charset="0"/>
              </a:rPr>
              <a:t>”</a:t>
            </a:r>
            <a:br>
              <a:rPr lang="en-US" sz="2000" b="1">
                <a:solidFill>
                  <a:schemeClr val="tx2"/>
                </a:solidFill>
                <a:latin typeface="Times New Roman" pitchFamily="18" charset="0"/>
              </a:rPr>
            </a:br>
            <a:r>
              <a:rPr lang="en-US" sz="2000" b="1">
                <a:solidFill>
                  <a:schemeClr val="tx2"/>
                </a:solidFill>
                <a:latin typeface="Times New Roman" pitchFamily="18" charset="0"/>
              </a:rPr>
              <a:t>(world of) focus on text itself</a:t>
            </a:r>
          </a:p>
        </p:txBody>
      </p:sp>
      <p:sp>
        <p:nvSpPr>
          <p:cNvPr id="77855" name="Line 31"/>
          <p:cNvSpPr>
            <a:spLocks noChangeShapeType="1"/>
          </p:cNvSpPr>
          <p:nvPr/>
        </p:nvSpPr>
        <p:spPr bwMode="auto">
          <a:xfrm>
            <a:off x="6858000" y="1524000"/>
            <a:ext cx="0" cy="1219200"/>
          </a:xfrm>
          <a:prstGeom prst="line">
            <a:avLst/>
          </a:prstGeom>
          <a:noFill/>
          <a:ln w="22225">
            <a:solidFill>
              <a:srgbClr val="0000FF"/>
            </a:solidFill>
            <a:round/>
            <a:headEnd/>
            <a:tailEnd/>
          </a:ln>
        </p:spPr>
        <p:txBody>
          <a:bodyPr wrap="none" anchor="ctr"/>
          <a:lstStyle/>
          <a:p>
            <a:endParaRPr lang="en-US"/>
          </a:p>
        </p:txBody>
      </p:sp>
      <p:sp>
        <p:nvSpPr>
          <p:cNvPr id="77856" name="Line 32"/>
          <p:cNvSpPr>
            <a:spLocks noChangeShapeType="1"/>
          </p:cNvSpPr>
          <p:nvPr/>
        </p:nvSpPr>
        <p:spPr bwMode="auto">
          <a:xfrm flipH="1">
            <a:off x="5943600" y="2743200"/>
            <a:ext cx="914400" cy="0"/>
          </a:xfrm>
          <a:prstGeom prst="line">
            <a:avLst/>
          </a:prstGeom>
          <a:noFill/>
          <a:ln w="22225">
            <a:solidFill>
              <a:srgbClr val="0000FF"/>
            </a:solidFill>
            <a:round/>
            <a:headEnd/>
            <a:tailEnd type="triangle" w="med" len="med"/>
          </a:ln>
        </p:spPr>
        <p:txBody>
          <a:bodyPr wrap="none" anchor="ctr"/>
          <a:lstStyle/>
          <a:p>
            <a:endParaRPr lang="en-US"/>
          </a:p>
        </p:txBody>
      </p:sp>
      <p:sp>
        <p:nvSpPr>
          <p:cNvPr id="77857" name="Line 33"/>
          <p:cNvSpPr>
            <a:spLocks noChangeShapeType="1"/>
          </p:cNvSpPr>
          <p:nvPr/>
        </p:nvSpPr>
        <p:spPr bwMode="auto">
          <a:xfrm flipH="1">
            <a:off x="5943600" y="1524000"/>
            <a:ext cx="914400" cy="0"/>
          </a:xfrm>
          <a:prstGeom prst="line">
            <a:avLst/>
          </a:prstGeom>
          <a:noFill/>
          <a:ln w="22225">
            <a:solidFill>
              <a:srgbClr val="0000FF"/>
            </a:solidFill>
            <a:round/>
            <a:headEnd/>
            <a:tailEnd type="triangle" w="med" len="med"/>
          </a:ln>
        </p:spPr>
        <p:txBody>
          <a:bodyPr wrap="none" anchor="ctr"/>
          <a:lstStyle/>
          <a:p>
            <a:endParaRPr lang="en-US"/>
          </a:p>
        </p:txBody>
      </p:sp>
      <p:sp>
        <p:nvSpPr>
          <p:cNvPr id="77858" name="Text Box 34"/>
          <p:cNvSpPr txBox="1">
            <a:spLocks noChangeArrowheads="1"/>
          </p:cNvSpPr>
          <p:nvPr/>
        </p:nvSpPr>
        <p:spPr bwMode="auto">
          <a:xfrm>
            <a:off x="6934200" y="1524000"/>
            <a:ext cx="2209800" cy="13112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8" charset="0"/>
              </a:rPr>
              <a:t>“</a:t>
            </a:r>
            <a:r>
              <a:rPr lang="en-US" sz="2000" b="1" u="sng">
                <a:solidFill>
                  <a:srgbClr val="0000FF"/>
                </a:solidFill>
                <a:latin typeface="Times New Roman" pitchFamily="18" charset="0"/>
              </a:rPr>
              <a:t>Window”</a:t>
            </a:r>
            <a:r>
              <a:rPr lang="en-US" sz="2000" b="1">
                <a:solidFill>
                  <a:srgbClr val="0000FF"/>
                </a:solidFill>
                <a:latin typeface="Times New Roman" pitchFamily="18" charset="0"/>
              </a:rPr>
              <a:t> (world behind) Embeds some authorial intention</a:t>
            </a:r>
            <a:endParaRPr lang="en-US" sz="1800" b="1">
              <a:latin typeface="Times New Roman" pitchFamily="18" charset="0"/>
            </a:endParaRPr>
          </a:p>
        </p:txBody>
      </p:sp>
      <p:sp>
        <p:nvSpPr>
          <p:cNvPr id="77859" name="Line 35"/>
          <p:cNvSpPr>
            <a:spLocks noChangeShapeType="1"/>
          </p:cNvSpPr>
          <p:nvPr/>
        </p:nvSpPr>
        <p:spPr bwMode="auto">
          <a:xfrm>
            <a:off x="1905000" y="4343400"/>
            <a:ext cx="1143000" cy="0"/>
          </a:xfrm>
          <a:prstGeom prst="line">
            <a:avLst/>
          </a:prstGeom>
          <a:noFill/>
          <a:ln w="22225">
            <a:solidFill>
              <a:srgbClr val="CC0000"/>
            </a:solidFill>
            <a:round/>
            <a:headEnd/>
            <a:tailEnd type="triangle" w="med" len="med"/>
          </a:ln>
        </p:spPr>
        <p:txBody>
          <a:bodyPr wrap="none" anchor="ctr"/>
          <a:lstStyle/>
          <a:p>
            <a:endParaRPr lang="en-US"/>
          </a:p>
        </p:txBody>
      </p:sp>
      <p:sp>
        <p:nvSpPr>
          <p:cNvPr id="77860" name="Line 36"/>
          <p:cNvSpPr>
            <a:spLocks noChangeShapeType="1"/>
          </p:cNvSpPr>
          <p:nvPr/>
        </p:nvSpPr>
        <p:spPr bwMode="auto">
          <a:xfrm>
            <a:off x="1905000" y="6096000"/>
            <a:ext cx="1219200" cy="0"/>
          </a:xfrm>
          <a:prstGeom prst="line">
            <a:avLst/>
          </a:prstGeom>
          <a:noFill/>
          <a:ln w="22225">
            <a:solidFill>
              <a:srgbClr val="CC0000"/>
            </a:solidFill>
            <a:round/>
            <a:headEnd/>
            <a:tailEnd type="triangle" w="med" len="med"/>
          </a:ln>
        </p:spPr>
        <p:txBody>
          <a:bodyPr wrap="none" anchor="ctr"/>
          <a:lstStyle/>
          <a:p>
            <a:endParaRPr lang="en-US"/>
          </a:p>
        </p:txBody>
      </p:sp>
      <p:sp>
        <p:nvSpPr>
          <p:cNvPr id="77861" name="Line 37"/>
          <p:cNvSpPr>
            <a:spLocks noChangeShapeType="1"/>
          </p:cNvSpPr>
          <p:nvPr/>
        </p:nvSpPr>
        <p:spPr bwMode="auto">
          <a:xfrm>
            <a:off x="1905000" y="4343400"/>
            <a:ext cx="0" cy="1752600"/>
          </a:xfrm>
          <a:prstGeom prst="line">
            <a:avLst/>
          </a:prstGeom>
          <a:noFill/>
          <a:ln w="22225">
            <a:solidFill>
              <a:srgbClr val="CC0000"/>
            </a:solidFill>
            <a:round/>
            <a:headEnd/>
            <a:tailEnd/>
          </a:ln>
        </p:spPr>
        <p:txBody>
          <a:bodyPr wrap="none" anchor="ctr"/>
          <a:lstStyle/>
          <a:p>
            <a:endParaRPr lang="en-US"/>
          </a:p>
        </p:txBody>
      </p:sp>
      <p:sp>
        <p:nvSpPr>
          <p:cNvPr id="77862" name="Text Box 38"/>
          <p:cNvSpPr txBox="1">
            <a:spLocks noChangeArrowheads="1"/>
          </p:cNvSpPr>
          <p:nvPr/>
        </p:nvSpPr>
        <p:spPr bwMode="auto">
          <a:xfrm>
            <a:off x="0" y="4343400"/>
            <a:ext cx="1905000" cy="1311275"/>
          </a:xfrm>
          <a:prstGeom prst="rect">
            <a:avLst/>
          </a:prstGeom>
          <a:noFill/>
          <a:ln w="9525">
            <a:noFill/>
            <a:miter lim="800000"/>
            <a:headEnd/>
            <a:tailEnd/>
          </a:ln>
        </p:spPr>
        <p:txBody>
          <a:bodyPr>
            <a:spAutoFit/>
          </a:bodyPr>
          <a:lstStyle/>
          <a:p>
            <a:pPr>
              <a:spcBef>
                <a:spcPct val="50000"/>
              </a:spcBef>
            </a:pPr>
            <a:r>
              <a:rPr lang="en-US" sz="2000" b="1">
                <a:solidFill>
                  <a:srgbClr val="CC3300"/>
                </a:solidFill>
                <a:latin typeface="Times New Roman" pitchFamily="18" charset="0"/>
              </a:rPr>
              <a:t>“</a:t>
            </a:r>
            <a:r>
              <a:rPr lang="en-US" sz="2000" b="1" u="sng">
                <a:solidFill>
                  <a:srgbClr val="CC3300"/>
                </a:solidFill>
                <a:latin typeface="Times New Roman" pitchFamily="18" charset="0"/>
              </a:rPr>
              <a:t>Mirror</a:t>
            </a:r>
            <a:r>
              <a:rPr lang="en-US" sz="2000" b="1">
                <a:solidFill>
                  <a:srgbClr val="CC3300"/>
                </a:solidFill>
                <a:latin typeface="Times New Roman" pitchFamily="18" charset="0"/>
              </a:rPr>
              <a:t>” (world in front)</a:t>
            </a:r>
            <a:br>
              <a:rPr lang="en-US" sz="2000" b="1">
                <a:solidFill>
                  <a:srgbClr val="CC3300"/>
                </a:solidFill>
                <a:latin typeface="Times New Roman" pitchFamily="18" charset="0"/>
              </a:rPr>
            </a:br>
            <a:r>
              <a:rPr lang="en-US" sz="2000" b="1">
                <a:solidFill>
                  <a:srgbClr val="CC3300"/>
                </a:solidFill>
                <a:latin typeface="Times New Roman" pitchFamily="18" charset="0"/>
              </a:rPr>
              <a:t>Reflects what reader brings</a:t>
            </a:r>
          </a:p>
        </p:txBody>
      </p:sp>
      <p:grpSp>
        <p:nvGrpSpPr>
          <p:cNvPr id="24613" name="Group 39"/>
          <p:cNvGrpSpPr>
            <a:grpSpLocks/>
          </p:cNvGrpSpPr>
          <p:nvPr/>
        </p:nvGrpSpPr>
        <p:grpSpPr bwMode="auto">
          <a:xfrm>
            <a:off x="2743200" y="4572000"/>
            <a:ext cx="1295400" cy="1676400"/>
            <a:chOff x="1728" y="2880"/>
            <a:chExt cx="816" cy="1056"/>
          </a:xfrm>
        </p:grpSpPr>
        <p:sp>
          <p:nvSpPr>
            <p:cNvPr id="24617" name="Line 40"/>
            <p:cNvSpPr>
              <a:spLocks noChangeShapeType="1"/>
            </p:cNvSpPr>
            <p:nvPr/>
          </p:nvSpPr>
          <p:spPr bwMode="auto">
            <a:xfrm flipH="1">
              <a:off x="1728" y="3936"/>
              <a:ext cx="816" cy="0"/>
            </a:xfrm>
            <a:prstGeom prst="line">
              <a:avLst/>
            </a:prstGeom>
            <a:noFill/>
            <a:ln w="9525">
              <a:solidFill>
                <a:schemeClr val="tx1"/>
              </a:solidFill>
              <a:round/>
              <a:headEnd/>
              <a:tailEnd/>
            </a:ln>
          </p:spPr>
          <p:txBody>
            <a:bodyPr wrap="none" anchor="ctr"/>
            <a:lstStyle/>
            <a:p>
              <a:endParaRPr lang="en-US"/>
            </a:p>
          </p:txBody>
        </p:sp>
        <p:sp>
          <p:nvSpPr>
            <p:cNvPr id="24618" name="Line 41"/>
            <p:cNvSpPr>
              <a:spLocks noChangeShapeType="1"/>
            </p:cNvSpPr>
            <p:nvPr/>
          </p:nvSpPr>
          <p:spPr bwMode="auto">
            <a:xfrm flipV="1">
              <a:off x="1728" y="2976"/>
              <a:ext cx="0" cy="960"/>
            </a:xfrm>
            <a:prstGeom prst="line">
              <a:avLst/>
            </a:prstGeom>
            <a:noFill/>
            <a:ln w="9525">
              <a:solidFill>
                <a:schemeClr val="tx1"/>
              </a:solidFill>
              <a:round/>
              <a:headEnd/>
              <a:tailEnd/>
            </a:ln>
          </p:spPr>
          <p:txBody>
            <a:bodyPr wrap="none" anchor="ctr"/>
            <a:lstStyle/>
            <a:p>
              <a:endParaRPr lang="en-US"/>
            </a:p>
          </p:txBody>
        </p:sp>
        <p:sp>
          <p:nvSpPr>
            <p:cNvPr id="24619" name="Line 42"/>
            <p:cNvSpPr>
              <a:spLocks noChangeShapeType="1"/>
            </p:cNvSpPr>
            <p:nvPr/>
          </p:nvSpPr>
          <p:spPr bwMode="auto">
            <a:xfrm>
              <a:off x="1728" y="2976"/>
              <a:ext cx="528" cy="0"/>
            </a:xfrm>
            <a:prstGeom prst="line">
              <a:avLst/>
            </a:prstGeom>
            <a:noFill/>
            <a:ln w="9525">
              <a:solidFill>
                <a:schemeClr val="tx1"/>
              </a:solidFill>
              <a:round/>
              <a:headEnd/>
              <a:tailEnd/>
            </a:ln>
          </p:spPr>
          <p:txBody>
            <a:bodyPr wrap="none" anchor="ctr"/>
            <a:lstStyle/>
            <a:p>
              <a:endParaRPr lang="en-US"/>
            </a:p>
          </p:txBody>
        </p:sp>
        <p:sp>
          <p:nvSpPr>
            <p:cNvPr id="24620" name="Line 43"/>
            <p:cNvSpPr>
              <a:spLocks noChangeShapeType="1"/>
            </p:cNvSpPr>
            <p:nvPr/>
          </p:nvSpPr>
          <p:spPr bwMode="auto">
            <a:xfrm flipV="1">
              <a:off x="2256" y="2880"/>
              <a:ext cx="0" cy="96"/>
            </a:xfrm>
            <a:prstGeom prst="line">
              <a:avLst/>
            </a:prstGeom>
            <a:noFill/>
            <a:ln w="9525">
              <a:solidFill>
                <a:schemeClr val="tx1"/>
              </a:solidFill>
              <a:round/>
              <a:headEnd/>
              <a:tailEnd type="triangle" w="med" len="med"/>
            </a:ln>
          </p:spPr>
          <p:txBody>
            <a:bodyPr wrap="none" anchor="ctr"/>
            <a:lstStyle/>
            <a:p>
              <a:endParaRPr lang="en-US"/>
            </a:p>
          </p:txBody>
        </p:sp>
      </p:grpSp>
      <p:sp>
        <p:nvSpPr>
          <p:cNvPr id="24614" name="Text Box 44"/>
          <p:cNvSpPr txBox="1">
            <a:spLocks noChangeArrowheads="1"/>
          </p:cNvSpPr>
          <p:nvPr/>
        </p:nvSpPr>
        <p:spPr bwMode="auto">
          <a:xfrm>
            <a:off x="0" y="0"/>
            <a:ext cx="2819400" cy="1373188"/>
          </a:xfrm>
          <a:prstGeom prst="rect">
            <a:avLst/>
          </a:prstGeom>
          <a:noFill/>
          <a:ln w="9525">
            <a:noFill/>
            <a:miter lim="800000"/>
            <a:headEnd/>
            <a:tailEnd/>
          </a:ln>
        </p:spPr>
        <p:txBody>
          <a:bodyPr>
            <a:spAutoFit/>
          </a:bodyPr>
          <a:lstStyle/>
          <a:p>
            <a:pPr>
              <a:spcBef>
                <a:spcPct val="50000"/>
              </a:spcBef>
            </a:pPr>
            <a:r>
              <a:rPr lang="en-US"/>
              <a:t>Process of Communication:</a:t>
            </a:r>
            <a:br>
              <a:rPr lang="en-US"/>
            </a:br>
            <a:r>
              <a:rPr lang="en-US"/>
              <a:t>Three Images</a:t>
            </a:r>
          </a:p>
        </p:txBody>
      </p:sp>
      <p:cxnSp>
        <p:nvCxnSpPr>
          <p:cNvPr id="46" name="Straight Arrow Connector 45"/>
          <p:cNvCxnSpPr/>
          <p:nvPr/>
        </p:nvCxnSpPr>
        <p:spPr bwMode="auto">
          <a:xfrm>
            <a:off x="2590800" y="2590800"/>
            <a:ext cx="609600" cy="1588"/>
          </a:xfrm>
          <a:prstGeom prst="straightConnector1">
            <a:avLst/>
          </a:prstGeom>
          <a:solidFill>
            <a:schemeClr val="accent1"/>
          </a:solidFill>
          <a:ln w="25400" cap="flat" cmpd="sng" algn="ctr">
            <a:solidFill>
              <a:schemeClr val="bg2">
                <a:lumMod val="75000"/>
              </a:schemeClr>
            </a:solidFill>
            <a:prstDash val="solid"/>
            <a:round/>
            <a:headEnd type="none" w="med" len="med"/>
            <a:tailEnd type="arrow"/>
          </a:ln>
          <a:effectLst/>
        </p:spPr>
      </p:cxnSp>
      <p:cxnSp>
        <p:nvCxnSpPr>
          <p:cNvPr id="48" name="Straight Arrow Connector 47"/>
          <p:cNvCxnSpPr/>
          <p:nvPr/>
        </p:nvCxnSpPr>
        <p:spPr bwMode="auto">
          <a:xfrm>
            <a:off x="2590800" y="3886200"/>
            <a:ext cx="609600" cy="1588"/>
          </a:xfrm>
          <a:prstGeom prst="straightConnector1">
            <a:avLst/>
          </a:prstGeom>
          <a:solidFill>
            <a:schemeClr val="accent1"/>
          </a:solidFill>
          <a:ln w="25400" cap="flat" cmpd="sng" algn="ctr">
            <a:solidFill>
              <a:schemeClr val="bg2">
                <a:lumMod val="75000"/>
              </a:schemeClr>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78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78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785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78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78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78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778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7786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778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54" grpId="0" autoUpdateAnimBg="0"/>
      <p:bldP spid="77855" grpId="0" animBg="1"/>
      <p:bldP spid="77856" grpId="0" animBg="1"/>
      <p:bldP spid="77857" grpId="0" animBg="1"/>
      <p:bldP spid="77858" grpId="0" autoUpdateAnimBg="0"/>
      <p:bldP spid="77859" grpId="0" animBg="1"/>
      <p:bldP spid="77860" grpId="0" animBg="1"/>
      <p:bldP spid="77861" grpId="0" animBg="1"/>
      <p:bldP spid="77862"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381000" y="381000"/>
            <a:ext cx="8382000" cy="5983288"/>
          </a:xfrm>
          <a:prstGeom prst="rect">
            <a:avLst/>
          </a:prstGeom>
          <a:noFill/>
          <a:ln w="9525">
            <a:noFill/>
            <a:miter lim="800000"/>
            <a:headEnd/>
            <a:tailEnd/>
          </a:ln>
        </p:spPr>
        <p:txBody>
          <a:bodyPr>
            <a:spAutoFit/>
          </a:bodyPr>
          <a:lstStyle/>
          <a:p>
            <a:pPr marL="457200" indent="-457200">
              <a:spcBef>
                <a:spcPct val="50000"/>
              </a:spcBef>
            </a:pPr>
            <a:r>
              <a:rPr lang="en-US" sz="3600"/>
              <a:t>Process of Communication: Implications</a:t>
            </a:r>
          </a:p>
          <a:p>
            <a:pPr marL="457200" indent="-457200">
              <a:spcBef>
                <a:spcPct val="50000"/>
              </a:spcBef>
            </a:pPr>
            <a:r>
              <a:rPr lang="en-US"/>
              <a:t>(Given: Biblical texts were acts of communication and not </a:t>
            </a:r>
            <a:r>
              <a:rPr lang="en-US">
                <a:latin typeface="Arial Unicode MS" pitchFamily="34" charset="-128"/>
              </a:rPr>
              <a:t>“</a:t>
            </a:r>
            <a:r>
              <a:rPr lang="en-US"/>
              <a:t>art for art</a:t>
            </a:r>
            <a:r>
              <a:rPr lang="en-US">
                <a:latin typeface="Arial Unicode MS" pitchFamily="34" charset="-128"/>
              </a:rPr>
              <a:t>’</a:t>
            </a:r>
            <a:r>
              <a:rPr lang="en-US"/>
              <a:t>s sake.</a:t>
            </a:r>
            <a:r>
              <a:rPr lang="en-US">
                <a:latin typeface="Arial Unicode MS" pitchFamily="34" charset="-128"/>
              </a:rPr>
              <a:t>”</a:t>
            </a:r>
            <a:r>
              <a:rPr lang="en-US"/>
              <a:t>)</a:t>
            </a:r>
          </a:p>
          <a:p>
            <a:pPr marL="457200" indent="-457200">
              <a:spcBef>
                <a:spcPct val="50000"/>
              </a:spcBef>
              <a:buFontTx/>
              <a:buChar char="•"/>
            </a:pPr>
            <a:r>
              <a:rPr lang="en-US"/>
              <a:t>Authors make rhetorical choices that to some degree embed their intentions. </a:t>
            </a:r>
          </a:p>
          <a:p>
            <a:pPr marL="457200" indent="-457200">
              <a:spcBef>
                <a:spcPct val="50000"/>
              </a:spcBef>
              <a:buFontTx/>
              <a:buChar char="•"/>
            </a:pPr>
            <a:r>
              <a:rPr lang="en-US">
                <a:latin typeface="Arial Unicode MS" pitchFamily="34" charset="-128"/>
              </a:rPr>
              <a:t>“</a:t>
            </a:r>
            <a:r>
              <a:rPr lang="en-US"/>
              <a:t>Good</a:t>
            </a:r>
            <a:r>
              <a:rPr lang="en-US">
                <a:latin typeface="Arial Unicode MS" pitchFamily="34" charset="-128"/>
              </a:rPr>
              <a:t>”</a:t>
            </a:r>
            <a:r>
              <a:rPr lang="en-US"/>
              <a:t> readers seek to recognize their reading assumptions and biases.</a:t>
            </a:r>
          </a:p>
          <a:p>
            <a:pPr marL="457200" indent="-457200">
              <a:spcBef>
                <a:spcPct val="50000"/>
              </a:spcBef>
              <a:buFontTx/>
              <a:buChar char="•"/>
            </a:pPr>
            <a:r>
              <a:rPr lang="en-US">
                <a:latin typeface="Arial Unicode MS" pitchFamily="34" charset="-128"/>
              </a:rPr>
              <a:t>“</a:t>
            </a:r>
            <a:r>
              <a:rPr lang="en-US"/>
              <a:t>Good</a:t>
            </a:r>
            <a:r>
              <a:rPr lang="en-US">
                <a:latin typeface="Arial Unicode MS" pitchFamily="34" charset="-128"/>
              </a:rPr>
              <a:t>”</a:t>
            </a:r>
            <a:r>
              <a:rPr lang="en-US"/>
              <a:t> readers seek to construct </a:t>
            </a:r>
            <a:r>
              <a:rPr lang="en-US">
                <a:latin typeface="Arial Unicode MS" pitchFamily="34" charset="-128"/>
              </a:rPr>
              <a:t>“</a:t>
            </a:r>
            <a:r>
              <a:rPr lang="en-US"/>
              <a:t>Reading Strategies</a:t>
            </a:r>
            <a:r>
              <a:rPr lang="en-US">
                <a:latin typeface="Arial Unicode MS" pitchFamily="34" charset="-128"/>
              </a:rPr>
              <a:t>”</a:t>
            </a:r>
            <a:r>
              <a:rPr lang="en-US"/>
              <a:t> that capture something of the authorial intention.</a:t>
            </a:r>
          </a:p>
          <a:p>
            <a:pPr marL="457200" indent="-457200">
              <a:spcBef>
                <a:spcPct val="50000"/>
              </a:spcBef>
            </a:pPr>
            <a:r>
              <a:rPr lang="en-US"/>
              <a:t>Calls for: study of author, setting, literary forms, etc.</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304800" y="381000"/>
            <a:ext cx="8534400" cy="3140075"/>
          </a:xfrm>
          <a:prstGeom prst="rect">
            <a:avLst/>
          </a:prstGeom>
          <a:noFill/>
          <a:ln w="9525">
            <a:noFill/>
            <a:miter lim="800000"/>
            <a:headEnd/>
            <a:tailEnd/>
          </a:ln>
        </p:spPr>
        <p:txBody>
          <a:bodyPr>
            <a:spAutoFit/>
          </a:bodyPr>
          <a:lstStyle/>
          <a:p>
            <a:pPr>
              <a:spcBef>
                <a:spcPct val="50000"/>
              </a:spcBef>
            </a:pPr>
            <a:r>
              <a:rPr kumimoji="1" lang="en-US" sz="4000" b="1" dirty="0" smtClean="0"/>
              <a:t>II.</a:t>
            </a:r>
            <a:r>
              <a:rPr kumimoji="1" lang="en-US" sz="4000" b="1" dirty="0"/>
              <a:t>	 </a:t>
            </a:r>
            <a:r>
              <a:rPr lang="en-US" sz="4000" b="1" dirty="0"/>
              <a:t>Process of Communication: </a:t>
            </a:r>
            <a:br>
              <a:rPr lang="en-US" sz="4000" b="1" dirty="0"/>
            </a:br>
            <a:r>
              <a:rPr lang="en-US" sz="4000" b="1" dirty="0"/>
              <a:t>       Horizontal Axis</a:t>
            </a:r>
            <a:r>
              <a:rPr kumimoji="1" lang="en-US" sz="4000" dirty="0"/>
              <a:t/>
            </a:r>
            <a:br>
              <a:rPr kumimoji="1" lang="en-US" sz="4000" dirty="0"/>
            </a:br>
            <a:r>
              <a:rPr kumimoji="1" lang="en-US" sz="4000" dirty="0"/>
              <a:t>       </a:t>
            </a:r>
            <a:br>
              <a:rPr kumimoji="1" lang="en-US" sz="4000" dirty="0"/>
            </a:br>
            <a:r>
              <a:rPr kumimoji="1" lang="en-US" sz="4000" dirty="0"/>
              <a:t>	</a:t>
            </a:r>
            <a:r>
              <a:rPr lang="en-US" sz="4000" dirty="0"/>
              <a:t>Addressing the philosophical </a:t>
            </a:r>
            <a:br>
              <a:rPr lang="en-US" sz="4000" dirty="0"/>
            </a:br>
            <a:r>
              <a:rPr lang="en-US" sz="4000" dirty="0"/>
              <a:t>       issues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val 2"/>
          <p:cNvSpPr>
            <a:spLocks noChangeArrowheads="1"/>
          </p:cNvSpPr>
          <p:nvPr/>
        </p:nvSpPr>
        <p:spPr bwMode="auto">
          <a:xfrm>
            <a:off x="4038600" y="57150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Addressee</a:t>
            </a:r>
            <a:endParaRPr lang="en-US" sz="1800">
              <a:latin typeface="Times New Roman" pitchFamily="18" charset="0"/>
            </a:endParaRPr>
          </a:p>
        </p:txBody>
      </p:sp>
      <p:sp>
        <p:nvSpPr>
          <p:cNvPr id="27651" name="Oval 3"/>
          <p:cNvSpPr>
            <a:spLocks noChangeArrowheads="1"/>
          </p:cNvSpPr>
          <p:nvPr/>
        </p:nvSpPr>
        <p:spPr bwMode="auto">
          <a:xfrm>
            <a:off x="7086600" y="2362200"/>
            <a:ext cx="1447800" cy="1371600"/>
          </a:xfrm>
          <a:prstGeom prst="ellipse">
            <a:avLst/>
          </a:prstGeom>
          <a:solidFill>
            <a:srgbClr val="FFFFFF"/>
          </a:solidFill>
          <a:ln w="9525">
            <a:solidFill>
              <a:schemeClr val="tx1"/>
            </a:solidFill>
            <a:round/>
            <a:headEnd/>
            <a:tailEnd/>
          </a:ln>
        </p:spPr>
        <p:txBody>
          <a:bodyPr wrap="none" anchor="ctr"/>
          <a:lstStyle/>
          <a:p>
            <a:pPr algn="ctr"/>
            <a:r>
              <a:rPr lang="en-US" sz="2000" b="1">
                <a:solidFill>
                  <a:schemeClr val="hlink"/>
                </a:solidFill>
                <a:latin typeface="Times New Roman" pitchFamily="18" charset="0"/>
              </a:rPr>
              <a:t>Referent</a:t>
            </a:r>
            <a:endParaRPr lang="en-US" sz="2000">
              <a:solidFill>
                <a:schemeClr val="hlink"/>
              </a:solidFill>
              <a:latin typeface="Times New Roman" pitchFamily="18" charset="0"/>
            </a:endParaRPr>
          </a:p>
        </p:txBody>
      </p:sp>
      <p:sp>
        <p:nvSpPr>
          <p:cNvPr id="27652" name="Oval 4"/>
          <p:cNvSpPr>
            <a:spLocks noChangeArrowheads="1"/>
          </p:cNvSpPr>
          <p:nvPr/>
        </p:nvSpPr>
        <p:spPr bwMode="auto">
          <a:xfrm>
            <a:off x="152400" y="2362200"/>
            <a:ext cx="1524000" cy="1524000"/>
          </a:xfrm>
          <a:prstGeom prst="ellipse">
            <a:avLst/>
          </a:prstGeom>
          <a:solidFill>
            <a:srgbClr val="FFFFFF"/>
          </a:solidFill>
          <a:ln w="9525">
            <a:solidFill>
              <a:schemeClr val="tx1"/>
            </a:solidFill>
            <a:round/>
            <a:headEnd/>
            <a:tailEnd/>
          </a:ln>
        </p:spPr>
        <p:txBody>
          <a:bodyPr wrap="none" anchor="ctr"/>
          <a:lstStyle/>
          <a:p>
            <a:pPr algn="ctr"/>
            <a:r>
              <a:rPr lang="en-US" sz="2000" b="1">
                <a:solidFill>
                  <a:schemeClr val="hlink"/>
                </a:solidFill>
                <a:latin typeface="Times New Roman" pitchFamily="18" charset="0"/>
              </a:rPr>
              <a:t>Medium</a:t>
            </a:r>
          </a:p>
          <a:p>
            <a:pPr algn="ctr"/>
            <a:r>
              <a:rPr lang="en-US" sz="2000" b="1">
                <a:solidFill>
                  <a:schemeClr val="hlink"/>
                </a:solidFill>
                <a:latin typeface="Times New Roman" pitchFamily="18" charset="0"/>
              </a:rPr>
              <a:t>(Language)</a:t>
            </a:r>
          </a:p>
        </p:txBody>
      </p:sp>
      <p:sp>
        <p:nvSpPr>
          <p:cNvPr id="27653" name="Oval 5"/>
          <p:cNvSpPr>
            <a:spLocks noChangeArrowheads="1"/>
          </p:cNvSpPr>
          <p:nvPr/>
        </p:nvSpPr>
        <p:spPr bwMode="auto">
          <a:xfrm>
            <a:off x="4038600" y="152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Addresser</a:t>
            </a:r>
          </a:p>
        </p:txBody>
      </p:sp>
      <p:sp>
        <p:nvSpPr>
          <p:cNvPr id="107526" name="Rectangle 6"/>
          <p:cNvSpPr>
            <a:spLocks noChangeArrowheads="1"/>
          </p:cNvSpPr>
          <p:nvPr/>
        </p:nvSpPr>
        <p:spPr bwMode="auto">
          <a:xfrm>
            <a:off x="3200400" y="13716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intent</a:t>
            </a:r>
            <a:endParaRPr lang="en-US" sz="1800">
              <a:latin typeface="Times New Roman" pitchFamily="18" charset="0"/>
            </a:endParaRPr>
          </a:p>
        </p:txBody>
      </p:sp>
      <p:sp>
        <p:nvSpPr>
          <p:cNvPr id="107527" name="Rectangle 7"/>
          <p:cNvSpPr>
            <a:spLocks noChangeArrowheads="1"/>
          </p:cNvSpPr>
          <p:nvPr/>
        </p:nvSpPr>
        <p:spPr bwMode="auto">
          <a:xfrm>
            <a:off x="3200400" y="1981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strategy/“rules”</a:t>
            </a:r>
            <a:endParaRPr lang="en-US" sz="1800">
              <a:latin typeface="Times New Roman" pitchFamily="18" charset="0"/>
            </a:endParaRPr>
          </a:p>
        </p:txBody>
      </p:sp>
      <p:sp>
        <p:nvSpPr>
          <p:cNvPr id="107528" name="Rectangle 8"/>
          <p:cNvSpPr>
            <a:spLocks noChangeArrowheads="1"/>
          </p:cNvSpPr>
          <p:nvPr/>
        </p:nvSpPr>
        <p:spPr bwMode="auto">
          <a:xfrm>
            <a:off x="3200400" y="41910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Reading strategy/ “rules”</a:t>
            </a:r>
          </a:p>
        </p:txBody>
      </p:sp>
      <p:sp>
        <p:nvSpPr>
          <p:cNvPr id="107529" name="Rectangle 9"/>
          <p:cNvSpPr>
            <a:spLocks noChangeArrowheads="1"/>
          </p:cNvSpPr>
          <p:nvPr/>
        </p:nvSpPr>
        <p:spPr bwMode="auto">
          <a:xfrm>
            <a:off x="3200400" y="5029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impact</a:t>
            </a:r>
          </a:p>
        </p:txBody>
      </p:sp>
      <p:sp>
        <p:nvSpPr>
          <p:cNvPr id="107530" name="Rectangle 10"/>
          <p:cNvSpPr>
            <a:spLocks noChangeArrowheads="1"/>
          </p:cNvSpPr>
          <p:nvPr/>
        </p:nvSpPr>
        <p:spPr bwMode="auto">
          <a:xfrm>
            <a:off x="3200400" y="25908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Literary features</a:t>
            </a:r>
            <a:endParaRPr lang="en-US" sz="1800">
              <a:latin typeface="Times New Roman" pitchFamily="18" charset="0"/>
            </a:endParaRPr>
          </a:p>
        </p:txBody>
      </p:sp>
      <p:sp>
        <p:nvSpPr>
          <p:cNvPr id="27659" name="Line 11"/>
          <p:cNvSpPr>
            <a:spLocks noChangeShapeType="1"/>
          </p:cNvSpPr>
          <p:nvPr/>
        </p:nvSpPr>
        <p:spPr bwMode="auto">
          <a:xfrm>
            <a:off x="4648200" y="17526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7660" name="Line 12"/>
          <p:cNvSpPr>
            <a:spLocks noChangeShapeType="1"/>
          </p:cNvSpPr>
          <p:nvPr/>
        </p:nvSpPr>
        <p:spPr bwMode="auto">
          <a:xfrm>
            <a:off x="4648200" y="23622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27661" name="Line 13"/>
          <p:cNvSpPr>
            <a:spLocks noChangeShapeType="1"/>
          </p:cNvSpPr>
          <p:nvPr/>
        </p:nvSpPr>
        <p:spPr bwMode="auto">
          <a:xfrm>
            <a:off x="4648200" y="45720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27662" name="Line 14"/>
          <p:cNvSpPr>
            <a:spLocks noChangeShapeType="1"/>
          </p:cNvSpPr>
          <p:nvPr/>
        </p:nvSpPr>
        <p:spPr bwMode="auto">
          <a:xfrm>
            <a:off x="4648200" y="2971800"/>
            <a:ext cx="0" cy="228600"/>
          </a:xfrm>
          <a:prstGeom prst="line">
            <a:avLst/>
          </a:prstGeom>
          <a:noFill/>
          <a:ln w="9525">
            <a:solidFill>
              <a:schemeClr val="tx1"/>
            </a:solidFill>
            <a:round/>
            <a:headEnd/>
            <a:tailEnd/>
          </a:ln>
        </p:spPr>
        <p:txBody>
          <a:bodyPr wrap="none" anchor="ctr"/>
          <a:lstStyle/>
          <a:p>
            <a:endParaRPr lang="en-US"/>
          </a:p>
        </p:txBody>
      </p:sp>
      <p:sp>
        <p:nvSpPr>
          <p:cNvPr id="27663" name="Line 15"/>
          <p:cNvSpPr>
            <a:spLocks noChangeShapeType="1"/>
          </p:cNvSpPr>
          <p:nvPr/>
        </p:nvSpPr>
        <p:spPr bwMode="auto">
          <a:xfrm>
            <a:off x="4648200" y="3200400"/>
            <a:ext cx="1219200" cy="0"/>
          </a:xfrm>
          <a:prstGeom prst="line">
            <a:avLst/>
          </a:prstGeom>
          <a:noFill/>
          <a:ln w="9525">
            <a:solidFill>
              <a:schemeClr val="tx1"/>
            </a:solidFill>
            <a:round/>
            <a:headEnd/>
            <a:tailEnd/>
          </a:ln>
        </p:spPr>
        <p:txBody>
          <a:bodyPr wrap="none" anchor="ctr"/>
          <a:lstStyle/>
          <a:p>
            <a:endParaRPr lang="en-US"/>
          </a:p>
        </p:txBody>
      </p:sp>
      <p:sp>
        <p:nvSpPr>
          <p:cNvPr id="27664" name="Line 16"/>
          <p:cNvSpPr>
            <a:spLocks noChangeShapeType="1"/>
          </p:cNvSpPr>
          <p:nvPr/>
        </p:nvSpPr>
        <p:spPr bwMode="auto">
          <a:xfrm flipH="1">
            <a:off x="3200400" y="3200400"/>
            <a:ext cx="1447800" cy="0"/>
          </a:xfrm>
          <a:prstGeom prst="line">
            <a:avLst/>
          </a:prstGeom>
          <a:noFill/>
          <a:ln w="9525">
            <a:solidFill>
              <a:schemeClr val="tx1"/>
            </a:solidFill>
            <a:round/>
            <a:headEnd/>
            <a:tailEnd/>
          </a:ln>
        </p:spPr>
        <p:txBody>
          <a:bodyPr wrap="none" anchor="ctr"/>
          <a:lstStyle/>
          <a:p>
            <a:endParaRPr lang="en-US"/>
          </a:p>
        </p:txBody>
      </p:sp>
      <p:sp>
        <p:nvSpPr>
          <p:cNvPr id="27665" name="Line 17"/>
          <p:cNvSpPr>
            <a:spLocks noChangeShapeType="1"/>
          </p:cNvSpPr>
          <p:nvPr/>
        </p:nvSpPr>
        <p:spPr bwMode="auto">
          <a:xfrm>
            <a:off x="3200400" y="3200400"/>
            <a:ext cx="0" cy="76200"/>
          </a:xfrm>
          <a:prstGeom prst="line">
            <a:avLst/>
          </a:prstGeom>
          <a:noFill/>
          <a:ln w="9525">
            <a:solidFill>
              <a:schemeClr val="tx1"/>
            </a:solidFill>
            <a:round/>
            <a:headEnd/>
            <a:tailEnd/>
          </a:ln>
        </p:spPr>
        <p:txBody>
          <a:bodyPr wrap="none" anchor="ctr"/>
          <a:lstStyle/>
          <a:p>
            <a:endParaRPr lang="en-US"/>
          </a:p>
        </p:txBody>
      </p:sp>
      <p:sp>
        <p:nvSpPr>
          <p:cNvPr id="27666" name="Line 18"/>
          <p:cNvSpPr>
            <a:spLocks noChangeShapeType="1"/>
          </p:cNvSpPr>
          <p:nvPr/>
        </p:nvSpPr>
        <p:spPr bwMode="auto">
          <a:xfrm>
            <a:off x="5715000" y="3200400"/>
            <a:ext cx="0" cy="0"/>
          </a:xfrm>
          <a:prstGeom prst="line">
            <a:avLst/>
          </a:prstGeom>
          <a:noFill/>
          <a:ln w="9525">
            <a:solidFill>
              <a:schemeClr val="tx1"/>
            </a:solidFill>
            <a:round/>
            <a:headEnd/>
            <a:tailEnd/>
          </a:ln>
        </p:spPr>
        <p:txBody>
          <a:bodyPr wrap="none" anchor="ctr"/>
          <a:lstStyle/>
          <a:p>
            <a:endParaRPr lang="en-US"/>
          </a:p>
        </p:txBody>
      </p:sp>
      <p:sp>
        <p:nvSpPr>
          <p:cNvPr id="27667" name="Line 19"/>
          <p:cNvSpPr>
            <a:spLocks noChangeShapeType="1"/>
          </p:cNvSpPr>
          <p:nvPr/>
        </p:nvSpPr>
        <p:spPr bwMode="auto">
          <a:xfrm>
            <a:off x="5867400" y="3200400"/>
            <a:ext cx="0" cy="76200"/>
          </a:xfrm>
          <a:prstGeom prst="line">
            <a:avLst/>
          </a:prstGeom>
          <a:noFill/>
          <a:ln w="9525">
            <a:solidFill>
              <a:schemeClr val="tx1"/>
            </a:solidFill>
            <a:round/>
            <a:headEnd/>
            <a:tailEnd/>
          </a:ln>
        </p:spPr>
        <p:txBody>
          <a:bodyPr wrap="none" anchor="ctr"/>
          <a:lstStyle/>
          <a:p>
            <a:endParaRPr lang="en-US"/>
          </a:p>
        </p:txBody>
      </p:sp>
      <p:sp>
        <p:nvSpPr>
          <p:cNvPr id="27668" name="Line 20"/>
          <p:cNvSpPr>
            <a:spLocks noChangeShapeType="1"/>
          </p:cNvSpPr>
          <p:nvPr/>
        </p:nvSpPr>
        <p:spPr bwMode="auto">
          <a:xfrm>
            <a:off x="3200400" y="3733800"/>
            <a:ext cx="2667000" cy="0"/>
          </a:xfrm>
          <a:prstGeom prst="line">
            <a:avLst/>
          </a:prstGeom>
          <a:noFill/>
          <a:ln w="9525">
            <a:solidFill>
              <a:schemeClr val="tx1"/>
            </a:solidFill>
            <a:round/>
            <a:headEnd/>
            <a:tailEnd/>
          </a:ln>
        </p:spPr>
        <p:txBody>
          <a:bodyPr wrap="none" anchor="ctr"/>
          <a:lstStyle/>
          <a:p>
            <a:endParaRPr lang="en-US"/>
          </a:p>
        </p:txBody>
      </p:sp>
      <p:sp>
        <p:nvSpPr>
          <p:cNvPr id="27669" name="Line 21"/>
          <p:cNvSpPr>
            <a:spLocks noChangeShapeType="1"/>
          </p:cNvSpPr>
          <p:nvPr/>
        </p:nvSpPr>
        <p:spPr bwMode="auto">
          <a:xfrm>
            <a:off x="3505200" y="3657600"/>
            <a:ext cx="0" cy="0"/>
          </a:xfrm>
          <a:prstGeom prst="line">
            <a:avLst/>
          </a:prstGeom>
          <a:noFill/>
          <a:ln w="9525">
            <a:solidFill>
              <a:schemeClr val="tx1"/>
            </a:solidFill>
            <a:round/>
            <a:headEnd/>
            <a:tailEnd/>
          </a:ln>
        </p:spPr>
        <p:txBody>
          <a:bodyPr wrap="none" anchor="ctr"/>
          <a:lstStyle/>
          <a:p>
            <a:endParaRPr lang="en-US"/>
          </a:p>
        </p:txBody>
      </p:sp>
      <p:sp>
        <p:nvSpPr>
          <p:cNvPr id="27670" name="Line 22"/>
          <p:cNvSpPr>
            <a:spLocks noChangeShapeType="1"/>
          </p:cNvSpPr>
          <p:nvPr/>
        </p:nvSpPr>
        <p:spPr bwMode="auto">
          <a:xfrm flipV="1">
            <a:off x="3200400" y="3657600"/>
            <a:ext cx="0" cy="76200"/>
          </a:xfrm>
          <a:prstGeom prst="line">
            <a:avLst/>
          </a:prstGeom>
          <a:noFill/>
          <a:ln w="9525">
            <a:solidFill>
              <a:schemeClr val="tx1"/>
            </a:solidFill>
            <a:round/>
            <a:headEnd/>
            <a:tailEnd/>
          </a:ln>
        </p:spPr>
        <p:txBody>
          <a:bodyPr wrap="none" anchor="ctr"/>
          <a:lstStyle/>
          <a:p>
            <a:endParaRPr lang="en-US"/>
          </a:p>
        </p:txBody>
      </p:sp>
      <p:sp>
        <p:nvSpPr>
          <p:cNvPr id="27671" name="Line 23"/>
          <p:cNvSpPr>
            <a:spLocks noChangeShapeType="1"/>
          </p:cNvSpPr>
          <p:nvPr/>
        </p:nvSpPr>
        <p:spPr bwMode="auto">
          <a:xfrm flipV="1">
            <a:off x="5867400" y="3657600"/>
            <a:ext cx="0" cy="76200"/>
          </a:xfrm>
          <a:prstGeom prst="line">
            <a:avLst/>
          </a:prstGeom>
          <a:noFill/>
          <a:ln w="9525">
            <a:solidFill>
              <a:schemeClr val="tx1"/>
            </a:solidFill>
            <a:round/>
            <a:headEnd/>
            <a:tailEnd/>
          </a:ln>
        </p:spPr>
        <p:txBody>
          <a:bodyPr wrap="none" anchor="ctr"/>
          <a:lstStyle/>
          <a:p>
            <a:endParaRPr lang="en-US"/>
          </a:p>
        </p:txBody>
      </p:sp>
      <p:sp>
        <p:nvSpPr>
          <p:cNvPr id="27672" name="Line 24"/>
          <p:cNvSpPr>
            <a:spLocks noChangeShapeType="1"/>
          </p:cNvSpPr>
          <p:nvPr/>
        </p:nvSpPr>
        <p:spPr bwMode="auto">
          <a:xfrm>
            <a:off x="4648200" y="37338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107545" name="Text Box 25"/>
          <p:cNvSpPr txBox="1">
            <a:spLocks noChangeArrowheads="1"/>
          </p:cNvSpPr>
          <p:nvPr/>
        </p:nvSpPr>
        <p:spPr bwMode="auto">
          <a:xfrm>
            <a:off x="2819400" y="3276600"/>
            <a:ext cx="9144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Form</a:t>
            </a:r>
          </a:p>
        </p:txBody>
      </p:sp>
      <p:sp>
        <p:nvSpPr>
          <p:cNvPr id="107546" name="Text Box 26"/>
          <p:cNvSpPr txBox="1">
            <a:spLocks noChangeArrowheads="1"/>
          </p:cNvSpPr>
          <p:nvPr/>
        </p:nvSpPr>
        <p:spPr bwMode="auto">
          <a:xfrm>
            <a:off x="5334000" y="3276600"/>
            <a:ext cx="9906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Content</a:t>
            </a:r>
          </a:p>
        </p:txBody>
      </p:sp>
      <p:sp>
        <p:nvSpPr>
          <p:cNvPr id="107547" name="Line 27"/>
          <p:cNvSpPr>
            <a:spLocks noChangeShapeType="1"/>
          </p:cNvSpPr>
          <p:nvPr/>
        </p:nvSpPr>
        <p:spPr bwMode="auto">
          <a:xfrm>
            <a:off x="2819400" y="2590800"/>
            <a:ext cx="0" cy="1219200"/>
          </a:xfrm>
          <a:prstGeom prst="line">
            <a:avLst/>
          </a:prstGeom>
          <a:noFill/>
          <a:ln w="9525">
            <a:solidFill>
              <a:schemeClr val="tx1"/>
            </a:solidFill>
            <a:round/>
            <a:headEnd/>
            <a:tailEnd/>
          </a:ln>
        </p:spPr>
        <p:txBody>
          <a:bodyPr wrap="none" anchor="ctr"/>
          <a:lstStyle/>
          <a:p>
            <a:endParaRPr lang="en-US"/>
          </a:p>
        </p:txBody>
      </p:sp>
      <p:sp>
        <p:nvSpPr>
          <p:cNvPr id="107548" name="Line 28"/>
          <p:cNvSpPr>
            <a:spLocks noChangeShapeType="1"/>
          </p:cNvSpPr>
          <p:nvPr/>
        </p:nvSpPr>
        <p:spPr bwMode="auto">
          <a:xfrm flipV="1">
            <a:off x="2819400" y="2514600"/>
            <a:ext cx="381000" cy="76200"/>
          </a:xfrm>
          <a:prstGeom prst="line">
            <a:avLst/>
          </a:prstGeom>
          <a:noFill/>
          <a:ln w="9525">
            <a:solidFill>
              <a:schemeClr val="tx1"/>
            </a:solidFill>
            <a:round/>
            <a:headEnd/>
            <a:tailEnd/>
          </a:ln>
        </p:spPr>
        <p:txBody>
          <a:bodyPr wrap="none" anchor="ctr"/>
          <a:lstStyle/>
          <a:p>
            <a:endParaRPr lang="en-US"/>
          </a:p>
        </p:txBody>
      </p:sp>
      <p:sp>
        <p:nvSpPr>
          <p:cNvPr id="107549" name="Line 29"/>
          <p:cNvSpPr>
            <a:spLocks noChangeShapeType="1"/>
          </p:cNvSpPr>
          <p:nvPr/>
        </p:nvSpPr>
        <p:spPr bwMode="auto">
          <a:xfrm>
            <a:off x="2819400" y="3886200"/>
            <a:ext cx="457200" cy="76200"/>
          </a:xfrm>
          <a:prstGeom prst="line">
            <a:avLst/>
          </a:prstGeom>
          <a:noFill/>
          <a:ln w="9525">
            <a:solidFill>
              <a:schemeClr val="tx1"/>
            </a:solidFill>
            <a:round/>
            <a:headEnd/>
            <a:tailEnd/>
          </a:ln>
        </p:spPr>
        <p:txBody>
          <a:bodyPr wrap="none" anchor="ctr"/>
          <a:lstStyle/>
          <a:p>
            <a:endParaRPr lang="en-US"/>
          </a:p>
        </p:txBody>
      </p:sp>
      <p:sp>
        <p:nvSpPr>
          <p:cNvPr id="107550" name="Text Box 30"/>
          <p:cNvSpPr txBox="1">
            <a:spLocks noChangeArrowheads="1"/>
          </p:cNvSpPr>
          <p:nvPr/>
        </p:nvSpPr>
        <p:spPr bwMode="auto">
          <a:xfrm>
            <a:off x="2286000" y="3048000"/>
            <a:ext cx="7620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text</a:t>
            </a:r>
          </a:p>
        </p:txBody>
      </p:sp>
      <p:grpSp>
        <p:nvGrpSpPr>
          <p:cNvPr id="2" name="Group 39"/>
          <p:cNvGrpSpPr>
            <a:grpSpLocks/>
          </p:cNvGrpSpPr>
          <p:nvPr/>
        </p:nvGrpSpPr>
        <p:grpSpPr bwMode="auto">
          <a:xfrm>
            <a:off x="2743200" y="4572000"/>
            <a:ext cx="1295400" cy="1676400"/>
            <a:chOff x="1728" y="2880"/>
            <a:chExt cx="816" cy="1056"/>
          </a:xfrm>
        </p:grpSpPr>
        <p:sp>
          <p:nvSpPr>
            <p:cNvPr id="27683" name="Line 40"/>
            <p:cNvSpPr>
              <a:spLocks noChangeShapeType="1"/>
            </p:cNvSpPr>
            <p:nvPr/>
          </p:nvSpPr>
          <p:spPr bwMode="auto">
            <a:xfrm flipH="1">
              <a:off x="1728" y="3936"/>
              <a:ext cx="816" cy="0"/>
            </a:xfrm>
            <a:prstGeom prst="line">
              <a:avLst/>
            </a:prstGeom>
            <a:noFill/>
            <a:ln w="9525">
              <a:solidFill>
                <a:schemeClr val="tx1"/>
              </a:solidFill>
              <a:round/>
              <a:headEnd/>
              <a:tailEnd/>
            </a:ln>
          </p:spPr>
          <p:txBody>
            <a:bodyPr wrap="none" anchor="ctr"/>
            <a:lstStyle/>
            <a:p>
              <a:endParaRPr lang="en-US"/>
            </a:p>
          </p:txBody>
        </p:sp>
        <p:sp>
          <p:nvSpPr>
            <p:cNvPr id="27684" name="Line 41"/>
            <p:cNvSpPr>
              <a:spLocks noChangeShapeType="1"/>
            </p:cNvSpPr>
            <p:nvPr/>
          </p:nvSpPr>
          <p:spPr bwMode="auto">
            <a:xfrm flipV="1">
              <a:off x="1728" y="2976"/>
              <a:ext cx="0" cy="960"/>
            </a:xfrm>
            <a:prstGeom prst="line">
              <a:avLst/>
            </a:prstGeom>
            <a:noFill/>
            <a:ln w="9525">
              <a:solidFill>
                <a:schemeClr val="tx1"/>
              </a:solidFill>
              <a:round/>
              <a:headEnd/>
              <a:tailEnd/>
            </a:ln>
          </p:spPr>
          <p:txBody>
            <a:bodyPr wrap="none" anchor="ctr"/>
            <a:lstStyle/>
            <a:p>
              <a:endParaRPr lang="en-US"/>
            </a:p>
          </p:txBody>
        </p:sp>
        <p:sp>
          <p:nvSpPr>
            <p:cNvPr id="27685" name="Line 42"/>
            <p:cNvSpPr>
              <a:spLocks noChangeShapeType="1"/>
            </p:cNvSpPr>
            <p:nvPr/>
          </p:nvSpPr>
          <p:spPr bwMode="auto">
            <a:xfrm>
              <a:off x="1728" y="2976"/>
              <a:ext cx="528" cy="0"/>
            </a:xfrm>
            <a:prstGeom prst="line">
              <a:avLst/>
            </a:prstGeom>
            <a:noFill/>
            <a:ln w="9525">
              <a:solidFill>
                <a:schemeClr val="tx1"/>
              </a:solidFill>
              <a:round/>
              <a:headEnd/>
              <a:tailEnd/>
            </a:ln>
          </p:spPr>
          <p:txBody>
            <a:bodyPr wrap="none" anchor="ctr"/>
            <a:lstStyle/>
            <a:p>
              <a:endParaRPr lang="en-US"/>
            </a:p>
          </p:txBody>
        </p:sp>
        <p:sp>
          <p:nvSpPr>
            <p:cNvPr id="27686" name="Line 43"/>
            <p:cNvSpPr>
              <a:spLocks noChangeShapeType="1"/>
            </p:cNvSpPr>
            <p:nvPr/>
          </p:nvSpPr>
          <p:spPr bwMode="auto">
            <a:xfrm flipV="1">
              <a:off x="2256" y="2880"/>
              <a:ext cx="0" cy="96"/>
            </a:xfrm>
            <a:prstGeom prst="line">
              <a:avLst/>
            </a:prstGeom>
            <a:noFill/>
            <a:ln w="9525">
              <a:solidFill>
                <a:schemeClr val="tx1"/>
              </a:solidFill>
              <a:round/>
              <a:headEnd/>
              <a:tailEnd type="triangle" w="med" len="med"/>
            </a:ln>
          </p:spPr>
          <p:txBody>
            <a:bodyPr wrap="none" anchor="ctr"/>
            <a:lstStyle/>
            <a:p>
              <a:endParaRPr lang="en-US"/>
            </a:p>
          </p:txBody>
        </p:sp>
      </p:grpSp>
      <p:sp>
        <p:nvSpPr>
          <p:cNvPr id="27680" name="Text Box 44"/>
          <p:cNvSpPr txBox="1">
            <a:spLocks noChangeArrowheads="1"/>
          </p:cNvSpPr>
          <p:nvPr/>
        </p:nvSpPr>
        <p:spPr bwMode="auto">
          <a:xfrm>
            <a:off x="0" y="0"/>
            <a:ext cx="2667000" cy="946150"/>
          </a:xfrm>
          <a:prstGeom prst="rect">
            <a:avLst/>
          </a:prstGeom>
          <a:noFill/>
          <a:ln w="9525">
            <a:noFill/>
            <a:miter lim="800000"/>
            <a:headEnd/>
            <a:tailEnd/>
          </a:ln>
        </p:spPr>
        <p:txBody>
          <a:bodyPr>
            <a:spAutoFit/>
          </a:bodyPr>
          <a:lstStyle/>
          <a:p>
            <a:pPr>
              <a:spcBef>
                <a:spcPct val="50000"/>
              </a:spcBef>
            </a:pPr>
            <a:r>
              <a:rPr lang="en-US"/>
              <a:t>Process of Communication</a:t>
            </a:r>
          </a:p>
        </p:txBody>
      </p:sp>
      <p:sp>
        <p:nvSpPr>
          <p:cNvPr id="27681" name="Line 45"/>
          <p:cNvSpPr>
            <a:spLocks noChangeShapeType="1"/>
          </p:cNvSpPr>
          <p:nvPr/>
        </p:nvSpPr>
        <p:spPr bwMode="auto">
          <a:xfrm>
            <a:off x="1676400" y="3200400"/>
            <a:ext cx="609600" cy="0"/>
          </a:xfrm>
          <a:prstGeom prst="line">
            <a:avLst/>
          </a:prstGeom>
          <a:noFill/>
          <a:ln w="50800">
            <a:solidFill>
              <a:schemeClr val="hlink"/>
            </a:solidFill>
            <a:round/>
            <a:headEnd/>
            <a:tailEnd/>
          </a:ln>
        </p:spPr>
        <p:txBody>
          <a:bodyPr/>
          <a:lstStyle/>
          <a:p>
            <a:endParaRPr lang="en-US"/>
          </a:p>
        </p:txBody>
      </p:sp>
      <p:sp>
        <p:nvSpPr>
          <p:cNvPr id="27682" name="Line 46"/>
          <p:cNvSpPr>
            <a:spLocks noChangeShapeType="1"/>
          </p:cNvSpPr>
          <p:nvPr/>
        </p:nvSpPr>
        <p:spPr bwMode="auto">
          <a:xfrm>
            <a:off x="6096000" y="3124200"/>
            <a:ext cx="914400" cy="0"/>
          </a:xfrm>
          <a:prstGeom prst="line">
            <a:avLst/>
          </a:prstGeom>
          <a:noFill/>
          <a:ln w="50800">
            <a:solidFill>
              <a:schemeClr val="hlink"/>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75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75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75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7547"/>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107548"/>
                                        </p:tgtEl>
                                        <p:attrNameLst>
                                          <p:attrName>style.visibility</p:attrName>
                                        </p:attrNameLst>
                                      </p:cBhvr>
                                      <p:to>
                                        <p:strVal val="visible"/>
                                      </p:to>
                                    </p:set>
                                  </p:childTnLst>
                                </p:cTn>
                              </p:par>
                            </p:childTnLst>
                          </p:cTn>
                        </p:par>
                        <p:par>
                          <p:cTn id="22" fill="hold">
                            <p:stCondLst>
                              <p:cond delay="1000"/>
                            </p:stCondLst>
                            <p:childTnLst>
                              <p:par>
                                <p:cTn id="23" presetID="1" presetClass="entr" presetSubtype="0" fill="hold" grpId="0" nodeType="afterEffect">
                                  <p:stCondLst>
                                    <p:cond delay="0"/>
                                  </p:stCondLst>
                                  <p:childTnLst>
                                    <p:set>
                                      <p:cBhvr>
                                        <p:cTn id="24" dur="1" fill="hold">
                                          <p:stCondLst>
                                            <p:cond delay="499"/>
                                          </p:stCondLst>
                                        </p:cTn>
                                        <p:tgtEl>
                                          <p:spTgt spid="107549"/>
                                        </p:tgtEl>
                                        <p:attrNameLst>
                                          <p:attrName>style.visibility</p:attrName>
                                        </p:attrNameLst>
                                      </p:cBhvr>
                                      <p:to>
                                        <p:strVal val="visible"/>
                                      </p:to>
                                    </p:set>
                                  </p:childTnLst>
                                </p:cTn>
                              </p:par>
                            </p:childTnLst>
                          </p:cTn>
                        </p:par>
                        <p:par>
                          <p:cTn id="25" fill="hold">
                            <p:stCondLst>
                              <p:cond delay="1500"/>
                            </p:stCondLst>
                            <p:childTnLst>
                              <p:par>
                                <p:cTn id="26" presetID="1" presetClass="entr" presetSubtype="0" fill="hold" grpId="0" nodeType="afterEffect">
                                  <p:stCondLst>
                                    <p:cond delay="0"/>
                                  </p:stCondLst>
                                  <p:childTnLst>
                                    <p:set>
                                      <p:cBhvr>
                                        <p:cTn id="27" dur="1" fill="hold">
                                          <p:stCondLst>
                                            <p:cond delay="499"/>
                                          </p:stCondLst>
                                        </p:cTn>
                                        <p:tgtEl>
                                          <p:spTgt spid="10755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10753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10754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10754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499"/>
                                          </p:stCondLst>
                                        </p:cTn>
                                        <p:tgtEl>
                                          <p:spTgt spid="2"/>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499"/>
                                          </p:stCondLst>
                                        </p:cTn>
                                        <p:tgtEl>
                                          <p:spTgt spid="1075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6" grpId="0" animBg="1" autoUpdateAnimBg="0"/>
      <p:bldP spid="107527" grpId="0" animBg="1" autoUpdateAnimBg="0"/>
      <p:bldP spid="107528" grpId="0" animBg="1" autoUpdateAnimBg="0"/>
      <p:bldP spid="107529" grpId="0" animBg="1" autoUpdateAnimBg="0"/>
      <p:bldP spid="107530" grpId="0" animBg="1" autoUpdateAnimBg="0"/>
      <p:bldP spid="107545" grpId="0" autoUpdateAnimBg="0"/>
      <p:bldP spid="107546" grpId="0" autoUpdateAnimBg="0"/>
      <p:bldP spid="107547" grpId="0" animBg="1"/>
      <p:bldP spid="107548" grpId="0" animBg="1"/>
      <p:bldP spid="107549" grpId="0" animBg="1"/>
      <p:bldP spid="10755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381000" y="381000"/>
            <a:ext cx="8382000" cy="5707063"/>
          </a:xfrm>
          <a:prstGeom prst="rect">
            <a:avLst/>
          </a:prstGeom>
          <a:noFill/>
          <a:ln w="9525">
            <a:noFill/>
            <a:miter lim="800000"/>
            <a:headEnd/>
            <a:tailEnd/>
          </a:ln>
        </p:spPr>
        <p:txBody>
          <a:bodyPr>
            <a:spAutoFit/>
          </a:bodyPr>
          <a:lstStyle/>
          <a:p>
            <a:pPr marL="457200" indent="-457200">
              <a:spcBef>
                <a:spcPct val="50000"/>
              </a:spcBef>
            </a:pPr>
            <a:r>
              <a:rPr lang="en-US" sz="3200" b="1"/>
              <a:t>Issue:</a:t>
            </a:r>
          </a:p>
          <a:p>
            <a:pPr marL="457200" indent="-457200">
              <a:spcBef>
                <a:spcPct val="50000"/>
              </a:spcBef>
            </a:pPr>
            <a:r>
              <a:rPr lang="en-US" b="1"/>
              <a:t>Extreme</a:t>
            </a:r>
            <a:r>
              <a:rPr lang="en-US"/>
              <a:t> postmodern relativism is grounded in a philosophy of skepticism, which is virtually a form of anti-realism.  </a:t>
            </a:r>
          </a:p>
          <a:p>
            <a:pPr marL="457200" indent="-457200">
              <a:spcBef>
                <a:spcPct val="50000"/>
              </a:spcBef>
            </a:pPr>
            <a:r>
              <a:rPr lang="en-US"/>
              <a:t>Such anti-realism tends to claim: </a:t>
            </a:r>
          </a:p>
          <a:p>
            <a:pPr marL="457200" indent="-457200">
              <a:spcBef>
                <a:spcPct val="50000"/>
              </a:spcBef>
              <a:buFontTx/>
              <a:buAutoNum type="arabicPeriod"/>
            </a:pPr>
            <a:r>
              <a:rPr lang="en-US"/>
              <a:t>That the principle of non-contradiction (</a:t>
            </a:r>
            <a:r>
              <a:rPr lang="en-US">
                <a:latin typeface="Arial Unicode MS" pitchFamily="34" charset="-128"/>
              </a:rPr>
              <a:t>“</a:t>
            </a:r>
            <a:r>
              <a:rPr lang="en-US"/>
              <a:t>A is not non-A</a:t>
            </a:r>
            <a:r>
              <a:rPr lang="en-US">
                <a:latin typeface="Arial Unicode MS" pitchFamily="34" charset="-128"/>
              </a:rPr>
              <a:t>”</a:t>
            </a:r>
            <a:r>
              <a:rPr lang="en-US"/>
              <a:t>: the foundation for reason) is </a:t>
            </a:r>
            <a:r>
              <a:rPr lang="en-US" b="1"/>
              <a:t>not</a:t>
            </a:r>
            <a:r>
              <a:rPr lang="en-US"/>
              <a:t> a universal principle;</a:t>
            </a:r>
          </a:p>
          <a:p>
            <a:pPr marL="457200" indent="-457200">
              <a:spcBef>
                <a:spcPct val="50000"/>
              </a:spcBef>
              <a:buFontTx/>
              <a:buAutoNum type="arabicPeriod"/>
            </a:pPr>
            <a:r>
              <a:rPr lang="en-US"/>
              <a:t>And, that it is not possible to know/apprehend reality (</a:t>
            </a:r>
            <a:r>
              <a:rPr lang="en-US">
                <a:latin typeface="Arial Unicode MS" pitchFamily="34" charset="-128"/>
              </a:rPr>
              <a:t>“</a:t>
            </a:r>
            <a:r>
              <a:rPr lang="en-US"/>
              <a:t>things</a:t>
            </a:r>
            <a:r>
              <a:rPr lang="en-US">
                <a:latin typeface="Arial Unicode MS" pitchFamily="34" charset="-128"/>
              </a:rPr>
              <a:t>”</a:t>
            </a:r>
            <a:r>
              <a:rPr lang="en-US"/>
              <a:t> as they are in and of themselves).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381000" y="609600"/>
            <a:ext cx="8382000" cy="5065713"/>
          </a:xfrm>
          <a:prstGeom prst="rect">
            <a:avLst/>
          </a:prstGeom>
          <a:noFill/>
          <a:ln w="9525">
            <a:noFill/>
            <a:miter lim="800000"/>
            <a:headEnd/>
            <a:tailEnd/>
          </a:ln>
        </p:spPr>
        <p:txBody>
          <a:bodyPr>
            <a:spAutoFit/>
          </a:bodyPr>
          <a:lstStyle/>
          <a:p>
            <a:pPr>
              <a:spcBef>
                <a:spcPct val="50000"/>
              </a:spcBef>
            </a:pPr>
            <a:r>
              <a:rPr lang="en-US" sz="3200" b="1"/>
              <a:t>Issue</a:t>
            </a:r>
            <a:r>
              <a:rPr lang="en-US" sz="3200"/>
              <a:t>: (cont.)</a:t>
            </a:r>
          </a:p>
          <a:p>
            <a:pPr>
              <a:spcBef>
                <a:spcPct val="50000"/>
              </a:spcBef>
            </a:pPr>
            <a:r>
              <a:rPr lang="en-US"/>
              <a:t>In terms of </a:t>
            </a:r>
            <a:r>
              <a:rPr lang="en-US" b="1">
                <a:solidFill>
                  <a:schemeClr val="accent1"/>
                </a:solidFill>
              </a:rPr>
              <a:t>language and communication</a:t>
            </a:r>
            <a:r>
              <a:rPr lang="en-US"/>
              <a:t>, it has led to the thesis that language AND the objects of language are mere social constructs.  </a:t>
            </a:r>
          </a:p>
          <a:p>
            <a:pPr>
              <a:spcBef>
                <a:spcPct val="50000"/>
              </a:spcBef>
            </a:pPr>
            <a:r>
              <a:rPr lang="en-US"/>
              <a:t>We can never know </a:t>
            </a:r>
            <a:r>
              <a:rPr lang="en-US">
                <a:latin typeface="Arial Unicode MS" pitchFamily="34" charset="-128"/>
              </a:rPr>
              <a:t>“</a:t>
            </a:r>
            <a:r>
              <a:rPr lang="en-US"/>
              <a:t>reality</a:t>
            </a:r>
            <a:r>
              <a:rPr lang="en-US">
                <a:latin typeface="Arial Unicode MS" pitchFamily="34" charset="-128"/>
              </a:rPr>
              <a:t>”</a:t>
            </a:r>
            <a:r>
              <a:rPr lang="en-US"/>
              <a:t> in and of itself, and we can never know the perceptions in the mind of another person.  </a:t>
            </a:r>
          </a:p>
          <a:p>
            <a:pPr>
              <a:spcBef>
                <a:spcPct val="50000"/>
              </a:spcBef>
            </a:pPr>
            <a:r>
              <a:rPr lang="en-US"/>
              <a:t>Therefore, as we communicate, we construct a reality for ourselves.  Meaning, truth, reality, even logic, are all culturally relative.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381000" y="381000"/>
            <a:ext cx="8382000" cy="4424363"/>
          </a:xfrm>
          <a:prstGeom prst="rect">
            <a:avLst/>
          </a:prstGeom>
          <a:noFill/>
          <a:ln w="9525">
            <a:noFill/>
            <a:miter lim="800000"/>
            <a:headEnd/>
            <a:tailEnd/>
          </a:ln>
        </p:spPr>
        <p:txBody>
          <a:bodyPr>
            <a:spAutoFit/>
          </a:bodyPr>
          <a:lstStyle/>
          <a:p>
            <a:pPr marL="457200" indent="-457200">
              <a:spcBef>
                <a:spcPct val="50000"/>
              </a:spcBef>
            </a:pPr>
            <a:r>
              <a:rPr lang="en-US" sz="3200" b="1"/>
              <a:t>Theses:</a:t>
            </a:r>
          </a:p>
          <a:p>
            <a:pPr marL="457200" indent="-457200">
              <a:spcBef>
                <a:spcPct val="50000"/>
              </a:spcBef>
              <a:buFontTx/>
              <a:buAutoNum type="arabicPeriod"/>
            </a:pPr>
            <a:r>
              <a:rPr lang="en-US"/>
              <a:t>The claim that language/communication constructs reality commits the </a:t>
            </a:r>
            <a:br>
              <a:rPr lang="en-US"/>
            </a:br>
            <a:r>
              <a:rPr lang="en-US">
                <a:solidFill>
                  <a:schemeClr val="accent1"/>
                </a:solidFill>
              </a:rPr>
              <a:t>fallacy of self-referential incoherence</a:t>
            </a:r>
            <a:r>
              <a:rPr lang="en-US"/>
              <a:t>.  </a:t>
            </a:r>
            <a:br>
              <a:rPr lang="en-US"/>
            </a:br>
            <a:r>
              <a:rPr lang="en-US"/>
              <a:t>(E.g. </a:t>
            </a:r>
            <a:r>
              <a:rPr lang="en-US">
                <a:latin typeface="Arial Unicode MS" pitchFamily="34" charset="-128"/>
              </a:rPr>
              <a:t>“</a:t>
            </a:r>
            <a:r>
              <a:rPr lang="en-US"/>
              <a:t>I claim as true, </a:t>
            </a:r>
            <a:r>
              <a:rPr lang="en-US" i="1">
                <a:latin typeface="Arial Unicode MS" pitchFamily="34" charset="-128"/>
              </a:rPr>
              <a:t>‘</a:t>
            </a:r>
            <a:r>
              <a:rPr lang="en-US" i="1"/>
              <a:t>All truth is absolutely relative.</a:t>
            </a:r>
            <a:r>
              <a:rPr lang="en-US" i="1">
                <a:latin typeface="Arial Unicode MS" pitchFamily="34" charset="-128"/>
              </a:rPr>
              <a:t>’</a:t>
            </a:r>
            <a:r>
              <a:rPr lang="en-US">
                <a:latin typeface="Arial Unicode MS" pitchFamily="34" charset="-128"/>
              </a:rPr>
              <a:t>”</a:t>
            </a:r>
            <a:r>
              <a:rPr lang="en-US"/>
              <a:t>)  </a:t>
            </a:r>
          </a:p>
          <a:p>
            <a:pPr marL="457200" indent="-457200">
              <a:spcBef>
                <a:spcPct val="50000"/>
              </a:spcBef>
              <a:buFontTx/>
              <a:buAutoNum type="arabicPeriod"/>
            </a:pPr>
            <a:r>
              <a:rPr lang="en-US"/>
              <a:t>The very social constructs that such proponents acknowledge as a product of communication, give weight for the realism that they reject.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381000" y="381000"/>
            <a:ext cx="8382000" cy="5908675"/>
          </a:xfrm>
          <a:prstGeom prst="rect">
            <a:avLst/>
          </a:prstGeom>
          <a:noFill/>
          <a:ln w="9525">
            <a:noFill/>
            <a:miter lim="800000"/>
            <a:headEnd/>
            <a:tailEnd/>
          </a:ln>
        </p:spPr>
        <p:txBody>
          <a:bodyPr>
            <a:spAutoFit/>
          </a:bodyPr>
          <a:lstStyle/>
          <a:p>
            <a:pPr>
              <a:spcBef>
                <a:spcPct val="50000"/>
              </a:spcBef>
              <a:defRPr/>
            </a:pPr>
            <a:r>
              <a:rPr lang="en-US" b="1" dirty="0"/>
              <a:t>Argument One: Knowledge</a:t>
            </a:r>
          </a:p>
          <a:p>
            <a:pPr>
              <a:spcBef>
                <a:spcPct val="50000"/>
              </a:spcBef>
              <a:defRPr/>
            </a:pPr>
            <a:r>
              <a:rPr lang="en-US" dirty="0"/>
              <a:t>Knowledge (our limited apprehension of life outside ourselves), is referential, and to be functional must be referentially coherent.  Such referential coherence involves two aspects.</a:t>
            </a:r>
          </a:p>
          <a:p>
            <a:pPr>
              <a:spcBef>
                <a:spcPct val="50000"/>
              </a:spcBef>
              <a:defRPr/>
            </a:pPr>
            <a:r>
              <a:rPr lang="en-US" u="sng" dirty="0"/>
              <a:t>Subjective aspect</a:t>
            </a:r>
            <a:r>
              <a:rPr lang="en-US" dirty="0"/>
              <a:t>: the one apprehending, </a:t>
            </a:r>
            <a:r>
              <a:rPr lang="en-US" dirty="0">
                <a:solidFill>
                  <a:schemeClr val="accent1">
                    <a:lumMod val="75000"/>
                  </a:schemeClr>
                </a:solidFill>
              </a:rPr>
              <a:t>one must employ the rational principle of non-contradiction</a:t>
            </a:r>
            <a:r>
              <a:rPr lang="en-US" dirty="0"/>
              <a:t> ("A" is not "non-A.") or there is no functionality.</a:t>
            </a:r>
          </a:p>
          <a:p>
            <a:pPr>
              <a:spcBef>
                <a:spcPct val="50000"/>
              </a:spcBef>
              <a:defRPr/>
            </a:pPr>
            <a:r>
              <a:rPr lang="en-US" u="sng" dirty="0"/>
              <a:t>Objective aspect</a:t>
            </a:r>
            <a:r>
              <a:rPr lang="en-US" dirty="0"/>
              <a:t>: that which is apprehended, however dimly, </a:t>
            </a:r>
            <a:r>
              <a:rPr lang="en-US" dirty="0">
                <a:solidFill>
                  <a:schemeClr val="accent1">
                    <a:lumMod val="75000"/>
                  </a:schemeClr>
                </a:solidFill>
              </a:rPr>
              <a:t>must have some ontological coherence</a:t>
            </a:r>
            <a:r>
              <a:rPr lang="en-US" dirty="0"/>
              <a:t> outside of the apprehender or again there is no functionality in this world.  [vs. solipsism]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81000" y="457200"/>
            <a:ext cx="8382000" cy="3937000"/>
          </a:xfrm>
          <a:prstGeom prst="rect">
            <a:avLst/>
          </a:prstGeom>
          <a:noFill/>
          <a:ln w="9525">
            <a:noFill/>
            <a:miter lim="800000"/>
            <a:headEnd/>
            <a:tailEnd/>
          </a:ln>
        </p:spPr>
        <p:txBody>
          <a:bodyPr>
            <a:spAutoFit/>
          </a:bodyPr>
          <a:lstStyle/>
          <a:p>
            <a:pPr marL="457200" indent="-457200"/>
            <a:r>
              <a:rPr lang="en-US" b="1"/>
              <a:t>B.	Overview of Presentation:</a:t>
            </a:r>
            <a:br>
              <a:rPr lang="en-US" b="1"/>
            </a:br>
            <a:endParaRPr lang="en-US" b="1"/>
          </a:p>
          <a:p>
            <a:pPr marL="457200" indent="-457200">
              <a:spcAft>
                <a:spcPct val="50000"/>
              </a:spcAft>
              <a:buFontTx/>
              <a:buAutoNum type="arabicPeriod"/>
            </a:pPr>
            <a:r>
              <a:rPr lang="en-US" u="sng"/>
              <a:t>History of Interpretation: Major Metaphors</a:t>
            </a:r>
            <a:r>
              <a:rPr lang="en-US"/>
              <a:t/>
            </a:r>
            <a:br>
              <a:rPr lang="en-US"/>
            </a:br>
            <a:r>
              <a:rPr lang="en-US"/>
              <a:t>(Introduction of Issues)</a:t>
            </a:r>
          </a:p>
          <a:p>
            <a:pPr marL="457200" indent="-457200">
              <a:spcAft>
                <a:spcPct val="50000"/>
              </a:spcAft>
              <a:buFontTx/>
              <a:buAutoNum type="arabicPeriod"/>
            </a:pPr>
            <a:r>
              <a:rPr lang="en-US" u="sng"/>
              <a:t>Process of Communication</a:t>
            </a:r>
            <a:r>
              <a:rPr lang="en-US"/>
              <a:t/>
            </a:r>
            <a:br>
              <a:rPr lang="en-US"/>
            </a:br>
            <a:r>
              <a:rPr lang="en-US"/>
              <a:t>(Addressing the surface issues)</a:t>
            </a:r>
          </a:p>
          <a:p>
            <a:pPr marL="457200" indent="-457200">
              <a:spcAft>
                <a:spcPct val="50000"/>
              </a:spcAft>
              <a:buFontTx/>
              <a:buAutoNum type="arabicPeriod"/>
            </a:pPr>
            <a:r>
              <a:rPr lang="en-US" u="sng"/>
              <a:t>Process of Communication</a:t>
            </a:r>
            <a:r>
              <a:rPr lang="en-US"/>
              <a:t/>
            </a:r>
            <a:br>
              <a:rPr lang="en-US"/>
            </a:br>
            <a:r>
              <a:rPr lang="en-US"/>
              <a:t>(Addressing the philosophical issues)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381000" y="609600"/>
            <a:ext cx="8382000" cy="3540125"/>
          </a:xfrm>
          <a:prstGeom prst="rect">
            <a:avLst/>
          </a:prstGeom>
          <a:noFill/>
          <a:ln w="9525">
            <a:noFill/>
            <a:miter lim="800000"/>
            <a:headEnd/>
            <a:tailEnd/>
          </a:ln>
        </p:spPr>
        <p:txBody>
          <a:bodyPr>
            <a:spAutoFit/>
          </a:bodyPr>
          <a:lstStyle/>
          <a:p>
            <a:pPr marL="457200" indent="-457200">
              <a:spcBef>
                <a:spcPct val="50000"/>
              </a:spcBef>
            </a:pPr>
            <a:r>
              <a:rPr lang="en-US" b="1"/>
              <a:t>Implications:</a:t>
            </a:r>
          </a:p>
          <a:p>
            <a:pPr marL="457200" indent="-457200">
              <a:spcBef>
                <a:spcPct val="50000"/>
              </a:spcBef>
              <a:buFontTx/>
              <a:buAutoNum type="arabicPeriod"/>
            </a:pPr>
            <a:r>
              <a:rPr lang="en-US"/>
              <a:t>The principle of non-contradiction (the irreducible foundation of reason) and a "working ontological realism" are inseparable, and </a:t>
            </a:r>
          </a:p>
          <a:p>
            <a:pPr marL="457200" indent="-457200">
              <a:spcBef>
                <a:spcPct val="50000"/>
              </a:spcBef>
              <a:buFontTx/>
              <a:buAutoNum type="arabicPeriod"/>
            </a:pPr>
            <a:r>
              <a:rPr lang="en-US"/>
              <a:t>They are "universal" operating principles that are employed by the people who deny them, even in their very acts of communication (Argument 2).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381000" y="457200"/>
            <a:ext cx="8382000" cy="5005388"/>
          </a:xfrm>
          <a:prstGeom prst="rect">
            <a:avLst/>
          </a:prstGeom>
          <a:noFill/>
          <a:ln w="9525">
            <a:noFill/>
            <a:miter lim="800000"/>
            <a:headEnd/>
            <a:tailEnd/>
          </a:ln>
        </p:spPr>
        <p:txBody>
          <a:bodyPr>
            <a:spAutoFit/>
          </a:bodyPr>
          <a:lstStyle/>
          <a:p>
            <a:pPr>
              <a:spcBef>
                <a:spcPct val="50000"/>
              </a:spcBef>
              <a:defRPr/>
            </a:pPr>
            <a:r>
              <a:rPr lang="en-US" b="1" dirty="0"/>
              <a:t>Argument Two: Communication</a:t>
            </a:r>
          </a:p>
          <a:p>
            <a:pPr>
              <a:spcBef>
                <a:spcPct val="50000"/>
              </a:spcBef>
              <a:defRPr/>
            </a:pPr>
            <a:r>
              <a:rPr lang="en-US" dirty="0"/>
              <a:t>Language is referential and must be coherently referential for there to be communication. Such referential coherence also involves two aspects.</a:t>
            </a:r>
          </a:p>
          <a:p>
            <a:pPr>
              <a:spcBef>
                <a:spcPct val="50000"/>
              </a:spcBef>
              <a:defRPr/>
            </a:pPr>
            <a:r>
              <a:rPr lang="en-US" u="sng" dirty="0"/>
              <a:t>Subjective aspect</a:t>
            </a:r>
            <a:r>
              <a:rPr lang="en-US" dirty="0"/>
              <a:t>: each party </a:t>
            </a:r>
            <a:r>
              <a:rPr lang="en-US" dirty="0">
                <a:solidFill>
                  <a:schemeClr val="accent1">
                    <a:lumMod val="75000"/>
                  </a:schemeClr>
                </a:solidFill>
              </a:rPr>
              <a:t>must employ the principle of non-contradiction</a:t>
            </a:r>
            <a:r>
              <a:rPr lang="en-US" dirty="0"/>
              <a:t> (</a:t>
            </a:r>
            <a:r>
              <a:rPr lang="en-US" dirty="0">
                <a:latin typeface="Arial Unicode MS" pitchFamily="34" charset="-128"/>
              </a:rPr>
              <a:t>“</a:t>
            </a:r>
            <a:r>
              <a:rPr lang="en-US" dirty="0"/>
              <a:t>A is not non-A</a:t>
            </a:r>
            <a:r>
              <a:rPr lang="en-US" dirty="0">
                <a:latin typeface="Arial Unicode MS" pitchFamily="34" charset="-128"/>
              </a:rPr>
              <a:t>”</a:t>
            </a:r>
            <a:r>
              <a:rPr lang="en-US" dirty="0"/>
              <a:t>), or there is no communication. </a:t>
            </a:r>
          </a:p>
          <a:p>
            <a:pPr>
              <a:spcBef>
                <a:spcPct val="50000"/>
              </a:spcBef>
              <a:defRPr/>
            </a:pPr>
            <a:r>
              <a:rPr lang="en-US" u="sng" dirty="0"/>
              <a:t>Objective aspect</a:t>
            </a:r>
            <a:r>
              <a:rPr lang="en-US" dirty="0"/>
              <a:t>: each party must have some degree of </a:t>
            </a:r>
            <a:r>
              <a:rPr lang="en-US" dirty="0">
                <a:solidFill>
                  <a:schemeClr val="accent1">
                    <a:lumMod val="75000"/>
                  </a:schemeClr>
                </a:solidFill>
              </a:rPr>
              <a:t>shared apprehension/communion</a:t>
            </a:r>
            <a:r>
              <a:rPr lang="en-US" dirty="0"/>
              <a:t> with </a:t>
            </a:r>
            <a:r>
              <a:rPr lang="en-US" dirty="0">
                <a:latin typeface="Arial Unicode MS" pitchFamily="34" charset="-128"/>
              </a:rPr>
              <a:t>“</a:t>
            </a:r>
            <a:r>
              <a:rPr lang="en-US" dirty="0"/>
              <a:t>A,</a:t>
            </a:r>
            <a:r>
              <a:rPr lang="en-US" dirty="0">
                <a:latin typeface="Arial Unicode MS" pitchFamily="34" charset="-128"/>
              </a:rPr>
              <a:t>”</a:t>
            </a:r>
            <a:r>
              <a:rPr lang="en-US" dirty="0"/>
              <a:t> or again there is no communication.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304800" y="381000"/>
            <a:ext cx="8534400" cy="5645150"/>
          </a:xfrm>
          <a:prstGeom prst="rect">
            <a:avLst/>
          </a:prstGeom>
          <a:noFill/>
          <a:ln w="9525">
            <a:noFill/>
            <a:miter lim="800000"/>
            <a:headEnd/>
            <a:tailEnd/>
          </a:ln>
        </p:spPr>
        <p:txBody>
          <a:bodyPr>
            <a:spAutoFit/>
          </a:bodyPr>
          <a:lstStyle/>
          <a:p>
            <a:pPr>
              <a:spcBef>
                <a:spcPct val="50000"/>
              </a:spcBef>
              <a:defRPr/>
            </a:pPr>
            <a:r>
              <a:rPr lang="en-US" b="1" dirty="0"/>
              <a:t>Illustration:</a:t>
            </a:r>
          </a:p>
          <a:p>
            <a:pPr>
              <a:spcBef>
                <a:spcPct val="50000"/>
              </a:spcBef>
              <a:defRPr/>
            </a:pPr>
            <a:r>
              <a:rPr lang="en-US" dirty="0"/>
              <a:t>When two parties label apprehension "A" as "XXX," it is true that they cannot prove that they "mean" the same thing by </a:t>
            </a:r>
            <a:r>
              <a:rPr lang="en-US" dirty="0">
                <a:latin typeface="Arial Unicode MS" pitchFamily="34" charset="-128"/>
              </a:rPr>
              <a:t>“</a:t>
            </a:r>
            <a:r>
              <a:rPr lang="en-US" dirty="0"/>
              <a:t>XXX</a:t>
            </a:r>
            <a:r>
              <a:rPr lang="en-US" dirty="0">
                <a:latin typeface="Arial Unicode MS" pitchFamily="34" charset="-128"/>
              </a:rPr>
              <a:t>”</a:t>
            </a:r>
            <a:r>
              <a:rPr lang="en-US" dirty="0"/>
              <a:t> or have the same sensory experience or conceptualization of XXX, or that they even really know XXX, because even their parameters of defining experience are socially conditioned, sensory experience is limited, etc.; </a:t>
            </a:r>
          </a:p>
          <a:p>
            <a:pPr>
              <a:spcBef>
                <a:spcPct val="50000"/>
              </a:spcBef>
              <a:defRPr/>
            </a:pPr>
            <a:r>
              <a:rPr lang="en-US" dirty="0"/>
              <a:t>they nonetheless base their communication on a </a:t>
            </a:r>
            <a:r>
              <a:rPr lang="en-US" dirty="0">
                <a:solidFill>
                  <a:schemeClr val="accent1">
                    <a:lumMod val="75000"/>
                  </a:schemeClr>
                </a:solidFill>
              </a:rPr>
              <a:t>shared knowledge/apprehension</a:t>
            </a:r>
            <a:r>
              <a:rPr lang="en-US" dirty="0"/>
              <a:t> of "A," which to some degree transcends themselves as individuals and as a social group.</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457200" y="457200"/>
            <a:ext cx="8153400" cy="5005388"/>
          </a:xfrm>
          <a:prstGeom prst="rect">
            <a:avLst/>
          </a:prstGeom>
          <a:noFill/>
          <a:ln w="9525">
            <a:noFill/>
            <a:miter lim="800000"/>
            <a:headEnd/>
            <a:tailEnd/>
          </a:ln>
        </p:spPr>
        <p:txBody>
          <a:bodyPr>
            <a:spAutoFit/>
          </a:bodyPr>
          <a:lstStyle/>
          <a:p>
            <a:pPr>
              <a:spcBef>
                <a:spcPct val="50000"/>
              </a:spcBef>
            </a:pPr>
            <a:r>
              <a:rPr lang="en-US" b="1"/>
              <a:t>Excursus: Dealing with the common objection</a:t>
            </a:r>
          </a:p>
          <a:p>
            <a:pPr>
              <a:spcBef>
                <a:spcPct val="50000"/>
              </a:spcBef>
            </a:pPr>
            <a:r>
              <a:rPr lang="en-US"/>
              <a:t>The constructivist</a:t>
            </a:r>
            <a:r>
              <a:rPr lang="en-US">
                <a:latin typeface="Arial Unicode MS" pitchFamily="34" charset="-128"/>
              </a:rPr>
              <a:t>’</a:t>
            </a:r>
            <a:r>
              <a:rPr lang="en-US"/>
              <a:t>s objection is that the so-called shared knowledge/apprehension </a:t>
            </a:r>
            <a:r>
              <a:rPr lang="en-US">
                <a:latin typeface="Arial Unicode MS" pitchFamily="34" charset="-128"/>
              </a:rPr>
              <a:t>“</a:t>
            </a:r>
            <a:r>
              <a:rPr lang="en-US"/>
              <a:t>A,</a:t>
            </a:r>
            <a:r>
              <a:rPr lang="en-US">
                <a:latin typeface="Arial Unicode MS" pitchFamily="34" charset="-128"/>
              </a:rPr>
              <a:t>”</a:t>
            </a:r>
            <a:r>
              <a:rPr lang="en-US"/>
              <a:t> which leads to label </a:t>
            </a:r>
            <a:r>
              <a:rPr lang="en-US">
                <a:latin typeface="Arial Unicode MS" pitchFamily="34" charset="-128"/>
              </a:rPr>
              <a:t>“</a:t>
            </a:r>
            <a:r>
              <a:rPr lang="en-US"/>
              <a:t>XXX,</a:t>
            </a:r>
            <a:r>
              <a:rPr lang="en-US">
                <a:latin typeface="Arial Unicode MS" pitchFamily="34" charset="-128"/>
              </a:rPr>
              <a:t>”</a:t>
            </a:r>
            <a:r>
              <a:rPr lang="en-US"/>
              <a:t> is also a social construct.</a:t>
            </a:r>
          </a:p>
          <a:p>
            <a:pPr>
              <a:spcBef>
                <a:spcPct val="50000"/>
              </a:spcBef>
            </a:pPr>
            <a:r>
              <a:rPr lang="en-US"/>
              <a:t>However, this argument just pushes the issue back to infinite regress.  The communication about that so-called shared apprehension must rest on some other such construct, and so on.  </a:t>
            </a:r>
          </a:p>
          <a:p>
            <a:pPr>
              <a:spcBef>
                <a:spcPct val="50000"/>
              </a:spcBef>
            </a:pPr>
            <a:r>
              <a:rPr lang="en-US"/>
              <a:t>The only "stopping point" is a coherent, shared communion with some ontological reality.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4"/>
          <p:cNvSpPr txBox="1">
            <a:spLocks noChangeArrowheads="1"/>
          </p:cNvSpPr>
          <p:nvPr/>
        </p:nvSpPr>
        <p:spPr bwMode="auto">
          <a:xfrm>
            <a:off x="457200" y="381000"/>
            <a:ext cx="8229600" cy="5432425"/>
          </a:xfrm>
          <a:prstGeom prst="rect">
            <a:avLst/>
          </a:prstGeom>
          <a:noFill/>
          <a:ln w="9525">
            <a:noFill/>
            <a:miter lim="800000"/>
            <a:headEnd/>
            <a:tailEnd/>
          </a:ln>
        </p:spPr>
        <p:txBody>
          <a:bodyPr>
            <a:spAutoFit/>
          </a:bodyPr>
          <a:lstStyle/>
          <a:p>
            <a:pPr>
              <a:spcBef>
                <a:spcPct val="50000"/>
              </a:spcBef>
            </a:pPr>
            <a:r>
              <a:rPr lang="en-US" b="1"/>
              <a:t>Basic implications:</a:t>
            </a:r>
          </a:p>
          <a:p>
            <a:pPr>
              <a:spcBef>
                <a:spcPct val="50000"/>
              </a:spcBef>
            </a:pPr>
            <a:r>
              <a:rPr lang="en-US"/>
              <a:t>Functional language (communication) employs the principle of non-contradiction and the assumption of ontological realism.  </a:t>
            </a:r>
          </a:p>
          <a:p>
            <a:pPr>
              <a:spcBef>
                <a:spcPct val="50000"/>
              </a:spcBef>
            </a:pPr>
            <a:r>
              <a:rPr lang="en-US"/>
              <a:t>One commits the fallacy of self-referential incoherence when one is able to </a:t>
            </a:r>
            <a:r>
              <a:rPr lang="en-US" u="sng"/>
              <a:t>communicate</a:t>
            </a:r>
            <a:r>
              <a:rPr lang="en-US"/>
              <a:t> that </a:t>
            </a:r>
            <a:r>
              <a:rPr lang="en-US">
                <a:latin typeface="Arial Unicode MS" pitchFamily="34" charset="-128"/>
              </a:rPr>
              <a:t>“</a:t>
            </a:r>
            <a:r>
              <a:rPr lang="en-US"/>
              <a:t>reality</a:t>
            </a:r>
            <a:r>
              <a:rPr lang="en-US">
                <a:latin typeface="Arial Unicode MS" pitchFamily="34" charset="-128"/>
              </a:rPr>
              <a:t>”</a:t>
            </a:r>
            <a:r>
              <a:rPr lang="en-US"/>
              <a:t> is a mere social construct of language.  </a:t>
            </a:r>
          </a:p>
          <a:p>
            <a:pPr>
              <a:spcBef>
                <a:spcPct val="50000"/>
              </a:spcBef>
            </a:pPr>
            <a:r>
              <a:rPr lang="en-US"/>
              <a:t>Moreover, the very fact of social structures, demonstrates the existence of effective communication, which in turn yields a kind of "proof" for ontological realism.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381000" y="457200"/>
            <a:ext cx="8305800" cy="3508375"/>
          </a:xfrm>
          <a:prstGeom prst="rect">
            <a:avLst/>
          </a:prstGeom>
          <a:noFill/>
          <a:ln w="9525">
            <a:noFill/>
            <a:miter lim="800000"/>
            <a:headEnd/>
            <a:tailEnd/>
          </a:ln>
        </p:spPr>
        <p:txBody>
          <a:bodyPr>
            <a:spAutoFit/>
          </a:bodyPr>
          <a:lstStyle/>
          <a:p>
            <a:pPr marL="457200" indent="-457200">
              <a:spcBef>
                <a:spcPct val="50000"/>
              </a:spcBef>
            </a:pPr>
            <a:r>
              <a:rPr lang="en-US" b="1"/>
              <a:t>Application:</a:t>
            </a:r>
          </a:p>
          <a:p>
            <a:pPr marL="457200" indent="-457200"/>
            <a:endParaRPr lang="en-US" b="1"/>
          </a:p>
          <a:p>
            <a:pPr marL="457200" indent="-457200"/>
            <a:r>
              <a:rPr lang="en-US"/>
              <a:t>    </a:t>
            </a:r>
            <a:r>
              <a:rPr lang="en-US" b="1"/>
              <a:t> Recognizing the process of communication (horizontal axis) further addresses the problem of over-emphasizing the role of the reader and one</a:t>
            </a:r>
            <a:r>
              <a:rPr lang="en-US" b="1">
                <a:latin typeface="Arial Unicode MS" pitchFamily="34" charset="-128"/>
              </a:rPr>
              <a:t>’</a:t>
            </a:r>
            <a:r>
              <a:rPr lang="en-US" b="1"/>
              <a:t>s culture as the creators of meaning (text as </a:t>
            </a:r>
            <a:r>
              <a:rPr lang="en-US" b="1">
                <a:latin typeface="Arial Unicode MS" pitchFamily="34" charset="-128"/>
              </a:rPr>
              <a:t>“</a:t>
            </a:r>
            <a:r>
              <a:rPr lang="en-US" b="1"/>
              <a:t>Mirror</a:t>
            </a:r>
            <a:r>
              <a:rPr lang="en-US" b="1">
                <a:latin typeface="Arial Unicode MS" pitchFamily="34" charset="-128"/>
              </a:rPr>
              <a:t>”</a:t>
            </a:r>
            <a:r>
              <a:rPr lang="en-US" b="1"/>
              <a:t>).</a:t>
            </a:r>
          </a:p>
          <a:p>
            <a:pPr marL="457200" indent="-457200"/>
            <a:r>
              <a:rPr lang="en-US"/>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2"/>
          <p:cNvSpPr>
            <a:spLocks noChangeArrowheads="1"/>
          </p:cNvSpPr>
          <p:nvPr/>
        </p:nvSpPr>
        <p:spPr bwMode="auto">
          <a:xfrm>
            <a:off x="4038600" y="57150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Addressee</a:t>
            </a:r>
            <a:endParaRPr lang="en-US" sz="1800">
              <a:latin typeface="Times New Roman" pitchFamily="18" charset="0"/>
            </a:endParaRPr>
          </a:p>
        </p:txBody>
      </p:sp>
      <p:sp>
        <p:nvSpPr>
          <p:cNvPr id="38915" name="Oval 3"/>
          <p:cNvSpPr>
            <a:spLocks noChangeArrowheads="1"/>
          </p:cNvSpPr>
          <p:nvPr/>
        </p:nvSpPr>
        <p:spPr bwMode="auto">
          <a:xfrm>
            <a:off x="7239000" y="2590800"/>
            <a:ext cx="1600200" cy="1524000"/>
          </a:xfrm>
          <a:prstGeom prst="ellipse">
            <a:avLst/>
          </a:prstGeom>
          <a:solidFill>
            <a:srgbClr val="FFFFFF"/>
          </a:solidFill>
          <a:ln w="9525">
            <a:solidFill>
              <a:schemeClr val="tx1"/>
            </a:solidFill>
            <a:round/>
            <a:headEnd/>
            <a:tailEnd/>
          </a:ln>
        </p:spPr>
        <p:txBody>
          <a:bodyPr wrap="none" anchor="ctr"/>
          <a:lstStyle/>
          <a:p>
            <a:pPr algn="ctr"/>
            <a:endParaRPr lang="en-US" sz="1800" b="1">
              <a:latin typeface="Times New Roman" pitchFamily="18" charset="0"/>
            </a:endParaRPr>
          </a:p>
          <a:p>
            <a:pPr algn="ctr"/>
            <a:endParaRPr lang="en-US" sz="1800" b="1">
              <a:latin typeface="Times New Roman" pitchFamily="18" charset="0"/>
            </a:endParaRPr>
          </a:p>
          <a:p>
            <a:pPr algn="ctr"/>
            <a:endParaRPr lang="en-US" sz="1800" b="1">
              <a:latin typeface="Times New Roman" pitchFamily="18" charset="0"/>
            </a:endParaRPr>
          </a:p>
          <a:p>
            <a:pPr algn="ctr"/>
            <a:r>
              <a:rPr lang="en-US" sz="1800" b="1">
                <a:latin typeface="Times New Roman" pitchFamily="18" charset="0"/>
              </a:rPr>
              <a:t>Referent </a:t>
            </a:r>
          </a:p>
          <a:p>
            <a:pPr algn="ctr"/>
            <a:r>
              <a:rPr lang="en-US" sz="1800" b="1" u="sng">
                <a:solidFill>
                  <a:schemeClr val="hlink"/>
                </a:solidFill>
                <a:latin typeface="Times New Roman" pitchFamily="18" charset="0"/>
              </a:rPr>
              <a:t>Shared </a:t>
            </a:r>
          </a:p>
          <a:p>
            <a:pPr algn="ctr"/>
            <a:r>
              <a:rPr lang="en-US" sz="1800" b="1" u="sng">
                <a:solidFill>
                  <a:schemeClr val="hlink"/>
                </a:solidFill>
                <a:latin typeface="Times New Roman" pitchFamily="18" charset="0"/>
              </a:rPr>
              <a:t>Apprehension</a:t>
            </a:r>
          </a:p>
          <a:p>
            <a:pPr algn="ctr"/>
            <a:r>
              <a:rPr lang="en-US" sz="1600" b="1">
                <a:solidFill>
                  <a:schemeClr val="hlink"/>
                </a:solidFill>
                <a:latin typeface="Times New Roman" pitchFamily="18" charset="0"/>
              </a:rPr>
              <a:t>of some</a:t>
            </a:r>
          </a:p>
          <a:p>
            <a:pPr algn="ctr"/>
            <a:r>
              <a:rPr lang="en-US" sz="1600" b="1">
                <a:solidFill>
                  <a:schemeClr val="hlink"/>
                </a:solidFill>
                <a:latin typeface="Times New Roman" pitchFamily="18" charset="0"/>
              </a:rPr>
              <a:t>ontologically</a:t>
            </a:r>
          </a:p>
          <a:p>
            <a:pPr algn="ctr"/>
            <a:r>
              <a:rPr lang="en-US" sz="1600" b="1">
                <a:solidFill>
                  <a:schemeClr val="hlink"/>
                </a:solidFill>
                <a:latin typeface="Times New Roman" pitchFamily="18" charset="0"/>
              </a:rPr>
              <a:t>coherent</a:t>
            </a:r>
          </a:p>
          <a:p>
            <a:pPr algn="ctr"/>
            <a:r>
              <a:rPr lang="en-US" sz="1600" b="1">
                <a:solidFill>
                  <a:schemeClr val="hlink"/>
                </a:solidFill>
                <a:latin typeface="Times New Roman" pitchFamily="18" charset="0"/>
              </a:rPr>
              <a:t>reality</a:t>
            </a:r>
            <a:endParaRPr lang="en-US" sz="1600">
              <a:solidFill>
                <a:schemeClr val="hlink"/>
              </a:solidFill>
              <a:latin typeface="Times New Roman" pitchFamily="18" charset="0"/>
            </a:endParaRPr>
          </a:p>
        </p:txBody>
      </p:sp>
      <p:sp>
        <p:nvSpPr>
          <p:cNvPr id="38916" name="Oval 4"/>
          <p:cNvSpPr>
            <a:spLocks noChangeArrowheads="1"/>
          </p:cNvSpPr>
          <p:nvPr/>
        </p:nvSpPr>
        <p:spPr bwMode="auto">
          <a:xfrm>
            <a:off x="228600" y="2667000"/>
            <a:ext cx="1524000" cy="14478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Medium</a:t>
            </a:r>
          </a:p>
          <a:p>
            <a:pPr algn="ctr"/>
            <a:r>
              <a:rPr lang="en-US" sz="1800" b="1" u="sng">
                <a:solidFill>
                  <a:schemeClr val="hlink"/>
                </a:solidFill>
                <a:latin typeface="Times New Roman" pitchFamily="18" charset="0"/>
              </a:rPr>
              <a:t>Language</a:t>
            </a:r>
          </a:p>
        </p:txBody>
      </p:sp>
      <p:sp>
        <p:nvSpPr>
          <p:cNvPr id="38917" name="Oval 5"/>
          <p:cNvSpPr>
            <a:spLocks noChangeArrowheads="1"/>
          </p:cNvSpPr>
          <p:nvPr/>
        </p:nvSpPr>
        <p:spPr bwMode="auto">
          <a:xfrm>
            <a:off x="4038600" y="152400"/>
            <a:ext cx="1066800" cy="990600"/>
          </a:xfrm>
          <a:prstGeom prst="ellipse">
            <a:avLst/>
          </a:prstGeom>
          <a:solidFill>
            <a:srgbClr val="FFFFFF"/>
          </a:solidFill>
          <a:ln w="9525">
            <a:solidFill>
              <a:schemeClr val="tx1"/>
            </a:solidFill>
            <a:round/>
            <a:headEnd/>
            <a:tailEnd/>
          </a:ln>
        </p:spPr>
        <p:txBody>
          <a:bodyPr wrap="none" anchor="ctr"/>
          <a:lstStyle/>
          <a:p>
            <a:pPr algn="ctr"/>
            <a:r>
              <a:rPr lang="en-US" sz="1800" b="1">
                <a:latin typeface="Times New Roman" pitchFamily="18" charset="0"/>
              </a:rPr>
              <a:t>Addresser</a:t>
            </a:r>
          </a:p>
        </p:txBody>
      </p:sp>
      <p:sp>
        <p:nvSpPr>
          <p:cNvPr id="38918" name="Rectangle 6"/>
          <p:cNvSpPr>
            <a:spLocks noChangeArrowheads="1"/>
          </p:cNvSpPr>
          <p:nvPr/>
        </p:nvSpPr>
        <p:spPr bwMode="auto">
          <a:xfrm>
            <a:off x="3200400" y="13716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intent</a:t>
            </a:r>
            <a:endParaRPr lang="en-US" sz="1800">
              <a:latin typeface="Times New Roman" pitchFamily="18" charset="0"/>
            </a:endParaRPr>
          </a:p>
        </p:txBody>
      </p:sp>
      <p:sp>
        <p:nvSpPr>
          <p:cNvPr id="38919" name="Rectangle 7"/>
          <p:cNvSpPr>
            <a:spLocks noChangeArrowheads="1"/>
          </p:cNvSpPr>
          <p:nvPr/>
        </p:nvSpPr>
        <p:spPr bwMode="auto">
          <a:xfrm>
            <a:off x="3200400" y="1981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strategy/“rules”</a:t>
            </a:r>
            <a:endParaRPr lang="en-US" sz="1800">
              <a:latin typeface="Times New Roman" pitchFamily="18" charset="0"/>
            </a:endParaRPr>
          </a:p>
        </p:txBody>
      </p:sp>
      <p:sp>
        <p:nvSpPr>
          <p:cNvPr id="38920" name="Rectangle 8"/>
          <p:cNvSpPr>
            <a:spLocks noChangeArrowheads="1"/>
          </p:cNvSpPr>
          <p:nvPr/>
        </p:nvSpPr>
        <p:spPr bwMode="auto">
          <a:xfrm>
            <a:off x="3200400" y="41910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Reading strategy/ “rules”</a:t>
            </a:r>
          </a:p>
        </p:txBody>
      </p:sp>
      <p:sp>
        <p:nvSpPr>
          <p:cNvPr id="38921" name="Rectangle 9"/>
          <p:cNvSpPr>
            <a:spLocks noChangeArrowheads="1"/>
          </p:cNvSpPr>
          <p:nvPr/>
        </p:nvSpPr>
        <p:spPr bwMode="auto">
          <a:xfrm>
            <a:off x="3200400" y="50292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Rhetorical impact</a:t>
            </a:r>
          </a:p>
        </p:txBody>
      </p:sp>
      <p:sp>
        <p:nvSpPr>
          <p:cNvPr id="38922" name="Rectangle 10"/>
          <p:cNvSpPr>
            <a:spLocks noChangeArrowheads="1"/>
          </p:cNvSpPr>
          <p:nvPr/>
        </p:nvSpPr>
        <p:spPr bwMode="auto">
          <a:xfrm>
            <a:off x="3200400" y="2590800"/>
            <a:ext cx="2667000" cy="381000"/>
          </a:xfrm>
          <a:prstGeom prst="rect">
            <a:avLst/>
          </a:prstGeom>
          <a:solidFill>
            <a:srgbClr val="FFFFFF"/>
          </a:solidFill>
          <a:ln w="9525">
            <a:solidFill>
              <a:schemeClr val="tx1"/>
            </a:solidFill>
            <a:miter lim="800000"/>
            <a:headEnd/>
            <a:tailEnd/>
          </a:ln>
        </p:spPr>
        <p:txBody>
          <a:bodyPr wrap="none" anchor="ctr"/>
          <a:lstStyle/>
          <a:p>
            <a:pPr algn="ctr"/>
            <a:r>
              <a:rPr lang="en-US" sz="1800" b="1">
                <a:latin typeface="Times New Roman" pitchFamily="18" charset="0"/>
              </a:rPr>
              <a:t>Literary features</a:t>
            </a:r>
            <a:endParaRPr lang="en-US" sz="1800">
              <a:latin typeface="Times New Roman" pitchFamily="18" charset="0"/>
            </a:endParaRPr>
          </a:p>
        </p:txBody>
      </p:sp>
      <p:sp>
        <p:nvSpPr>
          <p:cNvPr id="38923" name="Line 11"/>
          <p:cNvSpPr>
            <a:spLocks noChangeShapeType="1"/>
          </p:cNvSpPr>
          <p:nvPr/>
        </p:nvSpPr>
        <p:spPr bwMode="auto">
          <a:xfrm>
            <a:off x="4648200" y="17526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38924" name="Line 12"/>
          <p:cNvSpPr>
            <a:spLocks noChangeShapeType="1"/>
          </p:cNvSpPr>
          <p:nvPr/>
        </p:nvSpPr>
        <p:spPr bwMode="auto">
          <a:xfrm>
            <a:off x="4648200" y="2362200"/>
            <a:ext cx="0" cy="228600"/>
          </a:xfrm>
          <a:prstGeom prst="line">
            <a:avLst/>
          </a:prstGeom>
          <a:noFill/>
          <a:ln w="9525">
            <a:solidFill>
              <a:schemeClr val="tx1"/>
            </a:solidFill>
            <a:round/>
            <a:headEnd/>
            <a:tailEnd type="triangle" w="med" len="med"/>
          </a:ln>
        </p:spPr>
        <p:txBody>
          <a:bodyPr wrap="none" anchor="ctr"/>
          <a:lstStyle/>
          <a:p>
            <a:endParaRPr lang="en-US"/>
          </a:p>
        </p:txBody>
      </p:sp>
      <p:sp>
        <p:nvSpPr>
          <p:cNvPr id="38925" name="Line 13"/>
          <p:cNvSpPr>
            <a:spLocks noChangeShapeType="1"/>
          </p:cNvSpPr>
          <p:nvPr/>
        </p:nvSpPr>
        <p:spPr bwMode="auto">
          <a:xfrm>
            <a:off x="4648200" y="45720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38926" name="Line 14"/>
          <p:cNvSpPr>
            <a:spLocks noChangeShapeType="1"/>
          </p:cNvSpPr>
          <p:nvPr/>
        </p:nvSpPr>
        <p:spPr bwMode="auto">
          <a:xfrm>
            <a:off x="4648200" y="2971800"/>
            <a:ext cx="0" cy="228600"/>
          </a:xfrm>
          <a:prstGeom prst="line">
            <a:avLst/>
          </a:prstGeom>
          <a:noFill/>
          <a:ln w="9525">
            <a:solidFill>
              <a:schemeClr val="tx1"/>
            </a:solidFill>
            <a:round/>
            <a:headEnd/>
            <a:tailEnd/>
          </a:ln>
        </p:spPr>
        <p:txBody>
          <a:bodyPr wrap="none" anchor="ctr"/>
          <a:lstStyle/>
          <a:p>
            <a:endParaRPr lang="en-US"/>
          </a:p>
        </p:txBody>
      </p:sp>
      <p:sp>
        <p:nvSpPr>
          <p:cNvPr id="38927" name="Line 15"/>
          <p:cNvSpPr>
            <a:spLocks noChangeShapeType="1"/>
          </p:cNvSpPr>
          <p:nvPr/>
        </p:nvSpPr>
        <p:spPr bwMode="auto">
          <a:xfrm>
            <a:off x="4648200" y="3200400"/>
            <a:ext cx="1219200" cy="0"/>
          </a:xfrm>
          <a:prstGeom prst="line">
            <a:avLst/>
          </a:prstGeom>
          <a:noFill/>
          <a:ln w="9525">
            <a:solidFill>
              <a:schemeClr val="tx1"/>
            </a:solidFill>
            <a:round/>
            <a:headEnd/>
            <a:tailEnd/>
          </a:ln>
        </p:spPr>
        <p:txBody>
          <a:bodyPr wrap="none" anchor="ctr"/>
          <a:lstStyle/>
          <a:p>
            <a:endParaRPr lang="en-US"/>
          </a:p>
        </p:txBody>
      </p:sp>
      <p:sp>
        <p:nvSpPr>
          <p:cNvPr id="38928" name="Line 16"/>
          <p:cNvSpPr>
            <a:spLocks noChangeShapeType="1"/>
          </p:cNvSpPr>
          <p:nvPr/>
        </p:nvSpPr>
        <p:spPr bwMode="auto">
          <a:xfrm flipH="1">
            <a:off x="3200400" y="3200400"/>
            <a:ext cx="1447800" cy="0"/>
          </a:xfrm>
          <a:prstGeom prst="line">
            <a:avLst/>
          </a:prstGeom>
          <a:noFill/>
          <a:ln w="9525">
            <a:solidFill>
              <a:schemeClr val="tx1"/>
            </a:solidFill>
            <a:round/>
            <a:headEnd/>
            <a:tailEnd/>
          </a:ln>
        </p:spPr>
        <p:txBody>
          <a:bodyPr wrap="none" anchor="ctr"/>
          <a:lstStyle/>
          <a:p>
            <a:endParaRPr lang="en-US"/>
          </a:p>
        </p:txBody>
      </p:sp>
      <p:sp>
        <p:nvSpPr>
          <p:cNvPr id="38929" name="Line 17"/>
          <p:cNvSpPr>
            <a:spLocks noChangeShapeType="1"/>
          </p:cNvSpPr>
          <p:nvPr/>
        </p:nvSpPr>
        <p:spPr bwMode="auto">
          <a:xfrm>
            <a:off x="3200400" y="3200400"/>
            <a:ext cx="0" cy="76200"/>
          </a:xfrm>
          <a:prstGeom prst="line">
            <a:avLst/>
          </a:prstGeom>
          <a:noFill/>
          <a:ln w="9525">
            <a:solidFill>
              <a:schemeClr val="tx1"/>
            </a:solidFill>
            <a:round/>
            <a:headEnd/>
            <a:tailEnd/>
          </a:ln>
        </p:spPr>
        <p:txBody>
          <a:bodyPr wrap="none" anchor="ctr"/>
          <a:lstStyle/>
          <a:p>
            <a:endParaRPr lang="en-US"/>
          </a:p>
        </p:txBody>
      </p:sp>
      <p:sp>
        <p:nvSpPr>
          <p:cNvPr id="38930" name="Line 18"/>
          <p:cNvSpPr>
            <a:spLocks noChangeShapeType="1"/>
          </p:cNvSpPr>
          <p:nvPr/>
        </p:nvSpPr>
        <p:spPr bwMode="auto">
          <a:xfrm>
            <a:off x="5715000" y="3200400"/>
            <a:ext cx="0" cy="0"/>
          </a:xfrm>
          <a:prstGeom prst="line">
            <a:avLst/>
          </a:prstGeom>
          <a:noFill/>
          <a:ln w="9525">
            <a:solidFill>
              <a:schemeClr val="tx1"/>
            </a:solidFill>
            <a:round/>
            <a:headEnd/>
            <a:tailEnd/>
          </a:ln>
        </p:spPr>
        <p:txBody>
          <a:bodyPr wrap="none" anchor="ctr"/>
          <a:lstStyle/>
          <a:p>
            <a:endParaRPr lang="en-US"/>
          </a:p>
        </p:txBody>
      </p:sp>
      <p:sp>
        <p:nvSpPr>
          <p:cNvPr id="38931" name="Line 19"/>
          <p:cNvSpPr>
            <a:spLocks noChangeShapeType="1"/>
          </p:cNvSpPr>
          <p:nvPr/>
        </p:nvSpPr>
        <p:spPr bwMode="auto">
          <a:xfrm>
            <a:off x="5867400" y="3200400"/>
            <a:ext cx="0" cy="76200"/>
          </a:xfrm>
          <a:prstGeom prst="line">
            <a:avLst/>
          </a:prstGeom>
          <a:noFill/>
          <a:ln w="9525">
            <a:solidFill>
              <a:schemeClr val="tx1"/>
            </a:solidFill>
            <a:round/>
            <a:headEnd/>
            <a:tailEnd/>
          </a:ln>
        </p:spPr>
        <p:txBody>
          <a:bodyPr wrap="none" anchor="ctr"/>
          <a:lstStyle/>
          <a:p>
            <a:endParaRPr lang="en-US"/>
          </a:p>
        </p:txBody>
      </p:sp>
      <p:sp>
        <p:nvSpPr>
          <p:cNvPr id="38932" name="Line 20"/>
          <p:cNvSpPr>
            <a:spLocks noChangeShapeType="1"/>
          </p:cNvSpPr>
          <p:nvPr/>
        </p:nvSpPr>
        <p:spPr bwMode="auto">
          <a:xfrm>
            <a:off x="3200400" y="3733800"/>
            <a:ext cx="2667000" cy="0"/>
          </a:xfrm>
          <a:prstGeom prst="line">
            <a:avLst/>
          </a:prstGeom>
          <a:noFill/>
          <a:ln w="9525">
            <a:solidFill>
              <a:schemeClr val="tx1"/>
            </a:solidFill>
            <a:round/>
            <a:headEnd/>
            <a:tailEnd/>
          </a:ln>
        </p:spPr>
        <p:txBody>
          <a:bodyPr wrap="none" anchor="ctr"/>
          <a:lstStyle/>
          <a:p>
            <a:endParaRPr lang="en-US"/>
          </a:p>
        </p:txBody>
      </p:sp>
      <p:sp>
        <p:nvSpPr>
          <p:cNvPr id="38933" name="Line 21"/>
          <p:cNvSpPr>
            <a:spLocks noChangeShapeType="1"/>
          </p:cNvSpPr>
          <p:nvPr/>
        </p:nvSpPr>
        <p:spPr bwMode="auto">
          <a:xfrm>
            <a:off x="3505200" y="3657600"/>
            <a:ext cx="0" cy="0"/>
          </a:xfrm>
          <a:prstGeom prst="line">
            <a:avLst/>
          </a:prstGeom>
          <a:noFill/>
          <a:ln w="9525">
            <a:solidFill>
              <a:schemeClr val="tx1"/>
            </a:solidFill>
            <a:round/>
            <a:headEnd/>
            <a:tailEnd/>
          </a:ln>
        </p:spPr>
        <p:txBody>
          <a:bodyPr wrap="none" anchor="ctr"/>
          <a:lstStyle/>
          <a:p>
            <a:endParaRPr lang="en-US"/>
          </a:p>
        </p:txBody>
      </p:sp>
      <p:sp>
        <p:nvSpPr>
          <p:cNvPr id="38934" name="Line 22"/>
          <p:cNvSpPr>
            <a:spLocks noChangeShapeType="1"/>
          </p:cNvSpPr>
          <p:nvPr/>
        </p:nvSpPr>
        <p:spPr bwMode="auto">
          <a:xfrm flipV="1">
            <a:off x="3200400" y="3657600"/>
            <a:ext cx="0" cy="76200"/>
          </a:xfrm>
          <a:prstGeom prst="line">
            <a:avLst/>
          </a:prstGeom>
          <a:noFill/>
          <a:ln w="9525">
            <a:solidFill>
              <a:schemeClr val="tx1"/>
            </a:solidFill>
            <a:round/>
            <a:headEnd/>
            <a:tailEnd/>
          </a:ln>
        </p:spPr>
        <p:txBody>
          <a:bodyPr wrap="none" anchor="ctr"/>
          <a:lstStyle/>
          <a:p>
            <a:endParaRPr lang="en-US"/>
          </a:p>
        </p:txBody>
      </p:sp>
      <p:sp>
        <p:nvSpPr>
          <p:cNvPr id="38935" name="Line 23"/>
          <p:cNvSpPr>
            <a:spLocks noChangeShapeType="1"/>
          </p:cNvSpPr>
          <p:nvPr/>
        </p:nvSpPr>
        <p:spPr bwMode="auto">
          <a:xfrm flipV="1">
            <a:off x="5867400" y="3657600"/>
            <a:ext cx="0" cy="76200"/>
          </a:xfrm>
          <a:prstGeom prst="line">
            <a:avLst/>
          </a:prstGeom>
          <a:noFill/>
          <a:ln w="9525">
            <a:solidFill>
              <a:schemeClr val="tx1"/>
            </a:solidFill>
            <a:round/>
            <a:headEnd/>
            <a:tailEnd/>
          </a:ln>
        </p:spPr>
        <p:txBody>
          <a:bodyPr wrap="none" anchor="ctr"/>
          <a:lstStyle/>
          <a:p>
            <a:endParaRPr lang="en-US"/>
          </a:p>
        </p:txBody>
      </p:sp>
      <p:sp>
        <p:nvSpPr>
          <p:cNvPr id="38936" name="Line 24"/>
          <p:cNvSpPr>
            <a:spLocks noChangeShapeType="1"/>
          </p:cNvSpPr>
          <p:nvPr/>
        </p:nvSpPr>
        <p:spPr bwMode="auto">
          <a:xfrm>
            <a:off x="4648200" y="3733800"/>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38937" name="Text Box 25"/>
          <p:cNvSpPr txBox="1">
            <a:spLocks noChangeArrowheads="1"/>
          </p:cNvSpPr>
          <p:nvPr/>
        </p:nvSpPr>
        <p:spPr bwMode="auto">
          <a:xfrm>
            <a:off x="2819400" y="3276600"/>
            <a:ext cx="9144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Form</a:t>
            </a:r>
          </a:p>
        </p:txBody>
      </p:sp>
      <p:sp>
        <p:nvSpPr>
          <p:cNvPr id="38938" name="Text Box 26"/>
          <p:cNvSpPr txBox="1">
            <a:spLocks noChangeArrowheads="1"/>
          </p:cNvSpPr>
          <p:nvPr/>
        </p:nvSpPr>
        <p:spPr bwMode="auto">
          <a:xfrm>
            <a:off x="5334000" y="3276600"/>
            <a:ext cx="990600" cy="366713"/>
          </a:xfrm>
          <a:prstGeom prst="rect">
            <a:avLst/>
          </a:prstGeom>
          <a:noFill/>
          <a:ln w="9525">
            <a:noFill/>
            <a:miter lim="800000"/>
            <a:headEnd/>
            <a:tailEnd/>
          </a:ln>
        </p:spPr>
        <p:txBody>
          <a:bodyPr>
            <a:spAutoFit/>
          </a:bodyPr>
          <a:lstStyle/>
          <a:p>
            <a:pPr>
              <a:spcBef>
                <a:spcPct val="50000"/>
              </a:spcBef>
            </a:pPr>
            <a:r>
              <a:rPr lang="en-US" sz="1800" b="1">
                <a:latin typeface="Times New Roman" pitchFamily="18" charset="0"/>
              </a:rPr>
              <a:t>Content</a:t>
            </a:r>
          </a:p>
        </p:txBody>
      </p:sp>
      <p:sp>
        <p:nvSpPr>
          <p:cNvPr id="38939" name="Line 27"/>
          <p:cNvSpPr>
            <a:spLocks noChangeShapeType="1"/>
          </p:cNvSpPr>
          <p:nvPr/>
        </p:nvSpPr>
        <p:spPr bwMode="auto">
          <a:xfrm>
            <a:off x="2590800" y="2590800"/>
            <a:ext cx="0" cy="1295400"/>
          </a:xfrm>
          <a:prstGeom prst="line">
            <a:avLst/>
          </a:prstGeom>
          <a:noFill/>
          <a:ln w="9525">
            <a:solidFill>
              <a:schemeClr val="tx1"/>
            </a:solidFill>
            <a:round/>
            <a:headEnd/>
            <a:tailEnd/>
          </a:ln>
        </p:spPr>
        <p:txBody>
          <a:bodyPr wrap="none" anchor="ctr"/>
          <a:lstStyle/>
          <a:p>
            <a:endParaRPr lang="en-US"/>
          </a:p>
        </p:txBody>
      </p:sp>
      <p:sp>
        <p:nvSpPr>
          <p:cNvPr id="38940" name="Line 28"/>
          <p:cNvSpPr>
            <a:spLocks noChangeShapeType="1"/>
          </p:cNvSpPr>
          <p:nvPr/>
        </p:nvSpPr>
        <p:spPr bwMode="auto">
          <a:xfrm flipV="1">
            <a:off x="2590800" y="2590800"/>
            <a:ext cx="533400" cy="0"/>
          </a:xfrm>
          <a:prstGeom prst="line">
            <a:avLst/>
          </a:prstGeom>
          <a:noFill/>
          <a:ln w="9525">
            <a:solidFill>
              <a:schemeClr val="tx1"/>
            </a:solidFill>
            <a:round/>
            <a:headEnd/>
            <a:tailEnd/>
          </a:ln>
        </p:spPr>
        <p:txBody>
          <a:bodyPr wrap="none" anchor="ctr"/>
          <a:lstStyle/>
          <a:p>
            <a:endParaRPr lang="en-US"/>
          </a:p>
        </p:txBody>
      </p:sp>
      <p:sp>
        <p:nvSpPr>
          <p:cNvPr id="38941" name="Line 29"/>
          <p:cNvSpPr>
            <a:spLocks noChangeShapeType="1"/>
          </p:cNvSpPr>
          <p:nvPr/>
        </p:nvSpPr>
        <p:spPr bwMode="auto">
          <a:xfrm>
            <a:off x="2590800" y="3886200"/>
            <a:ext cx="533400" cy="0"/>
          </a:xfrm>
          <a:prstGeom prst="line">
            <a:avLst/>
          </a:prstGeom>
          <a:noFill/>
          <a:ln w="9525">
            <a:solidFill>
              <a:schemeClr val="tx1"/>
            </a:solidFill>
            <a:round/>
            <a:headEnd/>
            <a:tailEnd/>
          </a:ln>
        </p:spPr>
        <p:txBody>
          <a:bodyPr wrap="none" anchor="ctr"/>
          <a:lstStyle/>
          <a:p>
            <a:endParaRPr lang="en-US"/>
          </a:p>
        </p:txBody>
      </p:sp>
      <p:grpSp>
        <p:nvGrpSpPr>
          <p:cNvPr id="38942" name="Group 39"/>
          <p:cNvGrpSpPr>
            <a:grpSpLocks/>
          </p:cNvGrpSpPr>
          <p:nvPr/>
        </p:nvGrpSpPr>
        <p:grpSpPr bwMode="auto">
          <a:xfrm>
            <a:off x="2743200" y="4572000"/>
            <a:ext cx="1295400" cy="1676400"/>
            <a:chOff x="1728" y="2880"/>
            <a:chExt cx="816" cy="1056"/>
          </a:xfrm>
        </p:grpSpPr>
        <p:sp>
          <p:nvSpPr>
            <p:cNvPr id="38944" name="Line 40"/>
            <p:cNvSpPr>
              <a:spLocks noChangeShapeType="1"/>
            </p:cNvSpPr>
            <p:nvPr/>
          </p:nvSpPr>
          <p:spPr bwMode="auto">
            <a:xfrm flipH="1">
              <a:off x="1728" y="3936"/>
              <a:ext cx="816" cy="0"/>
            </a:xfrm>
            <a:prstGeom prst="line">
              <a:avLst/>
            </a:prstGeom>
            <a:noFill/>
            <a:ln w="9525">
              <a:solidFill>
                <a:schemeClr val="tx1"/>
              </a:solidFill>
              <a:round/>
              <a:headEnd/>
              <a:tailEnd/>
            </a:ln>
          </p:spPr>
          <p:txBody>
            <a:bodyPr wrap="none" anchor="ctr"/>
            <a:lstStyle/>
            <a:p>
              <a:endParaRPr lang="en-US"/>
            </a:p>
          </p:txBody>
        </p:sp>
        <p:sp>
          <p:nvSpPr>
            <p:cNvPr id="38945" name="Line 41"/>
            <p:cNvSpPr>
              <a:spLocks noChangeShapeType="1"/>
            </p:cNvSpPr>
            <p:nvPr/>
          </p:nvSpPr>
          <p:spPr bwMode="auto">
            <a:xfrm flipV="1">
              <a:off x="1728" y="2976"/>
              <a:ext cx="0" cy="960"/>
            </a:xfrm>
            <a:prstGeom prst="line">
              <a:avLst/>
            </a:prstGeom>
            <a:noFill/>
            <a:ln w="9525">
              <a:solidFill>
                <a:schemeClr val="tx1"/>
              </a:solidFill>
              <a:round/>
              <a:headEnd/>
              <a:tailEnd/>
            </a:ln>
          </p:spPr>
          <p:txBody>
            <a:bodyPr wrap="none" anchor="ctr"/>
            <a:lstStyle/>
            <a:p>
              <a:endParaRPr lang="en-US"/>
            </a:p>
          </p:txBody>
        </p:sp>
        <p:sp>
          <p:nvSpPr>
            <p:cNvPr id="38946" name="Line 42"/>
            <p:cNvSpPr>
              <a:spLocks noChangeShapeType="1"/>
            </p:cNvSpPr>
            <p:nvPr/>
          </p:nvSpPr>
          <p:spPr bwMode="auto">
            <a:xfrm>
              <a:off x="1728" y="2976"/>
              <a:ext cx="528" cy="0"/>
            </a:xfrm>
            <a:prstGeom prst="line">
              <a:avLst/>
            </a:prstGeom>
            <a:noFill/>
            <a:ln w="9525">
              <a:solidFill>
                <a:schemeClr val="tx1"/>
              </a:solidFill>
              <a:round/>
              <a:headEnd/>
              <a:tailEnd/>
            </a:ln>
          </p:spPr>
          <p:txBody>
            <a:bodyPr wrap="none" anchor="ctr"/>
            <a:lstStyle/>
            <a:p>
              <a:endParaRPr lang="en-US"/>
            </a:p>
          </p:txBody>
        </p:sp>
        <p:sp>
          <p:nvSpPr>
            <p:cNvPr id="38947" name="Line 43"/>
            <p:cNvSpPr>
              <a:spLocks noChangeShapeType="1"/>
            </p:cNvSpPr>
            <p:nvPr/>
          </p:nvSpPr>
          <p:spPr bwMode="auto">
            <a:xfrm flipV="1">
              <a:off x="2256" y="2880"/>
              <a:ext cx="0" cy="96"/>
            </a:xfrm>
            <a:prstGeom prst="line">
              <a:avLst/>
            </a:prstGeom>
            <a:noFill/>
            <a:ln w="9525">
              <a:solidFill>
                <a:schemeClr val="tx1"/>
              </a:solidFill>
              <a:round/>
              <a:headEnd/>
              <a:tailEnd type="triangle" w="med" len="med"/>
            </a:ln>
          </p:spPr>
          <p:txBody>
            <a:bodyPr wrap="none" anchor="ctr"/>
            <a:lstStyle/>
            <a:p>
              <a:endParaRPr lang="en-US"/>
            </a:p>
          </p:txBody>
        </p:sp>
      </p:grpSp>
      <p:sp>
        <p:nvSpPr>
          <p:cNvPr id="38943" name="Text Box 44"/>
          <p:cNvSpPr txBox="1">
            <a:spLocks noChangeArrowheads="1"/>
          </p:cNvSpPr>
          <p:nvPr/>
        </p:nvSpPr>
        <p:spPr bwMode="auto">
          <a:xfrm>
            <a:off x="0" y="0"/>
            <a:ext cx="2819400" cy="1800225"/>
          </a:xfrm>
          <a:prstGeom prst="rect">
            <a:avLst/>
          </a:prstGeom>
          <a:noFill/>
          <a:ln w="9525">
            <a:noFill/>
            <a:miter lim="800000"/>
            <a:headEnd/>
            <a:tailEnd/>
          </a:ln>
        </p:spPr>
        <p:txBody>
          <a:bodyPr>
            <a:spAutoFit/>
          </a:bodyPr>
          <a:lstStyle/>
          <a:p>
            <a:pPr>
              <a:spcBef>
                <a:spcPct val="50000"/>
              </a:spcBef>
            </a:pPr>
            <a:r>
              <a:rPr lang="en-US"/>
              <a:t>Effective Communication</a:t>
            </a:r>
            <a:br>
              <a:rPr lang="en-US"/>
            </a:br>
            <a:r>
              <a:rPr lang="en-US"/>
              <a:t>Involves Shared Apprehension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304800" y="228600"/>
            <a:ext cx="8305800" cy="6497638"/>
          </a:xfrm>
          <a:prstGeom prst="rect">
            <a:avLst/>
          </a:prstGeom>
          <a:noFill/>
          <a:ln w="9525">
            <a:noFill/>
            <a:miter lim="800000"/>
            <a:headEnd/>
            <a:tailEnd/>
          </a:ln>
        </p:spPr>
        <p:txBody>
          <a:bodyPr>
            <a:spAutoFit/>
          </a:bodyPr>
          <a:lstStyle/>
          <a:p>
            <a:pPr marL="457200" indent="-457200"/>
            <a:r>
              <a:rPr lang="en-US" b="1"/>
              <a:t>Conclusion:</a:t>
            </a:r>
          </a:p>
          <a:p>
            <a:pPr marL="457200" indent="-457200"/>
            <a:r>
              <a:rPr lang="en-US" b="1">
                <a:solidFill>
                  <a:schemeClr val="hlink"/>
                </a:solidFill>
              </a:rPr>
              <a:t>It is the nature of how we communicate that needs to be our guiding model for biblical interpretation.</a:t>
            </a:r>
          </a:p>
          <a:p>
            <a:pPr marL="457200" indent="-457200"/>
            <a:endParaRPr lang="en-US" b="1">
              <a:solidFill>
                <a:schemeClr val="hlink"/>
              </a:solidFill>
            </a:endParaRPr>
          </a:p>
          <a:p>
            <a:pPr marL="457200" indent="-457200"/>
            <a:r>
              <a:rPr lang="en-US" b="1">
                <a:solidFill>
                  <a:schemeClr val="accent1"/>
                </a:solidFill>
              </a:rPr>
              <a:t>[Excursus:</a:t>
            </a:r>
          </a:p>
          <a:p>
            <a:pPr marL="457200" indent="-457200"/>
            <a:r>
              <a:rPr lang="en-US" b="1"/>
              <a:t>For the communities of faith: the Bible brings them into communion (shared apprehension) with God regarding life and reality.</a:t>
            </a:r>
          </a:p>
          <a:p>
            <a:pPr marL="457200" indent="-457200"/>
            <a:endParaRPr lang="en-US" b="1"/>
          </a:p>
          <a:p>
            <a:pPr marL="457200" indent="-457200"/>
            <a:r>
              <a:rPr lang="en-US" b="1"/>
              <a:t>Therefore, the Bible is not seen as a static text that can be reduced to a series of systematic propositional statements, but (similar to inner-biblical hermeneutics) is seen as the efficacious Word of God.]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idx="4294967295"/>
          </p:nvPr>
        </p:nvSpPr>
        <p:spPr>
          <a:xfrm>
            <a:off x="609600" y="1219200"/>
            <a:ext cx="7772400" cy="1752600"/>
          </a:xfrm>
        </p:spPr>
        <p:txBody>
          <a:bodyPr/>
          <a:lstStyle/>
          <a:p>
            <a:r>
              <a:rPr lang="en-US" sz="4000" smtClean="0">
                <a:solidFill>
                  <a:schemeClr val="tx1"/>
                </a:solidFill>
                <a:latin typeface="Arial" charset="0"/>
                <a:cs typeface="Arial" charset="0"/>
              </a:rPr>
              <a:t>I.	History of Interpretation: </a:t>
            </a:r>
            <a:br>
              <a:rPr lang="en-US" sz="4000" smtClean="0">
                <a:solidFill>
                  <a:schemeClr val="tx1"/>
                </a:solidFill>
                <a:latin typeface="Arial" charset="0"/>
                <a:cs typeface="Arial" charset="0"/>
              </a:rPr>
            </a:br>
            <a:r>
              <a:rPr lang="en-US" sz="4000" smtClean="0">
                <a:solidFill>
                  <a:schemeClr val="tx1"/>
                </a:solidFill>
                <a:latin typeface="Arial" charset="0"/>
                <a:cs typeface="Arial" charset="0"/>
              </a:rPr>
              <a:t>       Major Metaphors</a:t>
            </a:r>
            <a:br>
              <a:rPr lang="en-US" sz="4000" smtClean="0">
                <a:solidFill>
                  <a:schemeClr val="tx1"/>
                </a:solidFill>
                <a:latin typeface="Arial" charset="0"/>
                <a:cs typeface="Arial" charset="0"/>
              </a:rPr>
            </a:br>
            <a:r>
              <a:rPr lang="en-US" sz="4000" smtClean="0">
                <a:solidFill>
                  <a:schemeClr val="tx1"/>
                </a:solidFill>
                <a:latin typeface="Arial" charset="0"/>
                <a:cs typeface="Arial" charset="0"/>
              </a:rPr>
              <a:t/>
            </a:r>
            <a:br>
              <a:rPr lang="en-US" sz="4000" smtClean="0">
                <a:solidFill>
                  <a:schemeClr val="tx1"/>
                </a:solidFill>
                <a:latin typeface="Arial" charset="0"/>
                <a:cs typeface="Arial" charset="0"/>
              </a:rPr>
            </a:br>
            <a:r>
              <a:rPr lang="en-US" sz="4000" smtClean="0">
                <a:solidFill>
                  <a:schemeClr val="tx1"/>
                </a:solidFill>
                <a:latin typeface="Arial" charset="0"/>
                <a:cs typeface="Arial" charset="0"/>
              </a:rPr>
              <a:t>	(Issues in Interpretation)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304800" y="304800"/>
            <a:ext cx="8534400" cy="6556375"/>
          </a:xfrm>
          <a:prstGeom prst="rect">
            <a:avLst/>
          </a:prstGeom>
          <a:noFill/>
          <a:ln w="9525">
            <a:noFill/>
            <a:miter lim="800000"/>
            <a:headEnd/>
            <a:tailEnd/>
          </a:ln>
        </p:spPr>
        <p:txBody>
          <a:bodyPr>
            <a:spAutoFit/>
          </a:bodyPr>
          <a:lstStyle/>
          <a:p>
            <a:r>
              <a:rPr lang="en-US" b="1" dirty="0"/>
              <a:t>A.	Pre-Critical Interpretation (Pre-Rationalism)</a:t>
            </a:r>
          </a:p>
          <a:p>
            <a:r>
              <a:rPr lang="en-US" dirty="0"/>
              <a:t>	Early (Inner-biblical, Christian, Jewish)</a:t>
            </a:r>
          </a:p>
          <a:p>
            <a:endParaRPr lang="en-US" dirty="0"/>
          </a:p>
          <a:p>
            <a:r>
              <a:rPr lang="en-US" dirty="0"/>
              <a:t>1.	Focal Points:</a:t>
            </a:r>
            <a:br>
              <a:rPr lang="en-US" dirty="0"/>
            </a:br>
            <a:endParaRPr lang="en-US" dirty="0"/>
          </a:p>
          <a:p>
            <a:r>
              <a:rPr lang="en-US" b="1" dirty="0"/>
              <a:t>Truth</a:t>
            </a:r>
            <a:r>
              <a:rPr lang="en-US" dirty="0"/>
              <a:t>: </a:t>
            </a:r>
            <a:r>
              <a:rPr lang="en-US" dirty="0">
                <a:solidFill>
                  <a:schemeClr val="accent1"/>
                </a:solidFill>
              </a:rPr>
              <a:t>relational, personal knowledge </a:t>
            </a:r>
            <a:r>
              <a:rPr lang="en-US" dirty="0"/>
              <a:t>(E.g. God</a:t>
            </a:r>
            <a:r>
              <a:rPr lang="en-US" dirty="0">
                <a:latin typeface="Arial Unicode MS" pitchFamily="34" charset="-128"/>
              </a:rPr>
              <a:t>’</a:t>
            </a:r>
            <a:r>
              <a:rPr lang="en-US" dirty="0"/>
              <a:t>s character and Word as a </a:t>
            </a:r>
            <a:r>
              <a:rPr lang="en-US" u="sng" dirty="0"/>
              <a:t>firm</a:t>
            </a:r>
            <a:r>
              <a:rPr lang="en-US" dirty="0"/>
              <a:t> and reliable </a:t>
            </a:r>
            <a:r>
              <a:rPr lang="en-US" u="sng" dirty="0"/>
              <a:t>foundation</a:t>
            </a:r>
            <a:r>
              <a:rPr lang="en-US" dirty="0"/>
              <a:t> as opposed to false and insubstantial (vaporous) idolatry)</a:t>
            </a:r>
            <a:br>
              <a:rPr lang="en-US" dirty="0"/>
            </a:br>
            <a:endParaRPr lang="en-US" dirty="0"/>
          </a:p>
          <a:p>
            <a:r>
              <a:rPr lang="en-US" b="1" dirty="0"/>
              <a:t>Text</a:t>
            </a:r>
            <a:r>
              <a:rPr lang="en-US" dirty="0"/>
              <a:t>: </a:t>
            </a:r>
            <a:r>
              <a:rPr lang="en-US" dirty="0">
                <a:solidFill>
                  <a:schemeClr val="accent1"/>
                </a:solidFill>
              </a:rPr>
              <a:t>dynamic, interactive, conversational guide</a:t>
            </a:r>
            <a:r>
              <a:rPr lang="en-US" dirty="0"/>
              <a:t> for life as opposed to static and univocal in meaning</a:t>
            </a:r>
            <a:br>
              <a:rPr lang="en-US" dirty="0"/>
            </a:br>
            <a:endParaRPr lang="en-US" dirty="0"/>
          </a:p>
          <a:p>
            <a:r>
              <a:rPr lang="en-US" b="1" dirty="0"/>
              <a:t>Inspiration</a:t>
            </a:r>
            <a:r>
              <a:rPr lang="en-US" dirty="0"/>
              <a:t>: </a:t>
            </a:r>
            <a:r>
              <a:rPr lang="en-US" dirty="0">
                <a:solidFill>
                  <a:schemeClr val="accent1"/>
                </a:solidFill>
              </a:rPr>
              <a:t>God-breathing</a:t>
            </a:r>
            <a:r>
              <a:rPr lang="en-US" dirty="0"/>
              <a:t> vs. God-breathed (2Tim 3:16)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81000" y="152400"/>
            <a:ext cx="8229600" cy="6508750"/>
          </a:xfrm>
          <a:prstGeom prst="rect">
            <a:avLst/>
          </a:prstGeom>
          <a:noFill/>
          <a:ln w="9525">
            <a:noFill/>
            <a:miter lim="800000"/>
            <a:headEnd/>
            <a:tailEnd/>
          </a:ln>
        </p:spPr>
        <p:txBody>
          <a:bodyPr>
            <a:spAutoFit/>
          </a:bodyPr>
          <a:lstStyle/>
          <a:p>
            <a:r>
              <a:rPr lang="en-US" b="1" dirty="0"/>
              <a:t>Implications</a:t>
            </a:r>
            <a:r>
              <a:rPr lang="en-US" dirty="0"/>
              <a:t>: </a:t>
            </a:r>
            <a:br>
              <a:rPr lang="en-US" dirty="0"/>
            </a:br>
            <a:endParaRPr lang="en-US" dirty="0"/>
          </a:p>
          <a:p>
            <a:pPr>
              <a:spcAft>
                <a:spcPts val="600"/>
              </a:spcAft>
            </a:pPr>
            <a:r>
              <a:rPr lang="en-US" dirty="0"/>
              <a:t>For these early exegetes, reading the Bible leads to an encounter with God, whom one can never fully comprehend.  Therefore:</a:t>
            </a:r>
          </a:p>
          <a:p>
            <a:pPr lvl="1">
              <a:spcAft>
                <a:spcPts val="600"/>
              </a:spcAft>
              <a:buFont typeface="Arial" charset="0"/>
              <a:buChar char="•"/>
            </a:pPr>
            <a:r>
              <a:rPr lang="en-US" dirty="0"/>
              <a:t>Reading does not reduce text to one static </a:t>
            </a:r>
            <a:r>
              <a:rPr lang="en-US" dirty="0">
                <a:latin typeface="Arial Unicode MS" pitchFamily="34" charset="-128"/>
              </a:rPr>
              <a:t>“</a:t>
            </a:r>
            <a:r>
              <a:rPr lang="en-US" dirty="0"/>
              <a:t>meaning.</a:t>
            </a:r>
            <a:r>
              <a:rPr lang="en-US" dirty="0">
                <a:latin typeface="Arial Unicode MS" pitchFamily="34" charset="-128"/>
              </a:rPr>
              <a:t>”</a:t>
            </a:r>
            <a:r>
              <a:rPr lang="en-US" dirty="0"/>
              <a:t> </a:t>
            </a:r>
          </a:p>
          <a:p>
            <a:pPr lvl="1">
              <a:spcAft>
                <a:spcPts val="600"/>
              </a:spcAft>
              <a:buFont typeface="Arial" charset="0"/>
              <a:buChar char="•"/>
            </a:pPr>
            <a:r>
              <a:rPr lang="en-US" dirty="0"/>
              <a:t>Each reading is a new interaction and struggle to experience divine Truth and receive blessing.</a:t>
            </a:r>
          </a:p>
          <a:p>
            <a:pPr lvl="1">
              <a:spcAft>
                <a:spcPts val="600"/>
              </a:spcAft>
            </a:pPr>
            <a:endParaRPr lang="en-US" dirty="0"/>
          </a:p>
          <a:p>
            <a:pPr lvl="1">
              <a:spcAft>
                <a:spcPts val="600"/>
              </a:spcAft>
            </a:pPr>
            <a:r>
              <a:rPr lang="en-US" dirty="0">
                <a:solidFill>
                  <a:schemeClr val="accent1"/>
                </a:solidFill>
              </a:rPr>
              <a:t>Note: Some might call each new interaction “</a:t>
            </a:r>
            <a:r>
              <a:rPr lang="en-US" b="1" dirty="0" err="1">
                <a:solidFill>
                  <a:schemeClr val="accent1"/>
                </a:solidFill>
              </a:rPr>
              <a:t>resignification</a:t>
            </a:r>
            <a:r>
              <a:rPr lang="en-US" dirty="0">
                <a:solidFill>
                  <a:schemeClr val="accent1"/>
                </a:solidFill>
              </a:rPr>
              <a:t>.”</a:t>
            </a:r>
            <a:r>
              <a:rPr lang="en-US" dirty="0"/>
              <a:t>   </a:t>
            </a:r>
          </a:p>
          <a:p>
            <a:pPr lvl="1">
              <a:spcAft>
                <a:spcPts val="600"/>
              </a:spcAft>
            </a:pPr>
            <a:r>
              <a:rPr lang="en-US" dirty="0">
                <a:solidFill>
                  <a:srgbClr val="C00000"/>
                </a:solidFill>
              </a:rPr>
              <a:t>Can interpretation take place without </a:t>
            </a:r>
            <a:r>
              <a:rPr lang="en-US" dirty="0" err="1">
                <a:solidFill>
                  <a:srgbClr val="C00000"/>
                </a:solidFill>
              </a:rPr>
              <a:t>resignification</a:t>
            </a:r>
            <a:r>
              <a:rPr lang="en-US" dirty="0">
                <a:solidFill>
                  <a:srgbClr val="C00000"/>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457200" y="152400"/>
            <a:ext cx="8686800" cy="457200"/>
          </a:xfrm>
          <a:prstGeom prst="rect">
            <a:avLst/>
          </a:prstGeom>
          <a:noFill/>
          <a:ln w="9525">
            <a:noFill/>
            <a:miter lim="800000"/>
            <a:headEnd/>
            <a:tailEnd/>
          </a:ln>
        </p:spPr>
        <p:txBody>
          <a:bodyPr>
            <a:spAutoFit/>
          </a:bodyPr>
          <a:lstStyle/>
          <a:p>
            <a:pPr>
              <a:spcBef>
                <a:spcPct val="50000"/>
              </a:spcBef>
            </a:pPr>
            <a:endParaRPr lang="en-US" sz="2400">
              <a:latin typeface="Arial Unicode MS" pitchFamily="34" charset="-128"/>
            </a:endParaRPr>
          </a:p>
        </p:txBody>
      </p:sp>
      <p:sp>
        <p:nvSpPr>
          <p:cNvPr id="9219" name="Text Box 3"/>
          <p:cNvSpPr txBox="1">
            <a:spLocks noChangeArrowheads="1"/>
          </p:cNvSpPr>
          <p:nvPr/>
        </p:nvSpPr>
        <p:spPr bwMode="auto">
          <a:xfrm>
            <a:off x="228600" y="457200"/>
            <a:ext cx="8686800" cy="4152900"/>
          </a:xfrm>
          <a:prstGeom prst="rect">
            <a:avLst/>
          </a:prstGeom>
          <a:noFill/>
          <a:ln w="9525">
            <a:noFill/>
            <a:miter lim="800000"/>
            <a:headEnd/>
            <a:tailEnd/>
          </a:ln>
        </p:spPr>
        <p:txBody>
          <a:bodyPr>
            <a:spAutoFit/>
          </a:bodyPr>
          <a:lstStyle/>
          <a:p>
            <a:pPr>
              <a:defRPr/>
            </a:pPr>
            <a:r>
              <a:rPr lang="en-US" b="1" dirty="0"/>
              <a:t>A.	Pre-Critical Hermeneutics (Pre-Rationalism)</a:t>
            </a:r>
          </a:p>
          <a:p>
            <a:pPr>
              <a:defRPr/>
            </a:pPr>
            <a:r>
              <a:rPr lang="en-US" dirty="0"/>
              <a:t>	Early (Inner-biblical, Christian, Jewish)</a:t>
            </a:r>
          </a:p>
          <a:p>
            <a:pPr>
              <a:spcBef>
                <a:spcPct val="50000"/>
              </a:spcBef>
              <a:defRPr/>
            </a:pPr>
            <a:endParaRPr lang="en-US" b="1" dirty="0"/>
          </a:p>
          <a:p>
            <a:pPr>
              <a:spcBef>
                <a:spcPct val="50000"/>
              </a:spcBef>
              <a:defRPr/>
            </a:pPr>
            <a:r>
              <a:rPr lang="en-US" dirty="0"/>
              <a:t>2.	</a:t>
            </a:r>
            <a:r>
              <a:rPr lang="en-US" b="1" dirty="0"/>
              <a:t>Images of Bible</a:t>
            </a:r>
            <a:r>
              <a:rPr lang="en-US" dirty="0"/>
              <a:t>:</a:t>
            </a:r>
          </a:p>
          <a:p>
            <a:pPr lvl="2">
              <a:spcBef>
                <a:spcPct val="50000"/>
              </a:spcBef>
              <a:defRPr/>
            </a:pPr>
            <a:r>
              <a:rPr lang="en-US" b="1" dirty="0">
                <a:solidFill>
                  <a:srgbClr val="C00000"/>
                </a:solidFill>
              </a:rPr>
              <a:t>Dynamic Agent</a:t>
            </a:r>
          </a:p>
          <a:p>
            <a:pPr lvl="2">
              <a:spcBef>
                <a:spcPct val="50000"/>
              </a:spcBef>
              <a:defRPr/>
            </a:pPr>
            <a:r>
              <a:rPr lang="en-US" b="1" dirty="0">
                <a:solidFill>
                  <a:schemeClr val="accent1"/>
                </a:solidFill>
              </a:rPr>
              <a:t>Dynamic Interpreter</a:t>
            </a:r>
          </a:p>
          <a:p>
            <a:pPr lvl="2">
              <a:spcBef>
                <a:spcPct val="50000"/>
              </a:spcBef>
              <a:defRPr/>
            </a:pPr>
            <a:r>
              <a:rPr lang="en-US" b="1" dirty="0">
                <a:solidFill>
                  <a:schemeClr val="accent6"/>
                </a:solidFill>
              </a:rPr>
              <a:t>Dynamic Guide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304800" y="304800"/>
            <a:ext cx="8534400" cy="5643563"/>
          </a:xfrm>
          <a:prstGeom prst="rect">
            <a:avLst/>
          </a:prstGeom>
          <a:noFill/>
          <a:ln w="9525">
            <a:noFill/>
            <a:miter lim="800000"/>
            <a:headEnd/>
            <a:tailEnd/>
          </a:ln>
        </p:spPr>
        <p:txBody>
          <a:bodyPr>
            <a:spAutoFit/>
          </a:bodyPr>
          <a:lstStyle/>
          <a:p>
            <a:r>
              <a:rPr lang="en-US" b="1" dirty="0">
                <a:solidFill>
                  <a:srgbClr val="C00000"/>
                </a:solidFill>
              </a:rPr>
              <a:t>Dynamic Agent</a:t>
            </a:r>
            <a:r>
              <a:rPr lang="en-US" b="1" dirty="0"/>
              <a:t/>
            </a:r>
            <a:br>
              <a:rPr lang="en-US" b="1" dirty="0"/>
            </a:br>
            <a:endParaRPr lang="en-US" dirty="0"/>
          </a:p>
          <a:p>
            <a:r>
              <a:rPr lang="en-US" u="sng" dirty="0"/>
              <a:t>Inner-biblical OT narrative</a:t>
            </a:r>
            <a:r>
              <a:rPr lang="en-US" dirty="0"/>
              <a:t>: </a:t>
            </a:r>
          </a:p>
          <a:p>
            <a:pPr lvl="1"/>
            <a:r>
              <a:rPr lang="en-US" dirty="0"/>
              <a:t>God</a:t>
            </a:r>
            <a:r>
              <a:rPr lang="en-US" dirty="0">
                <a:latin typeface="Arial Unicode MS" pitchFamily="34" charset="-128"/>
              </a:rPr>
              <a:t>’</a:t>
            </a:r>
            <a:r>
              <a:rPr lang="en-US" dirty="0"/>
              <a:t>s blessings and curses: </a:t>
            </a:r>
            <a:r>
              <a:rPr lang="en-US" b="1" dirty="0">
                <a:solidFill>
                  <a:srgbClr val="C00000"/>
                </a:solidFill>
              </a:rPr>
              <a:t>efficacious</a:t>
            </a:r>
            <a:r>
              <a:rPr lang="en-US" dirty="0"/>
              <a:t> in the 	historical process </a:t>
            </a:r>
          </a:p>
          <a:p>
            <a:pPr lvl="1"/>
            <a:r>
              <a:rPr lang="en-US" dirty="0"/>
              <a:t>(E.g. Promises to Abraham, curse on David</a:t>
            </a:r>
            <a:r>
              <a:rPr lang="en-US" dirty="0">
                <a:latin typeface="Arial Unicode MS" pitchFamily="34" charset="-128"/>
              </a:rPr>
              <a:t>’</a:t>
            </a:r>
            <a:r>
              <a:rPr lang="en-US" dirty="0"/>
              <a:t>s house, prophetic word of the LORD.)</a:t>
            </a:r>
            <a:br>
              <a:rPr lang="en-US" dirty="0"/>
            </a:br>
            <a:endParaRPr lang="en-US" dirty="0"/>
          </a:p>
          <a:p>
            <a:r>
              <a:rPr lang="en-US" u="sng" dirty="0"/>
              <a:t>Inner OT biblical law</a:t>
            </a:r>
          </a:p>
          <a:p>
            <a:pPr lvl="1"/>
            <a:r>
              <a:rPr lang="en-US" dirty="0"/>
              <a:t>God</a:t>
            </a:r>
            <a:r>
              <a:rPr lang="en-US" dirty="0">
                <a:latin typeface="Arial Unicode MS" pitchFamily="34" charset="-128"/>
              </a:rPr>
              <a:t>’</a:t>
            </a:r>
            <a:r>
              <a:rPr lang="en-US" dirty="0"/>
              <a:t>s laws: to be interpolated and extrapolated to 	</a:t>
            </a:r>
            <a:r>
              <a:rPr lang="en-US" b="1" dirty="0">
                <a:solidFill>
                  <a:srgbClr val="C00000"/>
                </a:solidFill>
              </a:rPr>
              <a:t>guide</a:t>
            </a:r>
            <a:r>
              <a:rPr lang="en-US" dirty="0">
                <a:solidFill>
                  <a:srgbClr val="C00000"/>
                </a:solidFill>
              </a:rPr>
              <a:t> </a:t>
            </a:r>
            <a:r>
              <a:rPr lang="en-US" dirty="0"/>
              <a:t>one in new situations.</a:t>
            </a:r>
          </a:p>
          <a:p>
            <a:pPr lvl="1"/>
            <a:r>
              <a:rPr lang="en-US" dirty="0">
                <a:solidFill>
                  <a:schemeClr val="accent1"/>
                </a:solidFill>
              </a:rPr>
              <a:t>[Standard: That which promotes order and life vs. chaos and death.]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04800" y="152400"/>
            <a:ext cx="8382000" cy="6497638"/>
          </a:xfrm>
          <a:prstGeom prst="rect">
            <a:avLst/>
          </a:prstGeom>
          <a:noFill/>
          <a:ln w="9525">
            <a:noFill/>
            <a:miter lim="800000"/>
            <a:headEnd/>
            <a:tailEnd/>
          </a:ln>
        </p:spPr>
        <p:txBody>
          <a:bodyPr>
            <a:spAutoFit/>
          </a:bodyPr>
          <a:lstStyle/>
          <a:p>
            <a:r>
              <a:rPr lang="en-US" b="1" dirty="0">
                <a:solidFill>
                  <a:schemeClr val="accent1"/>
                </a:solidFill>
              </a:rPr>
              <a:t>Dynamic Interpreter</a:t>
            </a:r>
            <a:r>
              <a:rPr lang="en-US" b="1" dirty="0"/>
              <a:t/>
            </a:r>
            <a:br>
              <a:rPr lang="en-US" b="1" dirty="0"/>
            </a:br>
            <a:r>
              <a:rPr lang="en-US" dirty="0"/>
              <a:t>1)</a:t>
            </a:r>
            <a:r>
              <a:rPr lang="en-US" b="1" dirty="0"/>
              <a:t> </a:t>
            </a:r>
            <a:r>
              <a:rPr lang="en-US" u="sng" dirty="0"/>
              <a:t>Historical narratives</a:t>
            </a:r>
            <a:r>
              <a:rPr lang="en-US" dirty="0"/>
              <a:t>: </a:t>
            </a:r>
          </a:p>
          <a:p>
            <a:r>
              <a:rPr lang="en-US" dirty="0"/>
              <a:t>    </a:t>
            </a:r>
            <a:r>
              <a:rPr lang="en-US" dirty="0">
                <a:solidFill>
                  <a:schemeClr val="accent1"/>
                </a:solidFill>
              </a:rPr>
              <a:t>Interpret</a:t>
            </a:r>
            <a:r>
              <a:rPr lang="en-US" dirty="0"/>
              <a:t> past: Samuel-</a:t>
            </a:r>
            <a:r>
              <a:rPr lang="en-US" dirty="0" err="1"/>
              <a:t>Kgs</a:t>
            </a:r>
            <a:r>
              <a:rPr lang="en-US" dirty="0"/>
              <a:t> </a:t>
            </a:r>
            <a:r>
              <a:rPr lang="en-US" dirty="0" smtClean="0"/>
              <a:t>AND </a:t>
            </a:r>
            <a:r>
              <a:rPr lang="en-US" dirty="0"/>
              <a:t>Chronicles</a:t>
            </a:r>
          </a:p>
          <a:p>
            <a:endParaRPr lang="en-US" dirty="0"/>
          </a:p>
          <a:p>
            <a:r>
              <a:rPr lang="en-US" dirty="0"/>
              <a:t>2) </a:t>
            </a:r>
            <a:r>
              <a:rPr lang="en-US" u="sng" dirty="0"/>
              <a:t>Inner biblical OT prophetic books (e.g. Isaiah),</a:t>
            </a:r>
            <a:r>
              <a:rPr lang="en-US" dirty="0"/>
              <a:t> |</a:t>
            </a:r>
            <a:br>
              <a:rPr lang="en-US" dirty="0"/>
            </a:br>
            <a:r>
              <a:rPr lang="en-US" dirty="0"/>
              <a:t>    </a:t>
            </a:r>
            <a:r>
              <a:rPr lang="en-US" u="sng" dirty="0"/>
              <a:t>NT Gospel narratives</a:t>
            </a:r>
            <a:r>
              <a:rPr lang="en-US" dirty="0"/>
              <a:t> (and Qumran </a:t>
            </a:r>
            <a:r>
              <a:rPr lang="en-US" dirty="0">
                <a:latin typeface="Arial Unicode MS" pitchFamily="34" charset="-128"/>
              </a:rPr>
              <a:t>“</a:t>
            </a:r>
            <a:r>
              <a:rPr lang="en-US" dirty="0" err="1"/>
              <a:t>pesher</a:t>
            </a:r>
            <a:r>
              <a:rPr lang="en-US" dirty="0">
                <a:latin typeface="Arial Unicode MS" pitchFamily="34" charset="-128"/>
              </a:rPr>
              <a:t>”</a:t>
            </a:r>
            <a:r>
              <a:rPr lang="en-US" dirty="0"/>
              <a:t>):</a:t>
            </a:r>
          </a:p>
          <a:p>
            <a:pPr lvl="1"/>
            <a:r>
              <a:rPr lang="en-US" dirty="0">
                <a:latin typeface="Arial Unicode MS" pitchFamily="34" charset="-128"/>
              </a:rPr>
              <a:t>“</a:t>
            </a:r>
            <a:r>
              <a:rPr lang="en-US" b="1" dirty="0"/>
              <a:t>This</a:t>
            </a:r>
            <a:r>
              <a:rPr lang="en-US" dirty="0"/>
              <a:t> (today) </a:t>
            </a:r>
            <a:r>
              <a:rPr lang="en-US" b="1" dirty="0"/>
              <a:t>is that</a:t>
            </a:r>
            <a:r>
              <a:rPr lang="en-US" dirty="0"/>
              <a:t> (which the text recorded).</a:t>
            </a:r>
            <a:r>
              <a:rPr lang="en-US" dirty="0">
                <a:latin typeface="Arial Unicode MS" pitchFamily="34" charset="-128"/>
              </a:rPr>
              <a:t>”</a:t>
            </a:r>
            <a:r>
              <a:rPr lang="en-US" dirty="0"/>
              <a:t>  Present event </a:t>
            </a:r>
            <a:r>
              <a:rPr lang="en-US" dirty="0">
                <a:solidFill>
                  <a:schemeClr val="accent1"/>
                </a:solidFill>
              </a:rPr>
              <a:t>interpreted </a:t>
            </a:r>
            <a:r>
              <a:rPr lang="en-US" dirty="0"/>
              <a:t>in terms of past words 	of God, and past words of God </a:t>
            </a:r>
            <a:r>
              <a:rPr lang="en-US" dirty="0">
                <a:solidFill>
                  <a:schemeClr val="accent1"/>
                </a:solidFill>
              </a:rPr>
              <a:t>interpreted</a:t>
            </a:r>
            <a:r>
              <a:rPr lang="en-US" dirty="0"/>
              <a:t> in 	terms of the present events.  </a:t>
            </a:r>
            <a:br>
              <a:rPr lang="en-US" dirty="0"/>
            </a:br>
            <a:r>
              <a:rPr lang="en-US" dirty="0"/>
              <a:t>(E.g. many of the prophecies of the Christ.)  </a:t>
            </a:r>
            <a:br>
              <a:rPr lang="en-US" dirty="0"/>
            </a:br>
            <a:r>
              <a:rPr lang="en-US" u="sng" dirty="0"/>
              <a:t>Prophecies are polyvalent.</a:t>
            </a:r>
          </a:p>
          <a:p>
            <a:pPr lvl="1"/>
            <a:endParaRPr lang="en-US" u="sng" dirty="0"/>
          </a:p>
          <a:p>
            <a:pPr lvl="1"/>
            <a:r>
              <a:rPr lang="en-US" dirty="0">
                <a:solidFill>
                  <a:schemeClr val="accent1"/>
                </a:solidFill>
              </a:rPr>
              <a:t>[Standard for NT writers): Inspired insight based on life and teachings of Jesus.]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ukeCourse">
  <a:themeElements>
    <a:clrScheme name="DukeCours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DukeCourse">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ukeCours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ukeCours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DukeCours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DukeCours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77A3B3"/>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Designs\DukeCourse.pot</Template>
  <TotalTime>2257</TotalTime>
  <Words>1876</Words>
  <Application>Microsoft Office PowerPoint</Application>
  <PresentationFormat>On-screen Show (4:3)</PresentationFormat>
  <Paragraphs>320</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DukeCourse</vt:lpstr>
      <vt:lpstr>Reclaiming the Biblical Literature within the Process of Communication</vt:lpstr>
      <vt:lpstr>PowerPoint Presentation</vt:lpstr>
      <vt:lpstr>PowerPoint Presentation</vt:lpstr>
      <vt:lpstr>I. History of Interpretation:         Major Metaphors   (Issues in Interpretation)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Appalachian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BIBLICAL WORLDVIEW AND EDUCATION </dc:title>
  <dc:creator>Rodney K. Duke</dc:creator>
  <cp:lastModifiedBy>Rodney K. Duke</cp:lastModifiedBy>
  <cp:revision>84</cp:revision>
  <cp:lastPrinted>2014-01-16T16:50:52Z</cp:lastPrinted>
  <dcterms:created xsi:type="dcterms:W3CDTF">2002-01-14T23:55:04Z</dcterms:created>
  <dcterms:modified xsi:type="dcterms:W3CDTF">2014-01-16T18:18:11Z</dcterms:modified>
</cp:coreProperties>
</file>