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sldIdLst>
    <p:sldId id="256" r:id="rId2"/>
    <p:sldId id="270" r:id="rId3"/>
    <p:sldId id="271" r:id="rId4"/>
    <p:sldId id="272" r:id="rId5"/>
    <p:sldId id="273" r:id="rId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C5C4A1"/>
    <a:srgbClr val="C8CA9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96" y="-1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Freeform 1026"/>
          <p:cNvSpPr>
            <a:spLocks/>
          </p:cNvSpPr>
          <p:nvPr/>
        </p:nvSpPr>
        <p:spPr bwMode="gray">
          <a:xfrm>
            <a:off x="690563" y="3340100"/>
            <a:ext cx="7653337" cy="485775"/>
          </a:xfrm>
          <a:custGeom>
            <a:avLst/>
            <a:gdLst/>
            <a:ahLst/>
            <a:cxnLst>
              <a:cxn ang="0">
                <a:pos x="163" y="200"/>
              </a:cxn>
              <a:cxn ang="0">
                <a:pos x="4128" y="200"/>
              </a:cxn>
              <a:cxn ang="0">
                <a:pos x="4128" y="429"/>
              </a:cxn>
              <a:cxn ang="0">
                <a:pos x="0" y="441"/>
              </a:cxn>
              <a:cxn ang="0">
                <a:pos x="163" y="200"/>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w="9525">
            <a:noFill/>
            <a:round/>
            <a:headEnd/>
            <a:tailEnd/>
          </a:ln>
        </p:spPr>
        <p:txBody>
          <a:bodyPr wrap="none" anchor="ctr"/>
          <a:lstStyle/>
          <a:p>
            <a:endParaRPr lang="en-US"/>
          </a:p>
        </p:txBody>
      </p:sp>
      <p:sp>
        <p:nvSpPr>
          <p:cNvPr id="4099" name="Rectangle 1027"/>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4100" name="Rectangle 1028"/>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US" smtClean="0"/>
              <a:t>Click to edit Master subtitle style</a:t>
            </a:r>
            <a:endParaRPr lang="en-US"/>
          </a:p>
        </p:txBody>
      </p:sp>
      <p:sp>
        <p:nvSpPr>
          <p:cNvPr id="4101" name="Rectangle 1029"/>
          <p:cNvSpPr>
            <a:spLocks noGrp="1" noChangeArrowheads="1"/>
          </p:cNvSpPr>
          <p:nvPr>
            <p:ph type="dt" sz="half" idx="2"/>
          </p:nvPr>
        </p:nvSpPr>
        <p:spPr/>
        <p:txBody>
          <a:bodyPr/>
          <a:lstStyle>
            <a:lvl1pPr>
              <a:defRPr>
                <a:solidFill>
                  <a:srgbClr val="578963"/>
                </a:solidFill>
              </a:defRPr>
            </a:lvl1pPr>
          </a:lstStyle>
          <a:p>
            <a:endParaRPr lang="en-US"/>
          </a:p>
        </p:txBody>
      </p:sp>
      <p:sp>
        <p:nvSpPr>
          <p:cNvPr id="4102" name="Rectangle 1030"/>
          <p:cNvSpPr>
            <a:spLocks noGrp="1" noChangeArrowheads="1"/>
          </p:cNvSpPr>
          <p:nvPr>
            <p:ph type="ftr" sz="quarter" idx="3"/>
          </p:nvPr>
        </p:nvSpPr>
        <p:spPr/>
        <p:txBody>
          <a:bodyPr/>
          <a:lstStyle>
            <a:lvl1pPr>
              <a:defRPr>
                <a:solidFill>
                  <a:srgbClr val="578963"/>
                </a:solidFill>
              </a:defRPr>
            </a:lvl1pPr>
          </a:lstStyle>
          <a:p>
            <a:endParaRPr lang="en-US"/>
          </a:p>
        </p:txBody>
      </p:sp>
      <p:sp>
        <p:nvSpPr>
          <p:cNvPr id="4103" name="Rectangle 1031"/>
          <p:cNvSpPr>
            <a:spLocks noGrp="1" noChangeArrowheads="1"/>
          </p:cNvSpPr>
          <p:nvPr>
            <p:ph type="sldNum" sz="quarter" idx="4"/>
          </p:nvPr>
        </p:nvSpPr>
        <p:spPr/>
        <p:txBody>
          <a:bodyPr/>
          <a:lstStyle>
            <a:lvl1pPr>
              <a:defRPr>
                <a:solidFill>
                  <a:srgbClr val="578963"/>
                </a:solidFill>
              </a:defRPr>
            </a:lvl1pPr>
          </a:lstStyle>
          <a:p>
            <a:fld id="{85305CBE-E59C-4ED5-979C-F89FD6A2292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4D516E-38BB-4A52-9B8B-AD779329B67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CA297E-C494-40D3-9BB8-E52E044CAC9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1C1B3C-0DF7-413A-8B5E-2A8A1C87B11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7E70DAA-4046-4648-AD89-55E7B13CE92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3693E06-BC9A-4A57-9D0B-A9651FFDAF2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BCCD7F8-ADDA-4CFD-9D22-1AF690D8657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8D32D6A-46D0-4D8A-AAA5-8993517602F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637811B-97CD-46EF-B49C-83A291A9F0E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2D878FD-32DC-4092-AD0F-03D9EB4CF67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E1318D-8E38-46BF-AEA3-651E2CDA78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457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30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defRPr>
            </a:lvl1pPr>
          </a:lstStyle>
          <a:p>
            <a:endParaRPr lang="en-US"/>
          </a:p>
        </p:txBody>
      </p:sp>
      <p:sp>
        <p:nvSpPr>
          <p:cNvPr id="30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defRPr>
            </a:lvl1pPr>
          </a:lstStyle>
          <a:p>
            <a:endParaRPr lang="en-US"/>
          </a:p>
        </p:txBody>
      </p:sp>
      <p:sp>
        <p:nvSpPr>
          <p:cNvPr id="307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defRPr>
            </a:lvl1pPr>
          </a:lstStyle>
          <a:p>
            <a:fld id="{5F9FFA50-7AC3-4D6A-AC7F-7EE4CF59764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1" fontAlgn="base" hangingPunct="1">
        <a:spcBef>
          <a:spcPct val="0"/>
        </a:spcBef>
        <a:spcAft>
          <a:spcPct val="0"/>
        </a:spcAft>
        <a:defRPr kumimoji="1" sz="4400">
          <a:solidFill>
            <a:schemeClr val="tx2"/>
          </a:solidFill>
          <a:latin typeface="+mj-lt"/>
          <a:ea typeface="+mj-ea"/>
          <a:cs typeface="+mj-cs"/>
        </a:defRPr>
      </a:lvl1pPr>
      <a:lvl2pPr algn="l" rtl="0" eaLnBrk="1" fontAlgn="base" hangingPunct="1">
        <a:spcBef>
          <a:spcPct val="0"/>
        </a:spcBef>
        <a:spcAft>
          <a:spcPct val="0"/>
        </a:spcAft>
        <a:defRPr kumimoji="1" sz="4400">
          <a:solidFill>
            <a:schemeClr val="tx2"/>
          </a:solidFill>
          <a:latin typeface="Times New Roman" charset="0"/>
        </a:defRPr>
      </a:lvl2pPr>
      <a:lvl3pPr algn="l" rtl="0" eaLnBrk="1" fontAlgn="base" hangingPunct="1">
        <a:spcBef>
          <a:spcPct val="0"/>
        </a:spcBef>
        <a:spcAft>
          <a:spcPct val="0"/>
        </a:spcAft>
        <a:defRPr kumimoji="1" sz="4400">
          <a:solidFill>
            <a:schemeClr val="tx2"/>
          </a:solidFill>
          <a:latin typeface="Times New Roman" charset="0"/>
        </a:defRPr>
      </a:lvl3pPr>
      <a:lvl4pPr algn="l" rtl="0" eaLnBrk="1" fontAlgn="base" hangingPunct="1">
        <a:spcBef>
          <a:spcPct val="0"/>
        </a:spcBef>
        <a:spcAft>
          <a:spcPct val="0"/>
        </a:spcAft>
        <a:defRPr kumimoji="1" sz="4400">
          <a:solidFill>
            <a:schemeClr val="tx2"/>
          </a:solidFill>
          <a:latin typeface="Times New Roman" charset="0"/>
        </a:defRPr>
      </a:lvl4pPr>
      <a:lvl5pPr algn="l" rtl="0" eaLnBrk="1" fontAlgn="base" hangingPunct="1">
        <a:spcBef>
          <a:spcPct val="0"/>
        </a:spcBef>
        <a:spcAft>
          <a:spcPct val="0"/>
        </a:spcAft>
        <a:defRPr kumimoji="1" sz="4400">
          <a:solidFill>
            <a:schemeClr val="tx2"/>
          </a:solidFill>
          <a:latin typeface="Times New Roman" charset="0"/>
        </a:defRPr>
      </a:lvl5pPr>
      <a:lvl6pPr marL="457200" algn="l" rtl="0" eaLnBrk="1" fontAlgn="base" hangingPunct="1">
        <a:spcBef>
          <a:spcPct val="0"/>
        </a:spcBef>
        <a:spcAft>
          <a:spcPct val="0"/>
        </a:spcAft>
        <a:defRPr kumimoji="1" sz="4400">
          <a:solidFill>
            <a:schemeClr val="tx2"/>
          </a:solidFill>
          <a:latin typeface="Times New Roman" charset="0"/>
        </a:defRPr>
      </a:lvl6pPr>
      <a:lvl7pPr marL="914400" algn="l" rtl="0" eaLnBrk="1" fontAlgn="base" hangingPunct="1">
        <a:spcBef>
          <a:spcPct val="0"/>
        </a:spcBef>
        <a:spcAft>
          <a:spcPct val="0"/>
        </a:spcAft>
        <a:defRPr kumimoji="1" sz="4400">
          <a:solidFill>
            <a:schemeClr val="tx2"/>
          </a:solidFill>
          <a:latin typeface="Times New Roman" charset="0"/>
        </a:defRPr>
      </a:lvl7pPr>
      <a:lvl8pPr marL="1371600" algn="l" rtl="0" eaLnBrk="1" fontAlgn="base" hangingPunct="1">
        <a:spcBef>
          <a:spcPct val="0"/>
        </a:spcBef>
        <a:spcAft>
          <a:spcPct val="0"/>
        </a:spcAft>
        <a:defRPr kumimoji="1" sz="4400">
          <a:solidFill>
            <a:schemeClr val="tx2"/>
          </a:solidFill>
          <a:latin typeface="Times New Roman" charset="0"/>
        </a:defRPr>
      </a:lvl8pPr>
      <a:lvl9pPr marL="1828800" algn="l" rtl="0" eaLnBrk="1" fontAlgn="base" hangingPunct="1">
        <a:spcBef>
          <a:spcPct val="0"/>
        </a:spcBef>
        <a:spcAft>
          <a:spcPct val="0"/>
        </a:spcAft>
        <a:defRPr kumimoji="1" sz="4400">
          <a:solidFill>
            <a:schemeClr val="tx2"/>
          </a:solidFill>
          <a:latin typeface="Times New Roman" charset="0"/>
        </a:defRPr>
      </a:lvl9pPr>
    </p:titleStyle>
    <p:bodyStyle>
      <a:lvl1pPr marL="342900" indent="-342900" algn="l" rtl="0" eaLnBrk="1" fontAlgn="base" hangingPunct="1">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1" fontAlgn="base" hangingPunct="1">
        <a:spcBef>
          <a:spcPct val="20000"/>
        </a:spcBef>
        <a:spcAft>
          <a:spcPct val="0"/>
        </a:spcAft>
        <a:buChar char="•"/>
        <a:defRPr kumimoji="1" sz="2400">
          <a:solidFill>
            <a:schemeClr val="tx1"/>
          </a:solidFill>
          <a:latin typeface="+mn-lt"/>
        </a:defRPr>
      </a:lvl3pPr>
      <a:lvl4pPr marL="1600200" indent="-228600" algn="l" rtl="0" eaLnBrk="1" fontAlgn="base" hangingPunct="1">
        <a:spcBef>
          <a:spcPct val="20000"/>
        </a:spcBef>
        <a:spcAft>
          <a:spcPct val="0"/>
        </a:spcAft>
        <a:buChar char="–"/>
        <a:defRPr kumimoji="1" sz="2000">
          <a:solidFill>
            <a:schemeClr val="tx1"/>
          </a:solidFill>
          <a:latin typeface="+mn-lt"/>
        </a:defRPr>
      </a:lvl4pPr>
      <a:lvl5pPr marL="2057400" indent="-228600" algn="l" rtl="0" eaLnBrk="1" fontAlgn="base" hangingPunct="1">
        <a:spcBef>
          <a:spcPct val="20000"/>
        </a:spcBef>
        <a:spcAft>
          <a:spcPct val="0"/>
        </a:spcAft>
        <a:buChar char="»"/>
        <a:defRPr kumimoji="1" sz="2000">
          <a:solidFill>
            <a:schemeClr val="tx1"/>
          </a:solidFill>
          <a:latin typeface="+mn-lt"/>
        </a:defRPr>
      </a:lvl5pPr>
      <a:lvl6pPr marL="2514600" indent="-228600" algn="l" rtl="0" eaLnBrk="1" fontAlgn="base" hangingPunct="1">
        <a:spcBef>
          <a:spcPct val="20000"/>
        </a:spcBef>
        <a:spcAft>
          <a:spcPct val="0"/>
        </a:spcAft>
        <a:buChar char="»"/>
        <a:defRPr kumimoji="1" sz="2000">
          <a:solidFill>
            <a:schemeClr val="tx1"/>
          </a:solidFill>
          <a:latin typeface="+mn-lt"/>
        </a:defRPr>
      </a:lvl6pPr>
      <a:lvl7pPr marL="2971800" indent="-228600" algn="l" rtl="0" eaLnBrk="1" fontAlgn="base" hangingPunct="1">
        <a:spcBef>
          <a:spcPct val="20000"/>
        </a:spcBef>
        <a:spcAft>
          <a:spcPct val="0"/>
        </a:spcAft>
        <a:buChar char="»"/>
        <a:defRPr kumimoji="1" sz="2000">
          <a:solidFill>
            <a:schemeClr val="tx1"/>
          </a:solidFill>
          <a:latin typeface="+mn-lt"/>
        </a:defRPr>
      </a:lvl7pPr>
      <a:lvl8pPr marL="3429000" indent="-228600" algn="l" rtl="0" eaLnBrk="1" fontAlgn="base" hangingPunct="1">
        <a:spcBef>
          <a:spcPct val="20000"/>
        </a:spcBef>
        <a:spcAft>
          <a:spcPct val="0"/>
        </a:spcAft>
        <a:buChar char="»"/>
        <a:defRPr kumimoji="1" sz="2000">
          <a:solidFill>
            <a:schemeClr val="tx1"/>
          </a:solidFill>
          <a:latin typeface="+mn-lt"/>
        </a:defRPr>
      </a:lvl8pPr>
      <a:lvl9pPr marL="388620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533400"/>
            <a:ext cx="4419600" cy="1981200"/>
          </a:xfrm>
        </p:spPr>
        <p:txBody>
          <a:bodyPr/>
          <a:lstStyle/>
          <a:p>
            <a:r>
              <a:rPr lang="en-US" b="1" dirty="0" smtClean="0"/>
              <a:t>Biblical Interpretation: Paul and Women</a:t>
            </a:r>
            <a:endParaRPr lang="en-US" dirty="0"/>
          </a:p>
        </p:txBody>
      </p:sp>
      <p:sp>
        <p:nvSpPr>
          <p:cNvPr id="2051" name="Rectangle 3"/>
          <p:cNvSpPr>
            <a:spLocks noGrp="1" noChangeArrowheads="1"/>
          </p:cNvSpPr>
          <p:nvPr>
            <p:ph type="subTitle" idx="1"/>
          </p:nvPr>
        </p:nvSpPr>
        <p:spPr>
          <a:xfrm>
            <a:off x="685800" y="4648200"/>
            <a:ext cx="4648200" cy="990600"/>
          </a:xfrm>
        </p:spPr>
        <p:txBody>
          <a:bodyPr/>
          <a:lstStyle/>
          <a:p>
            <a:pPr algn="l"/>
            <a:r>
              <a:rPr lang="en-US" b="1" dirty="0"/>
              <a:t>Dr. Rodney K. </a:t>
            </a:r>
            <a:r>
              <a:rPr lang="en-US" b="1" dirty="0" smtClean="0"/>
              <a:t>Duke</a:t>
            </a:r>
            <a:endParaRPr lang="en-US" b="1" dirty="0"/>
          </a:p>
        </p:txBody>
      </p:sp>
      <p:pic>
        <p:nvPicPr>
          <p:cNvPr id="2052" name="Picture 4" descr="A:\papyrus_66a.gif"/>
          <p:cNvPicPr>
            <a:picLocks noChangeAspect="1" noChangeArrowheads="1"/>
          </p:cNvPicPr>
          <p:nvPr/>
        </p:nvPicPr>
        <p:blipFill>
          <a:blip r:embed="rId2" cstate="print"/>
          <a:srcRect/>
          <a:stretch>
            <a:fillRect/>
          </a:stretch>
        </p:blipFill>
        <p:spPr bwMode="auto">
          <a:xfrm>
            <a:off x="5257800" y="381000"/>
            <a:ext cx="3238500" cy="37052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457200"/>
          </a:xfrm>
          <a:prstGeom prst="rect">
            <a:avLst/>
          </a:prstGeom>
          <a:noFill/>
          <a:ln w="9525">
            <a:noFill/>
            <a:miter lim="800000"/>
            <a:headEnd/>
            <a:tailEnd/>
          </a:ln>
        </p:spPr>
        <p:txBody>
          <a:bodyPr>
            <a:spAutoFit/>
          </a:bodyPr>
          <a:lstStyle/>
          <a:p>
            <a:pPr algn="ctr">
              <a:spcBef>
                <a:spcPct val="50000"/>
              </a:spcBef>
            </a:pPr>
            <a:r>
              <a:rPr lang="en-US" b="1"/>
              <a:t>Duke’s opinion:  Paul and Women (1 of 4)</a:t>
            </a:r>
            <a:endParaRPr lang="en-US"/>
          </a:p>
        </p:txBody>
      </p:sp>
      <p:sp>
        <p:nvSpPr>
          <p:cNvPr id="21507" name="Text Box 3"/>
          <p:cNvSpPr txBox="1">
            <a:spLocks noChangeArrowheads="1"/>
          </p:cNvSpPr>
          <p:nvPr/>
        </p:nvSpPr>
        <p:spPr bwMode="auto">
          <a:xfrm>
            <a:off x="0" y="838200"/>
            <a:ext cx="9144000" cy="5751513"/>
          </a:xfrm>
          <a:prstGeom prst="rect">
            <a:avLst/>
          </a:prstGeom>
          <a:noFill/>
          <a:ln w="9525">
            <a:noFill/>
            <a:miter lim="800000"/>
            <a:headEnd/>
            <a:tailEnd/>
          </a:ln>
        </p:spPr>
        <p:txBody>
          <a:bodyPr>
            <a:spAutoFit/>
          </a:bodyPr>
          <a:lstStyle/>
          <a:p>
            <a:pPr marL="404813" indent="-404813">
              <a:spcBef>
                <a:spcPct val="50000"/>
              </a:spcBef>
            </a:pPr>
            <a:r>
              <a:rPr lang="en-US" b="1"/>
              <a:t>1.  Paul’s </a:t>
            </a:r>
            <a:r>
              <a:rPr lang="en-US" b="1">
                <a:solidFill>
                  <a:schemeClr val="accent1"/>
                </a:solidFill>
              </a:rPr>
              <a:t>main principle</a:t>
            </a:r>
            <a:r>
              <a:rPr lang="en-US" b="1"/>
              <a:t> is that in Christ there is no male or female.  (Gal 3:28)</a:t>
            </a:r>
          </a:p>
          <a:p>
            <a:pPr marL="404813" indent="-404813">
              <a:spcBef>
                <a:spcPct val="50000"/>
              </a:spcBef>
            </a:pPr>
            <a:r>
              <a:rPr lang="en-US" b="1"/>
              <a:t>2.  The “Household Codes” functioned rhetorically to communicate the point that Christianity was not a social revolution designed to overthrow the status quo.  Rather, Paul argues that the individual Christian is to exhibit the character of Christ within whatever role he/she is in. (Eph 5:22-6:9; Col. 3:18-25)</a:t>
            </a:r>
          </a:p>
          <a:p>
            <a:pPr marL="404813" indent="-404813">
              <a:spcBef>
                <a:spcPct val="50000"/>
              </a:spcBef>
            </a:pPr>
            <a:r>
              <a:rPr lang="en-US" b="1"/>
              <a:t>3.  Point #2 characterizes Paul’s life: although he is free in Christ (to eat food offered to idols, etc.), he </a:t>
            </a:r>
            <a:r>
              <a:rPr lang="en-US" b="1">
                <a:solidFill>
                  <a:schemeClr val="accent1"/>
                </a:solidFill>
              </a:rPr>
              <a:t>subordinates his freedom</a:t>
            </a:r>
            <a:r>
              <a:rPr lang="en-US" b="1"/>
              <a:t> to the principle of being a Christian witness, who gives no cause for others to “stumble.”  (See 1 Cor. 8-9, especially 9:19-23)  He is asking no more from others than he does of himself.</a:t>
            </a:r>
          </a:p>
          <a:p>
            <a:pPr marL="404813" indent="-404813">
              <a:spcBef>
                <a:spcPct val="50000"/>
              </a:spcBef>
            </a:pPr>
            <a:r>
              <a:rPr lang="en-US" b="1"/>
              <a:t>4.  Paul actually “presses the bounds” for his day, using women in ministry as much as possible.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15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457200"/>
          </a:xfrm>
          <a:prstGeom prst="rect">
            <a:avLst/>
          </a:prstGeom>
          <a:noFill/>
          <a:ln w="9525">
            <a:noFill/>
            <a:miter lim="800000"/>
            <a:headEnd/>
            <a:tailEnd/>
          </a:ln>
        </p:spPr>
        <p:txBody>
          <a:bodyPr>
            <a:spAutoFit/>
          </a:bodyPr>
          <a:lstStyle/>
          <a:p>
            <a:pPr algn="ctr">
              <a:spcBef>
                <a:spcPct val="50000"/>
              </a:spcBef>
            </a:pPr>
            <a:r>
              <a:rPr lang="en-US" b="1"/>
              <a:t>Duke’s opinion:  Paul and Women (2 of 4)</a:t>
            </a:r>
          </a:p>
        </p:txBody>
      </p:sp>
      <p:sp>
        <p:nvSpPr>
          <p:cNvPr id="22531" name="Text Box 3"/>
          <p:cNvSpPr txBox="1">
            <a:spLocks noChangeArrowheads="1"/>
          </p:cNvSpPr>
          <p:nvPr/>
        </p:nvSpPr>
        <p:spPr bwMode="auto">
          <a:xfrm>
            <a:off x="0" y="1066800"/>
            <a:ext cx="9144000" cy="5386388"/>
          </a:xfrm>
          <a:prstGeom prst="rect">
            <a:avLst/>
          </a:prstGeom>
          <a:noFill/>
          <a:ln w="9525">
            <a:noFill/>
            <a:miter lim="800000"/>
            <a:headEnd/>
            <a:tailEnd/>
          </a:ln>
        </p:spPr>
        <p:txBody>
          <a:bodyPr>
            <a:spAutoFit/>
          </a:bodyPr>
          <a:lstStyle/>
          <a:p>
            <a:pPr marL="404813" indent="-404813">
              <a:spcBef>
                <a:spcPct val="50000"/>
              </a:spcBef>
            </a:pPr>
            <a:r>
              <a:rPr lang="en-US" b="1"/>
              <a:t>5.  Paul’s instructions regarding women’s roles in worship and in church leadership need to be placed in the background context in which some men and women were for the </a:t>
            </a:r>
            <a:r>
              <a:rPr lang="en-US" b="1">
                <a:solidFill>
                  <a:schemeClr val="accent1"/>
                </a:solidFill>
              </a:rPr>
              <a:t>first time</a:t>
            </a:r>
            <a:r>
              <a:rPr lang="en-US" b="1"/>
              <a:t> coming together in “worship” which did not involve fertility religions.  Other religions often separated men and women.</a:t>
            </a:r>
          </a:p>
          <a:p>
            <a:pPr marL="404813" indent="-404813">
              <a:spcBef>
                <a:spcPct val="50000"/>
              </a:spcBef>
            </a:pPr>
            <a:r>
              <a:rPr lang="en-US" b="1"/>
              <a:t>6.  Paul actually does a great deal of subtle “equalizing” of men and women.  Eph. 5: 21-33:</a:t>
            </a:r>
          </a:p>
          <a:p>
            <a:pPr marL="404813" indent="-404813">
              <a:spcBef>
                <a:spcPct val="50000"/>
              </a:spcBef>
            </a:pPr>
            <a:r>
              <a:rPr lang="en-US" b="1"/>
              <a:t>     </a:t>
            </a:r>
            <a:r>
              <a:rPr lang="en-US" b="1">
                <a:solidFill>
                  <a:schemeClr val="hlink"/>
                </a:solidFill>
              </a:rPr>
              <a:t>Note</a:t>
            </a:r>
            <a:r>
              <a:rPr lang="en-US" b="1"/>
              <a:t>: Although on the surface, rhetorically, Paul appears to be upholding the status quo between these traditional pairings (husbands and wives, masters and slaves, etc.), Paul </a:t>
            </a:r>
            <a:r>
              <a:rPr lang="en-US" b="1">
                <a:solidFill>
                  <a:schemeClr val="accent1"/>
                </a:solidFill>
              </a:rPr>
              <a:t>does </a:t>
            </a:r>
            <a:r>
              <a:rPr lang="en-US" b="1" u="sng">
                <a:solidFill>
                  <a:schemeClr val="accent1"/>
                </a:solidFill>
              </a:rPr>
              <a:t>not</a:t>
            </a:r>
            <a:r>
              <a:rPr lang="en-US" b="1">
                <a:solidFill>
                  <a:schemeClr val="accent1"/>
                </a:solidFill>
              </a:rPr>
              <a:t> use the typical hierarchical language</a:t>
            </a:r>
            <a:r>
              <a:rPr lang="en-US" b="1"/>
              <a:t> of his day when he gives instructions to husbands and wives.</a:t>
            </a:r>
          </a:p>
          <a:p>
            <a:pPr marL="404813" indent="-404813">
              <a:spcBef>
                <a:spcPct val="50000"/>
              </a:spcBef>
            </a:pPr>
            <a:r>
              <a:rPr lang="en-US" b="1"/>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5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457200"/>
          </a:xfrm>
          <a:prstGeom prst="rect">
            <a:avLst/>
          </a:prstGeom>
          <a:noFill/>
          <a:ln w="9525">
            <a:noFill/>
            <a:miter lim="800000"/>
            <a:headEnd/>
            <a:tailEnd/>
          </a:ln>
        </p:spPr>
        <p:txBody>
          <a:bodyPr>
            <a:spAutoFit/>
          </a:bodyPr>
          <a:lstStyle/>
          <a:p>
            <a:pPr algn="ctr">
              <a:spcBef>
                <a:spcPct val="50000"/>
              </a:spcBef>
            </a:pPr>
            <a:r>
              <a:rPr lang="en-US" b="1"/>
              <a:t>Duke’s opinion:  Paul and Women (3 of 4)</a:t>
            </a:r>
          </a:p>
        </p:txBody>
      </p:sp>
      <p:sp>
        <p:nvSpPr>
          <p:cNvPr id="23555" name="Text Box 3"/>
          <p:cNvSpPr txBox="1">
            <a:spLocks noChangeArrowheads="1"/>
          </p:cNvSpPr>
          <p:nvPr/>
        </p:nvSpPr>
        <p:spPr bwMode="auto">
          <a:xfrm>
            <a:off x="0" y="838200"/>
            <a:ext cx="9144000" cy="1917700"/>
          </a:xfrm>
          <a:prstGeom prst="rect">
            <a:avLst/>
          </a:prstGeom>
          <a:noFill/>
          <a:ln w="9525">
            <a:noFill/>
            <a:miter lim="800000"/>
            <a:headEnd/>
            <a:tailEnd/>
          </a:ln>
        </p:spPr>
        <p:txBody>
          <a:bodyPr>
            <a:spAutoFit/>
          </a:bodyPr>
          <a:lstStyle/>
          <a:p>
            <a:pPr marL="457200" indent="-457200">
              <a:spcBef>
                <a:spcPct val="50000"/>
              </a:spcBef>
            </a:pPr>
            <a:r>
              <a:rPr lang="en-US" b="1"/>
              <a:t>6.  Paul actually does a great deal of subtle “equalizing” of men and women.  Eph. 5: 21-33:  (Cont.)</a:t>
            </a:r>
          </a:p>
          <a:p>
            <a:pPr marL="457200" indent="-457200"/>
            <a:r>
              <a:rPr lang="en-US" b="1"/>
              <a:t>A) Regarding women:  Eph. 5:22 uses ellipsis (deliberate omission): “Wives [               ] to your husbands as to the Lord,” picks up its verbal idea of “</a:t>
            </a:r>
            <a:r>
              <a:rPr lang="en-US" b="1">
                <a:solidFill>
                  <a:schemeClr val="accent2"/>
                </a:solidFill>
              </a:rPr>
              <a:t>submit</a:t>
            </a:r>
            <a:r>
              <a:rPr lang="en-US" b="1"/>
              <a:t>” from the previous verse:</a:t>
            </a:r>
          </a:p>
        </p:txBody>
      </p:sp>
      <p:sp>
        <p:nvSpPr>
          <p:cNvPr id="23556" name="Text Box 4"/>
          <p:cNvSpPr txBox="1">
            <a:spLocks noChangeArrowheads="1"/>
          </p:cNvSpPr>
          <p:nvPr/>
        </p:nvSpPr>
        <p:spPr bwMode="auto">
          <a:xfrm>
            <a:off x="0" y="3124200"/>
            <a:ext cx="9144000" cy="1004888"/>
          </a:xfrm>
          <a:prstGeom prst="rect">
            <a:avLst/>
          </a:prstGeom>
          <a:noFill/>
          <a:ln w="9525">
            <a:noFill/>
            <a:miter lim="800000"/>
            <a:headEnd/>
            <a:tailEnd/>
          </a:ln>
        </p:spPr>
        <p:txBody>
          <a:bodyPr>
            <a:spAutoFit/>
          </a:bodyPr>
          <a:lstStyle/>
          <a:p>
            <a:pPr>
              <a:spcBef>
                <a:spcPct val="50000"/>
              </a:spcBef>
            </a:pPr>
            <a:endParaRPr lang="en-US" b="1"/>
          </a:p>
          <a:p>
            <a:pPr>
              <a:spcBef>
                <a:spcPct val="50000"/>
              </a:spcBef>
            </a:pPr>
            <a:r>
              <a:rPr lang="en-US" b="1"/>
              <a:t> </a:t>
            </a:r>
            <a:endParaRPr lang="en-US"/>
          </a:p>
        </p:txBody>
      </p:sp>
      <p:sp>
        <p:nvSpPr>
          <p:cNvPr id="23557" name="WordArt 5"/>
          <p:cNvSpPr>
            <a:spLocks noChangeArrowheads="1" noChangeShapeType="1" noTextEdit="1"/>
          </p:cNvSpPr>
          <p:nvPr/>
        </p:nvSpPr>
        <p:spPr bwMode="auto">
          <a:xfrm>
            <a:off x="1828800" y="1981200"/>
            <a:ext cx="790575" cy="342900"/>
          </a:xfrm>
          <a:prstGeom prst="rect">
            <a:avLst/>
          </a:prstGeom>
        </p:spPr>
        <p:txBody>
          <a:bodyPr wrap="none" fromWordArt="1">
            <a:prstTxWarp prst="textPlain">
              <a:avLst>
                <a:gd name="adj" fmla="val 50000"/>
              </a:avLst>
            </a:prstTxWarp>
          </a:bodyPr>
          <a:lstStyle/>
          <a:p>
            <a:pPr algn="ctr"/>
            <a:r>
              <a:rPr lang="en-US" kern="10">
                <a:ln w="9525">
                  <a:noFill/>
                  <a:round/>
                  <a:headEnd/>
                  <a:tailEnd/>
                </a:ln>
                <a:solidFill>
                  <a:schemeClr val="accent2"/>
                </a:solidFill>
                <a:effectLst>
                  <a:outerShdw dist="45791" dir="2021404" algn="ctr" rotWithShape="0">
                    <a:srgbClr val="C0C0C0"/>
                  </a:outerShdw>
                </a:effectLst>
                <a:latin typeface="Times New Roman"/>
                <a:cs typeface="Times New Roman"/>
              </a:rPr>
              <a:t>submit</a:t>
            </a:r>
          </a:p>
        </p:txBody>
      </p:sp>
      <p:sp>
        <p:nvSpPr>
          <p:cNvPr id="23558" name="Text Box 6"/>
          <p:cNvSpPr txBox="1">
            <a:spLocks noChangeArrowheads="1"/>
          </p:cNvSpPr>
          <p:nvPr/>
        </p:nvSpPr>
        <p:spPr bwMode="auto">
          <a:xfrm>
            <a:off x="0" y="2667000"/>
            <a:ext cx="9144000" cy="457200"/>
          </a:xfrm>
          <a:prstGeom prst="rect">
            <a:avLst/>
          </a:prstGeom>
          <a:noFill/>
          <a:ln w="9525">
            <a:noFill/>
            <a:miter lim="800000"/>
            <a:headEnd/>
            <a:tailEnd/>
          </a:ln>
        </p:spPr>
        <p:txBody>
          <a:bodyPr>
            <a:spAutoFit/>
          </a:bodyPr>
          <a:lstStyle/>
          <a:p>
            <a:pPr marL="395288" indent="-395288"/>
            <a:r>
              <a:rPr lang="en-US" b="1"/>
              <a:t>     “</a:t>
            </a:r>
            <a:r>
              <a:rPr lang="en-US" b="1">
                <a:solidFill>
                  <a:schemeClr val="accent2"/>
                </a:solidFill>
              </a:rPr>
              <a:t>submit</a:t>
            </a:r>
            <a:r>
              <a:rPr lang="en-US" b="1"/>
              <a:t> to one another” (vs. 21)</a:t>
            </a:r>
            <a:r>
              <a:rPr lang="en-US" b="1">
                <a:solidFill>
                  <a:schemeClr val="hlink"/>
                </a:solidFill>
              </a:rPr>
              <a:t>*</a:t>
            </a:r>
            <a:endParaRPr lang="en-US"/>
          </a:p>
        </p:txBody>
      </p:sp>
      <p:sp>
        <p:nvSpPr>
          <p:cNvPr id="23559" name="Text Box 7"/>
          <p:cNvSpPr txBox="1">
            <a:spLocks noChangeArrowheads="1"/>
          </p:cNvSpPr>
          <p:nvPr/>
        </p:nvSpPr>
        <p:spPr bwMode="auto">
          <a:xfrm>
            <a:off x="0" y="3048000"/>
            <a:ext cx="9144000" cy="3046413"/>
          </a:xfrm>
          <a:prstGeom prst="rect">
            <a:avLst/>
          </a:prstGeom>
          <a:noFill/>
          <a:ln w="9525">
            <a:noFill/>
            <a:miter lim="800000"/>
            <a:headEnd/>
            <a:tailEnd/>
          </a:ln>
        </p:spPr>
        <p:txBody>
          <a:bodyPr>
            <a:spAutoFit/>
          </a:bodyPr>
          <a:lstStyle/>
          <a:p>
            <a:pPr marL="517525" indent="-517525"/>
            <a:r>
              <a:rPr lang="en-US" b="1">
                <a:solidFill>
                  <a:schemeClr val="accent1"/>
                </a:solidFill>
              </a:rPr>
              <a:t>     </a:t>
            </a:r>
            <a:r>
              <a:rPr lang="en-US" b="1">
                <a:solidFill>
                  <a:schemeClr val="hlink"/>
                </a:solidFill>
              </a:rPr>
              <a:t>*Paul asks women to do what he asks ALL Christians to do, submit to one another!</a:t>
            </a:r>
            <a:endParaRPr lang="en-US" b="1"/>
          </a:p>
          <a:p>
            <a:pPr marL="517525" indent="-517525">
              <a:spcBef>
                <a:spcPct val="50000"/>
              </a:spcBef>
            </a:pPr>
            <a:r>
              <a:rPr lang="en-US" b="1"/>
              <a:t> B) Regarding husbands:  Eph 5</a:t>
            </a:r>
          </a:p>
          <a:p>
            <a:pPr marL="517525" indent="-517525">
              <a:spcBef>
                <a:spcPct val="50000"/>
              </a:spcBef>
            </a:pPr>
            <a:r>
              <a:rPr lang="en-US" b="1"/>
              <a:t>      (1)  Eph 5:23 Husband as “head.” Figurative use of “head” in Greek culture: can be used as “boss,” but can also be used as “source,” as in the “head” of a river.  Need to ask which is being assumed here.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558">
                                            <p:txEl>
                                              <p:pRg st="0" end="0"/>
                                            </p:txEl>
                                          </p:spTgt>
                                        </p:tgtEl>
                                        <p:attrNameLst>
                                          <p:attrName>style.visibility</p:attrName>
                                        </p:attrNameLst>
                                      </p:cBhvr>
                                      <p:to>
                                        <p:strVal val="visible"/>
                                      </p:to>
                                    </p:set>
                                  </p:childTnLst>
                                </p:cTn>
                              </p:par>
                            </p:childTnLst>
                          </p:cTn>
                        </p:par>
                        <p:par>
                          <p:cTn id="15" fill="hold">
                            <p:stCondLst>
                              <p:cond delay="500"/>
                            </p:stCondLst>
                            <p:childTnLst>
                              <p:par>
                                <p:cTn id="16" presetID="9" presetClass="entr" presetSubtype="0" fill="hold" grpId="0" nodeType="afterEffect">
                                  <p:stCondLst>
                                    <p:cond delay="0"/>
                                  </p:stCondLst>
                                  <p:childTnLst>
                                    <p:set>
                                      <p:cBhvr>
                                        <p:cTn id="17" dur="1" fill="hold">
                                          <p:stCondLst>
                                            <p:cond delay="0"/>
                                          </p:stCondLst>
                                        </p:cTn>
                                        <p:tgtEl>
                                          <p:spTgt spid="23557"/>
                                        </p:tgtEl>
                                        <p:attrNameLst>
                                          <p:attrName>style.visibility</p:attrName>
                                        </p:attrNameLst>
                                      </p:cBhvr>
                                      <p:to>
                                        <p:strVal val="visible"/>
                                      </p:to>
                                    </p:set>
                                    <p:animEffect transition="in" filter="dissolve">
                                      <p:cBhvr>
                                        <p:cTn id="18" dur="500"/>
                                        <p:tgtEl>
                                          <p:spTgt spid="2355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355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3559">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3559">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35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P spid="23556" grpId="0" build="p" autoUpdateAnimBg="0"/>
      <p:bldP spid="23557" grpId="0" animBg="1"/>
      <p:bldP spid="23558" grpId="0" build="p" autoUpdateAnimBg="0"/>
      <p:bldP spid="2355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457200"/>
          </a:xfrm>
          <a:prstGeom prst="rect">
            <a:avLst/>
          </a:prstGeom>
          <a:noFill/>
          <a:ln w="9525">
            <a:noFill/>
            <a:miter lim="800000"/>
            <a:headEnd/>
            <a:tailEnd/>
          </a:ln>
        </p:spPr>
        <p:txBody>
          <a:bodyPr>
            <a:spAutoFit/>
          </a:bodyPr>
          <a:lstStyle/>
          <a:p>
            <a:pPr algn="ctr">
              <a:spcBef>
                <a:spcPct val="50000"/>
              </a:spcBef>
            </a:pPr>
            <a:r>
              <a:rPr lang="en-US" b="1"/>
              <a:t>Duke’s opinion:  Paul and Women (4 of 4)</a:t>
            </a:r>
          </a:p>
        </p:txBody>
      </p:sp>
      <p:sp>
        <p:nvSpPr>
          <p:cNvPr id="24579" name="Text Box 3"/>
          <p:cNvSpPr txBox="1">
            <a:spLocks noChangeArrowheads="1"/>
          </p:cNvSpPr>
          <p:nvPr/>
        </p:nvSpPr>
        <p:spPr bwMode="auto">
          <a:xfrm>
            <a:off x="0" y="762000"/>
            <a:ext cx="9144000" cy="4473575"/>
          </a:xfrm>
          <a:prstGeom prst="rect">
            <a:avLst/>
          </a:prstGeom>
          <a:noFill/>
          <a:ln w="9525">
            <a:noFill/>
            <a:miter lim="800000"/>
            <a:headEnd/>
            <a:tailEnd/>
          </a:ln>
        </p:spPr>
        <p:txBody>
          <a:bodyPr>
            <a:spAutoFit/>
          </a:bodyPr>
          <a:lstStyle/>
          <a:p>
            <a:pPr marL="457200" indent="-457200">
              <a:spcBef>
                <a:spcPct val="50000"/>
              </a:spcBef>
            </a:pPr>
            <a:r>
              <a:rPr lang="en-US" b="1"/>
              <a:t>B)  Regarding husbands:  Eph 5 (cont.)</a:t>
            </a:r>
          </a:p>
          <a:p>
            <a:pPr marL="457200" indent="-457200">
              <a:spcBef>
                <a:spcPct val="50000"/>
              </a:spcBef>
            </a:pPr>
            <a:r>
              <a:rPr lang="en-US" b="1"/>
              <a:t>      (2)  Husbands are to “</a:t>
            </a:r>
            <a:r>
              <a:rPr lang="en-US" b="1">
                <a:solidFill>
                  <a:schemeClr val="hlink"/>
                </a:solidFill>
              </a:rPr>
              <a:t>love</a:t>
            </a:r>
            <a:r>
              <a:rPr lang="en-US" b="1"/>
              <a:t>” their wives.  Again, Paul has applied not a verb of hierarchy, but a verb that he has </a:t>
            </a:r>
            <a:r>
              <a:rPr lang="en-US" b="1">
                <a:solidFill>
                  <a:schemeClr val="accent1"/>
                </a:solidFill>
              </a:rPr>
              <a:t>applied to all Christians</a:t>
            </a:r>
            <a:r>
              <a:rPr lang="en-US" b="1"/>
              <a:t> to employ in their relationships, </a:t>
            </a:r>
            <a:r>
              <a:rPr lang="en-US" b="1">
                <a:solidFill>
                  <a:schemeClr val="hlink"/>
                </a:solidFill>
              </a:rPr>
              <a:t>love</a:t>
            </a:r>
            <a:r>
              <a:rPr lang="en-US" b="1"/>
              <a:t> one another.</a:t>
            </a:r>
          </a:p>
          <a:p>
            <a:pPr marL="457200" indent="-457200">
              <a:spcBef>
                <a:spcPct val="50000"/>
              </a:spcBef>
            </a:pPr>
            <a:r>
              <a:rPr lang="en-US" b="1">
                <a:solidFill>
                  <a:schemeClr val="hlink"/>
                </a:solidFill>
              </a:rPr>
              <a:t>Conclusion</a:t>
            </a:r>
            <a:r>
              <a:rPr lang="en-US" b="1"/>
              <a:t>: While on the surface Paul has maintained the status quo of his culture in regard to the roles of husbands and wives, in actuality he has applied the roles (</a:t>
            </a:r>
            <a:r>
              <a:rPr lang="en-US" b="1">
                <a:solidFill>
                  <a:schemeClr val="hlink"/>
                </a:solidFill>
              </a:rPr>
              <a:t>submitting</a:t>
            </a:r>
            <a:r>
              <a:rPr lang="en-US" b="1"/>
              <a:t> and </a:t>
            </a:r>
            <a:r>
              <a:rPr lang="en-US" b="1">
                <a:solidFill>
                  <a:schemeClr val="hlink"/>
                </a:solidFill>
              </a:rPr>
              <a:t>loving</a:t>
            </a:r>
            <a:r>
              <a:rPr lang="en-US" b="1"/>
              <a:t>) that he demands of all Christians.  By implication he has done much “leveling” between wives and husbands in the culture of his day.  The later church, however, did not continue to follow the trajectory that Paul, and Jesus, began.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5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theme/theme1.xml><?xml version="1.0" encoding="utf-8"?>
<a:theme xmlns:a="http://schemas.openxmlformats.org/drawingml/2006/main" name="DukeCourse">
  <a:themeElements>
    <a:clrScheme name="Office Theme 4">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Office Them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DukeCourse</Template>
  <TotalTime>1</TotalTime>
  <Words>661</Words>
  <Application>Microsoft Office PowerPoint</Application>
  <PresentationFormat>On-screen Show (4:3)</PresentationFormat>
  <Paragraphs>26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Times New Roman</vt:lpstr>
      <vt:lpstr>Monotype Sorts</vt:lpstr>
      <vt:lpstr>Courier New</vt:lpstr>
      <vt:lpstr>DukeCourse</vt:lpstr>
      <vt:lpstr>Biblical Interpretation: Paul and Women</vt:lpstr>
      <vt:lpstr>Slide 2</vt:lpstr>
      <vt:lpstr>Slide 3</vt:lpstr>
      <vt:lpstr>Slide 4</vt:lpstr>
      <vt:lpstr>Slide 5</vt:lpstr>
    </vt:vector>
  </TitlesOfParts>
  <Company>Appalachian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Biblical Interpretation: Paul and Women</dc:title>
  <dc:creator>Rodney Duke</dc:creator>
  <cp:lastModifiedBy>Rodney Duke</cp:lastModifiedBy>
  <cp:revision>1</cp:revision>
  <cp:lastPrinted>2000-08-16T11:15:35Z</cp:lastPrinted>
  <dcterms:created xsi:type="dcterms:W3CDTF">2011-03-17T13:14:49Z</dcterms:created>
  <dcterms:modified xsi:type="dcterms:W3CDTF">2011-03-17T13:16:27Z</dcterms:modified>
</cp:coreProperties>
</file>