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733" r:id="rId2"/>
    <p:sldMasterId id="2147483745" r:id="rId3"/>
  </p:sldMasterIdLst>
  <p:notesMasterIdLst>
    <p:notesMasterId r:id="rId13"/>
  </p:notesMasterIdLst>
  <p:handoutMasterIdLst>
    <p:handoutMasterId r:id="rId14"/>
  </p:handoutMasterIdLst>
  <p:sldIdLst>
    <p:sldId id="288" r:id="rId4"/>
    <p:sldId id="305" r:id="rId5"/>
    <p:sldId id="298" r:id="rId6"/>
    <p:sldId id="299" r:id="rId7"/>
    <p:sldId id="300" r:id="rId8"/>
    <p:sldId id="301" r:id="rId9"/>
    <p:sldId id="302" r:id="rId10"/>
    <p:sldId id="303" r:id="rId11"/>
    <p:sldId id="304" r:id="rId1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40" autoAdjust="0"/>
    <p:restoredTop sz="73890" autoAdjust="0"/>
  </p:normalViewPr>
  <p:slideViewPr>
    <p:cSldViewPr>
      <p:cViewPr varScale="1">
        <p:scale>
          <a:sx n="82" d="100"/>
          <a:sy n="82" d="100"/>
        </p:scale>
        <p:origin x="-181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048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3FA1E22-E495-46AA-9729-021C929576FD}" type="slidenum">
              <a:rPr lang="en-US"/>
              <a:pPr>
                <a:defRPr/>
              </a:pPr>
              <a:t>‹#›</a:t>
            </a:fld>
            <a:endParaRPr lang="en-US"/>
          </a:p>
        </p:txBody>
      </p:sp>
    </p:spTree>
    <p:extLst>
      <p:ext uri="{BB962C8B-B14F-4D97-AF65-F5344CB8AC3E}">
        <p14:creationId xmlns:p14="http://schemas.microsoft.com/office/powerpoint/2010/main" val="606865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25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25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E23C34E-C68C-4F8A-925C-EC087298E4D2}" type="slidenum">
              <a:rPr lang="en-US"/>
              <a:pPr>
                <a:defRPr/>
              </a:pPr>
              <a:t>‹#›</a:t>
            </a:fld>
            <a:endParaRPr lang="en-US"/>
          </a:p>
        </p:txBody>
      </p:sp>
    </p:spTree>
    <p:extLst>
      <p:ext uri="{BB962C8B-B14F-4D97-AF65-F5344CB8AC3E}">
        <p14:creationId xmlns:p14="http://schemas.microsoft.com/office/powerpoint/2010/main" val="29120111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9BDFF5-A282-4D44-9A95-9B33A7F9CB02}"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I want to address some</a:t>
            </a:r>
            <a:r>
              <a:rPr lang="en-US" baseline="0" dirty="0" smtClean="0"/>
              <a:t> of what might be some background assumptions we hold, assumptions that have been influenced by modernity, rationalism, our Western Enlightenment world</a:t>
            </a:r>
            <a:r>
              <a:rPr lang="en-US" baseline="0" dirty="0" smtClean="0"/>
              <a:t>.</a:t>
            </a:r>
          </a:p>
          <a:p>
            <a:r>
              <a:rPr lang="en-US" baseline="0" dirty="0" smtClean="0"/>
              <a:t>Analogy:  Different modes of transportation may be reliable for different situations.  We should not impose our modern situation on the text, but look at its situation.</a:t>
            </a:r>
          </a:p>
        </p:txBody>
      </p:sp>
      <p:sp>
        <p:nvSpPr>
          <p:cNvPr id="4" name="Slide Number Placeholder 3"/>
          <p:cNvSpPr>
            <a:spLocks noGrp="1"/>
          </p:cNvSpPr>
          <p:nvPr>
            <p:ph type="sldNum" sz="quarter" idx="10"/>
          </p:nvPr>
        </p:nvSpPr>
        <p:spPr/>
        <p:txBody>
          <a:bodyPr/>
          <a:lstStyle/>
          <a:p>
            <a:fld id="{EC9BDFF5-A282-4D44-9A95-9B33A7F9CB02}"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9BDFF5-A282-4D44-9A95-9B33A7F9CB02}"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First purpose</a:t>
            </a:r>
            <a:r>
              <a:rPr lang="en-US" baseline="0" dirty="0" smtClean="0"/>
              <a:t> statement: Wisdom belongs to the conceptual realm that there is a divine order.  Being aligned with that order leads to “</a:t>
            </a:r>
            <a:r>
              <a:rPr lang="en-US" baseline="0" dirty="0" smtClean="0"/>
              <a:t>salvation” --  not </a:t>
            </a:r>
            <a:r>
              <a:rPr lang="en-US" baseline="0" dirty="0" smtClean="0"/>
              <a:t>“going to heaven,” but the concept of preserving, healing, delivering in the present time, NOW.  </a:t>
            </a:r>
          </a:p>
          <a:p>
            <a:r>
              <a:rPr lang="en-US" baseline="0" dirty="0" smtClean="0"/>
              <a:t>Scripture is God breathed.  Form could be translated, “God breathing.”  Either way, </a:t>
            </a:r>
            <a:r>
              <a:rPr lang="en-US" baseline="0" dirty="0" smtClean="0"/>
              <a:t>the original audience </a:t>
            </a:r>
            <a:r>
              <a:rPr lang="en-US" baseline="0" dirty="0" smtClean="0"/>
              <a:t>did not think of God’s word as a static product.  God’s word is dynamic.  Like radio waves, it is always “out there.’</a:t>
            </a:r>
          </a:p>
          <a:p>
            <a:r>
              <a:rPr lang="en-US" baseline="0" dirty="0" smtClean="0"/>
              <a:t>Second purpose statement: “complete” for serving, for works of righteousness.  We are not “called” to “be saved,” we are called to serve. </a:t>
            </a:r>
          </a:p>
          <a:p>
            <a:r>
              <a:rPr lang="en-US" baseline="0" dirty="0" smtClean="0"/>
              <a:t>Conclusion: Scripture (here): puts us in alignment with God’s order, which connects us to Life, and it equips us to serve.</a:t>
            </a:r>
            <a:endParaRPr lang="en-US" dirty="0"/>
          </a:p>
        </p:txBody>
      </p:sp>
      <p:sp>
        <p:nvSpPr>
          <p:cNvPr id="4" name="Slide Number Placeholder 3"/>
          <p:cNvSpPr>
            <a:spLocks noGrp="1"/>
          </p:cNvSpPr>
          <p:nvPr>
            <p:ph type="sldNum" sz="quarter" idx="10"/>
          </p:nvPr>
        </p:nvSpPr>
        <p:spPr/>
        <p:txBody>
          <a:bodyPr/>
          <a:lstStyle/>
          <a:p>
            <a:fld id="{EC9BDFF5-A282-4D44-9A95-9B33A7F9CB02}"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aseline="0" dirty="0" smtClean="0"/>
              <a:t>In the modern world, we have been influenced to attach compositional expectations about accurately identifying time, place, and authorship of a writing to the concept of biblical inspiration.  </a:t>
            </a:r>
            <a:r>
              <a:rPr lang="en-US" baseline="0" dirty="0" smtClean="0"/>
              <a:t>Note how our word “authority” is based on “author”.  In the modern world, we tend to believe that there must be one author, whom we know, we a text to be authoritative.  The ancient audience saw the locus of authority in the words themselves regardless of who passed them on or wrote them down.  Can </a:t>
            </a:r>
            <a:r>
              <a:rPr lang="en-US" baseline="0" dirty="0" smtClean="0"/>
              <a:t>God not work through the community of </a:t>
            </a:r>
            <a:r>
              <a:rPr lang="en-US" baseline="0" dirty="0" smtClean="0"/>
              <a:t>faith even </a:t>
            </a:r>
            <a:r>
              <a:rPr lang="en-US" baseline="0" dirty="0" smtClean="0"/>
              <a:t>over several generations to preserve, shape, and edit </a:t>
            </a:r>
            <a:r>
              <a:rPr lang="en-US" baseline="0" dirty="0" smtClean="0"/>
              <a:t>the biblical text </a:t>
            </a:r>
            <a:r>
              <a:rPr lang="en-US" baseline="0" dirty="0" smtClean="0"/>
              <a:t>AND it still be inspired for God’s communicative purposes?</a:t>
            </a:r>
            <a:endParaRPr lang="en-US" dirty="0"/>
          </a:p>
        </p:txBody>
      </p:sp>
      <p:sp>
        <p:nvSpPr>
          <p:cNvPr id="4" name="Slide Number Placeholder 3"/>
          <p:cNvSpPr>
            <a:spLocks noGrp="1"/>
          </p:cNvSpPr>
          <p:nvPr>
            <p:ph type="sldNum" sz="quarter" idx="10"/>
          </p:nvPr>
        </p:nvSpPr>
        <p:spPr/>
        <p:txBody>
          <a:bodyPr/>
          <a:lstStyle/>
          <a:p>
            <a:fld id="{EC9BDFF5-A282-4D44-9A95-9B33A7F9CB02}"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9BDFF5-A282-4D44-9A95-9B33A7F9CB02}"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9AF736-104D-4A54-9937-8065B3F1570E}" type="slidenum">
              <a:rPr lang="en-US">
                <a:solidFill>
                  <a:prstClr val="black"/>
                </a:solidFill>
              </a:rPr>
              <a:pPr/>
              <a:t>7</a:t>
            </a:fld>
            <a:endParaRPr lang="en-US">
              <a:solidFill>
                <a:prstClr val="black"/>
              </a:solidFill>
            </a:endParaRPr>
          </a:p>
        </p:txBody>
      </p:sp>
      <p:sp>
        <p:nvSpPr>
          <p:cNvPr id="25602" name="Rectangle 2"/>
          <p:cNvSpPr>
            <a:spLocks noGrp="1" noRot="1" noChangeAspect="1" noChangeArrowheads="1" noTextEdit="1"/>
          </p:cNvSpPr>
          <p:nvPr>
            <p:ph type="sldImg"/>
          </p:nvPr>
        </p:nvSpPr>
        <p:spPr>
          <a:xfrm>
            <a:off x="1143000" y="685800"/>
            <a:ext cx="4572000" cy="3429000"/>
          </a:xfrm>
          <a:ln/>
        </p:spPr>
      </p:sp>
      <p:sp>
        <p:nvSpPr>
          <p:cNvPr id="25603" name="Rectangle 3"/>
          <p:cNvSpPr>
            <a:spLocks noGrp="1" noChangeArrowheads="1"/>
          </p:cNvSpPr>
          <p:nvPr>
            <p:ph type="body" idx="1"/>
          </p:nvPr>
        </p:nvSpPr>
        <p:spPr/>
        <p:txBody>
          <a:bodyPr/>
          <a:lstStyle/>
          <a:p>
            <a:r>
              <a:rPr lang="en-US" dirty="0" smtClean="0"/>
              <a:t>We (modern people) tend</a:t>
            </a:r>
            <a:r>
              <a:rPr lang="en-US" baseline="0" dirty="0" smtClean="0"/>
              <a:t> to reduce </a:t>
            </a:r>
            <a:r>
              <a:rPr lang="en-US" baseline="0" dirty="0" smtClean="0"/>
              <a:t>communication/’meaning’ </a:t>
            </a:r>
            <a:r>
              <a:rPr lang="en-US" baseline="0" dirty="0" smtClean="0"/>
              <a:t>to the referential pole.  More particularly, we want to reduce things to “scientific” </a:t>
            </a:r>
            <a:r>
              <a:rPr lang="en-US" baseline="0" dirty="0" smtClean="0"/>
              <a:t>statements and facts.  </a:t>
            </a:r>
            <a:r>
              <a:rPr lang="en-US" baseline="0" dirty="0" smtClean="0"/>
              <a:t>But, there are a variety of emphases in </a:t>
            </a:r>
            <a:r>
              <a:rPr lang="en-US" baseline="0" dirty="0" smtClean="0"/>
              <a:t>any process of communication</a:t>
            </a:r>
            <a:r>
              <a:rPr lang="en-US" baseline="0" dirty="0" smtClean="0"/>
              <a:t>.  When Jesus says, “If your eye causes you to sin, pluck it out,” that is not a scientific statement.  It is a blend of conative and poetic poles; and, understanding that blend is </a:t>
            </a:r>
            <a:r>
              <a:rPr lang="en-US" baseline="0" dirty="0" smtClean="0"/>
              <a:t>important for accurate communication.  Part of the meaning of Jesus’ communication is to shock and promote thought – not just convey a referential fact.  Even among </a:t>
            </a:r>
            <a:r>
              <a:rPr lang="en-US" baseline="0" dirty="0" smtClean="0"/>
              <a:t>referential statements, there are different classes: Water is H2O, Napoleon said …, God is …  Those are different classes of statements and have to be evaluated differently.</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aseline="0" dirty="0" smtClean="0"/>
              <a:t>Something is inerrant and/or infallible only in terms of its intended purpose, not abstractly.  </a:t>
            </a:r>
          </a:p>
          <a:p>
            <a:r>
              <a:rPr lang="en-US" baseline="0" dirty="0" smtClean="0"/>
              <a:t>Example of time: bus and space capsule.  If you arrive at a bus stop without a watch and someone tells you that your are four minutes early, but their watch is 60 seconds off, their time is fine for your purposes.  If you are in a space capsule and have to fire your retro rockets more precisely on time in order both not to burn up and to land somewhere in the ocean near the rescue ships, a watch that is 60 seconds off is errant for your purposes.</a:t>
            </a:r>
            <a:endParaRPr lang="en-US" dirty="0"/>
          </a:p>
        </p:txBody>
      </p:sp>
      <p:sp>
        <p:nvSpPr>
          <p:cNvPr id="4" name="Slide Number Placeholder 3"/>
          <p:cNvSpPr>
            <a:spLocks noGrp="1"/>
          </p:cNvSpPr>
          <p:nvPr>
            <p:ph type="sldNum" sz="quarter" idx="10"/>
          </p:nvPr>
        </p:nvSpPr>
        <p:spPr/>
        <p:txBody>
          <a:bodyPr/>
          <a:lstStyle/>
          <a:p>
            <a:fld id="{EC9BDFF5-A282-4D44-9A95-9B33A7F9CB02}"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We “do history” in narrative</a:t>
            </a:r>
            <a:r>
              <a:rPr lang="en-US" baseline="0" dirty="0" smtClean="0"/>
              <a:t> form.   All narratives about the past are selective constructions that attempt to preserve and teach aspects about the course of life.  No historical narrative can include every detail from every perspective.  Narratives communicate in ways that propositional statements do not.  Narratives demonstrate character; they show movement through time; they reveal relationships between actions and consequences, etc.  Therefore, one measure of accuracy is how well a narrative captures the truth, the reality, about the nature of people, God, and their interactive relationships.</a:t>
            </a:r>
            <a:endParaRPr lang="en-US" dirty="0"/>
          </a:p>
        </p:txBody>
      </p:sp>
      <p:sp>
        <p:nvSpPr>
          <p:cNvPr id="4" name="Slide Number Placeholder 3"/>
          <p:cNvSpPr>
            <a:spLocks noGrp="1"/>
          </p:cNvSpPr>
          <p:nvPr>
            <p:ph type="sldNum" sz="quarter" idx="10"/>
          </p:nvPr>
        </p:nvSpPr>
        <p:spPr/>
        <p:txBody>
          <a:bodyPr/>
          <a:lstStyle/>
          <a:p>
            <a:fld id="{EC9BDFF5-A282-4D44-9A95-9B33A7F9CB0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7712284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ahLst/>
            <a:cxnLst>
              <a:cxn ang="0">
                <a:pos x="163" y="200"/>
              </a:cxn>
              <a:cxn ang="0">
                <a:pos x="4128" y="200"/>
              </a:cxn>
              <a:cxn ang="0">
                <a:pos x="4128" y="429"/>
              </a:cxn>
              <a:cxn ang="0">
                <a:pos x="0" y="441"/>
              </a:cxn>
              <a:cxn ang="0">
                <a:pos x="163" y="200"/>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000"/>
            </a:schemeClr>
          </a:solidFill>
          <a:ln w="9525">
            <a:noFill/>
            <a:round/>
            <a:headEnd/>
            <a:tailEnd/>
          </a:ln>
        </p:spPr>
        <p:txBody>
          <a:bodyPr wrap="none" anchor="ctr"/>
          <a:lstStyle/>
          <a:p>
            <a:pPr>
              <a:defRPr/>
            </a:pPr>
            <a:endParaRPr lang="en-US"/>
          </a:p>
        </p:txBody>
      </p:sp>
      <p:sp>
        <p:nvSpPr>
          <p:cNvPr id="6147" name="Rectangle 3"/>
          <p:cNvSpPr>
            <a:spLocks noGrp="1" noChangeArrowheads="1"/>
          </p:cNvSpPr>
          <p:nvPr>
            <p:ph type="ctrTitle"/>
          </p:nvPr>
        </p:nvSpPr>
        <p:spPr>
          <a:xfrm>
            <a:off x="685800" y="2286000"/>
            <a:ext cx="7772400" cy="1143000"/>
          </a:xfrm>
        </p:spPr>
        <p:txBody>
          <a:bodyPr/>
          <a:lstStyle>
            <a:lvl1pPr>
              <a:defRPr/>
            </a:lvl1pPr>
          </a:lstStyle>
          <a:p>
            <a:r>
              <a:rPr lang="en-US" smtClean="0"/>
              <a:t>Click to edit Master title style</a:t>
            </a:r>
            <a:endParaRPr lang="en-US"/>
          </a:p>
        </p:txBody>
      </p:sp>
      <p:sp>
        <p:nvSpPr>
          <p:cNvPr id="6148"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smtClean="0"/>
              <a:t>Click to edit Master subtitle style</a:t>
            </a:r>
            <a:endParaRPr lang="en-US"/>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CC094801-8A89-476D-8FD9-817B6AB8CA7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53AFA2-3F8C-497F-A4DA-2E8E910140E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D4ADF2-3114-4AFF-A2C1-85F371E265C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ahLst/>
            <a:cxnLst>
              <a:cxn ang="0">
                <a:pos x="163" y="200"/>
              </a:cxn>
              <a:cxn ang="0">
                <a:pos x="4128" y="200"/>
              </a:cxn>
              <a:cxn ang="0">
                <a:pos x="4128" y="429"/>
              </a:cxn>
              <a:cxn ang="0">
                <a:pos x="0" y="441"/>
              </a:cxn>
              <a:cxn ang="0">
                <a:pos x="163" y="200"/>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000"/>
            </a:schemeClr>
          </a:solidFill>
          <a:ln w="9525">
            <a:noFill/>
            <a:round/>
            <a:headEnd/>
            <a:tailEnd/>
          </a:ln>
        </p:spPr>
        <p:txBody>
          <a:bodyPr wrap="none" anchor="ctr"/>
          <a:lstStyle/>
          <a:p>
            <a:pPr>
              <a:defRPr/>
            </a:pPr>
            <a:endParaRPr lang="en-US">
              <a:solidFill>
                <a:srgbClr val="333333"/>
              </a:solidFill>
            </a:endParaRPr>
          </a:p>
        </p:txBody>
      </p:sp>
      <p:sp>
        <p:nvSpPr>
          <p:cNvPr id="157699"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57700"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439F7148-B5D5-4587-B021-4AE9C8545BEA}" type="slidenum">
              <a:rPr lang="en-US"/>
              <a:pPr>
                <a:defRPr/>
              </a:pPr>
              <a:t>‹#›</a:t>
            </a:fld>
            <a:endParaRPr lang="en-US"/>
          </a:p>
        </p:txBody>
      </p:sp>
    </p:spTree>
    <p:extLst>
      <p:ext uri="{BB962C8B-B14F-4D97-AF65-F5344CB8AC3E}">
        <p14:creationId xmlns:p14="http://schemas.microsoft.com/office/powerpoint/2010/main" val="2242037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763F58-9ECF-4982-8084-FCED53C6F5FD}"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680788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7D8B9F-7307-4B7F-B03C-9F311516F90C}"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3408025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D37D40-662F-4E79-81EB-F510B6930148}"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927131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D570807-AB06-4C49-826C-14943F46826D}"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2972441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FABBD95-47D7-49A4-95D8-2DB07FD16EEB}"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488161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728D7BE-A947-49DB-99CC-B7E05B3A3364}"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441181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B841E3-24AE-49CF-9F50-E76E8537562E}"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250056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B9E350-CCDF-49CB-806F-52541090DBF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87D004-D5DA-46B8-A8F8-E689C97CBA82}"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2772681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EEE898-CFB0-4807-A9E1-7325D24F49E9}"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33974184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350C8A-C175-436F-B886-432D98D13570}"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39318161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ahLst/>
            <a:cxnLst>
              <a:cxn ang="0">
                <a:pos x="163" y="200"/>
              </a:cxn>
              <a:cxn ang="0">
                <a:pos x="4128" y="200"/>
              </a:cxn>
              <a:cxn ang="0">
                <a:pos x="4128" y="429"/>
              </a:cxn>
              <a:cxn ang="0">
                <a:pos x="0" y="441"/>
              </a:cxn>
              <a:cxn ang="0">
                <a:pos x="163" y="200"/>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000"/>
            </a:schemeClr>
          </a:solidFill>
          <a:ln w="9525">
            <a:noFill/>
            <a:round/>
            <a:headEnd/>
            <a:tailEnd/>
          </a:ln>
        </p:spPr>
        <p:txBody>
          <a:bodyPr wrap="none" anchor="ctr"/>
          <a:lstStyle/>
          <a:p>
            <a:pPr>
              <a:defRPr/>
            </a:pPr>
            <a:endParaRPr lang="en-US">
              <a:solidFill>
                <a:srgbClr val="333333"/>
              </a:solidFill>
            </a:endParaRPr>
          </a:p>
        </p:txBody>
      </p:sp>
      <p:sp>
        <p:nvSpPr>
          <p:cNvPr id="157699"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57700"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439F7148-B5D5-4587-B021-4AE9C8545BEA}" type="slidenum">
              <a:rPr lang="en-US"/>
              <a:pPr>
                <a:defRPr/>
              </a:pPr>
              <a:t>‹#›</a:t>
            </a:fld>
            <a:endParaRPr lang="en-US"/>
          </a:p>
        </p:txBody>
      </p:sp>
    </p:spTree>
    <p:extLst>
      <p:ext uri="{BB962C8B-B14F-4D97-AF65-F5344CB8AC3E}">
        <p14:creationId xmlns:p14="http://schemas.microsoft.com/office/powerpoint/2010/main" val="450308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763F58-9ECF-4982-8084-FCED53C6F5FD}"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509493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7D8B9F-7307-4B7F-B03C-9F311516F90C}"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33433452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D37D40-662F-4E79-81EB-F510B6930148}"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5042649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D570807-AB06-4C49-826C-14943F46826D}"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11088753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FABBD95-47D7-49A4-95D8-2DB07FD16EEB}"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13427917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728D7BE-A947-49DB-99CC-B7E05B3A3364}"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4049453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B03006-97E2-4F28-9269-A410C5935EAD}"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B841E3-24AE-49CF-9F50-E76E8537562E}"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32691611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87D004-D5DA-46B8-A8F8-E689C97CBA82}"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33715820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EEE898-CFB0-4807-A9E1-7325D24F49E9}"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409080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350C8A-C175-436F-B886-432D98D13570}"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2483651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ACDD3F-678E-4F67-B5F3-A5E402B9E77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CC4CF55-8BCE-4B1A-9BBF-9C1EF2E57B1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460FBC-64E1-4C4F-A00C-9A0C2D07C87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6BDE603-7BEB-4DD3-8102-65B12A06621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E8CC47-C1CF-4CD9-8F05-5252D4B083D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B2EB96-2095-49D4-91AE-FE139192F32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AD355318-6F47-4C1C-85AC-78FFFA9F56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0"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Times New Roman" pitchFamily="18" charset="0"/>
        </a:defRPr>
      </a:lvl2pPr>
      <a:lvl3pPr algn="l" rtl="0" eaLnBrk="1" fontAlgn="base" hangingPunct="1">
        <a:spcBef>
          <a:spcPct val="0"/>
        </a:spcBef>
        <a:spcAft>
          <a:spcPct val="0"/>
        </a:spcAft>
        <a:defRPr kumimoji="1" sz="4400">
          <a:solidFill>
            <a:schemeClr val="tx2"/>
          </a:solidFill>
          <a:latin typeface="Times New Roman" pitchFamily="18" charset="0"/>
        </a:defRPr>
      </a:lvl3pPr>
      <a:lvl4pPr algn="l" rtl="0" eaLnBrk="1" fontAlgn="base" hangingPunct="1">
        <a:spcBef>
          <a:spcPct val="0"/>
        </a:spcBef>
        <a:spcAft>
          <a:spcPct val="0"/>
        </a:spcAft>
        <a:defRPr kumimoji="1" sz="4400">
          <a:solidFill>
            <a:schemeClr val="tx2"/>
          </a:solidFill>
          <a:latin typeface="Times New Roman" pitchFamily="18" charset="0"/>
        </a:defRPr>
      </a:lvl4pPr>
      <a:lvl5pPr algn="l" rtl="0" eaLnBrk="1" fontAlgn="base" hangingPunct="1">
        <a:spcBef>
          <a:spcPct val="0"/>
        </a:spcBef>
        <a:spcAft>
          <a:spcPct val="0"/>
        </a:spcAft>
        <a:defRPr kumimoji="1" sz="4400">
          <a:solidFill>
            <a:schemeClr val="tx2"/>
          </a:solidFill>
          <a:latin typeface="Times New Roman" pitchFamily="18" charset="0"/>
        </a:defRPr>
      </a:lvl5pPr>
      <a:lvl6pPr marL="457200" algn="l" rtl="0" eaLnBrk="1" fontAlgn="base" hangingPunct="1">
        <a:spcBef>
          <a:spcPct val="0"/>
        </a:spcBef>
        <a:spcAft>
          <a:spcPct val="0"/>
        </a:spcAft>
        <a:defRPr kumimoji="1" sz="4400">
          <a:solidFill>
            <a:schemeClr val="tx2"/>
          </a:solidFill>
          <a:latin typeface="Times New Roman" pitchFamily="18" charset="0"/>
        </a:defRPr>
      </a:lvl6pPr>
      <a:lvl7pPr marL="914400" algn="l" rtl="0" eaLnBrk="1" fontAlgn="base" hangingPunct="1">
        <a:spcBef>
          <a:spcPct val="0"/>
        </a:spcBef>
        <a:spcAft>
          <a:spcPct val="0"/>
        </a:spcAft>
        <a:defRPr kumimoji="1" sz="4400">
          <a:solidFill>
            <a:schemeClr val="tx2"/>
          </a:solidFill>
          <a:latin typeface="Times New Roman" pitchFamily="18" charset="0"/>
        </a:defRPr>
      </a:lvl7pPr>
      <a:lvl8pPr marL="1371600" algn="l" rtl="0" eaLnBrk="1" fontAlgn="base" hangingPunct="1">
        <a:spcBef>
          <a:spcPct val="0"/>
        </a:spcBef>
        <a:spcAft>
          <a:spcPct val="0"/>
        </a:spcAft>
        <a:defRPr kumimoji="1" sz="4400">
          <a:solidFill>
            <a:schemeClr val="tx2"/>
          </a:solidFill>
          <a:latin typeface="Times New Roman" pitchFamily="18" charset="0"/>
        </a:defRPr>
      </a:lvl8pPr>
      <a:lvl9pPr marL="1828800" algn="l"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1" fontAlgn="base" hangingPunct="1">
        <a:spcBef>
          <a:spcPct val="20000"/>
        </a:spcBef>
        <a:spcAft>
          <a:spcPct val="0"/>
        </a:spcAft>
        <a:buChar char="•"/>
        <a:defRPr kumimoji="1" sz="2400">
          <a:solidFill>
            <a:schemeClr val="tx1"/>
          </a:solidFill>
          <a:latin typeface="+mn-lt"/>
        </a:defRPr>
      </a:lvl3pPr>
      <a:lvl4pPr marL="1600200" indent="-228600" algn="l" rtl="0" eaLnBrk="1" fontAlgn="base" hangingPunct="1">
        <a:spcBef>
          <a:spcPct val="20000"/>
        </a:spcBef>
        <a:spcAft>
          <a:spcPct val="0"/>
        </a:spcAft>
        <a:buChar char="–"/>
        <a:defRPr kumimoji="1" sz="2000">
          <a:solidFill>
            <a:schemeClr val="tx1"/>
          </a:solidFill>
          <a:latin typeface="+mn-lt"/>
        </a:defRPr>
      </a:lvl4pPr>
      <a:lvl5pPr marL="2057400" indent="-228600" algn="l" rtl="0" eaLnBrk="1" fontAlgn="base" hangingPunct="1">
        <a:spcBef>
          <a:spcPct val="20000"/>
        </a:spcBef>
        <a:spcAft>
          <a:spcPct val="0"/>
        </a:spcAft>
        <a:buChar char="»"/>
        <a:defRPr kumimoji="1" sz="2000">
          <a:solidFill>
            <a:schemeClr val="tx1"/>
          </a:solidFill>
          <a:latin typeface="+mn-lt"/>
        </a:defRPr>
      </a:lvl5pPr>
      <a:lvl6pPr marL="2514600" indent="-228600" algn="l" rtl="0" eaLnBrk="1" fontAlgn="base" hangingPunct="1">
        <a:spcBef>
          <a:spcPct val="20000"/>
        </a:spcBef>
        <a:spcAft>
          <a:spcPct val="0"/>
        </a:spcAft>
        <a:buChar char="»"/>
        <a:defRPr kumimoji="1" sz="2000">
          <a:solidFill>
            <a:schemeClr val="tx1"/>
          </a:solidFill>
          <a:latin typeface="+mn-lt"/>
        </a:defRPr>
      </a:lvl6pPr>
      <a:lvl7pPr marL="2971800" indent="-228600" algn="l" rtl="0" eaLnBrk="1" fontAlgn="base" hangingPunct="1">
        <a:spcBef>
          <a:spcPct val="20000"/>
        </a:spcBef>
        <a:spcAft>
          <a:spcPct val="0"/>
        </a:spcAft>
        <a:buChar char="»"/>
        <a:defRPr kumimoji="1" sz="2000">
          <a:solidFill>
            <a:schemeClr val="tx1"/>
          </a:solidFill>
          <a:latin typeface="+mn-lt"/>
        </a:defRPr>
      </a:lvl7pPr>
      <a:lvl8pPr marL="3429000" indent="-228600" algn="l" rtl="0" eaLnBrk="1" fontAlgn="base" hangingPunct="1">
        <a:spcBef>
          <a:spcPct val="20000"/>
        </a:spcBef>
        <a:spcAft>
          <a:spcPct val="0"/>
        </a:spcAft>
        <a:buChar char="»"/>
        <a:defRPr kumimoji="1" sz="2000">
          <a:solidFill>
            <a:schemeClr val="tx1"/>
          </a:solidFill>
          <a:latin typeface="+mn-lt"/>
        </a:defRPr>
      </a:lvl8pPr>
      <a:lvl9pPr marL="388620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66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solidFill>
                <a:srgbClr val="578963"/>
              </a:solidFill>
            </a:endParaRPr>
          </a:p>
        </p:txBody>
      </p:sp>
      <p:sp>
        <p:nvSpPr>
          <p:cNvPr id="1566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solidFill>
                <a:srgbClr val="578963"/>
              </a:solidFill>
            </a:endParaRPr>
          </a:p>
        </p:txBody>
      </p:sp>
      <p:sp>
        <p:nvSpPr>
          <p:cNvPr id="1566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255E4336-6A15-490F-ACAF-012F5EEA81C0}"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270276154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66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solidFill>
                <a:srgbClr val="578963"/>
              </a:solidFill>
            </a:endParaRPr>
          </a:p>
        </p:txBody>
      </p:sp>
      <p:sp>
        <p:nvSpPr>
          <p:cNvPr id="1566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solidFill>
                <a:srgbClr val="578963"/>
              </a:solidFill>
            </a:endParaRPr>
          </a:p>
        </p:txBody>
      </p:sp>
      <p:sp>
        <p:nvSpPr>
          <p:cNvPr id="1566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255E4336-6A15-490F-ACAF-012F5EEA81C0}"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309372106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0.wmf"/><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762000"/>
            <a:ext cx="4419600" cy="2286000"/>
          </a:xfrm>
        </p:spPr>
        <p:txBody>
          <a:bodyPr/>
          <a:lstStyle/>
          <a:p>
            <a:r>
              <a:rPr lang="en-US" sz="3600" b="1" dirty="0" smtClean="0"/>
              <a:t>COS 421</a:t>
            </a:r>
            <a:br>
              <a:rPr lang="en-US" sz="3600" b="1" dirty="0" smtClean="0"/>
            </a:br>
            <a:r>
              <a:rPr lang="en-US" sz="3600" b="1" dirty="0" smtClean="0"/>
              <a:t>The Reliability of the Bible and Modern Assumptions</a:t>
            </a:r>
            <a:endParaRPr lang="en-US" sz="3600" dirty="0"/>
          </a:p>
        </p:txBody>
      </p:sp>
      <p:sp>
        <p:nvSpPr>
          <p:cNvPr id="2051" name="Rectangle 3"/>
          <p:cNvSpPr>
            <a:spLocks noGrp="1" noChangeArrowheads="1"/>
          </p:cNvSpPr>
          <p:nvPr>
            <p:ph type="subTitle" idx="1"/>
          </p:nvPr>
        </p:nvSpPr>
        <p:spPr>
          <a:xfrm>
            <a:off x="685800" y="4648200"/>
            <a:ext cx="4648200" cy="1447800"/>
          </a:xfrm>
        </p:spPr>
        <p:txBody>
          <a:bodyPr/>
          <a:lstStyle/>
          <a:p>
            <a:pPr algn="l"/>
            <a:r>
              <a:rPr lang="en-US" sz="2800" b="1" dirty="0"/>
              <a:t>Dr. Rodney K. Duke</a:t>
            </a:r>
          </a:p>
          <a:p>
            <a:pPr algn="l"/>
            <a:r>
              <a:rPr lang="en-US" sz="2800" b="1" dirty="0"/>
              <a:t>Appalachian State Univ</a:t>
            </a:r>
            <a:r>
              <a:rPr lang="en-US" sz="2800" b="1" dirty="0" smtClean="0"/>
              <a:t>.</a:t>
            </a:r>
            <a:endParaRPr lang="en-US" sz="2800" b="1" dirty="0"/>
          </a:p>
        </p:txBody>
      </p:sp>
      <p:pic>
        <p:nvPicPr>
          <p:cNvPr id="2052" name="Picture 4" descr="A:\papyrus_66a.gif"/>
          <p:cNvPicPr>
            <a:picLocks noChangeAspect="1" noChangeArrowheads="1"/>
          </p:cNvPicPr>
          <p:nvPr/>
        </p:nvPicPr>
        <p:blipFill>
          <a:blip r:embed="rId3"/>
          <a:srcRect/>
          <a:stretch>
            <a:fillRect/>
          </a:stretch>
        </p:blipFill>
        <p:spPr bwMode="auto">
          <a:xfrm>
            <a:off x="5257800" y="381000"/>
            <a:ext cx="3238500" cy="3705225"/>
          </a:xfrm>
          <a:prstGeom prst="rect">
            <a:avLst/>
          </a:prstGeom>
          <a:noFill/>
        </p:spPr>
      </p:pic>
    </p:spTree>
    <p:extLst>
      <p:ext uri="{BB962C8B-B14F-4D97-AF65-F5344CB8AC3E}">
        <p14:creationId xmlns:p14="http://schemas.microsoft.com/office/powerpoint/2010/main" val="3910388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143000"/>
            <a:ext cx="5410200" cy="1569660"/>
          </a:xfrm>
          <a:prstGeom prst="rect">
            <a:avLst/>
          </a:prstGeom>
          <a:noFill/>
        </p:spPr>
        <p:txBody>
          <a:bodyPr wrap="square" rtlCol="0">
            <a:spAutoFit/>
          </a:bodyPr>
          <a:lstStyle/>
          <a:p>
            <a:r>
              <a:rPr lang="en-US" b="1" dirty="0" smtClean="0">
                <a:solidFill>
                  <a:srgbClr val="333333"/>
                </a:solidFill>
              </a:rPr>
              <a:t>What do we mean by “reliable”?</a:t>
            </a:r>
          </a:p>
          <a:p>
            <a:endParaRPr lang="en-US" b="1" dirty="0">
              <a:solidFill>
                <a:srgbClr val="333333"/>
              </a:solidFill>
            </a:endParaRPr>
          </a:p>
          <a:p>
            <a:r>
              <a:rPr lang="en-US" b="1" dirty="0" smtClean="0">
                <a:solidFill>
                  <a:srgbClr val="333333"/>
                </a:solidFill>
              </a:rPr>
              <a:t>What is the personal response to that which is reliable?</a:t>
            </a:r>
            <a:endParaRPr lang="en-US" b="1" dirty="0">
              <a:solidFill>
                <a:srgbClr val="333333"/>
              </a:solidFill>
            </a:endParaRPr>
          </a:p>
        </p:txBody>
      </p:sp>
      <p:sp>
        <p:nvSpPr>
          <p:cNvPr id="3" name="TextBox 2"/>
          <p:cNvSpPr txBox="1"/>
          <p:nvPr/>
        </p:nvSpPr>
        <p:spPr>
          <a:xfrm>
            <a:off x="609600" y="381000"/>
            <a:ext cx="7848600" cy="461665"/>
          </a:xfrm>
          <a:prstGeom prst="rect">
            <a:avLst/>
          </a:prstGeom>
          <a:noFill/>
        </p:spPr>
        <p:txBody>
          <a:bodyPr wrap="square" rtlCol="0">
            <a:spAutoFit/>
          </a:bodyPr>
          <a:lstStyle/>
          <a:p>
            <a:pPr algn="ctr"/>
            <a:r>
              <a:rPr lang="en-US" b="1" dirty="0" smtClean="0">
                <a:solidFill>
                  <a:srgbClr val="333333"/>
                </a:solidFill>
              </a:rPr>
              <a:t>ADDRESSING BACKGROUNDED ASSUMPTIONS</a:t>
            </a:r>
            <a:endParaRPr lang="en-US" b="1" dirty="0">
              <a:solidFill>
                <a:srgbClr val="333333"/>
              </a:solidFill>
            </a:endParaRPr>
          </a:p>
        </p:txBody>
      </p:sp>
      <p:pic>
        <p:nvPicPr>
          <p:cNvPr id="50178" name="Picture 2" descr="C:\Documents and Settings\DukeRK\Local Settings\Temporary Internet Files\Content.IE5\KDINOTYV\MCj04322250000[1].wmf"/>
          <p:cNvPicPr>
            <a:picLocks noChangeAspect="1" noChangeArrowheads="1"/>
          </p:cNvPicPr>
          <p:nvPr/>
        </p:nvPicPr>
        <p:blipFill>
          <a:blip r:embed="rId3"/>
          <a:srcRect/>
          <a:stretch>
            <a:fillRect/>
          </a:stretch>
        </p:blipFill>
        <p:spPr bwMode="auto">
          <a:xfrm>
            <a:off x="1143000" y="3505200"/>
            <a:ext cx="2827053" cy="2438400"/>
          </a:xfrm>
          <a:prstGeom prst="rect">
            <a:avLst/>
          </a:prstGeom>
          <a:noFill/>
        </p:spPr>
      </p:pic>
      <p:pic>
        <p:nvPicPr>
          <p:cNvPr id="50180" name="Picture 4" descr="C:\Documents and Settings\DukeRK\Local Settings\Temporary Internet Files\Content.IE5\KDINOTYV\MPj04332820000[1].jpg"/>
          <p:cNvPicPr>
            <a:picLocks noChangeAspect="1" noChangeArrowheads="1"/>
          </p:cNvPicPr>
          <p:nvPr/>
        </p:nvPicPr>
        <p:blipFill>
          <a:blip r:embed="rId4" cstate="print"/>
          <a:srcRect/>
          <a:stretch>
            <a:fillRect/>
          </a:stretch>
        </p:blipFill>
        <p:spPr bwMode="auto">
          <a:xfrm>
            <a:off x="5867400" y="2328128"/>
            <a:ext cx="3059430" cy="4343181"/>
          </a:xfrm>
          <a:prstGeom prst="rect">
            <a:avLst/>
          </a:prstGeom>
          <a:noFill/>
        </p:spPr>
      </p:pic>
    </p:spTree>
    <p:extLst>
      <p:ext uri="{BB962C8B-B14F-4D97-AF65-F5344CB8AC3E}">
        <p14:creationId xmlns:p14="http://schemas.microsoft.com/office/powerpoint/2010/main" val="831663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6858000" cy="1912062"/>
          </a:xfrm>
          <a:prstGeom prst="rect">
            <a:avLst/>
          </a:prstGeom>
          <a:noFill/>
        </p:spPr>
        <p:txBody>
          <a:bodyPr wrap="square" rtlCol="0">
            <a:spAutoFit/>
          </a:bodyPr>
          <a:lstStyle/>
          <a:p>
            <a:pPr algn="ctr">
              <a:lnSpc>
                <a:spcPct val="200000"/>
              </a:lnSpc>
            </a:pPr>
            <a:r>
              <a:rPr lang="en-US" sz="3200" b="1" dirty="0" smtClean="0">
                <a:solidFill>
                  <a:srgbClr val="333333"/>
                </a:solidFill>
              </a:rPr>
              <a:t>IF SCRIPTURE IS “RELIABLE,” WHAT IS IT RELIABLE FOR?</a:t>
            </a:r>
            <a:endParaRPr lang="en-US" sz="3200" b="1" dirty="0">
              <a:solidFill>
                <a:srgbClr val="333333"/>
              </a:solidFill>
            </a:endParaRPr>
          </a:p>
        </p:txBody>
      </p:sp>
      <p:pic>
        <p:nvPicPr>
          <p:cNvPr id="3" name="Picture 2" descr="papyrus_66a.gif"/>
          <p:cNvPicPr>
            <a:picLocks noChangeAspect="1"/>
          </p:cNvPicPr>
          <p:nvPr/>
        </p:nvPicPr>
        <p:blipFill>
          <a:blip r:embed="rId3"/>
          <a:stretch>
            <a:fillRect/>
          </a:stretch>
        </p:blipFill>
        <p:spPr>
          <a:xfrm>
            <a:off x="4800600" y="2743200"/>
            <a:ext cx="3285861" cy="3760229"/>
          </a:xfrm>
          <a:prstGeom prst="rect">
            <a:avLst/>
          </a:prstGeom>
        </p:spPr>
      </p:pic>
    </p:spTree>
    <p:extLst>
      <p:ext uri="{BB962C8B-B14F-4D97-AF65-F5344CB8AC3E}">
        <p14:creationId xmlns:p14="http://schemas.microsoft.com/office/powerpoint/2010/main" val="1297489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52400"/>
            <a:ext cx="7772400" cy="457200"/>
          </a:xfrm>
          <a:prstGeom prst="rect">
            <a:avLst/>
          </a:prstGeom>
          <a:noFill/>
        </p:spPr>
        <p:txBody>
          <a:bodyPr wrap="square" rtlCol="0">
            <a:spAutoFit/>
          </a:bodyPr>
          <a:lstStyle/>
          <a:p>
            <a:pPr algn="ctr"/>
            <a:r>
              <a:rPr lang="en-US" b="1" dirty="0" smtClean="0">
                <a:solidFill>
                  <a:srgbClr val="333333"/>
                </a:solidFill>
              </a:rPr>
              <a:t>2 TIMOTHY 3:14-17</a:t>
            </a:r>
            <a:endParaRPr lang="en-US" b="1" dirty="0">
              <a:solidFill>
                <a:srgbClr val="333333"/>
              </a:solidFill>
            </a:endParaRPr>
          </a:p>
        </p:txBody>
      </p:sp>
      <p:sp>
        <p:nvSpPr>
          <p:cNvPr id="6" name="TextBox 5"/>
          <p:cNvSpPr txBox="1"/>
          <p:nvPr/>
        </p:nvSpPr>
        <p:spPr>
          <a:xfrm>
            <a:off x="228600" y="762000"/>
            <a:ext cx="6096000" cy="5723683"/>
          </a:xfrm>
          <a:prstGeom prst="rect">
            <a:avLst/>
          </a:prstGeom>
          <a:noFill/>
        </p:spPr>
        <p:txBody>
          <a:bodyPr wrap="square" rtlCol="0">
            <a:spAutoFit/>
          </a:bodyPr>
          <a:lstStyle/>
          <a:p>
            <a:pPr>
              <a:lnSpc>
                <a:spcPts val="3400"/>
              </a:lnSpc>
              <a:tabLst>
                <a:tab pos="2116138" algn="l"/>
              </a:tabLst>
            </a:pPr>
            <a:r>
              <a:rPr lang="en-US" b="1" baseline="30000" dirty="0" smtClean="0">
                <a:solidFill>
                  <a:srgbClr val="333333"/>
                </a:solidFill>
              </a:rPr>
              <a:t>14</a:t>
            </a:r>
            <a:r>
              <a:rPr lang="en-US" b="1" dirty="0" smtClean="0">
                <a:solidFill>
                  <a:srgbClr val="333333"/>
                </a:solidFill>
              </a:rPr>
              <a:t> </a:t>
            </a:r>
            <a:r>
              <a:rPr lang="en-US" b="1" dirty="0">
                <a:solidFill>
                  <a:srgbClr val="333333"/>
                </a:solidFill>
              </a:rPr>
              <a:t>But as for you, continue in what you have learned and have become convinced of, because you know those from whom you learned it,  </a:t>
            </a:r>
            <a:r>
              <a:rPr lang="en-US" b="1" baseline="30000" dirty="0">
                <a:solidFill>
                  <a:srgbClr val="333333"/>
                </a:solidFill>
              </a:rPr>
              <a:t>15</a:t>
            </a:r>
            <a:r>
              <a:rPr lang="en-US" b="1" dirty="0">
                <a:solidFill>
                  <a:srgbClr val="333333"/>
                </a:solidFill>
              </a:rPr>
              <a:t> and how from infancy you have known the holy Scriptures, which are</a:t>
            </a:r>
            <a:r>
              <a:rPr lang="en-US" b="1" dirty="0">
                <a:solidFill>
                  <a:srgbClr val="C00000"/>
                </a:solidFill>
              </a:rPr>
              <a:t> able </a:t>
            </a:r>
            <a:r>
              <a:rPr lang="en-US" b="1" dirty="0" smtClean="0">
                <a:solidFill>
                  <a:srgbClr val="C00000"/>
                </a:solidFill>
              </a:rPr>
              <a:t>[</a:t>
            </a:r>
            <a:r>
              <a:rPr lang="en-US" b="1" dirty="0" smtClean="0">
                <a:solidFill>
                  <a:srgbClr val="333333"/>
                </a:solidFill>
              </a:rPr>
              <a:t>Duke</a:t>
            </a:r>
            <a:r>
              <a:rPr lang="en-US" b="1" dirty="0" smtClean="0">
                <a:solidFill>
                  <a:srgbClr val="3333CC"/>
                </a:solidFill>
              </a:rPr>
              <a:t>: “empowering”</a:t>
            </a:r>
            <a:r>
              <a:rPr lang="en-US" b="1" dirty="0" smtClean="0">
                <a:solidFill>
                  <a:srgbClr val="C00000"/>
                </a:solidFill>
              </a:rPr>
              <a:t>] to </a:t>
            </a:r>
            <a:r>
              <a:rPr lang="en-US" b="1" dirty="0">
                <a:solidFill>
                  <a:srgbClr val="C00000"/>
                </a:solidFill>
              </a:rPr>
              <a:t>make you </a:t>
            </a:r>
            <a:r>
              <a:rPr lang="en-US" b="1" u="sng" dirty="0">
                <a:solidFill>
                  <a:srgbClr val="C00000"/>
                </a:solidFill>
              </a:rPr>
              <a:t>wise</a:t>
            </a:r>
            <a:r>
              <a:rPr lang="en-US" b="1" dirty="0">
                <a:solidFill>
                  <a:srgbClr val="333333"/>
                </a:solidFill>
              </a:rPr>
              <a:t> </a:t>
            </a:r>
            <a:r>
              <a:rPr lang="en-US" b="1" dirty="0">
                <a:solidFill>
                  <a:srgbClr val="C00000"/>
                </a:solidFill>
              </a:rPr>
              <a:t>for </a:t>
            </a:r>
            <a:r>
              <a:rPr lang="en-US" b="1" u="sng" dirty="0">
                <a:solidFill>
                  <a:srgbClr val="C00000"/>
                </a:solidFill>
              </a:rPr>
              <a:t>salvation</a:t>
            </a:r>
            <a:r>
              <a:rPr lang="en-US" b="1" dirty="0">
                <a:solidFill>
                  <a:srgbClr val="333333"/>
                </a:solidFill>
              </a:rPr>
              <a:t> through faith in Christ Jesus.  </a:t>
            </a:r>
            <a:r>
              <a:rPr lang="en-US" b="1" baseline="30000" dirty="0">
                <a:solidFill>
                  <a:srgbClr val="333333"/>
                </a:solidFill>
              </a:rPr>
              <a:t>16</a:t>
            </a:r>
            <a:r>
              <a:rPr lang="en-US" b="1" dirty="0">
                <a:solidFill>
                  <a:srgbClr val="333333"/>
                </a:solidFill>
              </a:rPr>
              <a:t> All Scripture is </a:t>
            </a:r>
            <a:r>
              <a:rPr lang="en-US" b="1" dirty="0">
                <a:solidFill>
                  <a:srgbClr val="008A00"/>
                </a:solidFill>
              </a:rPr>
              <a:t>God-breathed</a:t>
            </a:r>
            <a:r>
              <a:rPr lang="en-US" b="1" dirty="0">
                <a:solidFill>
                  <a:srgbClr val="333333"/>
                </a:solidFill>
              </a:rPr>
              <a:t> </a:t>
            </a:r>
            <a:r>
              <a:rPr lang="en-US" b="1" dirty="0" smtClean="0">
                <a:solidFill>
                  <a:srgbClr val="333333"/>
                </a:solidFill>
              </a:rPr>
              <a:t>[Duke: or </a:t>
            </a:r>
            <a:r>
              <a:rPr lang="en-US" b="1" dirty="0" smtClean="0">
                <a:solidFill>
                  <a:srgbClr val="3333CC"/>
                </a:solidFill>
              </a:rPr>
              <a:t>“God breathing”</a:t>
            </a:r>
            <a:r>
              <a:rPr lang="en-US" b="1" dirty="0" smtClean="0">
                <a:solidFill>
                  <a:srgbClr val="333333"/>
                </a:solidFill>
              </a:rPr>
              <a:t>] and </a:t>
            </a:r>
            <a:r>
              <a:rPr lang="en-US" b="1" dirty="0">
                <a:solidFill>
                  <a:srgbClr val="333333"/>
                </a:solidFill>
              </a:rPr>
              <a:t>is useful for teaching, rebuking, correcting and training in righteousness,  </a:t>
            </a:r>
            <a:r>
              <a:rPr lang="en-US" b="1" baseline="30000" dirty="0">
                <a:solidFill>
                  <a:srgbClr val="333333"/>
                </a:solidFill>
              </a:rPr>
              <a:t>17</a:t>
            </a:r>
            <a:r>
              <a:rPr lang="en-US" b="1" dirty="0">
                <a:solidFill>
                  <a:srgbClr val="333333"/>
                </a:solidFill>
              </a:rPr>
              <a:t> </a:t>
            </a:r>
            <a:r>
              <a:rPr lang="en-US" b="1" dirty="0">
                <a:solidFill>
                  <a:srgbClr val="C00000"/>
                </a:solidFill>
              </a:rPr>
              <a:t>so that the </a:t>
            </a:r>
            <a:r>
              <a:rPr lang="en-US" b="1" dirty="0" smtClean="0">
                <a:solidFill>
                  <a:srgbClr val="C00000"/>
                </a:solidFill>
              </a:rPr>
              <a:t>person of </a:t>
            </a:r>
            <a:r>
              <a:rPr lang="en-US" b="1" dirty="0">
                <a:solidFill>
                  <a:srgbClr val="C00000"/>
                </a:solidFill>
              </a:rPr>
              <a:t>God may be </a:t>
            </a:r>
            <a:r>
              <a:rPr lang="en-US" b="1" u="sng" dirty="0">
                <a:solidFill>
                  <a:srgbClr val="C00000"/>
                </a:solidFill>
              </a:rPr>
              <a:t>thoroughly equipped</a:t>
            </a:r>
            <a:r>
              <a:rPr lang="en-US" b="1" dirty="0">
                <a:solidFill>
                  <a:srgbClr val="C00000"/>
                </a:solidFill>
              </a:rPr>
              <a:t> for every </a:t>
            </a:r>
            <a:r>
              <a:rPr lang="en-US" b="1" u="sng" dirty="0">
                <a:solidFill>
                  <a:srgbClr val="C00000"/>
                </a:solidFill>
              </a:rPr>
              <a:t>good work</a:t>
            </a:r>
            <a:r>
              <a:rPr lang="en-US" b="1" dirty="0">
                <a:solidFill>
                  <a:srgbClr val="C00000"/>
                </a:solidFill>
              </a:rPr>
              <a:t>.</a:t>
            </a:r>
            <a:endParaRPr lang="en-US" dirty="0">
              <a:solidFill>
                <a:srgbClr val="C00000"/>
              </a:solidFill>
            </a:endParaRPr>
          </a:p>
        </p:txBody>
      </p:sp>
      <p:sp>
        <p:nvSpPr>
          <p:cNvPr id="7" name="TextBox 6"/>
          <p:cNvSpPr txBox="1"/>
          <p:nvPr/>
        </p:nvSpPr>
        <p:spPr>
          <a:xfrm>
            <a:off x="7620000" y="152400"/>
            <a:ext cx="1295400" cy="1015663"/>
          </a:xfrm>
          <a:prstGeom prst="rect">
            <a:avLst/>
          </a:prstGeom>
          <a:noFill/>
          <a:ln w="25400">
            <a:solidFill>
              <a:srgbClr val="C00000">
                <a:alpha val="98000"/>
              </a:srgbClr>
            </a:solidFill>
          </a:ln>
        </p:spPr>
        <p:txBody>
          <a:bodyPr wrap="square" rtlCol="0">
            <a:spAutoFit/>
          </a:bodyPr>
          <a:lstStyle/>
          <a:p>
            <a:r>
              <a:rPr lang="en-US" sz="2000" dirty="0" smtClean="0">
                <a:solidFill>
                  <a:srgbClr val="333333"/>
                </a:solidFill>
              </a:rPr>
              <a:t>Red = </a:t>
            </a:r>
            <a:r>
              <a:rPr lang="en-US" sz="2000" dirty="0" smtClean="0">
                <a:solidFill>
                  <a:srgbClr val="C00000"/>
                </a:solidFill>
              </a:rPr>
              <a:t>purpose statements</a:t>
            </a:r>
            <a:endParaRPr lang="en-US" sz="2000" dirty="0">
              <a:solidFill>
                <a:srgbClr val="C00000"/>
              </a:solidFill>
            </a:endParaRPr>
          </a:p>
        </p:txBody>
      </p:sp>
      <p:pic>
        <p:nvPicPr>
          <p:cNvPr id="51203" name="Picture 3" descr="C:\Documents and Settings\DukeRK\Local Settings\Temporary Internet Files\Content.IE5\K5Q3K1EZ\MCj01987570000[1].wmf"/>
          <p:cNvPicPr>
            <a:picLocks noChangeAspect="1" noChangeArrowheads="1"/>
          </p:cNvPicPr>
          <p:nvPr/>
        </p:nvPicPr>
        <p:blipFill>
          <a:blip r:embed="rId3"/>
          <a:srcRect/>
          <a:stretch>
            <a:fillRect/>
          </a:stretch>
        </p:blipFill>
        <p:spPr bwMode="auto">
          <a:xfrm>
            <a:off x="7010400" y="3352800"/>
            <a:ext cx="1422149" cy="1626254"/>
          </a:xfrm>
          <a:prstGeom prst="rect">
            <a:avLst/>
          </a:prstGeom>
          <a:noFill/>
          <a:ln w="38100">
            <a:solidFill>
              <a:schemeClr val="accent6"/>
            </a:solidFill>
          </a:ln>
        </p:spPr>
      </p:pic>
      <p:pic>
        <p:nvPicPr>
          <p:cNvPr id="51204" name="Picture 4" descr="C:\Documents and Settings\DukeRK\Local Settings\Temporary Internet Files\Content.IE5\CPAJ8HQJ\MPj04277380000[1].jpg"/>
          <p:cNvPicPr>
            <a:picLocks noChangeAspect="1" noChangeArrowheads="1"/>
          </p:cNvPicPr>
          <p:nvPr/>
        </p:nvPicPr>
        <p:blipFill>
          <a:blip r:embed="rId4" cstate="print"/>
          <a:srcRect/>
          <a:stretch>
            <a:fillRect/>
          </a:stretch>
        </p:blipFill>
        <p:spPr bwMode="auto">
          <a:xfrm>
            <a:off x="6629400" y="5257800"/>
            <a:ext cx="2059362" cy="1373981"/>
          </a:xfrm>
          <a:prstGeom prst="rect">
            <a:avLst/>
          </a:prstGeom>
          <a:noFill/>
          <a:ln w="38100">
            <a:solidFill>
              <a:srgbClr val="C00000"/>
            </a:solidFill>
          </a:ln>
        </p:spPr>
      </p:pic>
      <p:pic>
        <p:nvPicPr>
          <p:cNvPr id="51205" name="Picture 5" descr="C:\Documents and Settings\DukeRK\Local Settings\Temporary Internet Files\Content.IE5\05INOLAF\MCj01940360000[1].wmf"/>
          <p:cNvPicPr>
            <a:picLocks noChangeAspect="1" noChangeArrowheads="1"/>
          </p:cNvPicPr>
          <p:nvPr/>
        </p:nvPicPr>
        <p:blipFill>
          <a:blip r:embed="rId5"/>
          <a:srcRect/>
          <a:stretch>
            <a:fillRect/>
          </a:stretch>
        </p:blipFill>
        <p:spPr bwMode="auto">
          <a:xfrm>
            <a:off x="6705600" y="1568007"/>
            <a:ext cx="1237368" cy="1594670"/>
          </a:xfrm>
          <a:prstGeom prst="rect">
            <a:avLst/>
          </a:prstGeom>
          <a:noFill/>
          <a:ln w="38100">
            <a:solidFill>
              <a:srgbClr val="C00000"/>
            </a:solidFill>
          </a:ln>
        </p:spPr>
      </p:pic>
    </p:spTree>
    <p:extLst>
      <p:ext uri="{BB962C8B-B14F-4D97-AF65-F5344CB8AC3E}">
        <p14:creationId xmlns:p14="http://schemas.microsoft.com/office/powerpoint/2010/main" val="2080667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305800" cy="461665"/>
          </a:xfrm>
          <a:prstGeom prst="rect">
            <a:avLst/>
          </a:prstGeom>
          <a:noFill/>
        </p:spPr>
        <p:txBody>
          <a:bodyPr wrap="square" rtlCol="0">
            <a:spAutoFit/>
          </a:bodyPr>
          <a:lstStyle/>
          <a:p>
            <a:pPr algn="ctr"/>
            <a:r>
              <a:rPr lang="en-US" b="1" dirty="0" smtClean="0">
                <a:solidFill>
                  <a:srgbClr val="333333"/>
                </a:solidFill>
              </a:rPr>
              <a:t>POSSIBLE</a:t>
            </a:r>
            <a:r>
              <a:rPr lang="en-US" b="1" dirty="0" smtClean="0">
                <a:solidFill>
                  <a:srgbClr val="3333CC"/>
                </a:solidFill>
              </a:rPr>
              <a:t> “MODERN”</a:t>
            </a:r>
            <a:r>
              <a:rPr lang="en-US" b="1" dirty="0" smtClean="0">
                <a:solidFill>
                  <a:srgbClr val="333333"/>
                </a:solidFill>
              </a:rPr>
              <a:t> ASSUMPTION</a:t>
            </a:r>
            <a:endParaRPr lang="en-US" b="1" dirty="0">
              <a:solidFill>
                <a:srgbClr val="333333"/>
              </a:solidFill>
            </a:endParaRPr>
          </a:p>
        </p:txBody>
      </p:sp>
      <p:sp>
        <p:nvSpPr>
          <p:cNvPr id="3" name="TextBox 2"/>
          <p:cNvSpPr txBox="1"/>
          <p:nvPr/>
        </p:nvSpPr>
        <p:spPr>
          <a:xfrm>
            <a:off x="914400" y="1752600"/>
            <a:ext cx="7086600" cy="2677656"/>
          </a:xfrm>
          <a:prstGeom prst="rect">
            <a:avLst/>
          </a:prstGeom>
          <a:noFill/>
        </p:spPr>
        <p:txBody>
          <a:bodyPr wrap="square" rtlCol="0">
            <a:spAutoFit/>
          </a:bodyPr>
          <a:lstStyle/>
          <a:p>
            <a:pPr>
              <a:buFont typeface="Arial" pitchFamily="34" charset="0"/>
              <a:buChar char="•"/>
            </a:pPr>
            <a:r>
              <a:rPr lang="en-US" b="1" dirty="0" smtClean="0">
                <a:solidFill>
                  <a:srgbClr val="3333CC"/>
                </a:solidFill>
              </a:rPr>
              <a:t>To be reliable, it (e.g. Book of Isaiah) must be written by one person from the first word to the last!</a:t>
            </a:r>
          </a:p>
          <a:p>
            <a:endParaRPr lang="en-US" b="1" dirty="0">
              <a:solidFill>
                <a:srgbClr val="333333"/>
              </a:solidFill>
            </a:endParaRPr>
          </a:p>
          <a:p>
            <a:r>
              <a:rPr lang="en-US" b="1" dirty="0" smtClean="0">
                <a:solidFill>
                  <a:srgbClr val="C00000"/>
                </a:solidFill>
              </a:rPr>
              <a:t>Why?  The evidence is that much of the Bible is communal literature that was passed down in both oral and written forms and was shaped by the community of faith for generations.</a:t>
            </a:r>
            <a:endParaRPr lang="en-US" b="1" dirty="0">
              <a:solidFill>
                <a:srgbClr val="C00000"/>
              </a:solidFill>
            </a:endParaRPr>
          </a:p>
        </p:txBody>
      </p:sp>
      <p:pic>
        <p:nvPicPr>
          <p:cNvPr id="54274" name="Picture 2" descr="E:\Texts\My Pictures\Microsoft Clip Organizer\MMj03033090000[1].gif"/>
          <p:cNvPicPr>
            <a:picLocks noChangeAspect="1" noChangeArrowheads="1" noCrop="1"/>
          </p:cNvPicPr>
          <p:nvPr/>
        </p:nvPicPr>
        <p:blipFill>
          <a:blip r:embed="rId3"/>
          <a:srcRect/>
          <a:stretch>
            <a:fillRect/>
          </a:stretch>
        </p:blipFill>
        <p:spPr bwMode="auto">
          <a:xfrm>
            <a:off x="5562600" y="4191000"/>
            <a:ext cx="2305050" cy="2202603"/>
          </a:xfrm>
          <a:prstGeom prst="rect">
            <a:avLst/>
          </a:prstGeom>
          <a:noFill/>
        </p:spPr>
      </p:pic>
    </p:spTree>
    <p:extLst>
      <p:ext uri="{BB962C8B-B14F-4D97-AF65-F5344CB8AC3E}">
        <p14:creationId xmlns:p14="http://schemas.microsoft.com/office/powerpoint/2010/main" val="1321205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828800"/>
            <a:ext cx="6248400" cy="4524315"/>
          </a:xfrm>
          <a:prstGeom prst="rect">
            <a:avLst/>
          </a:prstGeom>
          <a:noFill/>
        </p:spPr>
        <p:txBody>
          <a:bodyPr wrap="square" rtlCol="0">
            <a:spAutoFit/>
          </a:bodyPr>
          <a:lstStyle/>
          <a:p>
            <a:pPr>
              <a:buFont typeface="Arial" pitchFamily="34" charset="0"/>
              <a:buChar char="•"/>
            </a:pPr>
            <a:r>
              <a:rPr lang="en-US" b="1" dirty="0" smtClean="0">
                <a:solidFill>
                  <a:srgbClr val="3333CC"/>
                </a:solidFill>
              </a:rPr>
              <a:t>We will find systematic, propositional truths about God!  (E.g. God is omnipotent, omnibenevolent, omnipresent, omniscient, etc.)</a:t>
            </a:r>
          </a:p>
          <a:p>
            <a:pPr>
              <a:buFont typeface="Arial" pitchFamily="34" charset="0"/>
              <a:buChar char="•"/>
            </a:pPr>
            <a:endParaRPr lang="en-US" b="1" dirty="0" smtClean="0">
              <a:solidFill>
                <a:srgbClr val="3333CC"/>
              </a:solidFill>
            </a:endParaRPr>
          </a:p>
          <a:p>
            <a:endParaRPr lang="en-US" b="1" dirty="0" smtClean="0">
              <a:solidFill>
                <a:srgbClr val="333333"/>
              </a:solidFill>
            </a:endParaRPr>
          </a:p>
          <a:p>
            <a:r>
              <a:rPr lang="en-US" b="1" dirty="0" smtClean="0">
                <a:solidFill>
                  <a:srgbClr val="C00000"/>
                </a:solidFill>
              </a:rPr>
              <a:t>Why?  Psalmists, prophets, and others move from relational experiences with God to general conclusions about the nature of God </a:t>
            </a:r>
            <a:r>
              <a:rPr lang="en-US" b="1" dirty="0" smtClean="0">
                <a:solidFill>
                  <a:srgbClr val="333333"/>
                </a:solidFill>
              </a:rPr>
              <a:t>(</a:t>
            </a:r>
            <a:r>
              <a:rPr lang="en-US" b="1" dirty="0">
                <a:solidFill>
                  <a:srgbClr val="333333"/>
                </a:solidFill>
              </a:rPr>
              <a:t>top down)</a:t>
            </a:r>
            <a:r>
              <a:rPr lang="en-US" b="1" dirty="0">
                <a:solidFill>
                  <a:srgbClr val="C00000"/>
                </a:solidFill>
              </a:rPr>
              <a:t>, </a:t>
            </a:r>
            <a:r>
              <a:rPr lang="en-US" b="1" dirty="0" smtClean="0">
                <a:solidFill>
                  <a:srgbClr val="C00000"/>
                </a:solidFill>
              </a:rPr>
              <a:t>not from placing human abstract definitions onto God </a:t>
            </a:r>
            <a:r>
              <a:rPr lang="en-US" b="1" dirty="0" smtClean="0">
                <a:solidFill>
                  <a:srgbClr val="333333"/>
                </a:solidFill>
              </a:rPr>
              <a:t>(</a:t>
            </a:r>
            <a:r>
              <a:rPr lang="en-US" b="1" dirty="0">
                <a:solidFill>
                  <a:srgbClr val="333333"/>
                </a:solidFill>
              </a:rPr>
              <a:t>bottom up)</a:t>
            </a:r>
            <a:r>
              <a:rPr lang="en-US" b="1" dirty="0">
                <a:solidFill>
                  <a:srgbClr val="C00000"/>
                </a:solidFill>
              </a:rPr>
              <a:t>.</a:t>
            </a:r>
            <a:endParaRPr lang="en-US" b="1" dirty="0" smtClean="0">
              <a:solidFill>
                <a:srgbClr val="C00000"/>
              </a:solidFill>
            </a:endParaRPr>
          </a:p>
          <a:p>
            <a:pPr>
              <a:buFont typeface="Arial" pitchFamily="34" charset="0"/>
              <a:buChar char="•"/>
            </a:pPr>
            <a:endParaRPr lang="en-US" b="1" dirty="0" smtClean="0">
              <a:solidFill>
                <a:srgbClr val="3333CC"/>
              </a:solidFill>
            </a:endParaRPr>
          </a:p>
        </p:txBody>
      </p:sp>
      <p:pic>
        <p:nvPicPr>
          <p:cNvPr id="53250" name="Picture 2" descr="C:\Documents and Settings\DukeRK\Local Settings\Temporary Internet Files\Content.IE5\UVIFIJ0F\MPj03995800000[1].jpg"/>
          <p:cNvPicPr>
            <a:picLocks noChangeAspect="1" noChangeArrowheads="1"/>
          </p:cNvPicPr>
          <p:nvPr/>
        </p:nvPicPr>
        <p:blipFill>
          <a:blip r:embed="rId3" cstate="print"/>
          <a:srcRect/>
          <a:stretch>
            <a:fillRect/>
          </a:stretch>
        </p:blipFill>
        <p:spPr bwMode="auto">
          <a:xfrm>
            <a:off x="6248400" y="381000"/>
            <a:ext cx="2504661" cy="3131591"/>
          </a:xfrm>
          <a:prstGeom prst="rect">
            <a:avLst/>
          </a:prstGeom>
          <a:noFill/>
        </p:spPr>
      </p:pic>
      <p:sp>
        <p:nvSpPr>
          <p:cNvPr id="6" name="TextBox 5"/>
          <p:cNvSpPr txBox="1"/>
          <p:nvPr/>
        </p:nvSpPr>
        <p:spPr>
          <a:xfrm>
            <a:off x="228600" y="304800"/>
            <a:ext cx="5943600" cy="830997"/>
          </a:xfrm>
          <a:prstGeom prst="rect">
            <a:avLst/>
          </a:prstGeom>
          <a:noFill/>
        </p:spPr>
        <p:txBody>
          <a:bodyPr wrap="square" rtlCol="0">
            <a:spAutoFit/>
          </a:bodyPr>
          <a:lstStyle/>
          <a:p>
            <a:r>
              <a:rPr lang="en-US" b="1" dirty="0" smtClean="0">
                <a:solidFill>
                  <a:srgbClr val="333333"/>
                </a:solidFill>
              </a:rPr>
              <a:t>POSSIBLE</a:t>
            </a:r>
            <a:r>
              <a:rPr lang="en-US" b="1" dirty="0" smtClean="0">
                <a:solidFill>
                  <a:srgbClr val="3333CC"/>
                </a:solidFill>
              </a:rPr>
              <a:t> “MODERN”</a:t>
            </a:r>
            <a:r>
              <a:rPr lang="en-US" b="1" dirty="0" smtClean="0">
                <a:solidFill>
                  <a:srgbClr val="333333"/>
                </a:solidFill>
              </a:rPr>
              <a:t> ASSUMPTION</a:t>
            </a:r>
          </a:p>
          <a:p>
            <a:endParaRPr lang="en-US" dirty="0">
              <a:solidFill>
                <a:srgbClr val="333333"/>
              </a:solidFill>
            </a:endParaRPr>
          </a:p>
        </p:txBody>
      </p:sp>
    </p:spTree>
    <p:extLst>
      <p:ext uri="{BB962C8B-B14F-4D97-AF65-F5344CB8AC3E}">
        <p14:creationId xmlns:p14="http://schemas.microsoft.com/office/powerpoint/2010/main" val="3006234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914400" y="1066800"/>
            <a:ext cx="7391400" cy="2647950"/>
          </a:xfrm>
          <a:prstGeom prst="rect">
            <a:avLst/>
          </a:prstGeom>
          <a:noFill/>
          <a:ln w="9525">
            <a:noFill/>
            <a:miter lim="800000"/>
            <a:headEnd/>
            <a:tailEnd/>
          </a:ln>
          <a:effectLst/>
        </p:spPr>
        <p:txBody>
          <a:bodyPr>
            <a:spAutoFit/>
          </a:bodyPr>
          <a:lstStyle/>
          <a:p>
            <a:pPr algn="ctr">
              <a:spcBef>
                <a:spcPct val="50000"/>
              </a:spcBef>
            </a:pPr>
            <a:r>
              <a:rPr lang="en-US" b="1" dirty="0">
                <a:solidFill>
                  <a:srgbClr val="333333"/>
                </a:solidFill>
              </a:rPr>
              <a:t>Addresser</a:t>
            </a:r>
          </a:p>
          <a:p>
            <a:pPr algn="ctr">
              <a:spcBef>
                <a:spcPct val="50000"/>
              </a:spcBef>
            </a:pPr>
            <a:r>
              <a:rPr lang="en-US" b="1" dirty="0">
                <a:solidFill>
                  <a:srgbClr val="333333"/>
                </a:solidFill>
              </a:rPr>
              <a:t>|</a:t>
            </a:r>
          </a:p>
          <a:p>
            <a:pPr algn="ctr">
              <a:spcBef>
                <a:spcPct val="50000"/>
              </a:spcBef>
            </a:pPr>
            <a:r>
              <a:rPr lang="en-US" b="1" dirty="0">
                <a:solidFill>
                  <a:srgbClr val="333333"/>
                </a:solidFill>
              </a:rPr>
              <a:t>Means------------------------|---------------------Referent</a:t>
            </a:r>
          </a:p>
          <a:p>
            <a:pPr algn="ctr">
              <a:spcBef>
                <a:spcPct val="50000"/>
              </a:spcBef>
            </a:pPr>
            <a:r>
              <a:rPr lang="en-US" b="1" dirty="0">
                <a:solidFill>
                  <a:srgbClr val="333333"/>
                </a:solidFill>
              </a:rPr>
              <a:t>|</a:t>
            </a:r>
          </a:p>
          <a:p>
            <a:pPr algn="ctr">
              <a:spcBef>
                <a:spcPct val="50000"/>
              </a:spcBef>
            </a:pPr>
            <a:r>
              <a:rPr lang="en-US" b="1" dirty="0">
                <a:solidFill>
                  <a:srgbClr val="333333"/>
                </a:solidFill>
              </a:rPr>
              <a:t>Addressee</a:t>
            </a:r>
          </a:p>
        </p:txBody>
      </p:sp>
      <p:sp>
        <p:nvSpPr>
          <p:cNvPr id="12291" name="Text Box 3"/>
          <p:cNvSpPr txBox="1">
            <a:spLocks noChangeArrowheads="1"/>
          </p:cNvSpPr>
          <p:nvPr/>
        </p:nvSpPr>
        <p:spPr bwMode="auto">
          <a:xfrm>
            <a:off x="3886200" y="762000"/>
            <a:ext cx="1371600" cy="457200"/>
          </a:xfrm>
          <a:prstGeom prst="rect">
            <a:avLst/>
          </a:prstGeom>
          <a:noFill/>
          <a:ln w="9525">
            <a:noFill/>
            <a:miter lim="800000"/>
            <a:headEnd/>
            <a:tailEnd/>
          </a:ln>
          <a:effectLst/>
        </p:spPr>
        <p:txBody>
          <a:bodyPr>
            <a:spAutoFit/>
          </a:bodyPr>
          <a:lstStyle/>
          <a:p>
            <a:pPr>
              <a:spcBef>
                <a:spcPct val="50000"/>
              </a:spcBef>
            </a:pPr>
            <a:r>
              <a:rPr lang="en-US" b="1" dirty="0">
                <a:solidFill>
                  <a:srgbClr val="CC0000"/>
                </a:solidFill>
              </a:rPr>
              <a:t>Emotive</a:t>
            </a:r>
            <a:endParaRPr lang="en-US" dirty="0">
              <a:solidFill>
                <a:srgbClr val="FF0000"/>
              </a:solidFill>
            </a:endParaRPr>
          </a:p>
        </p:txBody>
      </p:sp>
      <p:sp>
        <p:nvSpPr>
          <p:cNvPr id="12292" name="Text Box 4"/>
          <p:cNvSpPr txBox="1">
            <a:spLocks noChangeArrowheads="1"/>
          </p:cNvSpPr>
          <p:nvPr/>
        </p:nvSpPr>
        <p:spPr bwMode="auto">
          <a:xfrm>
            <a:off x="6553200" y="2590800"/>
            <a:ext cx="1752600" cy="457200"/>
          </a:xfrm>
          <a:prstGeom prst="rect">
            <a:avLst/>
          </a:prstGeom>
          <a:noFill/>
          <a:ln w="9525">
            <a:noFill/>
            <a:miter lim="800000"/>
            <a:headEnd/>
            <a:tailEnd/>
          </a:ln>
          <a:effectLst/>
        </p:spPr>
        <p:txBody>
          <a:bodyPr>
            <a:spAutoFit/>
          </a:bodyPr>
          <a:lstStyle/>
          <a:p>
            <a:pPr>
              <a:spcBef>
                <a:spcPct val="50000"/>
              </a:spcBef>
            </a:pPr>
            <a:r>
              <a:rPr lang="en-US" b="1" dirty="0">
                <a:solidFill>
                  <a:srgbClr val="000099"/>
                </a:solidFill>
              </a:rPr>
              <a:t>Referential</a:t>
            </a:r>
            <a:endParaRPr lang="en-US" dirty="0">
              <a:solidFill>
                <a:srgbClr val="000099"/>
              </a:solidFill>
            </a:endParaRPr>
          </a:p>
        </p:txBody>
      </p:sp>
      <p:sp>
        <p:nvSpPr>
          <p:cNvPr id="12293" name="Text Box 5"/>
          <p:cNvSpPr txBox="1">
            <a:spLocks noChangeArrowheads="1"/>
          </p:cNvSpPr>
          <p:nvPr/>
        </p:nvSpPr>
        <p:spPr bwMode="auto">
          <a:xfrm>
            <a:off x="3200400" y="3657600"/>
            <a:ext cx="3048000" cy="457200"/>
          </a:xfrm>
          <a:prstGeom prst="rect">
            <a:avLst/>
          </a:prstGeom>
          <a:noFill/>
          <a:ln w="9525">
            <a:noFill/>
            <a:miter lim="800000"/>
            <a:headEnd/>
            <a:tailEnd/>
          </a:ln>
          <a:effectLst/>
        </p:spPr>
        <p:txBody>
          <a:bodyPr>
            <a:spAutoFit/>
          </a:bodyPr>
          <a:lstStyle/>
          <a:p>
            <a:pPr>
              <a:spcBef>
                <a:spcPct val="50000"/>
              </a:spcBef>
            </a:pPr>
            <a:r>
              <a:rPr lang="en-US" b="1" dirty="0" err="1">
                <a:solidFill>
                  <a:srgbClr val="006600"/>
                </a:solidFill>
              </a:rPr>
              <a:t>Conative</a:t>
            </a:r>
            <a:r>
              <a:rPr lang="en-US" b="1" dirty="0">
                <a:solidFill>
                  <a:srgbClr val="006600"/>
                </a:solidFill>
              </a:rPr>
              <a:t> (persuasive)</a:t>
            </a:r>
            <a:endParaRPr lang="en-US" b="1" dirty="0">
              <a:solidFill>
                <a:srgbClr val="333333"/>
              </a:solidFill>
            </a:endParaRPr>
          </a:p>
        </p:txBody>
      </p:sp>
      <p:sp>
        <p:nvSpPr>
          <p:cNvPr id="12294" name="Text Box 6"/>
          <p:cNvSpPr txBox="1">
            <a:spLocks noChangeArrowheads="1"/>
          </p:cNvSpPr>
          <p:nvPr/>
        </p:nvSpPr>
        <p:spPr bwMode="auto">
          <a:xfrm>
            <a:off x="990600" y="2590800"/>
            <a:ext cx="1447800" cy="457200"/>
          </a:xfrm>
          <a:prstGeom prst="rect">
            <a:avLst/>
          </a:prstGeom>
          <a:noFill/>
          <a:ln w="9525">
            <a:noFill/>
            <a:miter lim="800000"/>
            <a:headEnd/>
            <a:tailEnd/>
          </a:ln>
          <a:effectLst/>
        </p:spPr>
        <p:txBody>
          <a:bodyPr>
            <a:spAutoFit/>
          </a:bodyPr>
          <a:lstStyle/>
          <a:p>
            <a:pPr algn="ctr">
              <a:spcBef>
                <a:spcPct val="50000"/>
              </a:spcBef>
            </a:pPr>
            <a:r>
              <a:rPr lang="en-US" b="1" dirty="0">
                <a:solidFill>
                  <a:srgbClr val="800080"/>
                </a:solidFill>
              </a:rPr>
              <a:t>Poetic</a:t>
            </a:r>
            <a:endParaRPr lang="en-US" b="1" dirty="0">
              <a:solidFill>
                <a:srgbClr val="333333"/>
              </a:solidFill>
            </a:endParaRPr>
          </a:p>
        </p:txBody>
      </p:sp>
      <p:sp>
        <p:nvSpPr>
          <p:cNvPr id="12295" name="Text Box 7"/>
          <p:cNvSpPr txBox="1">
            <a:spLocks noChangeArrowheads="1"/>
          </p:cNvSpPr>
          <p:nvPr/>
        </p:nvSpPr>
        <p:spPr bwMode="auto">
          <a:xfrm>
            <a:off x="0" y="228600"/>
            <a:ext cx="9144000" cy="457200"/>
          </a:xfrm>
          <a:prstGeom prst="rect">
            <a:avLst/>
          </a:prstGeom>
          <a:noFill/>
          <a:ln w="9525">
            <a:noFill/>
            <a:miter lim="800000"/>
            <a:headEnd/>
            <a:tailEnd/>
          </a:ln>
          <a:effectLst/>
        </p:spPr>
        <p:txBody>
          <a:bodyPr>
            <a:spAutoFit/>
          </a:bodyPr>
          <a:lstStyle/>
          <a:p>
            <a:pPr algn="ctr">
              <a:spcBef>
                <a:spcPct val="50000"/>
              </a:spcBef>
            </a:pPr>
            <a:r>
              <a:rPr lang="en-US" b="1" u="sng">
                <a:solidFill>
                  <a:srgbClr val="333333"/>
                </a:solidFill>
              </a:rPr>
              <a:t>Poles of Communication</a:t>
            </a:r>
          </a:p>
        </p:txBody>
      </p:sp>
      <p:sp>
        <p:nvSpPr>
          <p:cNvPr id="8" name="TextBox 7"/>
          <p:cNvSpPr txBox="1"/>
          <p:nvPr/>
        </p:nvSpPr>
        <p:spPr>
          <a:xfrm>
            <a:off x="304800" y="4419600"/>
            <a:ext cx="8382000" cy="1938992"/>
          </a:xfrm>
          <a:prstGeom prst="rect">
            <a:avLst/>
          </a:prstGeom>
          <a:noFill/>
        </p:spPr>
        <p:txBody>
          <a:bodyPr wrap="square" rtlCol="0">
            <a:spAutoFit/>
          </a:bodyPr>
          <a:lstStyle/>
          <a:p>
            <a:r>
              <a:rPr lang="en-US" b="1" dirty="0" smtClean="0">
                <a:solidFill>
                  <a:srgbClr val="333333"/>
                </a:solidFill>
              </a:rPr>
              <a:t>“Modern” readers tend to want to limit truth and meaning to scientific referential statements.  What about: </a:t>
            </a:r>
            <a:r>
              <a:rPr lang="en-US" b="1" dirty="0" smtClean="0">
                <a:solidFill>
                  <a:srgbClr val="3333CC"/>
                </a:solidFill>
              </a:rPr>
              <a:t>“If your eye causes you to sin, pluck it out?”</a:t>
            </a:r>
            <a:r>
              <a:rPr lang="en-US" b="1" dirty="0" smtClean="0">
                <a:solidFill>
                  <a:srgbClr val="333333"/>
                </a:solidFill>
              </a:rPr>
              <a:t>  Is that referential?  Does it have meaning?  What poles are emphasized?  What is its function?</a:t>
            </a:r>
            <a:endParaRPr lang="en-US" b="1" dirty="0">
              <a:solidFill>
                <a:srgbClr val="333333"/>
              </a:solidFill>
            </a:endParaRPr>
          </a:p>
        </p:txBody>
      </p:sp>
    </p:spTree>
    <p:extLst>
      <p:ext uri="{BB962C8B-B14F-4D97-AF65-F5344CB8AC3E}">
        <p14:creationId xmlns:p14="http://schemas.microsoft.com/office/powerpoint/2010/main" val="155876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P spid="12292" grpId="0" autoUpdateAnimBg="0"/>
      <p:bldP spid="12293" grpId="0" autoUpdateAnimBg="0"/>
      <p:bldP spid="1229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066800"/>
            <a:ext cx="7467600" cy="3416320"/>
          </a:xfrm>
          <a:prstGeom prst="rect">
            <a:avLst/>
          </a:prstGeom>
          <a:noFill/>
        </p:spPr>
        <p:txBody>
          <a:bodyPr wrap="square" rtlCol="0">
            <a:spAutoFit/>
          </a:bodyPr>
          <a:lstStyle/>
          <a:p>
            <a:pPr>
              <a:buFont typeface="Arial" pitchFamily="34" charset="0"/>
              <a:buChar char="•"/>
            </a:pPr>
            <a:r>
              <a:rPr lang="en-US" b="1" dirty="0" smtClean="0">
                <a:solidFill>
                  <a:srgbClr val="3333CC"/>
                </a:solidFill>
              </a:rPr>
              <a:t>Biblical teaching will be logically consistent!</a:t>
            </a:r>
          </a:p>
          <a:p>
            <a:endParaRPr lang="en-US" b="1" dirty="0" smtClean="0">
              <a:solidFill>
                <a:srgbClr val="333333"/>
              </a:solidFill>
            </a:endParaRPr>
          </a:p>
          <a:p>
            <a:r>
              <a:rPr lang="en-US" b="1" dirty="0" smtClean="0">
                <a:solidFill>
                  <a:srgbClr val="C00000"/>
                </a:solidFill>
              </a:rPr>
              <a:t>Yes, but, consistent to the </a:t>
            </a:r>
            <a:r>
              <a:rPr lang="en-US" b="1" u="sng" dirty="0" smtClean="0">
                <a:solidFill>
                  <a:srgbClr val="C00000"/>
                </a:solidFill>
              </a:rPr>
              <a:t>purposes</a:t>
            </a:r>
            <a:r>
              <a:rPr lang="en-US" b="1" dirty="0" smtClean="0">
                <a:solidFill>
                  <a:srgbClr val="C00000"/>
                </a:solidFill>
              </a:rPr>
              <a:t> of the Scripture!</a:t>
            </a:r>
          </a:p>
          <a:p>
            <a:r>
              <a:rPr lang="en-US" b="1" dirty="0" smtClean="0">
                <a:solidFill>
                  <a:srgbClr val="333333"/>
                </a:solidFill>
              </a:rPr>
              <a:t>Proverbs 26:4,5:</a:t>
            </a:r>
          </a:p>
          <a:p>
            <a:pPr lvl="1"/>
            <a:r>
              <a:rPr lang="en-US" b="1" dirty="0" smtClean="0">
                <a:solidFill>
                  <a:srgbClr val="333333"/>
                </a:solidFill>
              </a:rPr>
              <a:t>4) Do not answer a fool according to his folly, or you will be like him yourself.</a:t>
            </a:r>
          </a:p>
          <a:p>
            <a:pPr lvl="1"/>
            <a:r>
              <a:rPr lang="en-US" b="1" dirty="0" smtClean="0">
                <a:solidFill>
                  <a:srgbClr val="333333"/>
                </a:solidFill>
              </a:rPr>
              <a:t>5) Answer a fool according to his folly, or he will be wise in his own eyes.</a:t>
            </a:r>
          </a:p>
          <a:p>
            <a:endParaRPr lang="en-US" b="1" dirty="0">
              <a:solidFill>
                <a:srgbClr val="333333"/>
              </a:solidFill>
            </a:endParaRPr>
          </a:p>
        </p:txBody>
      </p:sp>
      <p:pic>
        <p:nvPicPr>
          <p:cNvPr id="52226" name="Picture 2" descr="C:\Documents and Settings\DukeRK\Local Settings\Temporary Internet Files\Content.IE5\EJ83UVKJ\MCj04099070000[1].wmf"/>
          <p:cNvPicPr>
            <a:picLocks noChangeAspect="1" noChangeArrowheads="1"/>
          </p:cNvPicPr>
          <p:nvPr/>
        </p:nvPicPr>
        <p:blipFill>
          <a:blip r:embed="rId3"/>
          <a:srcRect/>
          <a:stretch>
            <a:fillRect/>
          </a:stretch>
        </p:blipFill>
        <p:spPr bwMode="auto">
          <a:xfrm>
            <a:off x="1447800" y="4572000"/>
            <a:ext cx="1841500" cy="1771650"/>
          </a:xfrm>
          <a:prstGeom prst="rect">
            <a:avLst/>
          </a:prstGeom>
          <a:noFill/>
        </p:spPr>
      </p:pic>
      <p:pic>
        <p:nvPicPr>
          <p:cNvPr id="52227" name="Picture 3"/>
          <p:cNvPicPr>
            <a:picLocks noChangeAspect="1" noChangeArrowheads="1"/>
          </p:cNvPicPr>
          <p:nvPr/>
        </p:nvPicPr>
        <p:blipFill>
          <a:blip r:embed="rId4"/>
          <a:srcRect/>
          <a:stretch>
            <a:fillRect/>
          </a:stretch>
        </p:blipFill>
        <p:spPr bwMode="auto">
          <a:xfrm>
            <a:off x="4953000" y="4572000"/>
            <a:ext cx="2133600" cy="1604093"/>
          </a:xfrm>
          <a:prstGeom prst="rect">
            <a:avLst/>
          </a:prstGeom>
          <a:noFill/>
          <a:ln w="9525">
            <a:noFill/>
            <a:miter lim="800000"/>
            <a:headEnd/>
            <a:tailEnd/>
          </a:ln>
          <a:effectLst/>
        </p:spPr>
      </p:pic>
      <p:sp>
        <p:nvSpPr>
          <p:cNvPr id="5" name="TextBox 4"/>
          <p:cNvSpPr txBox="1"/>
          <p:nvPr/>
        </p:nvSpPr>
        <p:spPr>
          <a:xfrm>
            <a:off x="457200" y="228600"/>
            <a:ext cx="8229600" cy="461665"/>
          </a:xfrm>
          <a:prstGeom prst="rect">
            <a:avLst/>
          </a:prstGeom>
          <a:noFill/>
        </p:spPr>
        <p:txBody>
          <a:bodyPr wrap="square" rtlCol="0">
            <a:spAutoFit/>
          </a:bodyPr>
          <a:lstStyle/>
          <a:p>
            <a:pPr algn="ctr"/>
            <a:r>
              <a:rPr lang="en-US" b="1" dirty="0" smtClean="0">
                <a:solidFill>
                  <a:srgbClr val="333333"/>
                </a:solidFill>
              </a:rPr>
              <a:t>POSSIBLE</a:t>
            </a:r>
            <a:r>
              <a:rPr lang="en-US" b="1" dirty="0" smtClean="0">
                <a:solidFill>
                  <a:srgbClr val="3333CC"/>
                </a:solidFill>
              </a:rPr>
              <a:t> “MODERN”</a:t>
            </a:r>
            <a:r>
              <a:rPr lang="en-US" b="1" dirty="0" smtClean="0">
                <a:solidFill>
                  <a:srgbClr val="333333"/>
                </a:solidFill>
              </a:rPr>
              <a:t> ASSUMPTION</a:t>
            </a:r>
          </a:p>
        </p:txBody>
      </p:sp>
    </p:spTree>
    <p:extLst>
      <p:ext uri="{BB962C8B-B14F-4D97-AF65-F5344CB8AC3E}">
        <p14:creationId xmlns:p14="http://schemas.microsoft.com/office/powerpoint/2010/main" val="1162240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295400"/>
            <a:ext cx="6781800" cy="3046988"/>
          </a:xfrm>
          <a:prstGeom prst="rect">
            <a:avLst/>
          </a:prstGeom>
          <a:noFill/>
        </p:spPr>
        <p:txBody>
          <a:bodyPr wrap="square" rtlCol="0">
            <a:spAutoFit/>
          </a:bodyPr>
          <a:lstStyle/>
          <a:p>
            <a:pPr>
              <a:buFont typeface="Arial" pitchFamily="34" charset="0"/>
              <a:buChar char="•"/>
            </a:pPr>
            <a:r>
              <a:rPr lang="en-US" b="1" dirty="0" smtClean="0">
                <a:solidFill>
                  <a:srgbClr val="3333CC"/>
                </a:solidFill>
              </a:rPr>
              <a:t>All biblical narratives/stories must be historically accurate in all aspects to be true!</a:t>
            </a:r>
          </a:p>
          <a:p>
            <a:endParaRPr lang="en-US" b="1" dirty="0" smtClean="0">
              <a:solidFill>
                <a:srgbClr val="333333"/>
              </a:solidFill>
            </a:endParaRPr>
          </a:p>
          <a:p>
            <a:r>
              <a:rPr lang="en-US" b="1" dirty="0" smtClean="0">
                <a:solidFill>
                  <a:srgbClr val="C00000"/>
                </a:solidFill>
              </a:rPr>
              <a:t>Why?  Even our culture does not make an absolute separation between history and fiction.  We have a range of literature with “blends”:  fables, parables, legends, tall tales, dramatic enactments, historical fiction, fictional history.</a:t>
            </a:r>
            <a:endParaRPr lang="en-US" b="1" dirty="0">
              <a:solidFill>
                <a:srgbClr val="C00000"/>
              </a:solidFill>
            </a:endParaRPr>
          </a:p>
        </p:txBody>
      </p:sp>
      <p:pic>
        <p:nvPicPr>
          <p:cNvPr id="55298" name="Picture 2" descr="C:\Documents and Settings\DukeRK\Local Settings\Temporary Internet Files\Content.IE5\CPAJ8HQJ\MCBD19975_0000[1].wmf"/>
          <p:cNvPicPr>
            <a:picLocks noChangeAspect="1" noChangeArrowheads="1"/>
          </p:cNvPicPr>
          <p:nvPr/>
        </p:nvPicPr>
        <p:blipFill>
          <a:blip r:embed="rId3"/>
          <a:srcRect/>
          <a:stretch>
            <a:fillRect/>
          </a:stretch>
        </p:blipFill>
        <p:spPr bwMode="auto">
          <a:xfrm>
            <a:off x="2743200" y="4495800"/>
            <a:ext cx="1960075" cy="2174341"/>
          </a:xfrm>
          <a:prstGeom prst="rect">
            <a:avLst/>
          </a:prstGeom>
          <a:noFill/>
        </p:spPr>
      </p:pic>
      <p:pic>
        <p:nvPicPr>
          <p:cNvPr id="55299" name="Picture 3" descr="C:\Documents and Settings\DukeRK\Local Settings\Temporary Internet Files\Content.IE5\KDINOTYV\MCj03607920000[1].wmf"/>
          <p:cNvPicPr>
            <a:picLocks noChangeAspect="1" noChangeArrowheads="1"/>
          </p:cNvPicPr>
          <p:nvPr/>
        </p:nvPicPr>
        <p:blipFill>
          <a:blip r:embed="rId4"/>
          <a:srcRect/>
          <a:stretch>
            <a:fillRect/>
          </a:stretch>
        </p:blipFill>
        <p:spPr bwMode="auto">
          <a:xfrm>
            <a:off x="6659880" y="4342388"/>
            <a:ext cx="1417320" cy="1831543"/>
          </a:xfrm>
          <a:prstGeom prst="rect">
            <a:avLst/>
          </a:prstGeom>
          <a:noFill/>
        </p:spPr>
      </p:pic>
      <p:sp>
        <p:nvSpPr>
          <p:cNvPr id="5" name="TextBox 4"/>
          <p:cNvSpPr txBox="1"/>
          <p:nvPr/>
        </p:nvSpPr>
        <p:spPr>
          <a:xfrm>
            <a:off x="762000" y="228600"/>
            <a:ext cx="7315200" cy="461665"/>
          </a:xfrm>
          <a:prstGeom prst="rect">
            <a:avLst/>
          </a:prstGeom>
          <a:noFill/>
        </p:spPr>
        <p:txBody>
          <a:bodyPr wrap="square" rtlCol="0">
            <a:spAutoFit/>
          </a:bodyPr>
          <a:lstStyle/>
          <a:p>
            <a:pPr algn="ctr"/>
            <a:r>
              <a:rPr lang="en-US" b="1" dirty="0" smtClean="0">
                <a:solidFill>
                  <a:srgbClr val="333333"/>
                </a:solidFill>
              </a:rPr>
              <a:t>POSSIBLE</a:t>
            </a:r>
            <a:r>
              <a:rPr lang="en-US" b="1" dirty="0" smtClean="0">
                <a:solidFill>
                  <a:srgbClr val="3333CC"/>
                </a:solidFill>
              </a:rPr>
              <a:t> “MODERN”</a:t>
            </a:r>
            <a:r>
              <a:rPr lang="en-US" b="1" dirty="0" smtClean="0">
                <a:solidFill>
                  <a:srgbClr val="333333"/>
                </a:solidFill>
              </a:rPr>
              <a:t> ASSUMPTION</a:t>
            </a:r>
          </a:p>
        </p:txBody>
      </p:sp>
    </p:spTree>
    <p:extLst>
      <p:ext uri="{BB962C8B-B14F-4D97-AF65-F5344CB8AC3E}">
        <p14:creationId xmlns:p14="http://schemas.microsoft.com/office/powerpoint/2010/main" val="1674447048"/>
      </p:ext>
    </p:extLst>
  </p:cSld>
  <p:clrMapOvr>
    <a:masterClrMapping/>
  </p:clrMapOvr>
</p:sld>
</file>

<file path=ppt/theme/theme1.xml><?xml version="1.0" encoding="utf-8"?>
<a:theme xmlns:a="http://schemas.openxmlformats.org/drawingml/2006/main" name="NTUnit1Day1">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erene">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1_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erene">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1_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NTUnit1Day1</Template>
  <TotalTime>23</TotalTime>
  <Words>1203</Words>
  <Application>Microsoft Office PowerPoint</Application>
  <PresentationFormat>On-screen Show (4:3)</PresentationFormat>
  <Paragraphs>62</Paragraphs>
  <Slides>9</Slides>
  <Notes>9</Notes>
  <HiddenSlides>0</HiddenSlides>
  <MMClips>0</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NTUnit1Day1</vt:lpstr>
      <vt:lpstr>1_Serene</vt:lpstr>
      <vt:lpstr>2_Serene</vt:lpstr>
      <vt:lpstr>COS 421 The Reliability of the Bible and Modern Assumptions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Appalachian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 421 The Reliability of the Bible and Modern Assumptions</dc:title>
  <dc:creator>Rodney K. Duke</dc:creator>
  <cp:lastModifiedBy>Rodney K. Duke</cp:lastModifiedBy>
  <cp:revision>5</cp:revision>
  <cp:lastPrinted>2000-08-16T23:03:28Z</cp:lastPrinted>
  <dcterms:created xsi:type="dcterms:W3CDTF">2015-05-14T13:04:52Z</dcterms:created>
  <dcterms:modified xsi:type="dcterms:W3CDTF">2017-05-12T18:28:55Z</dcterms:modified>
</cp:coreProperties>
</file>