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3" r:id="rId4"/>
    <p:sldId id="277" r:id="rId5"/>
    <p:sldId id="2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ECA93-0A92-4748-A457-0AD84C38B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2526A-A6A5-4AC0-AF02-67F2F66D4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F3998-5495-402C-AA6B-8E863DEC5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8FDF-3D89-4595-9540-2F90D18BB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F161C-49A9-4347-9FBF-97179F77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6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86DB-6016-4D37-A19F-15C6C078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13C62-CF0B-4C88-863F-059D297B1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25D46-C98D-4900-856D-7A80C8A37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DB1B4-7F9E-4CC1-82E1-D0B97414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FF921-3C3D-4FE5-A86A-073588A3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9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B51185-1F51-44F3-8586-BB550785E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E2D53-7AEA-4724-82FE-35A2164B7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3F84A-27CE-4AED-9FAB-C13E69A8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3CBB1-76DD-43F5-B2EF-AA88A39AE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D012A-0733-4418-B366-644F1D3B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6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67EB-6DAE-44A6-9F24-713D36DD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42C9A-51B0-463D-AE04-4C64C2242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45160-A592-457C-AE6E-D4F47759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3AA3E-D6B5-409B-9F05-5392CB2F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963C6-4D19-41C7-B2E5-EFD4251B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40607-FB40-4604-8FE5-CC7788320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F6A00-8ADE-40D1-8C97-02D3898EC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E547D-8559-4630-8CBD-51DEF059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27C87-4714-495D-BB87-BF928392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1CE96-6050-45F7-815F-5FD7A6CD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5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334A-8B90-4254-A7D6-45676CD3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DE798-1F34-46A8-8078-D328C7F73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98FB7-A863-495B-89FD-1E90F97E3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DEB75-71B2-44BF-B8F0-3068B8978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34EF9-E309-40FC-9E91-3C59EC96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BA774-DB2A-4CF3-922C-D0FE77584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2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0A9D-205A-4C2F-BF9A-9D36E99F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154A8-8145-4ED2-B704-5FC0A749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0E38E-2023-4868-B516-F849561A3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DA1B41-A659-4129-BE9E-A2844A2C2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433C0-620C-4C84-8047-D6438D5B6F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1FA89-209C-40E4-8EB2-E3AB604D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CEF36-B5D0-498C-A2A2-3CE9D1A0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18ADE-75C3-4890-BD71-3D0E134B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B3F6-4CD9-4E57-8DD0-5B37BA284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AFF684-1B42-4004-9061-FC0E0CCB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C0840-9FDE-42F0-9798-12D32D70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AA1E1-F15A-4570-8E5B-9BD932F7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66CDE2-987E-4060-B815-E2286EC1D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00FEFC-FE5F-40CD-9DE6-6C6EA102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2447F6-BC2F-4F84-B2BA-8B3F01B1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6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BEDBC-F70B-4F99-AEF5-EB157B6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412B4-E1DC-4B3D-BC52-13C57AD46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70729-66B2-418F-9CA6-7BC3C4695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C4073-902D-4FA9-9710-520E9F68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4B910-1124-4B0A-A8A5-7CCC16FA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261CB-9672-4D6C-9B2A-D857B5204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8A78E-C43A-420D-9C50-86352E48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4608FB-7E94-49A7-BFC0-3772892A2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7E1F1-BEF8-4759-BA28-66BBC4234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A0B1C-4A5B-4E2C-93D1-BCB0D71A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B34FA-5A9F-4816-B19B-5712DDAA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52464-2658-49CE-94B4-212B62D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C12E43-B033-43D0-A4E0-6FB441CD4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B1C7-E6FA-4C4A-9D14-33AB6B0FB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B11AE-E4FB-428B-A6B0-98E53347B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D5E1-CD81-467C-A9E9-206572777970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AC309-1C59-4349-8F55-A61DEDB51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DA941-DB62-4285-AC57-E4B2BD698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4F005-DA1A-47FF-A1B5-F83856592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0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4485E0-DA45-4814-AC9E-3CD715BD4BE2}"/>
              </a:ext>
            </a:extLst>
          </p:cNvPr>
          <p:cNvSpPr txBox="1"/>
          <p:nvPr/>
        </p:nvSpPr>
        <p:spPr>
          <a:xfrm>
            <a:off x="1651000" y="16637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/>
              <a:t>Kamin</a:t>
            </a:r>
            <a:r>
              <a:rPr lang="en-US" sz="5400" dirty="0"/>
              <a:t> Blocking Experiment</a:t>
            </a:r>
          </a:p>
        </p:txBody>
      </p:sp>
    </p:spTree>
    <p:extLst>
      <p:ext uri="{BB962C8B-B14F-4D97-AF65-F5344CB8AC3E}">
        <p14:creationId xmlns:p14="http://schemas.microsoft.com/office/powerpoint/2010/main" val="27175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A90F042-C498-422D-B0FB-91DDE69AD97F}"/>
                  </a:ext>
                </a:extLst>
              </p:cNvPr>
              <p:cNvSpPr txBox="1"/>
              <p:nvPr/>
            </p:nvSpPr>
            <p:spPr>
              <a:xfrm>
                <a:off x="984738" y="3378195"/>
                <a:ext cx="10234247" cy="317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𝑝𝑟𝑒𝐶𝑆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10+0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/>
              </a:p>
              <a:p>
                <a:pPr algn="ctr"/>
                <a:endParaRPr lang="en-US" dirty="0"/>
              </a:p>
              <a:p>
                <a:endParaRPr lang="en-US" dirty="0"/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𝐶𝑆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𝑝𝑟𝑒𝐶𝑆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𝐶𝑆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10+10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=0.50</m:t>
                      </m:r>
                    </m:oMath>
                  </m:oMathPara>
                </a14:m>
                <a:endParaRPr lang="en-US" sz="2400" b="0" dirty="0"/>
              </a:p>
              <a:p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A90F042-C498-422D-B0FB-91DDE69AD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738" y="3378195"/>
                <a:ext cx="10234247" cy="31742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18F184F-AFE9-4744-89D8-79AEB9469855}"/>
              </a:ext>
            </a:extLst>
          </p:cNvPr>
          <p:cNvSpPr txBox="1"/>
          <p:nvPr/>
        </p:nvSpPr>
        <p:spPr>
          <a:xfrm>
            <a:off x="973015" y="703389"/>
            <a:ext cx="1024596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Suppression Ratio</a:t>
            </a:r>
          </a:p>
          <a:p>
            <a:endParaRPr lang="en-US" sz="2800" i="1" dirty="0"/>
          </a:p>
          <a:p>
            <a:r>
              <a:rPr lang="en-US" sz="2800" i="1" dirty="0"/>
              <a:t>CS</a:t>
            </a:r>
            <a:r>
              <a:rPr lang="en-US" sz="2800" dirty="0"/>
              <a:t> = Number of responses during CS.</a:t>
            </a:r>
          </a:p>
          <a:p>
            <a:endParaRPr lang="en-US" sz="2800" dirty="0"/>
          </a:p>
          <a:p>
            <a:r>
              <a:rPr lang="en-US" sz="2800" i="1" dirty="0" err="1"/>
              <a:t>preCS</a:t>
            </a:r>
            <a:r>
              <a:rPr lang="en-US" sz="2800" dirty="0"/>
              <a:t> = Number of responses in equal time period before </a:t>
            </a:r>
            <a:r>
              <a:rPr lang="en-US" sz="2800" i="1" dirty="0"/>
              <a:t>CS</a:t>
            </a:r>
            <a:r>
              <a:rPr lang="en-US" sz="2800" dirty="0"/>
              <a:t>.</a:t>
            </a:r>
            <a:endParaRPr lang="en-US" sz="2800" i="1" dirty="0"/>
          </a:p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3237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DDB4FC-E468-4133-8D1F-36607950D4BB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368284"/>
          <a:ext cx="8128000" cy="206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8058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12819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3478156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720198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384761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Phase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Suppression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5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3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44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329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L+N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838207-12BD-40BB-9F58-89E7210B93CF}"/>
              </a:ext>
            </a:extLst>
          </p:cNvPr>
          <p:cNvSpPr txBox="1"/>
          <p:nvPr/>
        </p:nvSpPr>
        <p:spPr>
          <a:xfrm>
            <a:off x="2088931" y="780393"/>
            <a:ext cx="797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Kamin</a:t>
            </a:r>
            <a:r>
              <a:rPr lang="en-US" sz="3200" dirty="0"/>
              <a:t> Experiment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CB21BB-FFDF-4330-9867-C329C8D7B4E8}"/>
              </a:ext>
            </a:extLst>
          </p:cNvPr>
          <p:cNvSpPr txBox="1"/>
          <p:nvPr/>
        </p:nvSpPr>
        <p:spPr>
          <a:xfrm>
            <a:off x="2032000" y="1615966"/>
            <a:ext cx="8128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Blocking Effect:</a:t>
            </a:r>
          </a:p>
          <a:p>
            <a:pPr algn="ctr"/>
            <a:endParaRPr lang="en-US" sz="2000" dirty="0"/>
          </a:p>
          <a:p>
            <a:pPr algn="ctr"/>
            <a:r>
              <a:rPr lang="en-US" dirty="0"/>
              <a:t>Prior conditioning of </a:t>
            </a:r>
            <a:r>
              <a:rPr lang="en-US"/>
              <a:t>one CS </a:t>
            </a:r>
            <a:r>
              <a:rPr lang="en-US" dirty="0"/>
              <a:t>will block later 2</a:t>
            </a:r>
            <a:r>
              <a:rPr lang="en-US" baseline="30000" dirty="0"/>
              <a:t>nd</a:t>
            </a:r>
            <a:r>
              <a:rPr lang="en-US" dirty="0"/>
              <a:t> Stimulus becoming effective CS</a:t>
            </a:r>
          </a:p>
        </p:txBody>
      </p:sp>
    </p:spTree>
    <p:extLst>
      <p:ext uri="{BB962C8B-B14F-4D97-AF65-F5344CB8AC3E}">
        <p14:creationId xmlns:p14="http://schemas.microsoft.com/office/powerpoint/2010/main" val="309522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2C74AF-0E9E-49C9-AE10-BC76D4936DCA}"/>
              </a:ext>
            </a:extLst>
          </p:cNvPr>
          <p:cNvSpPr txBox="1"/>
          <p:nvPr/>
        </p:nvSpPr>
        <p:spPr>
          <a:xfrm>
            <a:off x="1862666" y="801511"/>
            <a:ext cx="8748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Why Does Blocking Occur?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C31DC8-0D9D-4765-8640-2B3617FCF755}"/>
              </a:ext>
            </a:extLst>
          </p:cNvPr>
          <p:cNvSpPr txBox="1"/>
          <p:nvPr/>
        </p:nvSpPr>
        <p:spPr>
          <a:xfrm>
            <a:off x="1365956" y="1794933"/>
            <a:ext cx="949395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Subject is not “paying attention” to Light Because Noise Predicts Shock.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Predicted Shock is not same as Unpredicted Shock.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What makes Shock a good UCS in Phase I?  -- Not Predicted.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 What makes a stimulus a good UCS? It is a Surprise!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Surprise = Violation of Expectancy.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Events happening and Events NOT happening can be Surprises.</a:t>
            </a:r>
          </a:p>
        </p:txBody>
      </p:sp>
    </p:spTree>
    <p:extLst>
      <p:ext uri="{BB962C8B-B14F-4D97-AF65-F5344CB8AC3E}">
        <p14:creationId xmlns:p14="http://schemas.microsoft.com/office/powerpoint/2010/main" val="112466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882C4D-43E9-41D5-8C23-033E9F69143D}"/>
              </a:ext>
            </a:extLst>
          </p:cNvPr>
          <p:cNvSpPr txBox="1"/>
          <p:nvPr/>
        </p:nvSpPr>
        <p:spPr>
          <a:xfrm>
            <a:off x="1016000" y="824089"/>
            <a:ext cx="10092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What is Classical Conditioning?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15947-EFB0-48AF-8F43-31B2415D443B}"/>
              </a:ext>
            </a:extLst>
          </p:cNvPr>
          <p:cNvSpPr txBox="1"/>
          <p:nvPr/>
        </p:nvSpPr>
        <p:spPr>
          <a:xfrm>
            <a:off x="1275644" y="1636887"/>
            <a:ext cx="97310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A surprising event happens.  This event becomes the UCS.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Subject begins to look for predictors of the surprise.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Predictors are the CSs.  Better predictor = Stronger CS.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Conditioning is the process of prediction of upcoming events.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Once Prediction is Successful then no more conditioning will occur.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There is only a fixed amount of conditioning in a specific situation.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You need to introduce a new surprise to start new conditioning.</a:t>
            </a:r>
          </a:p>
        </p:txBody>
      </p:sp>
    </p:spTree>
    <p:extLst>
      <p:ext uri="{BB962C8B-B14F-4D97-AF65-F5344CB8AC3E}">
        <p14:creationId xmlns:p14="http://schemas.microsoft.com/office/powerpoint/2010/main" val="250909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246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Steele, Kenneth M.</dc:creator>
  <cp:lastModifiedBy>Steele, Kenneth M.</cp:lastModifiedBy>
  <cp:revision>22</cp:revision>
  <dcterms:created xsi:type="dcterms:W3CDTF">2020-09-10T16:13:34Z</dcterms:created>
  <dcterms:modified xsi:type="dcterms:W3CDTF">2021-02-14T17:30:21Z</dcterms:modified>
</cp:coreProperties>
</file>