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76" r:id="rId4"/>
    <p:sldId id="280" r:id="rId5"/>
    <p:sldId id="28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7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A6EB9-91A7-44CE-9FB7-ED69188237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520C5F-C414-49C8-80EE-5D82F93B59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FDE10-2784-413F-A192-7E37DB1D5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20F9-D921-40CE-A579-72B95DF3E76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9D156-F241-4A68-B7A8-C77F1A902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18996-56F8-4A8C-A04E-5C0F48205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D5F1-38B2-482E-B95D-18564A5D5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29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C8C7A-20EF-4886-AE42-DB835BF79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BF7E1A-E8A4-4B22-8EF3-9130826E3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33A2C9-22A4-4F31-BAD2-24BCF5E68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20F9-D921-40CE-A579-72B95DF3E76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D4294-8219-4181-AA2F-50AB8793B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D7F98-70B0-4902-B1CB-06EB7EC73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D5F1-38B2-482E-B95D-18564A5D5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792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250BFB-D793-4F5D-BA61-448A6484C6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717B4F-493A-4D6C-A8B5-762EE3B4D7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C416D-E6B3-4C6D-A8D2-D926AA6C1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20F9-D921-40CE-A579-72B95DF3E76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990D5-3918-451A-AC3F-EBF9E83DC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FAB1B-7D9F-41AC-A0E7-8E6C5F96E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D5F1-38B2-482E-B95D-18564A5D5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423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D264F-C326-497B-A32F-15F218C4B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0F848-12CF-4CAD-9389-16A952554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9807B-9C0A-4992-866A-9B3A55019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20F9-D921-40CE-A579-72B95DF3E76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B70345-DA7D-4789-A156-651E66DC8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31746-9F82-4341-BC47-7A0B8E30E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D5F1-38B2-482E-B95D-18564A5D5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29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47245-E038-4AF9-80A8-6B6A9051B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FD1819-906E-42BC-859E-65DF048D9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7FA27-FEB0-41E5-83DF-5034FBCDF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20F9-D921-40CE-A579-72B95DF3E76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AA0F20-F557-45EF-9111-219099423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D1F3D-12D5-4981-B048-C2EA07DAC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D5F1-38B2-482E-B95D-18564A5D5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51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22138-70A6-49EE-B1DA-5AE1A1742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99B02-13D8-406A-B108-B8B3B498CC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B08533-42E2-48EF-9143-ED5A0087E6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654C1B-89D7-46AF-80F8-C61F160BA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20F9-D921-40CE-A579-72B95DF3E76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61CDB4-C650-46ED-9C48-7232DAE0C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076978-5904-498A-8981-1804D4F3F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D5F1-38B2-482E-B95D-18564A5D5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4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526B5-70F8-430D-AEA2-9AB9065B9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8CB017-C6DD-4321-9892-D7578C8F2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6224D0-6C32-4B1A-A671-CA86C0A6C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34F5DE-B326-47C9-A9D6-F3CCA01B98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97A903-290E-46C4-90B5-290811D051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7EE41B-2639-4235-8E23-C7A744EAD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20F9-D921-40CE-A579-72B95DF3E76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0FB602-E239-4AC3-9709-804B0952D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409CC5-29D6-4786-B886-4B2AAD21B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D5F1-38B2-482E-B95D-18564A5D5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73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4AE273-493D-4F3B-BCB5-BDAA9109E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EE1AD1-7384-4B39-B12E-B1B65A038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20F9-D921-40CE-A579-72B95DF3E76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987E1A-7836-410D-AFF2-9C5A79580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8E90BB-76FA-4F22-BCCB-5521D5558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D5F1-38B2-482E-B95D-18564A5D5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03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354D4D-3E41-4E52-86BC-5DF644AC1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20F9-D921-40CE-A579-72B95DF3E76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80BB4A-B2F8-449A-8B4A-68FF669A4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3F81A0-F254-4DB7-BF0D-C24FB1AE7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D5F1-38B2-482E-B95D-18564A5D5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1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34640-6240-4E59-A17E-212D8DC7D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D9355-C4C7-4620-B976-95C24B3D1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D93B0C-E574-4C52-B93A-BD2F770746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A85816-01F2-4ED7-B2C3-C7E70900F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20F9-D921-40CE-A579-72B95DF3E76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9B1B1-9C1D-4E45-A678-EC32F6C61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82EACA-E985-4DD6-9FAC-DE7D0B767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D5F1-38B2-482E-B95D-18564A5D5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53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8F2D4-C42F-4F40-A492-18A93C64E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A18DE3-F296-4DB7-9B85-FCD94E93BA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0F90C1-9C10-4006-8972-47A92836DA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D863D2-1747-4E9F-810D-57E64F223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920F9-D921-40CE-A579-72B95DF3E76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A1CC39-5F29-455D-AA0D-56837FE99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7C6B66-CB4E-419A-9AF1-BA6A9A6D2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4D5F1-38B2-482E-B95D-18564A5D5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125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AD8FE9-6B4B-4685-9BA1-E1C315F3C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FDA7C-60A3-492F-9287-D9875A500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3216E3-CB5A-4EFA-ADBC-EAF8C9358E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920F9-D921-40CE-A579-72B95DF3E76D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1826C-808F-4B4D-8570-674814F25E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B3672-A80A-44F2-B596-24CC063125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4D5F1-38B2-482E-B95D-18564A5D5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72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68CCD40-E944-4B50-9071-6B425B15F050}"/>
              </a:ext>
            </a:extLst>
          </p:cNvPr>
          <p:cNvSpPr txBox="1"/>
          <p:nvPr/>
        </p:nvSpPr>
        <p:spPr>
          <a:xfrm>
            <a:off x="1597446" y="793214"/>
            <a:ext cx="912196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Paul </a:t>
            </a:r>
            <a:r>
              <a:rPr lang="en-US" sz="4000" dirty="0" err="1"/>
              <a:t>Meehl</a:t>
            </a:r>
            <a:r>
              <a:rPr lang="en-US" sz="4000" dirty="0"/>
              <a:t> &amp; Trans-</a:t>
            </a:r>
            <a:r>
              <a:rPr lang="en-US" sz="4000" dirty="0" err="1"/>
              <a:t>situationality</a:t>
            </a:r>
            <a:endParaRPr lang="en-US" sz="4000" dirty="0"/>
          </a:p>
          <a:p>
            <a:pPr algn="ctr"/>
            <a:endParaRPr lang="en-US" sz="3200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dirty="0"/>
              <a:t>Hull had an independent predictor of Rewards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/>
              <a:t>Primary Needs produce Drives </a:t>
            </a:r>
            <a:r>
              <a:rPr lang="en-US" sz="2400" dirty="0">
                <a:sym typeface="Wingdings" panose="05000000000000000000" pitchFamily="2" charset="2"/>
              </a:rPr>
              <a:t> Reward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>
                <a:sym typeface="Wingdings" panose="05000000000000000000" pitchFamily="2" charset="2"/>
              </a:rPr>
              <a:t>But Harlow showed that approach did </a:t>
            </a:r>
            <a:r>
              <a:rPr lang="en-US" sz="2400" u="sng" dirty="0">
                <a:sym typeface="Wingdings" panose="05000000000000000000" pitchFamily="2" charset="2"/>
              </a:rPr>
              <a:t>NOT</a:t>
            </a:r>
            <a:r>
              <a:rPr lang="en-US" sz="2400" dirty="0">
                <a:sym typeface="Wingdings" panose="05000000000000000000" pitchFamily="2" charset="2"/>
              </a:rPr>
              <a:t> work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400" dirty="0">
              <a:solidFill>
                <a:schemeClr val="bg2"/>
              </a:solidFill>
              <a:sym typeface="Wingdings" panose="05000000000000000000" pitchFamily="2" charset="2"/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dirty="0">
                <a:sym typeface="Wingdings" panose="05000000000000000000" pitchFamily="2" charset="2"/>
              </a:rPr>
              <a:t>The Law of Effect has become “Circular”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>
                <a:sym typeface="Wingdings" panose="05000000000000000000" pitchFamily="2" charset="2"/>
              </a:rPr>
              <a:t>If you get an effect then it is a reward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>
                <a:sym typeface="Wingdings" panose="05000000000000000000" pitchFamily="2" charset="2"/>
              </a:rPr>
              <a:t>If you don’t get an effect then it is NOT a reward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>
                <a:sym typeface="Wingdings" panose="05000000000000000000" pitchFamily="2" charset="2"/>
              </a:rPr>
              <a:t>There is no </a:t>
            </a:r>
            <a:r>
              <a:rPr lang="en-US" sz="2400" u="sng" dirty="0">
                <a:sym typeface="Wingdings" panose="05000000000000000000" pitchFamily="2" charset="2"/>
              </a:rPr>
              <a:t>independent</a:t>
            </a:r>
            <a:r>
              <a:rPr lang="en-US" sz="2400" dirty="0">
                <a:sym typeface="Wingdings" panose="05000000000000000000" pitchFamily="2" charset="2"/>
              </a:rPr>
              <a:t> predictor of an event being a reward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sz="3200" dirty="0">
              <a:solidFill>
                <a:schemeClr val="bg2"/>
              </a:solidFill>
              <a:sym typeface="Wingdings" panose="05000000000000000000" pitchFamily="2" charset="2"/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200" dirty="0">
                <a:sym typeface="Wingdings" panose="05000000000000000000" pitchFamily="2" charset="2"/>
              </a:rPr>
              <a:t>We need an independent predictor </a:t>
            </a:r>
            <a:endParaRPr lang="en-US" sz="2800" dirty="0">
              <a:sym typeface="Wingdings" panose="05000000000000000000" pitchFamily="2" charset="2"/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8359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4828BA3-9B39-4164-A388-8BBB1B830C57}"/>
              </a:ext>
            </a:extLst>
          </p:cNvPr>
          <p:cNvSpPr txBox="1"/>
          <p:nvPr/>
        </p:nvSpPr>
        <p:spPr>
          <a:xfrm>
            <a:off x="1564391" y="876883"/>
            <a:ext cx="9287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A smart Martian visits Earth and finds a T-maze</a:t>
            </a:r>
          </a:p>
        </p:txBody>
      </p:sp>
      <p:pic>
        <p:nvPicPr>
          <p:cNvPr id="6" name="Picture 5" descr="Diagram&#10;&#10;Description automatically generated">
            <a:extLst>
              <a:ext uri="{FF2B5EF4-FFF2-40B4-BE49-F238E27FC236}">
                <a16:creationId xmlns:a16="http://schemas.microsoft.com/office/drawing/2014/main" id="{1C323AEE-1EA8-47EF-BF06-C97DF93ADB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673" y="1886987"/>
            <a:ext cx="6896305" cy="4571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22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FC4DBBF-D880-4D53-BF90-85B0503F9672}"/>
              </a:ext>
            </a:extLst>
          </p:cNvPr>
          <p:cNvSpPr txBox="1"/>
          <p:nvPr/>
        </p:nvSpPr>
        <p:spPr>
          <a:xfrm>
            <a:off x="1123720" y="451688"/>
            <a:ext cx="1027873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Trans-situational Law of Effect</a:t>
            </a:r>
          </a:p>
          <a:p>
            <a:pPr algn="ctr"/>
            <a:endParaRPr lang="en-US" sz="2800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dirty="0"/>
              <a:t>Two Types of Responses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/>
              <a:t>Controlled by the Law of Effect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u="sng" dirty="0"/>
              <a:t>NOT</a:t>
            </a:r>
            <a:r>
              <a:rPr lang="en-US" sz="2400" dirty="0"/>
              <a:t> controlled by the Law of Effect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400" dirty="0">
              <a:solidFill>
                <a:schemeClr val="bg2"/>
              </a:solidFill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dirty="0"/>
              <a:t>Two Types of Consequences (the event that follows the response)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/>
              <a:t>Events that will work as Reward/Reinforcer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/>
              <a:t>Events that will </a:t>
            </a:r>
            <a:r>
              <a:rPr lang="en-US" sz="2400" u="sng" dirty="0"/>
              <a:t>NOT</a:t>
            </a:r>
            <a:r>
              <a:rPr lang="en-US" sz="2400" dirty="0"/>
              <a:t> work as Reward/Reinforce</a:t>
            </a:r>
            <a:r>
              <a:rPr lang="en-US" sz="2800" dirty="0"/>
              <a:t>r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bg2"/>
              </a:solidFill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dirty="0"/>
              <a:t>Principle of Trans-</a:t>
            </a:r>
            <a:r>
              <a:rPr lang="en-US" sz="2800" dirty="0" err="1"/>
              <a:t>situationality</a:t>
            </a:r>
            <a:r>
              <a:rPr lang="en-US" sz="2800" dirty="0"/>
              <a:t>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/>
              <a:t>Law of Effect works but must know…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400" dirty="0"/>
              <a:t>Type of Response – controlled by Law of Effect?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400" dirty="0"/>
              <a:t>Type of Consequence – is it a Reward?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/>
              <a:t>You can then predict which rewards work with which responses</a:t>
            </a:r>
          </a:p>
        </p:txBody>
      </p:sp>
    </p:spTree>
    <p:extLst>
      <p:ext uri="{BB962C8B-B14F-4D97-AF65-F5344CB8AC3E}">
        <p14:creationId xmlns:p14="http://schemas.microsoft.com/office/powerpoint/2010/main" val="2368720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612612B-2B04-49FC-A4E3-C25B1591A43A}"/>
              </a:ext>
            </a:extLst>
          </p:cNvPr>
          <p:cNvSpPr txBox="1"/>
          <p:nvPr/>
        </p:nvSpPr>
        <p:spPr>
          <a:xfrm>
            <a:off x="1487277" y="815248"/>
            <a:ext cx="947450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/>
              <a:t>Idealized</a:t>
            </a:r>
            <a:r>
              <a:rPr lang="en-US" sz="3200" dirty="0"/>
              <a:t> application of Trans-Situational approach</a:t>
            </a:r>
          </a:p>
          <a:p>
            <a:pPr algn="ctr"/>
            <a:endParaRPr lang="en-US" sz="3600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dirty="0"/>
              <a:t>The Goal is to use a Reward to change a specific Behavior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bg2"/>
              </a:solidFill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dirty="0"/>
              <a:t>Question 1:  Has this behavior been changed in the past by a reward in other situations?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bg2"/>
              </a:solidFill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dirty="0"/>
              <a:t>Question 2:  Is there a verified reward available to be used in this situation?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sz="2800" dirty="0">
              <a:solidFill>
                <a:schemeClr val="bg2"/>
              </a:solidFill>
            </a:endParaRP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dirty="0"/>
              <a:t>The approach generates lists of responses and rewards that can be used trans-situationally. </a:t>
            </a:r>
            <a:r>
              <a:rPr lang="en-US" sz="2800" dirty="0">
                <a:solidFill>
                  <a:schemeClr val="bg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6599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D7EBE4D-40B2-4DB4-B884-4BE2A4696A6C}"/>
              </a:ext>
            </a:extLst>
          </p:cNvPr>
          <p:cNvSpPr txBox="1"/>
          <p:nvPr/>
        </p:nvSpPr>
        <p:spPr>
          <a:xfrm>
            <a:off x="1106311" y="857956"/>
            <a:ext cx="1014871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Meehl’s</a:t>
            </a:r>
            <a:r>
              <a:rPr lang="en-US" sz="3200" dirty="0"/>
              <a:t> Basic Conclusions</a:t>
            </a:r>
          </a:p>
          <a:p>
            <a:pPr algn="ctr"/>
            <a:endParaRPr lang="en-US" sz="2800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dirty="0"/>
              <a:t>Law of Effect works.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sz="2800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dirty="0"/>
              <a:t>There exist certain events that have a “special property” that controls whether a behavior will be repeated.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sz="2800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dirty="0"/>
              <a:t>That “special property” is unidentified at the moment.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US" sz="2800" dirty="0"/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2800" dirty="0"/>
              <a:t>But once we identify an event as having that special property then we can predict the effect of that event in other situations. </a:t>
            </a:r>
          </a:p>
        </p:txBody>
      </p:sp>
    </p:spTree>
    <p:extLst>
      <p:ext uri="{BB962C8B-B14F-4D97-AF65-F5344CB8AC3E}">
        <p14:creationId xmlns:p14="http://schemas.microsoft.com/office/powerpoint/2010/main" val="1593038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299</Words>
  <Application>Microsoft Office PowerPoint</Application>
  <PresentationFormat>Widescreen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Steele, Kenneth M.</dc:creator>
  <cp:lastModifiedBy>Steele, Kenneth M.</cp:lastModifiedBy>
  <cp:revision>38</cp:revision>
  <dcterms:created xsi:type="dcterms:W3CDTF">2022-03-23T20:07:22Z</dcterms:created>
  <dcterms:modified xsi:type="dcterms:W3CDTF">2023-11-03T18:46:42Z</dcterms:modified>
</cp:coreProperties>
</file>