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6" r:id="rId2"/>
  </p:sldMasterIdLst>
  <p:notesMasterIdLst>
    <p:notesMasterId r:id="rId11"/>
  </p:notesMasterIdLst>
  <p:sldIdLst>
    <p:sldId id="291" r:id="rId3"/>
    <p:sldId id="293" r:id="rId4"/>
    <p:sldId id="294" r:id="rId5"/>
    <p:sldId id="296" r:id="rId6"/>
    <p:sldId id="297" r:id="rId7"/>
    <p:sldId id="288" r:id="rId8"/>
    <p:sldId id="289" r:id="rId9"/>
    <p:sldId id="299" r:id="rId10"/>
  </p:sldIdLst>
  <p:sldSz cx="10058400" cy="7772400"/>
  <p:notesSz cx="10058400" cy="7772400"/>
  <p:defaultTextStyle>
    <a:defPPr>
      <a:defRPr lang="en-US"/>
    </a:defPPr>
    <a:lvl1pPr marL="0" algn="l" defTabSz="91418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093" algn="l" defTabSz="91418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187" algn="l" defTabSz="91418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279" algn="l" defTabSz="91418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372" algn="l" defTabSz="91418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465" algn="l" defTabSz="91418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560" algn="l" defTabSz="91418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199651" algn="l" defTabSz="91418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6744" algn="l" defTabSz="91418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1" d="100"/>
          <a:sy n="91" d="100"/>
        </p:scale>
        <p:origin x="-1326" y="-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59275" cy="3889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697538" y="0"/>
            <a:ext cx="4359275" cy="3889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C0684C-639C-4D6D-870A-777297DC718A}" type="datetimeFigureOut">
              <a:rPr lang="en-US" smtClean="0"/>
              <a:t>3/14/2016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143250" y="582613"/>
            <a:ext cx="3771900" cy="29146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1006475" y="3692525"/>
            <a:ext cx="8045450" cy="34972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7381875"/>
            <a:ext cx="4359275" cy="3889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697538" y="7381875"/>
            <a:ext cx="4359275" cy="3889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8193A3-02E7-476C-AF87-BEB2C37C25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39642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18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093" algn="l" defTabSz="91418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187" algn="l" defTabSz="91418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279" algn="l" defTabSz="91418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372" algn="l" defTabSz="91418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465" algn="l" defTabSz="91418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560" algn="l" defTabSz="91418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99651" algn="l" defTabSz="91418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6744" algn="l" defTabSz="91418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754380" y="2409447"/>
            <a:ext cx="8549640" cy="5693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508763" y="4352546"/>
            <a:ext cx="7040879" cy="28469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3/14/2016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311256"/>
            <a:ext cx="9052560" cy="12954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2921" y="1739795"/>
            <a:ext cx="4444207" cy="725064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09292" indent="0">
              <a:buNone/>
              <a:defRPr sz="2200" b="1"/>
            </a:lvl2pPr>
            <a:lvl3pPr marL="1018586" indent="0">
              <a:buNone/>
              <a:defRPr sz="2000" b="1"/>
            </a:lvl3pPr>
            <a:lvl4pPr marL="1527879" indent="0">
              <a:buNone/>
              <a:defRPr sz="1800" b="1"/>
            </a:lvl4pPr>
            <a:lvl5pPr marL="2037173" indent="0">
              <a:buNone/>
              <a:defRPr sz="1800" b="1"/>
            </a:lvl5pPr>
            <a:lvl6pPr marL="2546466" indent="0">
              <a:buNone/>
              <a:defRPr sz="1800" b="1"/>
            </a:lvl6pPr>
            <a:lvl7pPr marL="3055758" indent="0">
              <a:buNone/>
              <a:defRPr sz="1800" b="1"/>
            </a:lvl7pPr>
            <a:lvl8pPr marL="3565052" indent="0">
              <a:buNone/>
              <a:defRPr sz="1800" b="1"/>
            </a:lvl8pPr>
            <a:lvl9pPr marL="4074344" indent="0">
              <a:buNone/>
              <a:defRPr sz="18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2921" y="2464859"/>
            <a:ext cx="4444207" cy="4478126"/>
          </a:xfrm>
        </p:spPr>
        <p:txBody>
          <a:bodyPr/>
          <a:lstStyle>
            <a:lvl1pPr>
              <a:defRPr sz="27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09530" y="1739795"/>
            <a:ext cx="4445953" cy="725064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09292" indent="0">
              <a:buNone/>
              <a:defRPr sz="2200" b="1"/>
            </a:lvl2pPr>
            <a:lvl3pPr marL="1018586" indent="0">
              <a:buNone/>
              <a:defRPr sz="2000" b="1"/>
            </a:lvl3pPr>
            <a:lvl4pPr marL="1527879" indent="0">
              <a:buNone/>
              <a:defRPr sz="1800" b="1"/>
            </a:lvl4pPr>
            <a:lvl5pPr marL="2037173" indent="0">
              <a:buNone/>
              <a:defRPr sz="1800" b="1"/>
            </a:lvl5pPr>
            <a:lvl6pPr marL="2546466" indent="0">
              <a:buNone/>
              <a:defRPr sz="1800" b="1"/>
            </a:lvl6pPr>
            <a:lvl7pPr marL="3055758" indent="0">
              <a:buNone/>
              <a:defRPr sz="1800" b="1"/>
            </a:lvl7pPr>
            <a:lvl8pPr marL="3565052" indent="0">
              <a:buNone/>
              <a:defRPr sz="1800" b="1"/>
            </a:lvl8pPr>
            <a:lvl9pPr marL="4074344" indent="0">
              <a:buNone/>
              <a:defRPr sz="18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09530" y="2464859"/>
            <a:ext cx="4445953" cy="4478126"/>
          </a:xfrm>
        </p:spPr>
        <p:txBody>
          <a:bodyPr/>
          <a:lstStyle>
            <a:lvl1pPr>
              <a:defRPr sz="27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E333974-B4FD-4C52-81C3-213D3EEF84CD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00652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F8BEFD-4A89-469E-A0AD-57E4E242880B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41899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CCD833-71C6-45AB-B8C4-6CE29CE8C096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242349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3" y="309457"/>
            <a:ext cx="3309144" cy="1316990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32555" y="309457"/>
            <a:ext cx="5622925" cy="6633528"/>
          </a:xfrm>
        </p:spPr>
        <p:txBody>
          <a:bodyPr/>
          <a:lstStyle>
            <a:lvl1pPr>
              <a:defRPr sz="3600"/>
            </a:lvl1pPr>
            <a:lvl2pPr>
              <a:defRPr sz="3100"/>
            </a:lvl2pPr>
            <a:lvl3pPr>
              <a:defRPr sz="27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2923" y="1626447"/>
            <a:ext cx="3309144" cy="5316538"/>
          </a:xfrm>
        </p:spPr>
        <p:txBody>
          <a:bodyPr/>
          <a:lstStyle>
            <a:lvl1pPr marL="0" indent="0">
              <a:buNone/>
              <a:defRPr sz="1600"/>
            </a:lvl1pPr>
            <a:lvl2pPr marL="509292" indent="0">
              <a:buNone/>
              <a:defRPr sz="1300"/>
            </a:lvl2pPr>
            <a:lvl3pPr marL="1018586" indent="0">
              <a:buNone/>
              <a:defRPr sz="1100"/>
            </a:lvl3pPr>
            <a:lvl4pPr marL="1527879" indent="0">
              <a:buNone/>
              <a:defRPr sz="1000"/>
            </a:lvl4pPr>
            <a:lvl5pPr marL="2037173" indent="0">
              <a:buNone/>
              <a:defRPr sz="1000"/>
            </a:lvl5pPr>
            <a:lvl6pPr marL="2546466" indent="0">
              <a:buNone/>
              <a:defRPr sz="1000"/>
            </a:lvl6pPr>
            <a:lvl7pPr marL="3055758" indent="0">
              <a:buNone/>
              <a:defRPr sz="1000"/>
            </a:lvl7pPr>
            <a:lvl8pPr marL="3565052" indent="0">
              <a:buNone/>
              <a:defRPr sz="1000"/>
            </a:lvl8pPr>
            <a:lvl9pPr marL="4074344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114066-8154-421E-ABEB-8214C91D5E65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517321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1517" y="5440680"/>
            <a:ext cx="6035040" cy="642303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1517" y="694478"/>
            <a:ext cx="6035040" cy="4663440"/>
          </a:xfrm>
        </p:spPr>
        <p:txBody>
          <a:bodyPr/>
          <a:lstStyle>
            <a:lvl1pPr marL="0" indent="0">
              <a:buNone/>
              <a:defRPr sz="3600"/>
            </a:lvl1pPr>
            <a:lvl2pPr marL="509292" indent="0">
              <a:buNone/>
              <a:defRPr sz="3100"/>
            </a:lvl2pPr>
            <a:lvl3pPr marL="1018586" indent="0">
              <a:buNone/>
              <a:defRPr sz="2700"/>
            </a:lvl3pPr>
            <a:lvl4pPr marL="1527879" indent="0">
              <a:buNone/>
              <a:defRPr sz="2200"/>
            </a:lvl4pPr>
            <a:lvl5pPr marL="2037173" indent="0">
              <a:buNone/>
              <a:defRPr sz="2200"/>
            </a:lvl5pPr>
            <a:lvl6pPr marL="2546466" indent="0">
              <a:buNone/>
              <a:defRPr sz="2200"/>
            </a:lvl6pPr>
            <a:lvl7pPr marL="3055758" indent="0">
              <a:buNone/>
              <a:defRPr sz="2200"/>
            </a:lvl7pPr>
            <a:lvl8pPr marL="3565052" indent="0">
              <a:buNone/>
              <a:defRPr sz="2200"/>
            </a:lvl8pPr>
            <a:lvl9pPr marL="4074344" indent="0">
              <a:buNone/>
              <a:defRPr sz="22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1517" y="6082983"/>
            <a:ext cx="6035040" cy="912177"/>
          </a:xfrm>
        </p:spPr>
        <p:txBody>
          <a:bodyPr/>
          <a:lstStyle>
            <a:lvl1pPr marL="0" indent="0">
              <a:buNone/>
              <a:defRPr sz="1600"/>
            </a:lvl1pPr>
            <a:lvl2pPr marL="509292" indent="0">
              <a:buNone/>
              <a:defRPr sz="1300"/>
            </a:lvl2pPr>
            <a:lvl3pPr marL="1018586" indent="0">
              <a:buNone/>
              <a:defRPr sz="1100"/>
            </a:lvl3pPr>
            <a:lvl4pPr marL="1527879" indent="0">
              <a:buNone/>
              <a:defRPr sz="1000"/>
            </a:lvl4pPr>
            <a:lvl5pPr marL="2037173" indent="0">
              <a:buNone/>
              <a:defRPr sz="1000"/>
            </a:lvl5pPr>
            <a:lvl6pPr marL="2546466" indent="0">
              <a:buNone/>
              <a:defRPr sz="1000"/>
            </a:lvl6pPr>
            <a:lvl7pPr marL="3055758" indent="0">
              <a:buNone/>
              <a:defRPr sz="1000"/>
            </a:lvl7pPr>
            <a:lvl8pPr marL="3565052" indent="0">
              <a:buNone/>
              <a:defRPr sz="1000"/>
            </a:lvl8pPr>
            <a:lvl9pPr marL="4074344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F1C3AD4-C10C-4DDD-BC82-AAEE1A193B8A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276299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399AC4A-CC5C-4C55-B1CC-B3DE0D5FEE4F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928767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6610" y="690880"/>
            <a:ext cx="2137410" cy="621792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54380" y="690880"/>
            <a:ext cx="6244590" cy="621792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6D277A-3705-48C9-A2FF-A80189F1117E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82354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163773" y="239119"/>
            <a:ext cx="7730857" cy="575542"/>
          </a:xfrm>
        </p:spPr>
        <p:txBody>
          <a:bodyPr lIns="0" tIns="0" rIns="0" bIns="0"/>
          <a:lstStyle>
            <a:lvl1pPr>
              <a:defRPr sz="37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95108" y="1554962"/>
            <a:ext cx="8668186" cy="296491"/>
          </a:xfrm>
        </p:spPr>
        <p:txBody>
          <a:bodyPr lIns="0" tIns="0" rIns="0" bIns="0"/>
          <a:lstStyle>
            <a:lvl1pPr>
              <a:defRPr sz="19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3/14/2016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163773" y="239119"/>
            <a:ext cx="7730857" cy="575542"/>
          </a:xfrm>
        </p:spPr>
        <p:txBody>
          <a:bodyPr lIns="0" tIns="0" rIns="0" bIns="0"/>
          <a:lstStyle>
            <a:lvl1pPr>
              <a:defRPr sz="37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02920" y="1787654"/>
            <a:ext cx="4375404" cy="28469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180075" y="1787654"/>
            <a:ext cx="4375404" cy="28469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3/14/2016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163773" y="239119"/>
            <a:ext cx="7730857" cy="575542"/>
          </a:xfrm>
        </p:spPr>
        <p:txBody>
          <a:bodyPr lIns="0" tIns="0" rIns="0" bIns="0"/>
          <a:lstStyle>
            <a:lvl1pPr>
              <a:defRPr sz="37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3/14/2016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3/14/2016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4380" y="2414482"/>
            <a:ext cx="8549640" cy="166602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8760" y="4404360"/>
            <a:ext cx="7040880" cy="1986280"/>
          </a:xfrm>
        </p:spPr>
        <p:txBody>
          <a:bodyPr/>
          <a:lstStyle>
            <a:lvl1pPr marL="0" indent="0" algn="ctr">
              <a:buNone/>
              <a:defRPr/>
            </a:lvl1pPr>
            <a:lvl2pPr marL="509292" indent="0" algn="ctr">
              <a:buNone/>
              <a:defRPr/>
            </a:lvl2pPr>
            <a:lvl3pPr marL="1018586" indent="0" algn="ctr">
              <a:buNone/>
              <a:defRPr/>
            </a:lvl3pPr>
            <a:lvl4pPr marL="1527879" indent="0" algn="ctr">
              <a:buNone/>
              <a:defRPr/>
            </a:lvl4pPr>
            <a:lvl5pPr marL="2037173" indent="0" algn="ctr">
              <a:buNone/>
              <a:defRPr/>
            </a:lvl5pPr>
            <a:lvl6pPr marL="2546466" indent="0" algn="ctr">
              <a:buNone/>
              <a:defRPr/>
            </a:lvl6pPr>
            <a:lvl7pPr marL="3055758" indent="0" algn="ctr">
              <a:buNone/>
              <a:defRPr/>
            </a:lvl7pPr>
            <a:lvl8pPr marL="3565052" indent="0" algn="ctr">
              <a:buNone/>
              <a:defRPr/>
            </a:lvl8pPr>
            <a:lvl9pPr marL="4074344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D52D9E-790D-488A-939D-E4DD7C85807B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72575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2A3D5C8-609A-41C0-86FB-729EF70D7D78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58991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4544" y="4994490"/>
            <a:ext cx="8549640" cy="1543685"/>
          </a:xfrm>
        </p:spPr>
        <p:txBody>
          <a:bodyPr anchor="t"/>
          <a:lstStyle>
            <a:lvl1pPr algn="l">
              <a:defRPr sz="45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4544" y="3294275"/>
            <a:ext cx="8549640" cy="1700212"/>
          </a:xfrm>
        </p:spPr>
        <p:txBody>
          <a:bodyPr anchor="b"/>
          <a:lstStyle>
            <a:lvl1pPr marL="0" indent="0">
              <a:buNone/>
              <a:defRPr sz="2200"/>
            </a:lvl1pPr>
            <a:lvl2pPr marL="509292" indent="0">
              <a:buNone/>
              <a:defRPr sz="2000"/>
            </a:lvl2pPr>
            <a:lvl3pPr marL="1018586" indent="0">
              <a:buNone/>
              <a:defRPr sz="1800"/>
            </a:lvl3pPr>
            <a:lvl4pPr marL="1527879" indent="0">
              <a:buNone/>
              <a:defRPr sz="1600"/>
            </a:lvl4pPr>
            <a:lvl5pPr marL="2037173" indent="0">
              <a:buNone/>
              <a:defRPr sz="1600"/>
            </a:lvl5pPr>
            <a:lvl6pPr marL="2546466" indent="0">
              <a:buNone/>
              <a:defRPr sz="1600"/>
            </a:lvl6pPr>
            <a:lvl7pPr marL="3055758" indent="0">
              <a:buNone/>
              <a:defRPr sz="1600"/>
            </a:lvl7pPr>
            <a:lvl8pPr marL="3565052" indent="0">
              <a:buNone/>
              <a:defRPr sz="1600"/>
            </a:lvl8pPr>
            <a:lvl9pPr marL="4074344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1C61B3-73F1-40FC-B78C-6876BB2836A8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82025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54380" y="2245360"/>
            <a:ext cx="4191000" cy="4663440"/>
          </a:xfrm>
        </p:spPr>
        <p:txBody>
          <a:bodyPr/>
          <a:lstStyle>
            <a:lvl1pPr>
              <a:defRPr sz="3100"/>
            </a:lvl1pPr>
            <a:lvl2pPr>
              <a:defRPr sz="27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3020" y="2245360"/>
            <a:ext cx="4191000" cy="4663440"/>
          </a:xfrm>
        </p:spPr>
        <p:txBody>
          <a:bodyPr/>
          <a:lstStyle>
            <a:lvl1pPr>
              <a:defRPr sz="3100"/>
            </a:lvl1pPr>
            <a:lvl2pPr>
              <a:defRPr sz="27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29F228-60CE-4CE6-AA3E-B9079EDFB3E0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62582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3.xml"/><Relationship Id="rId3" Type="http://schemas.openxmlformats.org/officeDocument/2006/relationships/slideLayout" Target="../slideLayouts/slideLayout8.xml"/><Relationship Id="rId7" Type="http://schemas.openxmlformats.org/officeDocument/2006/relationships/slideLayout" Target="../slideLayouts/slideLayout12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slideLayout" Target="../slideLayouts/slideLayout11.xml"/><Relationship Id="rId11" Type="http://schemas.openxmlformats.org/officeDocument/2006/relationships/slideLayout" Target="../slideLayouts/slideLayout16.xml"/><Relationship Id="rId5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15.xml"/><Relationship Id="rId4" Type="http://schemas.openxmlformats.org/officeDocument/2006/relationships/slideLayout" Target="../slideLayouts/slideLayout9.xml"/><Relationship Id="rId9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163773" y="239119"/>
            <a:ext cx="7730857" cy="5693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7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95108" y="1554962"/>
            <a:ext cx="8668186" cy="28469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85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419859" y="7228334"/>
            <a:ext cx="3218687" cy="2790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02920" y="7228334"/>
            <a:ext cx="2313432" cy="2790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3/14/2016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242048" y="7228334"/>
            <a:ext cx="2313432" cy="2790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093">
        <a:defRPr>
          <a:latin typeface="+mn-lt"/>
          <a:ea typeface="+mn-ea"/>
          <a:cs typeface="+mn-cs"/>
        </a:defRPr>
      </a:lvl2pPr>
      <a:lvl3pPr marL="914187">
        <a:defRPr>
          <a:latin typeface="+mn-lt"/>
          <a:ea typeface="+mn-ea"/>
          <a:cs typeface="+mn-cs"/>
        </a:defRPr>
      </a:lvl3pPr>
      <a:lvl4pPr marL="1371279">
        <a:defRPr>
          <a:latin typeface="+mn-lt"/>
          <a:ea typeface="+mn-ea"/>
          <a:cs typeface="+mn-cs"/>
        </a:defRPr>
      </a:lvl4pPr>
      <a:lvl5pPr marL="1828372">
        <a:defRPr>
          <a:latin typeface="+mn-lt"/>
          <a:ea typeface="+mn-ea"/>
          <a:cs typeface="+mn-cs"/>
        </a:defRPr>
      </a:lvl5pPr>
      <a:lvl6pPr marL="2285465">
        <a:defRPr>
          <a:latin typeface="+mn-lt"/>
          <a:ea typeface="+mn-ea"/>
          <a:cs typeface="+mn-cs"/>
        </a:defRPr>
      </a:lvl6pPr>
      <a:lvl7pPr marL="2742560">
        <a:defRPr>
          <a:latin typeface="+mn-lt"/>
          <a:ea typeface="+mn-ea"/>
          <a:cs typeface="+mn-cs"/>
        </a:defRPr>
      </a:lvl7pPr>
      <a:lvl8pPr marL="3199651">
        <a:defRPr>
          <a:latin typeface="+mn-lt"/>
          <a:ea typeface="+mn-ea"/>
          <a:cs typeface="+mn-cs"/>
        </a:defRPr>
      </a:lvl8pPr>
      <a:lvl9pPr marL="3656744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093">
        <a:defRPr>
          <a:latin typeface="+mn-lt"/>
          <a:ea typeface="+mn-ea"/>
          <a:cs typeface="+mn-cs"/>
        </a:defRPr>
      </a:lvl2pPr>
      <a:lvl3pPr marL="914187">
        <a:defRPr>
          <a:latin typeface="+mn-lt"/>
          <a:ea typeface="+mn-ea"/>
          <a:cs typeface="+mn-cs"/>
        </a:defRPr>
      </a:lvl3pPr>
      <a:lvl4pPr marL="1371279">
        <a:defRPr>
          <a:latin typeface="+mn-lt"/>
          <a:ea typeface="+mn-ea"/>
          <a:cs typeface="+mn-cs"/>
        </a:defRPr>
      </a:lvl4pPr>
      <a:lvl5pPr marL="1828372">
        <a:defRPr>
          <a:latin typeface="+mn-lt"/>
          <a:ea typeface="+mn-ea"/>
          <a:cs typeface="+mn-cs"/>
        </a:defRPr>
      </a:lvl5pPr>
      <a:lvl6pPr marL="2285465">
        <a:defRPr>
          <a:latin typeface="+mn-lt"/>
          <a:ea typeface="+mn-ea"/>
          <a:cs typeface="+mn-cs"/>
        </a:defRPr>
      </a:lvl6pPr>
      <a:lvl7pPr marL="2742560">
        <a:defRPr>
          <a:latin typeface="+mn-lt"/>
          <a:ea typeface="+mn-ea"/>
          <a:cs typeface="+mn-cs"/>
        </a:defRPr>
      </a:lvl7pPr>
      <a:lvl8pPr marL="3199651">
        <a:defRPr>
          <a:latin typeface="+mn-lt"/>
          <a:ea typeface="+mn-ea"/>
          <a:cs typeface="+mn-cs"/>
        </a:defRPr>
      </a:lvl8pPr>
      <a:lvl9pPr marL="3656744">
        <a:defRPr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54380" y="690880"/>
            <a:ext cx="8549640" cy="129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1858" tIns="50929" rIns="101858" bIns="50929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54380" y="2245360"/>
            <a:ext cx="8549640" cy="46634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1858" tIns="50929" rIns="101858" bIns="5092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54380" y="7081520"/>
            <a:ext cx="2095500" cy="5181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1858" tIns="50929" rIns="101858" bIns="50929" numCol="1" anchor="t" anchorCtr="0" compatLnSpc="1">
            <a:prstTxWarp prst="textNoShape">
              <a:avLst/>
            </a:prstTxWarp>
          </a:bodyPr>
          <a:lstStyle>
            <a:lvl1pPr>
              <a:defRPr sz="16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en-US" smtClean="0">
              <a:solidFill>
                <a:srgbClr val="000000"/>
              </a:solidFill>
              <a:latin typeface="Times New Roman" charset="0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36620" y="7081520"/>
            <a:ext cx="3185160" cy="5181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1858" tIns="50929" rIns="101858" bIns="50929" numCol="1" anchor="t" anchorCtr="0" compatLnSpc="1">
            <a:prstTxWarp prst="textNoShape">
              <a:avLst/>
            </a:prstTxWarp>
          </a:bodyPr>
          <a:lstStyle>
            <a:lvl1pPr algn="ctr">
              <a:defRPr sz="16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en-US" smtClean="0">
              <a:solidFill>
                <a:srgbClr val="000000"/>
              </a:solidFill>
              <a:latin typeface="Times New Roman" charset="0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08520" y="7081520"/>
            <a:ext cx="2095500" cy="5181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1858" tIns="50929" rIns="101858" bIns="50929" numCol="1" anchor="t" anchorCtr="0" compatLnSpc="1">
            <a:prstTxWarp prst="textNoShape">
              <a:avLst/>
            </a:prstTxWarp>
          </a:bodyPr>
          <a:lstStyle>
            <a:lvl1pPr algn="r">
              <a:defRPr sz="16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D95705AE-B0FB-4377-A97E-0E83C7F71C7D}" type="slidenum">
              <a:rPr lang="en-US" altLang="en-US" smtClean="0">
                <a:solidFill>
                  <a:srgbClr val="000000"/>
                </a:solidFill>
                <a:latin typeface="Times New Roman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 smtClean="0">
              <a:solidFill>
                <a:srgbClr val="000000"/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06727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  <p:sldLayoutId id="2147483672" r:id="rId6"/>
    <p:sldLayoutId id="2147483673" r:id="rId7"/>
    <p:sldLayoutId id="2147483674" r:id="rId8"/>
    <p:sldLayoutId id="2147483675" r:id="rId9"/>
    <p:sldLayoutId id="2147483676" r:id="rId10"/>
    <p:sldLayoutId id="2147483677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Arial" charset="0"/>
        </a:defRPr>
      </a:lvl5pPr>
      <a:lvl6pPr marL="509292" algn="ctr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Arial" charset="0"/>
        </a:defRPr>
      </a:lvl6pPr>
      <a:lvl7pPr marL="1018586" algn="ctr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Arial" charset="0"/>
        </a:defRPr>
      </a:lvl7pPr>
      <a:lvl8pPr marL="1527879" algn="ctr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Arial" charset="0"/>
        </a:defRPr>
      </a:lvl8pPr>
      <a:lvl9pPr marL="2037173" algn="ctr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Arial" charset="0"/>
        </a:defRPr>
      </a:lvl9pPr>
    </p:titleStyle>
    <p:bodyStyle>
      <a:lvl1pPr marL="381970" indent="-38197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3600">
          <a:solidFill>
            <a:schemeClr val="tx1"/>
          </a:solidFill>
          <a:latin typeface="+mn-lt"/>
          <a:ea typeface="+mn-ea"/>
          <a:cs typeface="+mn-cs"/>
        </a:defRPr>
      </a:lvl1pPr>
      <a:lvl2pPr marL="827601" indent="-318309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3100">
          <a:solidFill>
            <a:schemeClr val="tx1"/>
          </a:solidFill>
          <a:latin typeface="+mn-lt"/>
        </a:defRPr>
      </a:lvl2pPr>
      <a:lvl3pPr marL="1273233" indent="-254646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700">
          <a:solidFill>
            <a:schemeClr val="tx1"/>
          </a:solidFill>
          <a:latin typeface="+mn-lt"/>
        </a:defRPr>
      </a:lvl3pPr>
      <a:lvl4pPr marL="1782525" indent="-254646" algn="l" rtl="0" fontAlgn="base">
        <a:spcBef>
          <a:spcPct val="20000"/>
        </a:spcBef>
        <a:spcAft>
          <a:spcPct val="0"/>
        </a:spcAft>
        <a:buChar char="–"/>
        <a:defRPr sz="2200">
          <a:solidFill>
            <a:schemeClr val="tx1"/>
          </a:solidFill>
          <a:latin typeface="Times New Roman" charset="0"/>
        </a:defRPr>
      </a:lvl4pPr>
      <a:lvl5pPr marL="2291819" indent="-254646" algn="l" rtl="0" fontAlgn="base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Times New Roman" charset="0"/>
        </a:defRPr>
      </a:lvl5pPr>
      <a:lvl6pPr marL="2801112" indent="-254646" algn="l" rtl="0" fontAlgn="base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Times New Roman" charset="0"/>
        </a:defRPr>
      </a:lvl6pPr>
      <a:lvl7pPr marL="3310406" indent="-254646" algn="l" rtl="0" fontAlgn="base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Times New Roman" charset="0"/>
        </a:defRPr>
      </a:lvl7pPr>
      <a:lvl8pPr marL="3819698" indent="-254646" algn="l" rtl="0" fontAlgn="base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Times New Roman" charset="0"/>
        </a:defRPr>
      </a:lvl8pPr>
      <a:lvl9pPr marL="4328992" indent="-254646" algn="l" rtl="0" fontAlgn="base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Times New Roman" charset="0"/>
        </a:defRPr>
      </a:lvl9pPr>
    </p:bodyStyle>
    <p:otherStyle>
      <a:defPPr>
        <a:defRPr lang="en-US"/>
      </a:defPPr>
      <a:lvl1pPr marL="0" algn="l" defTabSz="1018586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9292" algn="l" defTabSz="1018586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18586" algn="l" defTabSz="1018586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27879" algn="l" defTabSz="1018586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37173" algn="l" defTabSz="1018586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46466" algn="l" defTabSz="1018586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55758" algn="l" defTabSz="1018586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565052" algn="l" defTabSz="1018586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074344" algn="l" defTabSz="1018586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jp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11" Type="http://schemas.openxmlformats.org/officeDocument/2006/relationships/image" Target="../media/image9.jp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Relationship Id="rId14" Type="http://schemas.openxmlformats.org/officeDocument/2006/relationships/image" Target="../media/image12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600" dirty="0"/>
              <a:t>Magnitude Estimation Procedure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4380" y="2245360"/>
            <a:ext cx="8549640" cy="5008880"/>
          </a:xfrm>
        </p:spPr>
        <p:txBody>
          <a:bodyPr/>
          <a:lstStyle/>
          <a:p>
            <a:r>
              <a:rPr lang="en-US" altLang="en-US" sz="2800" dirty="0"/>
              <a:t>The assumption of </a:t>
            </a:r>
            <a:r>
              <a:rPr lang="en-US" altLang="en-US" sz="2800" dirty="0">
                <a:solidFill>
                  <a:srgbClr val="FF3300"/>
                </a:solidFill>
              </a:rPr>
              <a:t>direct scaling</a:t>
            </a:r>
            <a:r>
              <a:rPr lang="en-US" altLang="en-US" sz="2800" dirty="0"/>
              <a:t>.</a:t>
            </a:r>
            <a:br>
              <a:rPr lang="en-US" altLang="en-US" sz="2800" dirty="0"/>
            </a:br>
            <a:endParaRPr lang="en-US" altLang="en-US" sz="2800" dirty="0"/>
          </a:p>
          <a:p>
            <a:r>
              <a:rPr lang="en-US" altLang="en-US" sz="2800" dirty="0"/>
              <a:t>The observer is presented with a standard stimulus.</a:t>
            </a:r>
            <a:br>
              <a:rPr lang="en-US" altLang="en-US" sz="2800" dirty="0"/>
            </a:br>
            <a:endParaRPr lang="en-US" altLang="en-US" sz="2800" dirty="0"/>
          </a:p>
          <a:p>
            <a:r>
              <a:rPr lang="en-US" altLang="en-US" sz="2800" dirty="0"/>
              <a:t>The stimulus is assigned a value.</a:t>
            </a:r>
            <a:br>
              <a:rPr lang="en-US" altLang="en-US" sz="2800" dirty="0"/>
            </a:br>
            <a:endParaRPr lang="en-US" altLang="en-US" sz="2800" dirty="0"/>
          </a:p>
          <a:p>
            <a:r>
              <a:rPr lang="en-US" altLang="en-US" sz="2800" dirty="0"/>
              <a:t>This </a:t>
            </a:r>
            <a:r>
              <a:rPr lang="en-US" altLang="en-US" sz="2800" dirty="0" smtClean="0"/>
              <a:t>value </a:t>
            </a:r>
            <a:r>
              <a:rPr lang="en-US" altLang="en-US" sz="2800" dirty="0"/>
              <a:t>is the </a:t>
            </a:r>
            <a:r>
              <a:rPr lang="en-US" altLang="en-US" sz="2800" dirty="0">
                <a:solidFill>
                  <a:srgbClr val="FF3300"/>
                </a:solidFill>
              </a:rPr>
              <a:t>modulus</a:t>
            </a:r>
            <a:r>
              <a:rPr lang="en-US" altLang="en-US" dirty="0">
                <a:solidFill>
                  <a:schemeClr val="tx2"/>
                </a:solidFill>
              </a:rPr>
              <a:t>.</a:t>
            </a:r>
            <a:endParaRPr lang="en-US" altLang="en-US" dirty="0">
              <a:solidFill>
                <a:srgbClr val="FF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13053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600" dirty="0"/>
              <a:t>Magnitude Estimation Procedure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4380" y="2245360"/>
            <a:ext cx="8549640" cy="5008880"/>
          </a:xfrm>
        </p:spPr>
        <p:txBody>
          <a:bodyPr/>
          <a:lstStyle/>
          <a:p>
            <a:r>
              <a:rPr lang="en-US" altLang="en-US" sz="2800" dirty="0" smtClean="0"/>
              <a:t>The observer is presented with a series of stimuli that vary along 1 physical dimension. </a:t>
            </a:r>
            <a:br>
              <a:rPr lang="en-US" altLang="en-US" sz="2800" dirty="0" smtClean="0"/>
            </a:br>
            <a:r>
              <a:rPr lang="en-US" altLang="en-US" sz="2800" dirty="0" smtClean="0"/>
              <a:t>(In our case it will be dot density.)</a:t>
            </a:r>
            <a:br>
              <a:rPr lang="en-US" altLang="en-US" sz="2800" dirty="0" smtClean="0"/>
            </a:br>
            <a:r>
              <a:rPr lang="en-US" altLang="en-US" sz="2800" dirty="0" smtClean="0"/>
              <a:t> </a:t>
            </a:r>
          </a:p>
          <a:p>
            <a:r>
              <a:rPr lang="en-US" altLang="en-US" sz="2800" dirty="0" smtClean="0"/>
              <a:t>Stimuli are presented in random order.</a:t>
            </a:r>
            <a:br>
              <a:rPr lang="en-US" altLang="en-US" sz="2800" dirty="0" smtClean="0"/>
            </a:br>
            <a:endParaRPr lang="en-US" altLang="en-US" sz="2800" dirty="0" smtClean="0"/>
          </a:p>
          <a:p>
            <a:r>
              <a:rPr lang="en-US" altLang="en-US" sz="2800" dirty="0" smtClean="0"/>
              <a:t>The observer must assign a number to indicate magnitude of the stimulus relative to the modulus.</a:t>
            </a:r>
            <a:endParaRPr lang="en-US" altLang="en-US" dirty="0">
              <a:solidFill>
                <a:srgbClr val="FF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58690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600" dirty="0"/>
              <a:t>Magnitude Estimation </a:t>
            </a:r>
            <a:r>
              <a:rPr lang="en-US" altLang="en-US" sz="3600" dirty="0" smtClean="0"/>
              <a:t>Results</a:t>
            </a:r>
            <a:endParaRPr lang="en-US" altLang="en-US" sz="3600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4380" y="2245360"/>
            <a:ext cx="8549640" cy="3164840"/>
          </a:xfrm>
        </p:spPr>
        <p:txBody>
          <a:bodyPr/>
          <a:lstStyle/>
          <a:p>
            <a:r>
              <a:rPr lang="en-US" altLang="en-US" sz="2800" dirty="0" smtClean="0"/>
              <a:t>The basic question: If you double the physical magnitude then what is the effect on psychological magnitude?</a:t>
            </a:r>
            <a:br>
              <a:rPr lang="en-US" altLang="en-US" sz="2800" dirty="0" smtClean="0"/>
            </a:br>
            <a:endParaRPr lang="en-US" altLang="en-US" sz="2800" dirty="0" smtClean="0"/>
          </a:p>
          <a:p>
            <a:pPr lvl="1"/>
            <a:r>
              <a:rPr lang="en-US" altLang="en-US" sz="2400" dirty="0" smtClean="0"/>
              <a:t>Double?</a:t>
            </a:r>
          </a:p>
          <a:p>
            <a:pPr lvl="1"/>
            <a:r>
              <a:rPr lang="en-US" altLang="en-US" sz="2400" dirty="0" smtClean="0"/>
              <a:t>More than Double?</a:t>
            </a:r>
          </a:p>
          <a:p>
            <a:pPr lvl="1"/>
            <a:r>
              <a:rPr lang="en-US" altLang="en-US" sz="2400" dirty="0" smtClean="0"/>
              <a:t>Less than Double?</a:t>
            </a:r>
            <a:br>
              <a:rPr lang="en-US" altLang="en-US" sz="2400" dirty="0" smtClean="0"/>
            </a:br>
            <a:r>
              <a:rPr lang="en-US" altLang="en-US" sz="2300" dirty="0" smtClean="0"/>
              <a:t> </a:t>
            </a:r>
          </a:p>
          <a:p>
            <a:pPr marL="0" indent="0">
              <a:buNone/>
            </a:pPr>
            <a:endParaRPr lang="en-US" altLang="en-US" dirty="0">
              <a:solidFill>
                <a:srgbClr val="FF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36186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600" dirty="0" smtClean="0"/>
              <a:t>Stevens’ Power Law</a:t>
            </a:r>
            <a:endParaRPr lang="en-US" altLang="en-US" sz="3600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4380" y="2245360"/>
            <a:ext cx="8549640" cy="4917440"/>
          </a:xfrm>
        </p:spPr>
        <p:txBody>
          <a:bodyPr/>
          <a:lstStyle/>
          <a:p>
            <a:r>
              <a:rPr lang="en-US" altLang="en-US" sz="2800" dirty="0" smtClean="0"/>
              <a:t>The basic question: If you double the physical magnitude then what is the effect on psychological magnitude?</a:t>
            </a:r>
            <a:br>
              <a:rPr lang="en-US" altLang="en-US" sz="2800" dirty="0" smtClean="0"/>
            </a:br>
            <a:endParaRPr lang="en-US" altLang="en-US" sz="2800" dirty="0" smtClean="0"/>
          </a:p>
          <a:p>
            <a:r>
              <a:rPr lang="en-US" altLang="en-US" sz="2800" i="1" dirty="0" smtClean="0"/>
              <a:t>S = </a:t>
            </a:r>
            <a:r>
              <a:rPr lang="en-US" altLang="en-US" sz="2800" i="1" dirty="0" err="1" smtClean="0"/>
              <a:t>aI</a:t>
            </a:r>
            <a:r>
              <a:rPr lang="en-US" altLang="en-US" i="1" baseline="30000" dirty="0" err="1" smtClean="0"/>
              <a:t>n</a:t>
            </a:r>
            <a:endParaRPr lang="en-US" altLang="en-US" i="1" baseline="30000" dirty="0"/>
          </a:p>
          <a:p>
            <a:pPr lvl="1"/>
            <a:r>
              <a:rPr lang="en-US" altLang="en-US" sz="2400" i="1" dirty="0"/>
              <a:t>I</a:t>
            </a:r>
            <a:r>
              <a:rPr lang="en-US" altLang="en-US" sz="1300" i="1" dirty="0" smtClean="0"/>
              <a:t> </a:t>
            </a:r>
            <a:r>
              <a:rPr lang="en-US" altLang="en-US" sz="2400" i="1" dirty="0" smtClean="0"/>
              <a:t>= </a:t>
            </a:r>
            <a:r>
              <a:rPr lang="en-US" altLang="en-US" sz="2400" dirty="0" smtClean="0"/>
              <a:t>Physical Intensity or Magnitude</a:t>
            </a:r>
          </a:p>
          <a:p>
            <a:pPr lvl="1"/>
            <a:r>
              <a:rPr lang="en-US" altLang="en-US" sz="2400" i="1" dirty="0" smtClean="0"/>
              <a:t>S</a:t>
            </a:r>
            <a:r>
              <a:rPr lang="en-US" altLang="en-US" sz="2400" dirty="0" smtClean="0"/>
              <a:t> = Psychological Intensity or Magnitude</a:t>
            </a:r>
          </a:p>
          <a:p>
            <a:pPr lvl="1"/>
            <a:r>
              <a:rPr lang="en-US" altLang="en-US" sz="2400" i="1" dirty="0" smtClean="0"/>
              <a:t>n</a:t>
            </a:r>
            <a:r>
              <a:rPr lang="en-US" altLang="en-US" sz="2400" dirty="0" smtClean="0"/>
              <a:t> = Exponent that specifies size of conversion</a:t>
            </a:r>
            <a:br>
              <a:rPr lang="en-US" altLang="en-US" sz="2400" dirty="0" smtClean="0"/>
            </a:br>
            <a:endParaRPr lang="en-US" altLang="en-US" sz="2400" dirty="0" smtClean="0"/>
          </a:p>
          <a:p>
            <a:r>
              <a:rPr lang="en-US" altLang="en-US" sz="2800" dirty="0" smtClean="0"/>
              <a:t>Goal is to discover the size of </a:t>
            </a:r>
            <a:r>
              <a:rPr lang="en-US" altLang="en-US" sz="2800" i="1" dirty="0" smtClean="0"/>
              <a:t>n</a:t>
            </a:r>
            <a:r>
              <a:rPr lang="en-US" altLang="en-US" sz="2800" dirty="0" smtClean="0"/>
              <a:t>.</a:t>
            </a:r>
          </a:p>
          <a:p>
            <a:pPr marL="0" indent="0">
              <a:buNone/>
            </a:pPr>
            <a:endParaRPr lang="en-US" altLang="en-US" dirty="0">
              <a:solidFill>
                <a:srgbClr val="FF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1504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600" dirty="0"/>
              <a:t>Magnitude Estimation </a:t>
            </a:r>
            <a:r>
              <a:rPr lang="en-US" altLang="en-US" sz="3600" dirty="0" smtClean="0"/>
              <a:t>Results</a:t>
            </a:r>
            <a:endParaRPr lang="en-US" altLang="en-US" sz="3600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4380" y="2245360"/>
            <a:ext cx="8549640" cy="3164840"/>
          </a:xfrm>
        </p:spPr>
        <p:txBody>
          <a:bodyPr/>
          <a:lstStyle/>
          <a:p>
            <a:r>
              <a:rPr lang="en-US" altLang="en-US" sz="2800" dirty="0" smtClean="0"/>
              <a:t>The basic question: If you double the physical magnitude then what is the effect on psychological magnitude?</a:t>
            </a:r>
            <a:br>
              <a:rPr lang="en-US" altLang="en-US" sz="2800" dirty="0" smtClean="0"/>
            </a:br>
            <a:endParaRPr lang="en-US" altLang="en-US" sz="2800" dirty="0" smtClean="0"/>
          </a:p>
          <a:p>
            <a:pPr lvl="1"/>
            <a:r>
              <a:rPr lang="en-US" altLang="en-US" sz="2400" dirty="0" smtClean="0"/>
              <a:t>Double? Then </a:t>
            </a:r>
            <a:r>
              <a:rPr lang="en-US" altLang="en-US" sz="2400" i="1" dirty="0" smtClean="0"/>
              <a:t>n</a:t>
            </a:r>
            <a:r>
              <a:rPr lang="en-US" altLang="en-US" sz="2400" dirty="0" smtClean="0"/>
              <a:t> = 1</a:t>
            </a:r>
          </a:p>
          <a:p>
            <a:pPr lvl="1"/>
            <a:r>
              <a:rPr lang="en-US" altLang="en-US" sz="2400" dirty="0" smtClean="0"/>
              <a:t>More than Double? Then </a:t>
            </a:r>
            <a:r>
              <a:rPr lang="en-US" altLang="en-US" sz="2400" i="1" dirty="0" smtClean="0"/>
              <a:t>n</a:t>
            </a:r>
            <a:r>
              <a:rPr lang="en-US" altLang="en-US" sz="2400" dirty="0" smtClean="0"/>
              <a:t> &gt; 1</a:t>
            </a:r>
          </a:p>
          <a:p>
            <a:pPr lvl="1"/>
            <a:r>
              <a:rPr lang="en-US" altLang="en-US" sz="2400" dirty="0" smtClean="0"/>
              <a:t>Less than Double? Then </a:t>
            </a:r>
            <a:r>
              <a:rPr lang="en-US" altLang="en-US" sz="2400" i="1" dirty="0" smtClean="0"/>
              <a:t>n</a:t>
            </a:r>
            <a:r>
              <a:rPr lang="en-US" altLang="en-US" sz="2400" dirty="0" smtClean="0"/>
              <a:t> &lt; 1</a:t>
            </a:r>
            <a:br>
              <a:rPr lang="en-US" altLang="en-US" sz="2400" dirty="0" smtClean="0"/>
            </a:br>
            <a:r>
              <a:rPr lang="en-US" altLang="en-US" sz="2300" dirty="0" smtClean="0"/>
              <a:t> </a:t>
            </a:r>
          </a:p>
          <a:p>
            <a:pPr marL="0" indent="0">
              <a:buNone/>
            </a:pPr>
            <a:endParaRPr lang="en-US" altLang="en-US" dirty="0">
              <a:solidFill>
                <a:srgbClr val="FF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1504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623950"/>
            <a:r>
              <a:rPr sz="3600" dirty="0"/>
              <a:t>Magni</a:t>
            </a:r>
            <a:r>
              <a:rPr sz="3600" spc="-4" dirty="0"/>
              <a:t>t</a:t>
            </a:r>
            <a:r>
              <a:rPr sz="3600" dirty="0"/>
              <a:t>ude </a:t>
            </a:r>
            <a:r>
              <a:rPr lang="en-US" sz="3600" dirty="0" smtClean="0"/>
              <a:t>E</a:t>
            </a:r>
            <a:r>
              <a:rPr sz="3600" dirty="0" smtClean="0"/>
              <a:t>s</a:t>
            </a:r>
            <a:r>
              <a:rPr sz="3600" spc="-4" dirty="0" smtClean="0"/>
              <a:t>t</a:t>
            </a:r>
            <a:r>
              <a:rPr sz="3600" dirty="0" smtClean="0"/>
              <a:t>ima</a:t>
            </a:r>
            <a:r>
              <a:rPr sz="3600" spc="-4" dirty="0" smtClean="0"/>
              <a:t>t</a:t>
            </a:r>
            <a:r>
              <a:rPr sz="3600" dirty="0" smtClean="0"/>
              <a:t>ion</a:t>
            </a:r>
            <a:r>
              <a:rPr lang="en-US" sz="3600" dirty="0" smtClean="0"/>
              <a:t> Task</a:t>
            </a:r>
            <a:endParaRPr sz="3600" dirty="0"/>
          </a:p>
        </p:txBody>
      </p:sp>
      <p:sp>
        <p:nvSpPr>
          <p:cNvPr id="3" name="object 3"/>
          <p:cNvSpPr txBox="1"/>
          <p:nvPr/>
        </p:nvSpPr>
        <p:spPr>
          <a:xfrm>
            <a:off x="167435" y="4186393"/>
            <a:ext cx="4335145" cy="49244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8227" marR="5080" indent="-236166"/>
            <a:r>
              <a:rPr sz="1600" spc="-10" dirty="0">
                <a:latin typeface="Arial"/>
                <a:cs typeface="Arial"/>
              </a:rPr>
              <a:t>1.</a:t>
            </a:r>
            <a:r>
              <a:rPr sz="1600" spc="135" dirty="0">
                <a:latin typeface="Arial"/>
                <a:cs typeface="Arial"/>
              </a:rPr>
              <a:t> </a:t>
            </a:r>
            <a:r>
              <a:rPr sz="1600" spc="-10" dirty="0" smtClean="0">
                <a:latin typeface="Arial"/>
                <a:cs typeface="Arial"/>
              </a:rPr>
              <a:t>Extract</a:t>
            </a:r>
            <a:r>
              <a:rPr sz="1600" spc="-4" dirty="0" smtClean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the</a:t>
            </a:r>
            <a:r>
              <a:rPr sz="1600" spc="-4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diamonds</a:t>
            </a:r>
            <a:r>
              <a:rPr sz="1600" spc="-4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and</a:t>
            </a:r>
            <a:r>
              <a:rPr sz="1600" spc="-4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the ace</a:t>
            </a:r>
            <a:r>
              <a:rPr sz="1600" spc="-4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of</a:t>
            </a:r>
            <a:r>
              <a:rPr sz="1600" spc="-4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spades</a:t>
            </a:r>
            <a:r>
              <a:rPr sz="1600" spc="-10" dirty="0" smtClean="0">
                <a:latin typeface="Arial"/>
                <a:cs typeface="Arial"/>
              </a:rPr>
              <a:t>.</a:t>
            </a:r>
            <a:r>
              <a:rPr lang="en-US" sz="1600" spc="-10" dirty="0">
                <a:latin typeface="Arial"/>
                <a:cs typeface="Arial"/>
              </a:rPr>
              <a:t> Shuffle</a:t>
            </a:r>
            <a:r>
              <a:rPr lang="en-US" sz="1600" spc="-4" dirty="0">
                <a:latin typeface="Arial"/>
                <a:cs typeface="Arial"/>
              </a:rPr>
              <a:t> </a:t>
            </a:r>
            <a:r>
              <a:rPr lang="en-US" sz="1600" spc="-10">
                <a:latin typeface="Arial"/>
                <a:cs typeface="Arial"/>
              </a:rPr>
              <a:t>the</a:t>
            </a:r>
            <a:r>
              <a:rPr lang="en-US" sz="1600" spc="-4">
                <a:latin typeface="Arial"/>
                <a:cs typeface="Arial"/>
              </a:rPr>
              <a:t> </a:t>
            </a:r>
            <a:r>
              <a:rPr lang="en-US" sz="1600" spc="-10" smtClean="0">
                <a:latin typeface="Arial"/>
                <a:cs typeface="Arial"/>
              </a:rPr>
              <a:t>diamonds.</a:t>
            </a:r>
            <a:r>
              <a:rPr lang="en-US" sz="1600" spc="-4" smtClean="0">
                <a:latin typeface="Arial"/>
                <a:cs typeface="Arial"/>
              </a:rPr>
              <a:t> </a:t>
            </a:r>
            <a:endParaRPr sz="1600" dirty="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67433" y="4834688"/>
            <a:ext cx="4437380" cy="4883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8227" marR="5080" indent="-236166"/>
            <a:r>
              <a:rPr sz="1600" spc="-10" dirty="0">
                <a:latin typeface="Arial"/>
                <a:cs typeface="Arial"/>
              </a:rPr>
              <a:t>2.</a:t>
            </a:r>
            <a:r>
              <a:rPr sz="1600" spc="135" dirty="0">
                <a:latin typeface="Arial"/>
                <a:cs typeface="Arial"/>
              </a:rPr>
              <a:t> </a:t>
            </a:r>
            <a:r>
              <a:rPr sz="1600" spc="-70" dirty="0">
                <a:latin typeface="Arial"/>
                <a:cs typeface="Arial"/>
              </a:rPr>
              <a:t>T</a:t>
            </a:r>
            <a:r>
              <a:rPr sz="1600" spc="-10" dirty="0">
                <a:latin typeface="Arial"/>
                <a:cs typeface="Arial"/>
              </a:rPr>
              <a:t>urn</a:t>
            </a:r>
            <a:r>
              <a:rPr sz="1600" spc="-4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the</a:t>
            </a:r>
            <a:r>
              <a:rPr sz="1600" spc="-4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diamonds</a:t>
            </a:r>
            <a:r>
              <a:rPr sz="1600" spc="-4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pile</a:t>
            </a:r>
            <a:r>
              <a:rPr sz="1600" spc="-4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face</a:t>
            </a:r>
            <a:r>
              <a:rPr sz="1600" spc="-4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down</a:t>
            </a:r>
            <a:r>
              <a:rPr sz="1600" spc="-4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and</a:t>
            </a:r>
            <a:r>
              <a:rPr sz="1600" spc="-4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place</a:t>
            </a:r>
            <a:r>
              <a:rPr sz="1600" spc="-4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the ace</a:t>
            </a:r>
            <a:r>
              <a:rPr sz="1600" spc="-4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face</a:t>
            </a:r>
            <a:r>
              <a:rPr sz="1600" spc="-4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down</a:t>
            </a:r>
            <a:r>
              <a:rPr sz="1600" spc="-4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on</a:t>
            </a:r>
            <a:r>
              <a:rPr sz="1600" spc="-4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the</a:t>
            </a:r>
            <a:r>
              <a:rPr sz="1600" spc="-4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table.</a:t>
            </a:r>
            <a:endParaRPr sz="16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67433" y="5482984"/>
            <a:ext cx="4312920" cy="73866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8227" marR="5080" indent="-236166"/>
            <a:r>
              <a:rPr sz="1600" spc="-10" dirty="0">
                <a:latin typeface="Arial"/>
                <a:cs typeface="Arial"/>
              </a:rPr>
              <a:t>3.</a:t>
            </a:r>
            <a:r>
              <a:rPr sz="1600" spc="135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Assume</a:t>
            </a:r>
            <a:r>
              <a:rPr sz="1600" spc="-4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the</a:t>
            </a:r>
            <a:r>
              <a:rPr sz="1600" spc="-4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ace</a:t>
            </a:r>
            <a:r>
              <a:rPr sz="1600" spc="-4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is</a:t>
            </a:r>
            <a:r>
              <a:rPr sz="1600" spc="-4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the</a:t>
            </a:r>
            <a:r>
              <a:rPr sz="1600" spc="-4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standard</a:t>
            </a:r>
            <a:r>
              <a:rPr sz="1600" spc="-4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and</a:t>
            </a:r>
            <a:r>
              <a:rPr sz="1600" spc="-4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its</a:t>
            </a:r>
            <a:r>
              <a:rPr sz="1600" spc="-4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pattern has</a:t>
            </a:r>
            <a:r>
              <a:rPr sz="1600" spc="-4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a</a:t>
            </a:r>
            <a:r>
              <a:rPr sz="1600" spc="-4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density</a:t>
            </a:r>
            <a:r>
              <a:rPr sz="1600" spc="-4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of</a:t>
            </a:r>
            <a:r>
              <a:rPr sz="1600" spc="-4" dirty="0">
                <a:latin typeface="Arial"/>
                <a:cs typeface="Arial"/>
              </a:rPr>
              <a:t> </a:t>
            </a:r>
            <a:r>
              <a:rPr sz="1600" spc="-10" dirty="0" smtClean="0">
                <a:latin typeface="Arial"/>
                <a:cs typeface="Arial"/>
              </a:rPr>
              <a:t>50</a:t>
            </a:r>
            <a:r>
              <a:rPr lang="en-US" sz="1600" spc="-10" dirty="0" smtClean="0">
                <a:latin typeface="Arial"/>
                <a:cs typeface="Arial"/>
              </a:rPr>
              <a:t> (half class) or 100 (other half of class)</a:t>
            </a:r>
            <a:endParaRPr sz="1600" dirty="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67433" y="6400800"/>
            <a:ext cx="4477385" cy="97667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8227" marR="5080" indent="-236166"/>
            <a:r>
              <a:rPr sz="1600" spc="-10" dirty="0">
                <a:latin typeface="Arial"/>
                <a:cs typeface="Arial"/>
              </a:rPr>
              <a:t>4.</a:t>
            </a:r>
            <a:r>
              <a:rPr sz="1600" spc="135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Compare</a:t>
            </a:r>
            <a:r>
              <a:rPr sz="1600" spc="-4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the</a:t>
            </a:r>
            <a:r>
              <a:rPr sz="1600" spc="-4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pattern</a:t>
            </a:r>
            <a:r>
              <a:rPr sz="1600" spc="-4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on</a:t>
            </a:r>
            <a:r>
              <a:rPr sz="1600" spc="-4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the</a:t>
            </a:r>
            <a:r>
              <a:rPr sz="1600" spc="-4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top</a:t>
            </a:r>
            <a:r>
              <a:rPr sz="1600" spc="-4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card</a:t>
            </a:r>
            <a:r>
              <a:rPr sz="1600" spc="-4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in</a:t>
            </a:r>
            <a:r>
              <a:rPr sz="1600" spc="-4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the diamonds</a:t>
            </a:r>
            <a:r>
              <a:rPr sz="1600" spc="-4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pile</a:t>
            </a:r>
            <a:r>
              <a:rPr sz="1600" spc="-4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to</a:t>
            </a:r>
            <a:r>
              <a:rPr sz="1600" spc="-4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the</a:t>
            </a:r>
            <a:r>
              <a:rPr sz="1600" spc="-4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pattern</a:t>
            </a:r>
            <a:r>
              <a:rPr sz="1600" spc="-4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on</a:t>
            </a:r>
            <a:r>
              <a:rPr sz="1600" spc="-4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the</a:t>
            </a:r>
            <a:r>
              <a:rPr sz="1600" spc="-4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ace</a:t>
            </a:r>
            <a:r>
              <a:rPr sz="1600" spc="-4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standard and</a:t>
            </a:r>
            <a:r>
              <a:rPr sz="1600" spc="-4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assign</a:t>
            </a:r>
            <a:r>
              <a:rPr sz="1600" spc="-4" dirty="0">
                <a:latin typeface="Arial"/>
                <a:cs typeface="Arial"/>
              </a:rPr>
              <a:t> it </a:t>
            </a:r>
            <a:r>
              <a:rPr sz="1600" spc="-10" dirty="0">
                <a:latin typeface="Arial"/>
                <a:cs typeface="Arial"/>
              </a:rPr>
              <a:t>a</a:t>
            </a:r>
            <a:r>
              <a:rPr sz="1600" spc="-4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number</a:t>
            </a:r>
            <a:r>
              <a:rPr sz="1600" spc="-4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that</a:t>
            </a:r>
            <a:r>
              <a:rPr sz="1600" spc="-4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represents</a:t>
            </a:r>
            <a:r>
              <a:rPr sz="1600" spc="-4" dirty="0">
                <a:latin typeface="Arial"/>
                <a:cs typeface="Arial"/>
              </a:rPr>
              <a:t> it </a:t>
            </a:r>
            <a:r>
              <a:rPr sz="1600" spc="-10" dirty="0">
                <a:latin typeface="Arial"/>
                <a:cs typeface="Arial"/>
              </a:rPr>
              <a:t>density relative</a:t>
            </a:r>
            <a:r>
              <a:rPr sz="1600" spc="-4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to</a:t>
            </a:r>
            <a:r>
              <a:rPr sz="1600" spc="-4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the</a:t>
            </a:r>
            <a:r>
              <a:rPr sz="1600" spc="-4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standard.</a:t>
            </a:r>
            <a:endParaRPr sz="1600" dirty="0">
              <a:latin typeface="Arial"/>
              <a:cs typeface="Arial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1257932" y="848648"/>
            <a:ext cx="899639" cy="118854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1311956" y="883027"/>
            <a:ext cx="791590" cy="1080492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1311957" y="883026"/>
            <a:ext cx="791845" cy="1080770"/>
          </a:xfrm>
          <a:custGeom>
            <a:avLst/>
            <a:gdLst/>
            <a:ahLst/>
            <a:cxnLst/>
            <a:rect l="l" t="t" r="r" b="b"/>
            <a:pathLst>
              <a:path w="791844" h="1080770">
                <a:moveTo>
                  <a:pt x="0" y="0"/>
                </a:moveTo>
                <a:lnTo>
                  <a:pt x="791590" y="0"/>
                </a:lnTo>
                <a:lnTo>
                  <a:pt x="791590" y="1080492"/>
                </a:lnTo>
                <a:lnTo>
                  <a:pt x="0" y="1080492"/>
                </a:lnTo>
                <a:lnTo>
                  <a:pt x="0" y="0"/>
                </a:lnTo>
                <a:close/>
              </a:path>
            </a:pathLst>
          </a:custGeom>
          <a:ln w="982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1257932" y="2446466"/>
            <a:ext cx="899639" cy="118854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1311956" y="2480844"/>
            <a:ext cx="791590" cy="1080492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1311957" y="2480845"/>
            <a:ext cx="791845" cy="1080770"/>
          </a:xfrm>
          <a:custGeom>
            <a:avLst/>
            <a:gdLst/>
            <a:ahLst/>
            <a:cxnLst/>
            <a:rect l="l" t="t" r="r" b="b"/>
            <a:pathLst>
              <a:path w="791844" h="1080770">
                <a:moveTo>
                  <a:pt x="0" y="0"/>
                </a:moveTo>
                <a:lnTo>
                  <a:pt x="791590" y="0"/>
                </a:lnTo>
                <a:lnTo>
                  <a:pt x="791590" y="1080492"/>
                </a:lnTo>
                <a:lnTo>
                  <a:pt x="0" y="1080492"/>
                </a:lnTo>
                <a:lnTo>
                  <a:pt x="0" y="0"/>
                </a:lnTo>
                <a:close/>
              </a:path>
            </a:pathLst>
          </a:custGeom>
          <a:ln w="982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3130785" y="2541418"/>
            <a:ext cx="899639" cy="118854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3184808" y="2575795"/>
            <a:ext cx="791590" cy="1080492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3184811" y="2575798"/>
            <a:ext cx="791845" cy="1080770"/>
          </a:xfrm>
          <a:custGeom>
            <a:avLst/>
            <a:gdLst/>
            <a:ahLst/>
            <a:cxnLst/>
            <a:rect l="l" t="t" r="r" b="b"/>
            <a:pathLst>
              <a:path w="791845" h="1080770">
                <a:moveTo>
                  <a:pt x="0" y="0"/>
                </a:moveTo>
                <a:lnTo>
                  <a:pt x="791590" y="0"/>
                </a:lnTo>
                <a:lnTo>
                  <a:pt x="791590" y="1080492"/>
                </a:lnTo>
                <a:lnTo>
                  <a:pt x="0" y="1080492"/>
                </a:lnTo>
                <a:lnTo>
                  <a:pt x="0" y="0"/>
                </a:lnTo>
                <a:close/>
              </a:path>
            </a:pathLst>
          </a:custGeom>
          <a:ln w="982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3130785" y="2351514"/>
            <a:ext cx="899639" cy="118854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3184808" y="2385891"/>
            <a:ext cx="791590" cy="1080492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3184811" y="2385893"/>
            <a:ext cx="791845" cy="1080770"/>
          </a:xfrm>
          <a:custGeom>
            <a:avLst/>
            <a:gdLst/>
            <a:ahLst/>
            <a:cxnLst/>
            <a:rect l="l" t="t" r="r" b="b"/>
            <a:pathLst>
              <a:path w="791845" h="1080770">
                <a:moveTo>
                  <a:pt x="0" y="0"/>
                </a:moveTo>
                <a:lnTo>
                  <a:pt x="791590" y="0"/>
                </a:lnTo>
                <a:lnTo>
                  <a:pt x="791590" y="1080492"/>
                </a:lnTo>
                <a:lnTo>
                  <a:pt x="0" y="1080492"/>
                </a:lnTo>
                <a:lnTo>
                  <a:pt x="0" y="0"/>
                </a:lnTo>
                <a:close/>
              </a:path>
            </a:pathLst>
          </a:custGeom>
          <a:ln w="982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3235560" y="2449742"/>
            <a:ext cx="899639" cy="118854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3289583" y="2484120"/>
            <a:ext cx="791590" cy="1080492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3289586" y="2484120"/>
            <a:ext cx="791845" cy="1080770"/>
          </a:xfrm>
          <a:custGeom>
            <a:avLst/>
            <a:gdLst/>
            <a:ahLst/>
            <a:cxnLst/>
            <a:rect l="l" t="t" r="r" b="b"/>
            <a:pathLst>
              <a:path w="791845" h="1080770">
                <a:moveTo>
                  <a:pt x="0" y="0"/>
                </a:moveTo>
                <a:lnTo>
                  <a:pt x="791590" y="0"/>
                </a:lnTo>
                <a:lnTo>
                  <a:pt x="791590" y="1080492"/>
                </a:lnTo>
                <a:lnTo>
                  <a:pt x="0" y="1080492"/>
                </a:lnTo>
                <a:lnTo>
                  <a:pt x="0" y="0"/>
                </a:lnTo>
                <a:close/>
              </a:path>
            </a:pathLst>
          </a:custGeom>
          <a:ln w="982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3340335" y="2351514"/>
            <a:ext cx="899639" cy="118854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3394358" y="2385891"/>
            <a:ext cx="791590" cy="1080492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3394361" y="2385893"/>
            <a:ext cx="791845" cy="1080770"/>
          </a:xfrm>
          <a:custGeom>
            <a:avLst/>
            <a:gdLst/>
            <a:ahLst/>
            <a:cxnLst/>
            <a:rect l="l" t="t" r="r" b="b"/>
            <a:pathLst>
              <a:path w="791845" h="1080770">
                <a:moveTo>
                  <a:pt x="0" y="0"/>
                </a:moveTo>
                <a:lnTo>
                  <a:pt x="791590" y="0"/>
                </a:lnTo>
                <a:lnTo>
                  <a:pt x="791590" y="1080492"/>
                </a:lnTo>
                <a:lnTo>
                  <a:pt x="0" y="1080492"/>
                </a:lnTo>
                <a:lnTo>
                  <a:pt x="0" y="0"/>
                </a:lnTo>
                <a:close/>
              </a:path>
            </a:pathLst>
          </a:custGeom>
          <a:ln w="982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2446150" y="2858862"/>
            <a:ext cx="481311" cy="324457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2476502" y="2898154"/>
            <a:ext cx="401955" cy="246379"/>
          </a:xfrm>
          <a:custGeom>
            <a:avLst/>
            <a:gdLst/>
            <a:ahLst/>
            <a:cxnLst/>
            <a:rect l="l" t="t" r="r" b="b"/>
            <a:pathLst>
              <a:path w="401955" h="246380">
                <a:moveTo>
                  <a:pt x="228600" y="0"/>
                </a:moveTo>
                <a:lnTo>
                  <a:pt x="228600" y="86348"/>
                </a:lnTo>
                <a:lnTo>
                  <a:pt x="0" y="86348"/>
                </a:lnTo>
                <a:lnTo>
                  <a:pt x="0" y="162548"/>
                </a:lnTo>
                <a:lnTo>
                  <a:pt x="228600" y="162548"/>
                </a:lnTo>
                <a:lnTo>
                  <a:pt x="228600" y="245877"/>
                </a:lnTo>
                <a:lnTo>
                  <a:pt x="401845" y="122938"/>
                </a:lnTo>
                <a:lnTo>
                  <a:pt x="228600" y="0"/>
                </a:lnTo>
                <a:close/>
              </a:path>
            </a:pathLst>
          </a:custGeom>
          <a:solidFill>
            <a:srgbClr val="FF26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4462945" y="2858862"/>
            <a:ext cx="481311" cy="324457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4495800" y="2898154"/>
            <a:ext cx="399416" cy="246379"/>
          </a:xfrm>
          <a:custGeom>
            <a:avLst/>
            <a:gdLst/>
            <a:ahLst/>
            <a:cxnLst/>
            <a:rect l="l" t="t" r="r" b="b"/>
            <a:pathLst>
              <a:path w="399414" h="246380">
                <a:moveTo>
                  <a:pt x="228600" y="0"/>
                </a:moveTo>
                <a:lnTo>
                  <a:pt x="228600" y="86348"/>
                </a:lnTo>
                <a:lnTo>
                  <a:pt x="0" y="86348"/>
                </a:lnTo>
                <a:lnTo>
                  <a:pt x="0" y="162548"/>
                </a:lnTo>
                <a:lnTo>
                  <a:pt x="228600" y="162548"/>
                </a:lnTo>
                <a:lnTo>
                  <a:pt x="228600" y="245877"/>
                </a:lnTo>
                <a:lnTo>
                  <a:pt x="399341" y="122938"/>
                </a:lnTo>
                <a:lnTo>
                  <a:pt x="228600" y="0"/>
                </a:lnTo>
                <a:close/>
              </a:path>
            </a:pathLst>
          </a:custGeom>
          <a:solidFill>
            <a:srgbClr val="FF26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6068603" y="2446466"/>
            <a:ext cx="899639" cy="118854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6122630" y="2480844"/>
            <a:ext cx="791590" cy="1080492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6122630" y="2480845"/>
            <a:ext cx="791845" cy="1080770"/>
          </a:xfrm>
          <a:custGeom>
            <a:avLst/>
            <a:gdLst/>
            <a:ahLst/>
            <a:cxnLst/>
            <a:rect l="l" t="t" r="r" b="b"/>
            <a:pathLst>
              <a:path w="791845" h="1080770">
                <a:moveTo>
                  <a:pt x="0" y="0"/>
                </a:moveTo>
                <a:lnTo>
                  <a:pt x="791590" y="0"/>
                </a:lnTo>
                <a:lnTo>
                  <a:pt x="791590" y="1080492"/>
                </a:lnTo>
                <a:lnTo>
                  <a:pt x="0" y="1080492"/>
                </a:lnTo>
                <a:lnTo>
                  <a:pt x="0" y="0"/>
                </a:lnTo>
                <a:close/>
              </a:path>
            </a:pathLst>
          </a:custGeom>
          <a:ln w="982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7900832" y="2446466"/>
            <a:ext cx="899639" cy="118854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7954856" y="2480844"/>
            <a:ext cx="791590" cy="1080492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7954856" y="2480845"/>
            <a:ext cx="791845" cy="1080770"/>
          </a:xfrm>
          <a:custGeom>
            <a:avLst/>
            <a:gdLst/>
            <a:ahLst/>
            <a:cxnLst/>
            <a:rect l="l" t="t" r="r" b="b"/>
            <a:pathLst>
              <a:path w="791845" h="1080770">
                <a:moveTo>
                  <a:pt x="0" y="0"/>
                </a:moveTo>
                <a:lnTo>
                  <a:pt x="791590" y="0"/>
                </a:lnTo>
                <a:lnTo>
                  <a:pt x="791590" y="1080492"/>
                </a:lnTo>
                <a:lnTo>
                  <a:pt x="0" y="1080492"/>
                </a:lnTo>
                <a:lnTo>
                  <a:pt x="0" y="0"/>
                </a:lnTo>
                <a:close/>
              </a:path>
            </a:pathLst>
          </a:custGeom>
          <a:ln w="982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6984719" y="2446466"/>
            <a:ext cx="899639" cy="118854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7038743" y="2480844"/>
            <a:ext cx="791590" cy="1080492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7038743" y="2480845"/>
            <a:ext cx="791845" cy="1080770"/>
          </a:xfrm>
          <a:custGeom>
            <a:avLst/>
            <a:gdLst/>
            <a:ahLst/>
            <a:cxnLst/>
            <a:rect l="l" t="t" r="r" b="b"/>
            <a:pathLst>
              <a:path w="791845" h="1080770">
                <a:moveTo>
                  <a:pt x="0" y="0"/>
                </a:moveTo>
                <a:lnTo>
                  <a:pt x="791590" y="0"/>
                </a:lnTo>
                <a:lnTo>
                  <a:pt x="791590" y="1080492"/>
                </a:lnTo>
                <a:lnTo>
                  <a:pt x="0" y="1080492"/>
                </a:lnTo>
                <a:lnTo>
                  <a:pt x="0" y="0"/>
                </a:lnTo>
                <a:close/>
              </a:path>
            </a:pathLst>
          </a:custGeom>
          <a:ln w="982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5152491" y="2446466"/>
            <a:ext cx="899639" cy="118854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 txBox="1"/>
          <p:nvPr/>
        </p:nvSpPr>
        <p:spPr>
          <a:xfrm>
            <a:off x="5241185" y="3613938"/>
            <a:ext cx="4079875" cy="109004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7">
              <a:tabLst>
                <a:tab pos="1054488" algn="l"/>
                <a:tab pos="1897571" algn="l"/>
                <a:tab pos="2771762" algn="l"/>
              </a:tabLst>
            </a:pPr>
            <a:r>
              <a:rPr sz="2500" spc="70" dirty="0">
                <a:solidFill>
                  <a:srgbClr val="FF0000"/>
                </a:solidFill>
                <a:latin typeface="Lucida Sans Unicode"/>
                <a:cs typeface="Lucida Sans Unicode"/>
              </a:rPr>
              <a:t>“7</a:t>
            </a:r>
            <a:r>
              <a:rPr sz="2500" spc="14" dirty="0">
                <a:solidFill>
                  <a:srgbClr val="FF0000"/>
                </a:solidFill>
                <a:latin typeface="Lucida Sans Unicode"/>
                <a:cs typeface="Lucida Sans Unicode"/>
              </a:rPr>
              <a:t>0</a:t>
            </a:r>
            <a:r>
              <a:rPr sz="2500" spc="145" dirty="0">
                <a:solidFill>
                  <a:srgbClr val="FF0000"/>
                </a:solidFill>
                <a:latin typeface="Lucida Sans Unicode"/>
                <a:cs typeface="Lucida Sans Unicode"/>
              </a:rPr>
              <a:t>”	</a:t>
            </a:r>
            <a:r>
              <a:rPr sz="2500" spc="70" dirty="0">
                <a:solidFill>
                  <a:srgbClr val="FF0000"/>
                </a:solidFill>
                <a:latin typeface="Lucida Sans Unicode"/>
                <a:cs typeface="Lucida Sans Unicode"/>
              </a:rPr>
              <a:t>“5</a:t>
            </a:r>
            <a:r>
              <a:rPr sz="2500" spc="145" dirty="0">
                <a:solidFill>
                  <a:srgbClr val="FF0000"/>
                </a:solidFill>
                <a:latin typeface="Lucida Sans Unicode"/>
                <a:cs typeface="Lucida Sans Unicode"/>
              </a:rPr>
              <a:t>”	</a:t>
            </a:r>
            <a:r>
              <a:rPr sz="2500" spc="70" dirty="0">
                <a:solidFill>
                  <a:srgbClr val="FF0000"/>
                </a:solidFill>
                <a:latin typeface="Lucida Sans Unicode"/>
                <a:cs typeface="Lucida Sans Unicode"/>
              </a:rPr>
              <a:t>“5</a:t>
            </a:r>
            <a:r>
              <a:rPr sz="2500" spc="14" dirty="0">
                <a:solidFill>
                  <a:srgbClr val="FF0000"/>
                </a:solidFill>
                <a:latin typeface="Lucida Sans Unicode"/>
                <a:cs typeface="Lucida Sans Unicode"/>
              </a:rPr>
              <a:t>0</a:t>
            </a:r>
            <a:r>
              <a:rPr sz="2500" spc="145" dirty="0">
                <a:solidFill>
                  <a:srgbClr val="FF0000"/>
                </a:solidFill>
                <a:latin typeface="Lucida Sans Unicode"/>
                <a:cs typeface="Lucida Sans Unicode"/>
              </a:rPr>
              <a:t>”	</a:t>
            </a:r>
            <a:r>
              <a:rPr sz="2500" spc="70" dirty="0">
                <a:solidFill>
                  <a:srgbClr val="FF0000"/>
                </a:solidFill>
                <a:latin typeface="Lucida Sans Unicode"/>
                <a:cs typeface="Lucida Sans Unicode"/>
              </a:rPr>
              <a:t>“2</a:t>
            </a:r>
            <a:r>
              <a:rPr sz="2500" spc="14" dirty="0">
                <a:solidFill>
                  <a:srgbClr val="FF0000"/>
                </a:solidFill>
                <a:latin typeface="Lucida Sans Unicode"/>
                <a:cs typeface="Lucida Sans Unicode"/>
              </a:rPr>
              <a:t>5</a:t>
            </a:r>
            <a:r>
              <a:rPr sz="2500" spc="145" dirty="0">
                <a:solidFill>
                  <a:srgbClr val="FF0000"/>
                </a:solidFill>
                <a:latin typeface="Lucida Sans Unicode"/>
                <a:cs typeface="Lucida Sans Unicode"/>
              </a:rPr>
              <a:t>”</a:t>
            </a:r>
            <a:endParaRPr sz="2500">
              <a:latin typeface="Lucida Sans Unicode"/>
              <a:cs typeface="Lucida Sans Unicode"/>
            </a:endParaRPr>
          </a:p>
          <a:p>
            <a:pPr marL="266003" marR="5080" indent="-236166">
              <a:spcBef>
                <a:spcPts val="1625"/>
              </a:spcBef>
            </a:pPr>
            <a:r>
              <a:rPr sz="1600" spc="-10" dirty="0">
                <a:latin typeface="Arial"/>
                <a:cs typeface="Arial"/>
              </a:rPr>
              <a:t>5.</a:t>
            </a:r>
            <a:r>
              <a:rPr sz="1600" spc="135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Record</a:t>
            </a:r>
            <a:r>
              <a:rPr sz="1600" spc="-4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this</a:t>
            </a:r>
            <a:r>
              <a:rPr sz="1600" spc="-4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numbe</a:t>
            </a:r>
            <a:r>
              <a:rPr sz="1600" spc="-95" dirty="0">
                <a:latin typeface="Arial"/>
                <a:cs typeface="Arial"/>
              </a:rPr>
              <a:t>r</a:t>
            </a:r>
            <a:r>
              <a:rPr sz="1600" spc="-4" dirty="0">
                <a:latin typeface="Arial"/>
                <a:cs typeface="Arial"/>
              </a:rPr>
              <a:t>, </a:t>
            </a:r>
            <a:r>
              <a:rPr sz="1600" spc="-10" dirty="0">
                <a:latin typeface="Arial"/>
                <a:cs typeface="Arial"/>
              </a:rPr>
              <a:t>and</a:t>
            </a:r>
            <a:r>
              <a:rPr sz="1600" spc="-4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place</a:t>
            </a:r>
            <a:r>
              <a:rPr sz="1600" spc="-4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the</a:t>
            </a:r>
            <a:r>
              <a:rPr sz="1600" spc="-4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card</a:t>
            </a:r>
            <a:r>
              <a:rPr sz="1600" spc="-4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in</a:t>
            </a:r>
            <a:r>
              <a:rPr sz="1600" spc="-4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a “discard”</a:t>
            </a:r>
            <a:r>
              <a:rPr sz="1600" spc="-4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pile</a:t>
            </a:r>
            <a:r>
              <a:rPr sz="1600" spc="-4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to</a:t>
            </a:r>
            <a:r>
              <a:rPr sz="1600" spc="-4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the</a:t>
            </a:r>
            <a:r>
              <a:rPr sz="1600" spc="-4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side.</a:t>
            </a:r>
            <a:endParaRPr sz="1600">
              <a:latin typeface="Arial"/>
              <a:cs typeface="Arial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5258955" y="4834688"/>
            <a:ext cx="4596765" cy="4883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8227" marR="5080" indent="-236166"/>
            <a:r>
              <a:rPr sz="1600" spc="-10" dirty="0">
                <a:latin typeface="Arial"/>
                <a:cs typeface="Arial"/>
              </a:rPr>
              <a:t>6.</a:t>
            </a:r>
            <a:r>
              <a:rPr sz="1600" spc="135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Repeat</a:t>
            </a:r>
            <a:r>
              <a:rPr sz="1600" spc="-4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steps</a:t>
            </a:r>
            <a:r>
              <a:rPr sz="1600" spc="-4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4-5</a:t>
            </a:r>
            <a:r>
              <a:rPr sz="1600" spc="-4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for</a:t>
            </a:r>
            <a:r>
              <a:rPr sz="1600" spc="-4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all</a:t>
            </a:r>
            <a:r>
              <a:rPr sz="1600" spc="-4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the</a:t>
            </a:r>
            <a:r>
              <a:rPr sz="1600" spc="-4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cards</a:t>
            </a:r>
            <a:r>
              <a:rPr sz="1600" spc="-4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in</a:t>
            </a:r>
            <a:r>
              <a:rPr sz="1600" spc="-4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the</a:t>
            </a:r>
            <a:r>
              <a:rPr sz="1600" spc="-4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diamonds</a:t>
            </a:r>
            <a:r>
              <a:rPr sz="1600" spc="-4" dirty="0">
                <a:latin typeface="Arial"/>
                <a:cs typeface="Arial"/>
              </a:rPr>
              <a:t> </a:t>
            </a:r>
            <a:r>
              <a:rPr sz="1600" spc="-14" dirty="0">
                <a:latin typeface="Arial"/>
                <a:cs typeface="Arial"/>
              </a:rPr>
              <a:t>pile.</a:t>
            </a:r>
            <a:endParaRPr sz="1600">
              <a:latin typeface="Arial"/>
              <a:cs typeface="Arial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5258955" y="5482985"/>
            <a:ext cx="4542155" cy="73250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8227" marR="5080" indent="-236166"/>
            <a:r>
              <a:rPr sz="1600" spc="-10" dirty="0">
                <a:latin typeface="Arial"/>
                <a:cs typeface="Arial"/>
              </a:rPr>
              <a:t>7.</a:t>
            </a:r>
            <a:r>
              <a:rPr sz="1600" spc="135" dirty="0">
                <a:latin typeface="Arial"/>
                <a:cs typeface="Arial"/>
              </a:rPr>
              <a:t> </a:t>
            </a:r>
            <a:r>
              <a:rPr sz="1600" spc="-70" dirty="0">
                <a:latin typeface="Arial"/>
                <a:cs typeface="Arial"/>
              </a:rPr>
              <a:t>T</a:t>
            </a:r>
            <a:r>
              <a:rPr sz="1600" spc="-10" dirty="0">
                <a:latin typeface="Arial"/>
                <a:cs typeface="Arial"/>
              </a:rPr>
              <a:t>urn</a:t>
            </a:r>
            <a:r>
              <a:rPr sz="1600" spc="-4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the</a:t>
            </a:r>
            <a:r>
              <a:rPr sz="1600" spc="-4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discard</a:t>
            </a:r>
            <a:r>
              <a:rPr sz="1600" spc="-4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pile</a:t>
            </a:r>
            <a:r>
              <a:rPr sz="1600" spc="-4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over</a:t>
            </a:r>
            <a:r>
              <a:rPr sz="1600" spc="-4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and</a:t>
            </a:r>
            <a:r>
              <a:rPr sz="1600" spc="-4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enter</a:t>
            </a:r>
            <a:r>
              <a:rPr sz="1600" spc="-4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the</a:t>
            </a:r>
            <a:r>
              <a:rPr sz="1600" spc="-4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density </a:t>
            </a:r>
            <a:r>
              <a:rPr sz="1600" dirty="0">
                <a:latin typeface="Arial"/>
                <a:cs typeface="Arial"/>
              </a:rPr>
              <a:t>estimates</a:t>
            </a:r>
            <a:r>
              <a:rPr sz="1600" spc="-4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under</a:t>
            </a:r>
            <a:r>
              <a:rPr sz="1600" spc="-4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the</a:t>
            </a:r>
            <a:r>
              <a:rPr sz="1600" spc="-4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corresponding</a:t>
            </a:r>
            <a:r>
              <a:rPr sz="1600" spc="-4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card</a:t>
            </a:r>
            <a:r>
              <a:rPr sz="1600" spc="-4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numbers in</a:t>
            </a:r>
            <a:r>
              <a:rPr sz="1600" spc="-4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the</a:t>
            </a:r>
            <a:r>
              <a:rPr sz="1600" spc="-4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spreadsheet.</a:t>
            </a:r>
            <a:endParaRPr sz="1600" dirty="0">
              <a:latin typeface="Arial"/>
              <a:cs typeface="Arial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5258955" y="6367023"/>
            <a:ext cx="4520566" cy="49244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8227" marR="5080" indent="-236166"/>
            <a:r>
              <a:rPr sz="1600" spc="-10" dirty="0">
                <a:latin typeface="Arial"/>
                <a:cs typeface="Arial"/>
              </a:rPr>
              <a:t>8.</a:t>
            </a:r>
            <a:r>
              <a:rPr sz="1600" spc="135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Shuffle</a:t>
            </a:r>
            <a:r>
              <a:rPr sz="1600" spc="-4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the</a:t>
            </a:r>
            <a:r>
              <a:rPr sz="1600" spc="-4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diamonds</a:t>
            </a:r>
            <a:r>
              <a:rPr sz="1600" spc="-4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pile</a:t>
            </a:r>
            <a:r>
              <a:rPr sz="1600" spc="-4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and</a:t>
            </a:r>
            <a:r>
              <a:rPr sz="1600" spc="-4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repeat</a:t>
            </a:r>
            <a:r>
              <a:rPr sz="1600" spc="-4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steps</a:t>
            </a:r>
            <a:r>
              <a:rPr sz="1600" spc="-4" dirty="0">
                <a:latin typeface="Arial"/>
                <a:cs typeface="Arial"/>
              </a:rPr>
              <a:t> </a:t>
            </a:r>
            <a:r>
              <a:rPr sz="1600" spc="-10" dirty="0" smtClean="0">
                <a:latin typeface="Arial"/>
                <a:cs typeface="Arial"/>
              </a:rPr>
              <a:t>4-7</a:t>
            </a:r>
            <a:r>
              <a:rPr lang="en-US" sz="1600" spc="-10" dirty="0" smtClean="0">
                <a:latin typeface="Arial"/>
                <a:cs typeface="Arial"/>
              </a:rPr>
              <a:t>.</a:t>
            </a:r>
            <a:r>
              <a:rPr sz="1600" spc="-10" dirty="0" smtClean="0">
                <a:latin typeface="Arial"/>
                <a:cs typeface="Arial"/>
              </a:rPr>
              <a:t> </a:t>
            </a:r>
            <a:r>
              <a:rPr lang="en-US" sz="1600" spc="-10" dirty="0" smtClean="0">
                <a:latin typeface="Arial"/>
                <a:cs typeface="Arial"/>
              </a:rPr>
              <a:t>Record the results of the 3</a:t>
            </a:r>
            <a:r>
              <a:rPr lang="en-US" sz="1600" spc="-10" baseline="30000" dirty="0" smtClean="0">
                <a:latin typeface="Arial"/>
                <a:cs typeface="Arial"/>
              </a:rPr>
              <a:t>rd</a:t>
            </a:r>
            <a:r>
              <a:rPr lang="en-US" sz="1600" spc="-10" dirty="0" smtClean="0">
                <a:latin typeface="Arial"/>
                <a:cs typeface="Arial"/>
              </a:rPr>
              <a:t> round.</a:t>
            </a:r>
            <a:endParaRPr sz="1600" dirty="0">
              <a:latin typeface="Arial"/>
              <a:cs typeface="Arial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5258953" y="7010400"/>
            <a:ext cx="4520568" cy="49244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6888" indent="-237744"/>
            <a:r>
              <a:rPr sz="1600" spc="-10" dirty="0">
                <a:latin typeface="Arial"/>
                <a:cs typeface="Arial"/>
              </a:rPr>
              <a:t>9.</a:t>
            </a:r>
            <a:r>
              <a:rPr sz="1600" spc="135" dirty="0">
                <a:latin typeface="Arial"/>
                <a:cs typeface="Arial"/>
              </a:rPr>
              <a:t> </a:t>
            </a:r>
            <a:r>
              <a:rPr lang="en-US" sz="1600" dirty="0" smtClean="0">
                <a:latin typeface="Arial"/>
                <a:cs typeface="Arial"/>
              </a:rPr>
              <a:t>Email your modulus, </a:t>
            </a:r>
            <a:r>
              <a:rPr lang="en-US" sz="1600" i="1" dirty="0" smtClean="0">
                <a:latin typeface="Arial"/>
                <a:cs typeface="Arial"/>
              </a:rPr>
              <a:t>n,</a:t>
            </a:r>
            <a:r>
              <a:rPr lang="en-US" sz="1600" dirty="0" smtClean="0">
                <a:latin typeface="Arial"/>
                <a:cs typeface="Arial"/>
              </a:rPr>
              <a:t> and </a:t>
            </a:r>
            <a:r>
              <a:rPr lang="en-US" sz="1600" i="1" dirty="0" smtClean="0">
                <a:latin typeface="Arial"/>
                <a:cs typeface="Arial"/>
              </a:rPr>
              <a:t>R</a:t>
            </a:r>
            <a:r>
              <a:rPr lang="en-US" sz="1600" i="1" baseline="30000" dirty="0" smtClean="0">
                <a:latin typeface="Arial"/>
                <a:cs typeface="Arial"/>
              </a:rPr>
              <a:t>2 </a:t>
            </a:r>
            <a:r>
              <a:rPr lang="en-US" sz="1600" dirty="0" smtClean="0">
                <a:latin typeface="Arial"/>
                <a:cs typeface="Arial"/>
              </a:rPr>
              <a:t>results to me. Email the spreadsheet to yourself</a:t>
            </a:r>
            <a:r>
              <a:rPr lang="en-US" sz="1600" spc="135" dirty="0" smtClean="0">
                <a:latin typeface="Arial"/>
                <a:cs typeface="Arial"/>
              </a:rPr>
              <a:t>.</a:t>
            </a:r>
            <a:endParaRPr sz="1600" dirty="0">
              <a:latin typeface="Arial"/>
              <a:cs typeface="Arial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1366320" y="2032489"/>
            <a:ext cx="691080" cy="38472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7"/>
            <a:r>
              <a:rPr lang="en-US" sz="2500" spc="14" dirty="0" smtClean="0">
                <a:latin typeface="Lucida Sans Unicode"/>
                <a:cs typeface="Lucida Sans Unicode"/>
              </a:rPr>
              <a:t>Ace</a:t>
            </a:r>
            <a:endParaRPr sz="2500" dirty="0">
              <a:latin typeface="Lucida Sans Unicode"/>
              <a:cs typeface="Lucida Sans Unicode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1361234" y="3633582"/>
            <a:ext cx="693420" cy="3836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7"/>
            <a:r>
              <a:rPr sz="2500" spc="70" dirty="0">
                <a:solidFill>
                  <a:srgbClr val="FF0000"/>
                </a:solidFill>
                <a:latin typeface="Lucida Sans Unicode"/>
                <a:cs typeface="Lucida Sans Unicode"/>
              </a:rPr>
              <a:t>“1</a:t>
            </a:r>
            <a:r>
              <a:rPr sz="2500" spc="14" dirty="0">
                <a:solidFill>
                  <a:srgbClr val="FF0000"/>
                </a:solidFill>
                <a:latin typeface="Lucida Sans Unicode"/>
                <a:cs typeface="Lucida Sans Unicode"/>
              </a:rPr>
              <a:t>5</a:t>
            </a:r>
            <a:r>
              <a:rPr sz="2500" spc="145" dirty="0">
                <a:solidFill>
                  <a:srgbClr val="FF0000"/>
                </a:solidFill>
                <a:latin typeface="Lucida Sans Unicode"/>
                <a:cs typeface="Lucida Sans Unicode"/>
              </a:rPr>
              <a:t>”</a:t>
            </a:r>
            <a:endParaRPr sz="2500">
              <a:latin typeface="Lucida Sans Unicode"/>
              <a:cs typeface="Lucida Sans Unicode"/>
            </a:endParaRPr>
          </a:p>
        </p:txBody>
      </p:sp>
      <p:sp>
        <p:nvSpPr>
          <p:cNvPr id="46" name="object 46"/>
          <p:cNvSpPr/>
          <p:nvPr/>
        </p:nvSpPr>
        <p:spPr>
          <a:xfrm>
            <a:off x="5206517" y="2480844"/>
            <a:ext cx="791590" cy="1080492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5206518" y="2480845"/>
            <a:ext cx="791845" cy="1080770"/>
          </a:xfrm>
          <a:custGeom>
            <a:avLst/>
            <a:gdLst/>
            <a:ahLst/>
            <a:cxnLst/>
            <a:rect l="l" t="t" r="r" b="b"/>
            <a:pathLst>
              <a:path w="791845" h="1080770">
                <a:moveTo>
                  <a:pt x="0" y="0"/>
                </a:moveTo>
                <a:lnTo>
                  <a:pt x="791590" y="0"/>
                </a:lnTo>
                <a:lnTo>
                  <a:pt x="791590" y="1080492"/>
                </a:lnTo>
                <a:lnTo>
                  <a:pt x="0" y="1080492"/>
                </a:lnTo>
                <a:lnTo>
                  <a:pt x="0" y="0"/>
                </a:lnTo>
                <a:close/>
              </a:path>
            </a:pathLst>
          </a:custGeom>
          <a:ln w="982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63773" y="239116"/>
            <a:ext cx="7730857" cy="55399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707225"/>
            <a:r>
              <a:rPr sz="3600" dirty="0"/>
              <a:t>Magni</a:t>
            </a:r>
            <a:r>
              <a:rPr sz="3600" spc="-4" dirty="0"/>
              <a:t>t</a:t>
            </a:r>
            <a:r>
              <a:rPr sz="3600" dirty="0"/>
              <a:t>ude </a:t>
            </a:r>
            <a:r>
              <a:rPr lang="en-US" sz="3600" dirty="0"/>
              <a:t>E</a:t>
            </a:r>
            <a:r>
              <a:rPr sz="3600" dirty="0"/>
              <a:t>s</a:t>
            </a:r>
            <a:r>
              <a:rPr sz="3600" spc="-4" dirty="0"/>
              <a:t>t</a:t>
            </a:r>
            <a:r>
              <a:rPr sz="3600" dirty="0"/>
              <a:t>ima</a:t>
            </a:r>
            <a:r>
              <a:rPr sz="3600" spc="-4" dirty="0"/>
              <a:t>t</a:t>
            </a:r>
            <a:r>
              <a:rPr sz="3600" dirty="0"/>
              <a:t>ion</a:t>
            </a:r>
            <a:r>
              <a:rPr lang="en-US" sz="3600" dirty="0"/>
              <a:t> A</a:t>
            </a:r>
            <a:r>
              <a:rPr sz="3600" dirty="0"/>
              <a:t>nalysis</a:t>
            </a:r>
          </a:p>
        </p:txBody>
      </p:sp>
      <p:sp>
        <p:nvSpPr>
          <p:cNvPr id="3" name="object 3"/>
          <p:cNvSpPr/>
          <p:nvPr/>
        </p:nvSpPr>
        <p:spPr>
          <a:xfrm>
            <a:off x="782581" y="1043058"/>
            <a:ext cx="8493241" cy="592946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3600" dirty="0" smtClean="0"/>
              <a:t>Lab Report</a:t>
            </a:r>
            <a:endParaRPr lang="en-US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838200" y="1278553"/>
            <a:ext cx="838200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You have determined the exponent for your psychological magnitude of change when there standard changes in dot density.</a:t>
            </a:r>
            <a:b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The first question is the value of </a:t>
            </a:r>
            <a:r>
              <a:rPr lang="en-US" sz="2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  Is it close to 1, less than 1, greater than 1?  What does that mean?</a:t>
            </a:r>
            <a:b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The second question is how much agreement is there in the class? What does that mean?</a:t>
            </a:r>
            <a:b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The third question involves the size of the modulus (50 vs 100).  Did changing the modulus produce a systematic change in the size of </a:t>
            </a:r>
            <a:r>
              <a:rPr lang="en-US" sz="2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? What does that mean?</a:t>
            </a:r>
          </a:p>
        </p:txBody>
      </p:sp>
    </p:spTree>
    <p:extLst>
      <p:ext uri="{BB962C8B-B14F-4D97-AF65-F5344CB8AC3E}">
        <p14:creationId xmlns:p14="http://schemas.microsoft.com/office/powerpoint/2010/main" val="27575250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0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262</TotalTime>
  <Words>301</Words>
  <Application>Microsoft Office PowerPoint</Application>
  <PresentationFormat>Custom</PresentationFormat>
  <Paragraphs>45</Paragraphs>
  <Slides>8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0" baseType="lpstr">
      <vt:lpstr>Office Theme</vt:lpstr>
      <vt:lpstr>Default Design</vt:lpstr>
      <vt:lpstr>Magnitude Estimation Procedure</vt:lpstr>
      <vt:lpstr>Magnitude Estimation Procedure</vt:lpstr>
      <vt:lpstr>Magnitude Estimation Results</vt:lpstr>
      <vt:lpstr>Stevens’ Power Law</vt:lpstr>
      <vt:lpstr>Magnitude Estimation Results</vt:lpstr>
      <vt:lpstr>Magnitude Estimation Task</vt:lpstr>
      <vt:lpstr>Magnitude Estimation Analysis</vt:lpstr>
      <vt:lpstr>Lab Report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fechdeck_v3.key</dc:title>
  <dc:creator>James Ferwerda</dc:creator>
  <cp:lastModifiedBy>Kenneth M. Steele</cp:lastModifiedBy>
  <cp:revision>31</cp:revision>
  <dcterms:created xsi:type="dcterms:W3CDTF">2016-01-05T12:51:08Z</dcterms:created>
  <dcterms:modified xsi:type="dcterms:W3CDTF">2016-03-14T16:02:16Z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2015-05-15T00:00:00Z</vt:filetime>
  </property>
  <property fmtid="{D5CDD505-2E9C-101B-9397-08002B2CF9AE}" pid="3" name="LastSaved">
    <vt:filetime>2016-01-05T00:00:00Z</vt:filetime>
  </property>
</Properties>
</file>