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1"/>
  </p:notesMasterIdLst>
  <p:sldIdLst>
    <p:sldId id="291" r:id="rId3"/>
    <p:sldId id="293" r:id="rId4"/>
    <p:sldId id="294" r:id="rId5"/>
    <p:sldId id="296" r:id="rId6"/>
    <p:sldId id="297" r:id="rId7"/>
    <p:sldId id="288" r:id="rId8"/>
    <p:sldId id="289" r:id="rId9"/>
    <p:sldId id="299" r:id="rId10"/>
  </p:sldIdLst>
  <p:sldSz cx="10058400" cy="7772400"/>
  <p:notesSz cx="10058400" cy="7772400"/>
  <p:defaultTextStyle>
    <a:defPPr>
      <a:defRPr lang="en-US"/>
    </a:defPPr>
    <a:lvl1pPr marL="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2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0684C-639C-4D6D-870A-777297DC718A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93A3-02E7-476C-AF87-BEB2C37C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7"/>
            <a:ext cx="8549640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3" y="4352546"/>
            <a:ext cx="7040879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33974-B4FD-4C52-81C3-213D3EEF84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6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8BEFD-4A89-469E-A0AD-57E4E24288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8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D833-71C6-45AB-B8C4-6CE29CE8C0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2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4066-8154-421E-ABEB-8214C91D5E6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73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292" indent="0">
              <a:buNone/>
              <a:defRPr sz="3100"/>
            </a:lvl2pPr>
            <a:lvl3pPr marL="1018586" indent="0">
              <a:buNone/>
              <a:defRPr sz="2700"/>
            </a:lvl3pPr>
            <a:lvl4pPr marL="1527879" indent="0">
              <a:buNone/>
              <a:defRPr sz="2200"/>
            </a:lvl4pPr>
            <a:lvl5pPr marL="2037173" indent="0">
              <a:buNone/>
              <a:defRPr sz="2200"/>
            </a:lvl5pPr>
            <a:lvl6pPr marL="2546466" indent="0">
              <a:buNone/>
              <a:defRPr sz="2200"/>
            </a:lvl6pPr>
            <a:lvl7pPr marL="3055758" indent="0">
              <a:buNone/>
              <a:defRPr sz="2200"/>
            </a:lvl7pPr>
            <a:lvl8pPr marL="3565052" indent="0">
              <a:buNone/>
              <a:defRPr sz="2200"/>
            </a:lvl8pPr>
            <a:lvl9pPr marL="407434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C3AD4-C10C-4DDD-BC82-AAEE1A193B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6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AC4A-CC5C-4C55-B1CC-B3DE0D5FEE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87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6610" y="690880"/>
            <a:ext cx="213741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690880"/>
            <a:ext cx="624459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D277A-3705-48C9-A2FF-A80189F111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3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3773" y="239119"/>
            <a:ext cx="7730857" cy="575542"/>
          </a:xfrm>
        </p:spPr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108" y="1554962"/>
            <a:ext cx="8668186" cy="296491"/>
          </a:xfrm>
        </p:spPr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3773" y="239119"/>
            <a:ext cx="7730857" cy="575542"/>
          </a:xfrm>
        </p:spPr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4"/>
            <a:ext cx="4375404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4"/>
            <a:ext cx="4375404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3773" y="239119"/>
            <a:ext cx="7730857" cy="575542"/>
          </a:xfrm>
        </p:spPr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9292" indent="0" algn="ctr">
              <a:buNone/>
              <a:defRPr/>
            </a:lvl2pPr>
            <a:lvl3pPr marL="1018586" indent="0" algn="ctr">
              <a:buNone/>
              <a:defRPr/>
            </a:lvl3pPr>
            <a:lvl4pPr marL="1527879" indent="0" algn="ctr">
              <a:buNone/>
              <a:defRPr/>
            </a:lvl4pPr>
            <a:lvl5pPr marL="2037173" indent="0" algn="ctr">
              <a:buNone/>
              <a:defRPr/>
            </a:lvl5pPr>
            <a:lvl6pPr marL="2546466" indent="0" algn="ctr">
              <a:buNone/>
              <a:defRPr/>
            </a:lvl6pPr>
            <a:lvl7pPr marL="3055758" indent="0" algn="ctr">
              <a:buNone/>
              <a:defRPr/>
            </a:lvl7pPr>
            <a:lvl8pPr marL="3565052" indent="0" algn="ctr">
              <a:buNone/>
              <a:defRPr/>
            </a:lvl8pPr>
            <a:lvl9pPr marL="407434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52D9E-790D-488A-939D-E4DD7C8580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5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3D5C8-609A-41C0-86FB-729EF70D7D7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9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0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292" indent="0">
              <a:buNone/>
              <a:defRPr sz="2000"/>
            </a:lvl2pPr>
            <a:lvl3pPr marL="1018586" indent="0">
              <a:buNone/>
              <a:defRPr sz="1800"/>
            </a:lvl3pPr>
            <a:lvl4pPr marL="1527879" indent="0">
              <a:buNone/>
              <a:defRPr sz="1600"/>
            </a:lvl4pPr>
            <a:lvl5pPr marL="2037173" indent="0">
              <a:buNone/>
              <a:defRPr sz="1600"/>
            </a:lvl5pPr>
            <a:lvl6pPr marL="2546466" indent="0">
              <a:buNone/>
              <a:defRPr sz="1600"/>
            </a:lvl6pPr>
            <a:lvl7pPr marL="3055758" indent="0">
              <a:buNone/>
              <a:defRPr sz="1600"/>
            </a:lvl7pPr>
            <a:lvl8pPr marL="3565052" indent="0">
              <a:buNone/>
              <a:defRPr sz="1600"/>
            </a:lvl8pPr>
            <a:lvl9pPr marL="4074344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C61B3-73F1-40FC-B78C-6876BB2836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0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245360"/>
            <a:ext cx="4191000" cy="46634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45360"/>
            <a:ext cx="4191000" cy="46634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9F228-60CE-4CE6-AA3E-B9079EDFB3E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3773" y="239119"/>
            <a:ext cx="7730857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108" y="1554962"/>
            <a:ext cx="866818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9" y="7228334"/>
            <a:ext cx="3218687" cy="279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4"/>
            <a:ext cx="2313432" cy="279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4"/>
            <a:ext cx="2313432" cy="279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093">
        <a:defRPr>
          <a:latin typeface="+mn-lt"/>
          <a:ea typeface="+mn-ea"/>
          <a:cs typeface="+mn-cs"/>
        </a:defRPr>
      </a:lvl2pPr>
      <a:lvl3pPr marL="914187">
        <a:defRPr>
          <a:latin typeface="+mn-lt"/>
          <a:ea typeface="+mn-ea"/>
          <a:cs typeface="+mn-cs"/>
        </a:defRPr>
      </a:lvl3pPr>
      <a:lvl4pPr marL="1371279">
        <a:defRPr>
          <a:latin typeface="+mn-lt"/>
          <a:ea typeface="+mn-ea"/>
          <a:cs typeface="+mn-cs"/>
        </a:defRPr>
      </a:lvl4pPr>
      <a:lvl5pPr marL="1828372">
        <a:defRPr>
          <a:latin typeface="+mn-lt"/>
          <a:ea typeface="+mn-ea"/>
          <a:cs typeface="+mn-cs"/>
        </a:defRPr>
      </a:lvl5pPr>
      <a:lvl6pPr marL="2285465">
        <a:defRPr>
          <a:latin typeface="+mn-lt"/>
          <a:ea typeface="+mn-ea"/>
          <a:cs typeface="+mn-cs"/>
        </a:defRPr>
      </a:lvl6pPr>
      <a:lvl7pPr marL="2742560">
        <a:defRPr>
          <a:latin typeface="+mn-lt"/>
          <a:ea typeface="+mn-ea"/>
          <a:cs typeface="+mn-cs"/>
        </a:defRPr>
      </a:lvl7pPr>
      <a:lvl8pPr marL="3199651">
        <a:defRPr>
          <a:latin typeface="+mn-lt"/>
          <a:ea typeface="+mn-ea"/>
          <a:cs typeface="+mn-cs"/>
        </a:defRPr>
      </a:lvl8pPr>
      <a:lvl9pPr marL="36567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093">
        <a:defRPr>
          <a:latin typeface="+mn-lt"/>
          <a:ea typeface="+mn-ea"/>
          <a:cs typeface="+mn-cs"/>
        </a:defRPr>
      </a:lvl2pPr>
      <a:lvl3pPr marL="914187">
        <a:defRPr>
          <a:latin typeface="+mn-lt"/>
          <a:ea typeface="+mn-ea"/>
          <a:cs typeface="+mn-cs"/>
        </a:defRPr>
      </a:lvl3pPr>
      <a:lvl4pPr marL="1371279">
        <a:defRPr>
          <a:latin typeface="+mn-lt"/>
          <a:ea typeface="+mn-ea"/>
          <a:cs typeface="+mn-cs"/>
        </a:defRPr>
      </a:lvl4pPr>
      <a:lvl5pPr marL="1828372">
        <a:defRPr>
          <a:latin typeface="+mn-lt"/>
          <a:ea typeface="+mn-ea"/>
          <a:cs typeface="+mn-cs"/>
        </a:defRPr>
      </a:lvl5pPr>
      <a:lvl6pPr marL="2285465">
        <a:defRPr>
          <a:latin typeface="+mn-lt"/>
          <a:ea typeface="+mn-ea"/>
          <a:cs typeface="+mn-cs"/>
        </a:defRPr>
      </a:lvl6pPr>
      <a:lvl7pPr marL="2742560">
        <a:defRPr>
          <a:latin typeface="+mn-lt"/>
          <a:ea typeface="+mn-ea"/>
          <a:cs typeface="+mn-cs"/>
        </a:defRPr>
      </a:lvl7pPr>
      <a:lvl8pPr marL="3199651">
        <a:defRPr>
          <a:latin typeface="+mn-lt"/>
          <a:ea typeface="+mn-ea"/>
          <a:cs typeface="+mn-cs"/>
        </a:defRPr>
      </a:lvl8pPr>
      <a:lvl9pPr marL="3656744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690880"/>
            <a:ext cx="854964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2245360"/>
            <a:ext cx="8549640" cy="466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7081520"/>
            <a:ext cx="20955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81520"/>
            <a:ext cx="20955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5705AE-B0FB-4377-A97E-0E83C7F71C7D}" type="slidenum">
              <a:rPr lang="en-US" altLang="en-US" smtClean="0">
                <a:solidFill>
                  <a:srgbClr val="000000"/>
                </a:solidFill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7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929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18586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2787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3717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1970" indent="-38197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601" indent="-318309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100">
          <a:solidFill>
            <a:schemeClr val="tx1"/>
          </a:solidFill>
          <a:latin typeface="+mn-lt"/>
        </a:defRPr>
      </a:lvl2pPr>
      <a:lvl3pPr marL="1273233" indent="-254646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700">
          <a:solidFill>
            <a:schemeClr val="tx1"/>
          </a:solidFill>
          <a:latin typeface="+mn-lt"/>
        </a:defRPr>
      </a:lvl3pPr>
      <a:lvl4pPr marL="1782525" indent="-254646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charset="0"/>
        </a:defRPr>
      </a:lvl4pPr>
      <a:lvl5pPr marL="2291819" indent="-25464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charset="0"/>
        </a:defRPr>
      </a:lvl5pPr>
      <a:lvl6pPr marL="2801112" indent="-25464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charset="0"/>
        </a:defRPr>
      </a:lvl6pPr>
      <a:lvl7pPr marL="3310406" indent="-25464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charset="0"/>
        </a:defRPr>
      </a:lvl7pPr>
      <a:lvl8pPr marL="3819698" indent="-25464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charset="0"/>
        </a:defRPr>
      </a:lvl8pPr>
      <a:lvl9pPr marL="4328992" indent="-25464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10185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Magnitude Estimation Procedure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80" y="2245360"/>
            <a:ext cx="8549640" cy="5008880"/>
          </a:xfrm>
        </p:spPr>
        <p:txBody>
          <a:bodyPr/>
          <a:lstStyle/>
          <a:p>
            <a:r>
              <a:rPr lang="en-US" altLang="en-US" sz="2800" dirty="0"/>
              <a:t>The assumption of </a:t>
            </a:r>
            <a:r>
              <a:rPr lang="en-US" altLang="en-US" sz="2800" dirty="0">
                <a:solidFill>
                  <a:srgbClr val="FF3300"/>
                </a:solidFill>
              </a:rPr>
              <a:t>direct scaling</a:t>
            </a:r>
            <a:r>
              <a:rPr lang="en-US" altLang="en-US" sz="2800" dirty="0"/>
              <a:t>.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sz="2800" dirty="0"/>
              <a:t>The observer is presented with a standard stimulus.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sz="2800" dirty="0"/>
              <a:t>The stimulus is assigned a value.</a:t>
            </a:r>
            <a:br>
              <a:rPr lang="en-US" altLang="en-US" sz="2800" dirty="0"/>
            </a:br>
            <a:endParaRPr lang="en-US" altLang="en-US" sz="2800" dirty="0"/>
          </a:p>
          <a:p>
            <a:r>
              <a:rPr lang="en-US" altLang="en-US" sz="2800" dirty="0"/>
              <a:t>This </a:t>
            </a:r>
            <a:r>
              <a:rPr lang="en-US" altLang="en-US" sz="2800" dirty="0" smtClean="0"/>
              <a:t>value </a:t>
            </a:r>
            <a:r>
              <a:rPr lang="en-US" altLang="en-US" sz="2800" dirty="0"/>
              <a:t>is the </a:t>
            </a:r>
            <a:r>
              <a:rPr lang="en-US" altLang="en-US" sz="2800" dirty="0">
                <a:solidFill>
                  <a:srgbClr val="FF3300"/>
                </a:solidFill>
              </a:rPr>
              <a:t>modulus</a:t>
            </a:r>
            <a:r>
              <a:rPr lang="en-US" altLang="en-US" dirty="0">
                <a:solidFill>
                  <a:schemeClr val="tx2"/>
                </a:solidFill>
              </a:rPr>
              <a:t>.</a:t>
            </a:r>
            <a:endParaRPr lang="en-US" alt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0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Magnitude Estimation Procedure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80" y="2245360"/>
            <a:ext cx="8549640" cy="5008880"/>
          </a:xfrm>
        </p:spPr>
        <p:txBody>
          <a:bodyPr/>
          <a:lstStyle/>
          <a:p>
            <a:r>
              <a:rPr lang="en-US" altLang="en-US" sz="2800" dirty="0" smtClean="0"/>
              <a:t>The observer is presented with a series of stimuli that vary along 1 physical dimension. </a:t>
            </a:r>
            <a:br>
              <a:rPr lang="en-US" altLang="en-US" sz="2800" dirty="0" smtClean="0"/>
            </a:br>
            <a:r>
              <a:rPr lang="en-US" altLang="en-US" sz="2800" dirty="0" smtClean="0"/>
              <a:t>(In our case it will be dot density.)</a:t>
            </a:r>
            <a:br>
              <a:rPr lang="en-US" altLang="en-US" sz="2800" dirty="0" smtClean="0"/>
            </a:br>
            <a:r>
              <a:rPr lang="en-US" altLang="en-US" sz="2800" dirty="0" smtClean="0"/>
              <a:t> </a:t>
            </a:r>
          </a:p>
          <a:p>
            <a:r>
              <a:rPr lang="en-US" altLang="en-US" sz="2800" dirty="0" smtClean="0"/>
              <a:t>Stimuli are presented in random order.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r>
              <a:rPr lang="en-US" altLang="en-US" sz="2800" dirty="0" smtClean="0"/>
              <a:t>The observer must assign a number to indicate magnitude of the stimulus relative to the modulus.</a:t>
            </a:r>
            <a:endParaRPr lang="en-US" alt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6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Magnitude Estimation </a:t>
            </a:r>
            <a:r>
              <a:rPr lang="en-US" altLang="en-US" sz="3600" dirty="0" smtClean="0"/>
              <a:t>Results</a:t>
            </a:r>
            <a:endParaRPr lang="en-US" alt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80" y="2245360"/>
            <a:ext cx="8549640" cy="3164840"/>
          </a:xfrm>
        </p:spPr>
        <p:txBody>
          <a:bodyPr/>
          <a:lstStyle/>
          <a:p>
            <a:r>
              <a:rPr lang="en-US" altLang="en-US" sz="2800" dirty="0" smtClean="0"/>
              <a:t>The basic question: If you double the physical magnitude then what is the effect on psychological magnitude?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/>
            <a:r>
              <a:rPr lang="en-US" altLang="en-US" sz="2400" dirty="0" smtClean="0"/>
              <a:t>Double?</a:t>
            </a:r>
          </a:p>
          <a:p>
            <a:pPr lvl="1"/>
            <a:r>
              <a:rPr lang="en-US" altLang="en-US" sz="2400" dirty="0" smtClean="0"/>
              <a:t>More than Double?</a:t>
            </a:r>
          </a:p>
          <a:p>
            <a:pPr lvl="1"/>
            <a:r>
              <a:rPr lang="en-US" altLang="en-US" sz="2400" dirty="0" smtClean="0"/>
              <a:t>Less than Double?</a:t>
            </a:r>
            <a:br>
              <a:rPr lang="en-US" altLang="en-US" sz="2400" dirty="0" smtClean="0"/>
            </a:br>
            <a:r>
              <a:rPr lang="en-US" altLang="en-US" sz="2300" dirty="0" smtClean="0"/>
              <a:t> </a:t>
            </a:r>
          </a:p>
          <a:p>
            <a:pPr marL="0" indent="0">
              <a:buNone/>
            </a:pPr>
            <a:endParaRPr lang="en-US" alt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1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Stevens’ Power Law</a:t>
            </a:r>
            <a:endParaRPr lang="en-US" alt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80" y="2245360"/>
            <a:ext cx="8549640" cy="4917440"/>
          </a:xfrm>
        </p:spPr>
        <p:txBody>
          <a:bodyPr/>
          <a:lstStyle/>
          <a:p>
            <a:r>
              <a:rPr lang="en-US" altLang="en-US" sz="2800" dirty="0" smtClean="0"/>
              <a:t>The basic question: If you double the physical magnitude then what is the effect on psychological magnitude?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r>
              <a:rPr lang="en-US" altLang="en-US" sz="2800" i="1" dirty="0" smtClean="0"/>
              <a:t>S = </a:t>
            </a:r>
            <a:r>
              <a:rPr lang="en-US" altLang="en-US" sz="2800" i="1" dirty="0" err="1" smtClean="0"/>
              <a:t>aI</a:t>
            </a:r>
            <a:r>
              <a:rPr lang="en-US" altLang="en-US" i="1" baseline="30000" dirty="0" err="1" smtClean="0"/>
              <a:t>n</a:t>
            </a:r>
            <a:endParaRPr lang="en-US" altLang="en-US" i="1" baseline="30000" dirty="0"/>
          </a:p>
          <a:p>
            <a:pPr lvl="1"/>
            <a:r>
              <a:rPr lang="en-US" altLang="en-US" sz="2400" i="1" dirty="0"/>
              <a:t>I</a:t>
            </a:r>
            <a:r>
              <a:rPr lang="en-US" altLang="en-US" sz="1300" i="1" dirty="0" smtClean="0"/>
              <a:t> </a:t>
            </a:r>
            <a:r>
              <a:rPr lang="en-US" altLang="en-US" sz="2400" i="1" dirty="0" smtClean="0"/>
              <a:t>= </a:t>
            </a:r>
            <a:r>
              <a:rPr lang="en-US" altLang="en-US" sz="2400" dirty="0" smtClean="0"/>
              <a:t>Physical Intensity or Magnitude</a:t>
            </a:r>
          </a:p>
          <a:p>
            <a:pPr lvl="1"/>
            <a:r>
              <a:rPr lang="en-US" altLang="en-US" sz="2400" i="1" dirty="0" smtClean="0"/>
              <a:t>S</a:t>
            </a:r>
            <a:r>
              <a:rPr lang="en-US" altLang="en-US" sz="2400" dirty="0" smtClean="0"/>
              <a:t> = Psychological Intensity or Magnitude</a:t>
            </a:r>
          </a:p>
          <a:p>
            <a:pPr lvl="1"/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= Exponent that specifies size of conversion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r>
              <a:rPr lang="en-US" altLang="en-US" sz="2800" dirty="0" smtClean="0"/>
              <a:t>Goal is to discover the size of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.</a:t>
            </a:r>
          </a:p>
          <a:p>
            <a:pPr marL="0" indent="0">
              <a:buNone/>
            </a:pPr>
            <a:endParaRPr lang="en-US" alt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Magnitude Estimation </a:t>
            </a:r>
            <a:r>
              <a:rPr lang="en-US" altLang="en-US" sz="3600" dirty="0" smtClean="0"/>
              <a:t>Results</a:t>
            </a:r>
            <a:endParaRPr lang="en-US" alt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380" y="2245360"/>
            <a:ext cx="8549640" cy="3164840"/>
          </a:xfrm>
        </p:spPr>
        <p:txBody>
          <a:bodyPr/>
          <a:lstStyle/>
          <a:p>
            <a:r>
              <a:rPr lang="en-US" altLang="en-US" sz="2800" dirty="0" smtClean="0"/>
              <a:t>The basic question: If you double the physical magnitude then what is the effect on psychological magnitude?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/>
            <a:r>
              <a:rPr lang="en-US" altLang="en-US" sz="2400" dirty="0" smtClean="0"/>
              <a:t>Double? Then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= 1</a:t>
            </a:r>
          </a:p>
          <a:p>
            <a:pPr lvl="1"/>
            <a:r>
              <a:rPr lang="en-US" altLang="en-US" sz="2400" dirty="0" smtClean="0"/>
              <a:t>More than Double? Then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&gt; 1</a:t>
            </a:r>
          </a:p>
          <a:p>
            <a:pPr lvl="1"/>
            <a:r>
              <a:rPr lang="en-US" altLang="en-US" sz="2400" dirty="0" smtClean="0"/>
              <a:t>Less than Double? Then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&lt; 1</a:t>
            </a:r>
            <a:br>
              <a:rPr lang="en-US" altLang="en-US" sz="2400" dirty="0" smtClean="0"/>
            </a:br>
            <a:r>
              <a:rPr lang="en-US" altLang="en-US" sz="2300" dirty="0" smtClean="0"/>
              <a:t> </a:t>
            </a:r>
          </a:p>
          <a:p>
            <a:pPr marL="0" indent="0">
              <a:buNone/>
            </a:pPr>
            <a:endParaRPr lang="en-US" alt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3950"/>
            <a:r>
              <a:rPr sz="3600" dirty="0"/>
              <a:t>Magni</a:t>
            </a:r>
            <a:r>
              <a:rPr sz="3600" spc="-4" dirty="0"/>
              <a:t>t</a:t>
            </a:r>
            <a:r>
              <a:rPr sz="3600" dirty="0"/>
              <a:t>ude </a:t>
            </a:r>
            <a:r>
              <a:rPr lang="en-US" sz="3600" dirty="0" smtClean="0"/>
              <a:t>E</a:t>
            </a:r>
            <a:r>
              <a:rPr sz="3600" dirty="0" smtClean="0"/>
              <a:t>s</a:t>
            </a:r>
            <a:r>
              <a:rPr sz="3600" spc="-4" dirty="0" smtClean="0"/>
              <a:t>t</a:t>
            </a:r>
            <a:r>
              <a:rPr sz="3600" dirty="0" smtClean="0"/>
              <a:t>ima</a:t>
            </a:r>
            <a:r>
              <a:rPr sz="3600" spc="-4" dirty="0" smtClean="0"/>
              <a:t>t</a:t>
            </a:r>
            <a:r>
              <a:rPr sz="3600" dirty="0" smtClean="0"/>
              <a:t>ion</a:t>
            </a:r>
            <a:r>
              <a:rPr lang="en-US" sz="3600" dirty="0" smtClean="0"/>
              <a:t> Task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67435" y="4186393"/>
            <a:ext cx="433514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1.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Extract</a:t>
            </a:r>
            <a:r>
              <a:rPr sz="1600" spc="-4" dirty="0" smtClean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diamonds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spades</a:t>
            </a:r>
            <a:r>
              <a:rPr sz="1600" spc="-10" dirty="0" smtClean="0">
                <a:latin typeface="Arial"/>
                <a:cs typeface="Arial"/>
              </a:rPr>
              <a:t>.</a:t>
            </a:r>
            <a:r>
              <a:rPr lang="en-US" sz="1600" spc="-10" dirty="0">
                <a:latin typeface="Arial"/>
                <a:cs typeface="Arial"/>
              </a:rPr>
              <a:t> Shuffle</a:t>
            </a:r>
            <a:r>
              <a:rPr lang="en-US" sz="1600" spc="-4" dirty="0">
                <a:latin typeface="Arial"/>
                <a:cs typeface="Arial"/>
              </a:rPr>
              <a:t> </a:t>
            </a:r>
            <a:r>
              <a:rPr lang="en-US" sz="1600" spc="-10">
                <a:latin typeface="Arial"/>
                <a:cs typeface="Arial"/>
              </a:rPr>
              <a:t>the</a:t>
            </a:r>
            <a:r>
              <a:rPr lang="en-US" sz="1600" spc="-4">
                <a:latin typeface="Arial"/>
                <a:cs typeface="Arial"/>
              </a:rPr>
              <a:t> </a:t>
            </a:r>
            <a:r>
              <a:rPr lang="en-US" sz="1600" spc="-10" smtClean="0">
                <a:latin typeface="Arial"/>
                <a:cs typeface="Arial"/>
              </a:rPr>
              <a:t>diamonds.</a:t>
            </a:r>
            <a:r>
              <a:rPr lang="en-US" sz="1600" spc="-4" smtClean="0"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33" y="4834688"/>
            <a:ext cx="4437380" cy="488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2.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urn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diamonds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pile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down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down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table.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433" y="5482984"/>
            <a:ext cx="43129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3.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Assume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standard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its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pattern has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density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50</a:t>
            </a:r>
            <a:r>
              <a:rPr lang="en-US" sz="1600" spc="-10" dirty="0" smtClean="0">
                <a:latin typeface="Arial"/>
                <a:cs typeface="Arial"/>
              </a:rPr>
              <a:t> (half class) or 100 (other half of class)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433" y="6400800"/>
            <a:ext cx="4477385" cy="976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4.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Compare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pattern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top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card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diamonds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pile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pattern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standard 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assign</a:t>
            </a:r>
            <a:r>
              <a:rPr sz="1600" spc="-4" dirty="0">
                <a:latin typeface="Arial"/>
                <a:cs typeface="Arial"/>
              </a:rPr>
              <a:t> it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represents</a:t>
            </a:r>
            <a:r>
              <a:rPr sz="1600" spc="-4" dirty="0">
                <a:latin typeface="Arial"/>
                <a:cs typeface="Arial"/>
              </a:rPr>
              <a:t> it </a:t>
            </a:r>
            <a:r>
              <a:rPr sz="1600" spc="-10" dirty="0">
                <a:latin typeface="Arial"/>
                <a:cs typeface="Arial"/>
              </a:rPr>
              <a:t>density relative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standard.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7932" y="848648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1956" y="883027"/>
            <a:ext cx="791590" cy="1080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1957" y="883026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4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7932" y="2446466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11956" y="2480844"/>
            <a:ext cx="791590" cy="10804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1957" y="2480845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4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30785" y="2541418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84808" y="2575795"/>
            <a:ext cx="791590" cy="1080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84811" y="2575798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0785" y="2351514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84808" y="2385891"/>
            <a:ext cx="791590" cy="10804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84811" y="2385893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35560" y="2449742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89583" y="2484120"/>
            <a:ext cx="791590" cy="10804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89586" y="2484120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40335" y="2351514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94358" y="2385891"/>
            <a:ext cx="791590" cy="10804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94361" y="2385893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6150" y="2858862"/>
            <a:ext cx="481311" cy="32445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76502" y="2898154"/>
            <a:ext cx="401955" cy="246379"/>
          </a:xfrm>
          <a:custGeom>
            <a:avLst/>
            <a:gdLst/>
            <a:ahLst/>
            <a:cxnLst/>
            <a:rect l="l" t="t" r="r" b="b"/>
            <a:pathLst>
              <a:path w="401955" h="246380">
                <a:moveTo>
                  <a:pt x="228600" y="0"/>
                </a:moveTo>
                <a:lnTo>
                  <a:pt x="228600" y="86348"/>
                </a:lnTo>
                <a:lnTo>
                  <a:pt x="0" y="86348"/>
                </a:lnTo>
                <a:lnTo>
                  <a:pt x="0" y="162548"/>
                </a:lnTo>
                <a:lnTo>
                  <a:pt x="228600" y="162548"/>
                </a:lnTo>
                <a:lnTo>
                  <a:pt x="228600" y="245877"/>
                </a:lnTo>
                <a:lnTo>
                  <a:pt x="401845" y="122938"/>
                </a:lnTo>
                <a:lnTo>
                  <a:pt x="22860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62945" y="2858862"/>
            <a:ext cx="481311" cy="3244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95800" y="2898154"/>
            <a:ext cx="399416" cy="246379"/>
          </a:xfrm>
          <a:custGeom>
            <a:avLst/>
            <a:gdLst/>
            <a:ahLst/>
            <a:cxnLst/>
            <a:rect l="l" t="t" r="r" b="b"/>
            <a:pathLst>
              <a:path w="399414" h="246380">
                <a:moveTo>
                  <a:pt x="228600" y="0"/>
                </a:moveTo>
                <a:lnTo>
                  <a:pt x="228600" y="86348"/>
                </a:lnTo>
                <a:lnTo>
                  <a:pt x="0" y="86348"/>
                </a:lnTo>
                <a:lnTo>
                  <a:pt x="0" y="162548"/>
                </a:lnTo>
                <a:lnTo>
                  <a:pt x="228600" y="162548"/>
                </a:lnTo>
                <a:lnTo>
                  <a:pt x="228600" y="245877"/>
                </a:lnTo>
                <a:lnTo>
                  <a:pt x="399341" y="122938"/>
                </a:lnTo>
                <a:lnTo>
                  <a:pt x="22860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68603" y="2446466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22630" y="2480844"/>
            <a:ext cx="791590" cy="10804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22630" y="2480845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00832" y="2446466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54856" y="2480844"/>
            <a:ext cx="791590" cy="10804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54856" y="2480845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84719" y="2446466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38743" y="2480844"/>
            <a:ext cx="791590" cy="10804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8743" y="2480845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2491" y="2446466"/>
            <a:ext cx="899639" cy="1188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241185" y="3613938"/>
            <a:ext cx="4079875" cy="109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7">
              <a:tabLst>
                <a:tab pos="1054488" algn="l"/>
                <a:tab pos="1897571" algn="l"/>
                <a:tab pos="2771762" algn="l"/>
              </a:tabLst>
            </a:pPr>
            <a:r>
              <a:rPr sz="2500" spc="70" dirty="0">
                <a:solidFill>
                  <a:srgbClr val="FF0000"/>
                </a:solidFill>
                <a:latin typeface="Lucida Sans Unicode"/>
                <a:cs typeface="Lucida Sans Unicode"/>
              </a:rPr>
              <a:t>“7</a:t>
            </a:r>
            <a:r>
              <a:rPr sz="2500" spc="14" dirty="0">
                <a:solidFill>
                  <a:srgbClr val="FF0000"/>
                </a:solidFill>
                <a:latin typeface="Lucida Sans Unicode"/>
                <a:cs typeface="Lucida Sans Unicode"/>
              </a:rPr>
              <a:t>0</a:t>
            </a:r>
            <a:r>
              <a:rPr sz="2500" spc="145" dirty="0">
                <a:solidFill>
                  <a:srgbClr val="FF0000"/>
                </a:solidFill>
                <a:latin typeface="Lucida Sans Unicode"/>
                <a:cs typeface="Lucida Sans Unicode"/>
              </a:rPr>
              <a:t>”	</a:t>
            </a:r>
            <a:r>
              <a:rPr sz="2500" spc="70" dirty="0">
                <a:solidFill>
                  <a:srgbClr val="FF0000"/>
                </a:solidFill>
                <a:latin typeface="Lucida Sans Unicode"/>
                <a:cs typeface="Lucida Sans Unicode"/>
              </a:rPr>
              <a:t>“5</a:t>
            </a:r>
            <a:r>
              <a:rPr sz="2500" spc="145" dirty="0">
                <a:solidFill>
                  <a:srgbClr val="FF0000"/>
                </a:solidFill>
                <a:latin typeface="Lucida Sans Unicode"/>
                <a:cs typeface="Lucida Sans Unicode"/>
              </a:rPr>
              <a:t>”	</a:t>
            </a:r>
            <a:r>
              <a:rPr sz="2500" spc="70" dirty="0">
                <a:solidFill>
                  <a:srgbClr val="FF0000"/>
                </a:solidFill>
                <a:latin typeface="Lucida Sans Unicode"/>
                <a:cs typeface="Lucida Sans Unicode"/>
              </a:rPr>
              <a:t>“5</a:t>
            </a:r>
            <a:r>
              <a:rPr sz="2500" spc="14" dirty="0">
                <a:solidFill>
                  <a:srgbClr val="FF0000"/>
                </a:solidFill>
                <a:latin typeface="Lucida Sans Unicode"/>
                <a:cs typeface="Lucida Sans Unicode"/>
              </a:rPr>
              <a:t>0</a:t>
            </a:r>
            <a:r>
              <a:rPr sz="2500" spc="145" dirty="0">
                <a:solidFill>
                  <a:srgbClr val="FF0000"/>
                </a:solidFill>
                <a:latin typeface="Lucida Sans Unicode"/>
                <a:cs typeface="Lucida Sans Unicode"/>
              </a:rPr>
              <a:t>”	</a:t>
            </a:r>
            <a:r>
              <a:rPr sz="2500" spc="70" dirty="0">
                <a:solidFill>
                  <a:srgbClr val="FF0000"/>
                </a:solidFill>
                <a:latin typeface="Lucida Sans Unicode"/>
                <a:cs typeface="Lucida Sans Unicode"/>
              </a:rPr>
              <a:t>“2</a:t>
            </a:r>
            <a:r>
              <a:rPr sz="2500" spc="14" dirty="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sz="2500" spc="145" dirty="0">
                <a:solidFill>
                  <a:srgbClr val="FF0000"/>
                </a:solidFill>
                <a:latin typeface="Lucida Sans Unicode"/>
                <a:cs typeface="Lucida Sans Unicode"/>
              </a:rPr>
              <a:t>”</a:t>
            </a:r>
            <a:endParaRPr sz="2500">
              <a:latin typeface="Lucida Sans Unicode"/>
              <a:cs typeface="Lucida Sans Unicode"/>
            </a:endParaRPr>
          </a:p>
          <a:p>
            <a:pPr marL="266003" marR="5080" indent="-236166">
              <a:spcBef>
                <a:spcPts val="1625"/>
              </a:spcBef>
            </a:pPr>
            <a:r>
              <a:rPr sz="1600" spc="-10" dirty="0">
                <a:latin typeface="Arial"/>
                <a:cs typeface="Arial"/>
              </a:rPr>
              <a:t>5.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Record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this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</a:t>
            </a:r>
            <a:r>
              <a:rPr sz="1600" spc="-95" dirty="0">
                <a:latin typeface="Arial"/>
                <a:cs typeface="Arial"/>
              </a:rPr>
              <a:t>r</a:t>
            </a:r>
            <a:r>
              <a:rPr sz="1600" spc="-4" dirty="0">
                <a:latin typeface="Arial"/>
                <a:cs typeface="Arial"/>
              </a:rPr>
              <a:t>,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place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card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“discard”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pile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side.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58955" y="4834688"/>
            <a:ext cx="4596765" cy="488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6.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Repeat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steps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4-5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all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cards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diamonds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4" dirty="0">
                <a:latin typeface="Arial"/>
                <a:cs typeface="Arial"/>
              </a:rPr>
              <a:t>pile.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58955" y="5482985"/>
            <a:ext cx="4542155" cy="732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7.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urn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discard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pile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enter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density </a:t>
            </a:r>
            <a:r>
              <a:rPr sz="1600" dirty="0">
                <a:latin typeface="Arial"/>
                <a:cs typeface="Arial"/>
              </a:rPr>
              <a:t>estimates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under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corresponding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card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numbers in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spreadsheet.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58955" y="6367023"/>
            <a:ext cx="452056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27" marR="5080" indent="-236166"/>
            <a:r>
              <a:rPr sz="1600" spc="-10" dirty="0">
                <a:latin typeface="Arial"/>
                <a:cs typeface="Arial"/>
              </a:rPr>
              <a:t>8.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Shuffle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diamonds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pile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repeat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steps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4-7</a:t>
            </a:r>
            <a:r>
              <a:rPr lang="en-US" sz="1600" spc="-10" dirty="0" smtClean="0">
                <a:latin typeface="Arial"/>
                <a:cs typeface="Arial"/>
              </a:rPr>
              <a:t>.</a:t>
            </a:r>
            <a:r>
              <a:rPr sz="1600" spc="-10" dirty="0" smtClean="0">
                <a:latin typeface="Arial"/>
                <a:cs typeface="Arial"/>
              </a:rPr>
              <a:t> </a:t>
            </a:r>
            <a:r>
              <a:rPr lang="en-US" sz="1600" spc="-10" dirty="0" smtClean="0">
                <a:latin typeface="Arial"/>
                <a:cs typeface="Arial"/>
              </a:rPr>
              <a:t>Record the results of the 3</a:t>
            </a:r>
            <a:r>
              <a:rPr lang="en-US" sz="1600" spc="-10" baseline="30000" dirty="0" smtClean="0">
                <a:latin typeface="Arial"/>
                <a:cs typeface="Arial"/>
              </a:rPr>
              <a:t>rd</a:t>
            </a:r>
            <a:r>
              <a:rPr lang="en-US" sz="1600" spc="-10" dirty="0" smtClean="0">
                <a:latin typeface="Arial"/>
                <a:cs typeface="Arial"/>
              </a:rPr>
              <a:t> round.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58953" y="7010400"/>
            <a:ext cx="452056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888" indent="-237744"/>
            <a:r>
              <a:rPr sz="1600" spc="-10" dirty="0">
                <a:latin typeface="Arial"/>
                <a:cs typeface="Arial"/>
              </a:rPr>
              <a:t>9.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Email your modulus, </a:t>
            </a:r>
            <a:r>
              <a:rPr lang="en-US" sz="1600" i="1" dirty="0" smtClean="0">
                <a:latin typeface="Arial"/>
                <a:cs typeface="Arial"/>
              </a:rPr>
              <a:t>n,</a:t>
            </a:r>
            <a:r>
              <a:rPr lang="en-US" sz="1600" dirty="0" smtClean="0">
                <a:latin typeface="Arial"/>
                <a:cs typeface="Arial"/>
              </a:rPr>
              <a:t> and </a:t>
            </a:r>
            <a:r>
              <a:rPr lang="en-US" sz="1600" i="1" dirty="0" smtClean="0">
                <a:latin typeface="Arial"/>
                <a:cs typeface="Arial"/>
              </a:rPr>
              <a:t>R</a:t>
            </a:r>
            <a:r>
              <a:rPr lang="en-US" sz="1600" i="1" baseline="30000" dirty="0" smtClean="0">
                <a:latin typeface="Arial"/>
                <a:cs typeface="Arial"/>
              </a:rPr>
              <a:t>2 </a:t>
            </a:r>
            <a:r>
              <a:rPr lang="en-US" sz="1600" dirty="0" smtClean="0">
                <a:latin typeface="Arial"/>
                <a:cs typeface="Arial"/>
              </a:rPr>
              <a:t>results to me. Email the spreadsheet to yourself</a:t>
            </a:r>
            <a:r>
              <a:rPr lang="en-US" sz="1600" spc="135" dirty="0" smtClean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66320" y="2032489"/>
            <a:ext cx="69108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7"/>
            <a:r>
              <a:rPr lang="en-US" sz="2500" spc="14" dirty="0" smtClean="0">
                <a:latin typeface="Lucida Sans Unicode"/>
                <a:cs typeface="Lucida Sans Unicode"/>
              </a:rPr>
              <a:t>Ace</a:t>
            </a:r>
            <a:endParaRPr sz="2500" dirty="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61234" y="3633582"/>
            <a:ext cx="693420" cy="383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7"/>
            <a:r>
              <a:rPr sz="2500" spc="70" dirty="0">
                <a:solidFill>
                  <a:srgbClr val="FF0000"/>
                </a:solidFill>
                <a:latin typeface="Lucida Sans Unicode"/>
                <a:cs typeface="Lucida Sans Unicode"/>
              </a:rPr>
              <a:t>“1</a:t>
            </a:r>
            <a:r>
              <a:rPr sz="2500" spc="14" dirty="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r>
              <a:rPr sz="2500" spc="145" dirty="0">
                <a:solidFill>
                  <a:srgbClr val="FF0000"/>
                </a:solidFill>
                <a:latin typeface="Lucida Sans Unicode"/>
                <a:cs typeface="Lucida Sans Unicode"/>
              </a:rPr>
              <a:t>”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206517" y="2480844"/>
            <a:ext cx="791590" cy="10804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6518" y="2480845"/>
            <a:ext cx="791845" cy="1080770"/>
          </a:xfrm>
          <a:custGeom>
            <a:avLst/>
            <a:gdLst/>
            <a:ahLst/>
            <a:cxnLst/>
            <a:rect l="l" t="t" r="r" b="b"/>
            <a:pathLst>
              <a:path w="791845" h="1080770">
                <a:moveTo>
                  <a:pt x="0" y="0"/>
                </a:moveTo>
                <a:lnTo>
                  <a:pt x="791590" y="0"/>
                </a:lnTo>
                <a:lnTo>
                  <a:pt x="791590" y="1080492"/>
                </a:lnTo>
                <a:lnTo>
                  <a:pt x="0" y="1080492"/>
                </a:lnTo>
                <a:lnTo>
                  <a:pt x="0" y="0"/>
                </a:lnTo>
                <a:close/>
              </a:path>
            </a:pathLst>
          </a:custGeom>
          <a:ln w="9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773" y="239116"/>
            <a:ext cx="7730857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7225"/>
            <a:r>
              <a:rPr sz="3600" dirty="0"/>
              <a:t>Magni</a:t>
            </a:r>
            <a:r>
              <a:rPr sz="3600" spc="-4" dirty="0"/>
              <a:t>t</a:t>
            </a:r>
            <a:r>
              <a:rPr sz="3600" dirty="0"/>
              <a:t>ude </a:t>
            </a:r>
            <a:r>
              <a:rPr lang="en-US" sz="3600" dirty="0"/>
              <a:t>E</a:t>
            </a:r>
            <a:r>
              <a:rPr sz="3600" dirty="0"/>
              <a:t>s</a:t>
            </a:r>
            <a:r>
              <a:rPr sz="3600" spc="-4" dirty="0"/>
              <a:t>t</a:t>
            </a:r>
            <a:r>
              <a:rPr sz="3600" dirty="0"/>
              <a:t>ima</a:t>
            </a:r>
            <a:r>
              <a:rPr sz="3600" spc="-4" dirty="0"/>
              <a:t>t</a:t>
            </a:r>
            <a:r>
              <a:rPr sz="3600" dirty="0"/>
              <a:t>ion</a:t>
            </a:r>
            <a:r>
              <a:rPr lang="en-US" sz="3600" dirty="0"/>
              <a:t> A</a:t>
            </a:r>
            <a:r>
              <a:rPr sz="3600" dirty="0"/>
              <a:t>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782581" y="1043058"/>
            <a:ext cx="8493241" cy="5929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Lab Report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78553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have determined the exponent for your psychological magnitude of change when there standard changes in dot density.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question is the value of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Is it close to 1, less than 1, greater than 1?  What does that mean?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second question is how much agreement is there in the class? What does that mean?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third question involves the size of the modulus (50 vs 100).  Did changing the modulus produce a systematic change in the size of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275752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301</Words>
  <Application>Microsoft Office PowerPoint</Application>
  <PresentationFormat>Custom</PresentationFormat>
  <Paragraphs>45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Default Design</vt:lpstr>
      <vt:lpstr>Magnitude Estimation Procedure</vt:lpstr>
      <vt:lpstr>Magnitude Estimation Procedure</vt:lpstr>
      <vt:lpstr>Magnitude Estimation Results</vt:lpstr>
      <vt:lpstr>Stevens’ Power Law</vt:lpstr>
      <vt:lpstr>Magnitude Estimation Results</vt:lpstr>
      <vt:lpstr>Magnitude Estimation Task</vt:lpstr>
      <vt:lpstr>Magnitude Estimation Analysis</vt:lpstr>
      <vt:lpstr>Lab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fechdeck_v3.key</dc:title>
  <dc:creator>James Ferwerda</dc:creator>
  <cp:lastModifiedBy>Kenneth M. Steele</cp:lastModifiedBy>
  <cp:revision>31</cp:revision>
  <dcterms:created xsi:type="dcterms:W3CDTF">2016-01-05T12:51:08Z</dcterms:created>
  <dcterms:modified xsi:type="dcterms:W3CDTF">2016-03-14T16:02:16Z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2015-05-15T00:00:00Z</vt:filetime>
  </property>
  <property fmtid="{D5CDD505-2E9C-101B-9397-08002B2CF9AE}" pid="3" name="LastSaved">
    <vt:filetime>2016-01-05T00:00:00Z</vt:filetime>
  </property>
</Properties>
</file>