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1" r:id="rId2"/>
    <p:sldId id="277" r:id="rId3"/>
    <p:sldId id="280" r:id="rId4"/>
    <p:sldId id="283" r:id="rId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0684C-639C-4D6D-870A-777297DC718A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193A3-02E7-476C-AF87-BEB2C37C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6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3771" y="239117"/>
            <a:ext cx="7730857" cy="49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5106" y="1554960"/>
            <a:ext cx="8668186" cy="312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1" y="756047"/>
            <a:ext cx="7730857" cy="615553"/>
          </a:xfrm>
        </p:spPr>
        <p:txBody>
          <a:bodyPr/>
          <a:lstStyle/>
          <a:p>
            <a:pPr algn="ctr"/>
            <a:r>
              <a:rPr lang="en-US" sz="4000" dirty="0" smtClean="0"/>
              <a:t>Method of Constant Stimuli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14783" y="1682889"/>
            <a:ext cx="8481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“standard” stimulus is selected.</a:t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comparison stimuli are selected from below the difference threshold to above the difference threshold.</a:t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The </a:t>
            </a:r>
            <a:r>
              <a:rPr lang="en-US" altLang="en-US" sz="2400" dirty="0" smtClean="0">
                <a:solidFill>
                  <a:prstClr val="black"/>
                </a:solidFill>
              </a:rPr>
              <a:t>comparison stimuli </a:t>
            </a:r>
            <a:r>
              <a:rPr lang="en-US" altLang="en-US" sz="2400" dirty="0">
                <a:solidFill>
                  <a:prstClr val="black"/>
                </a:solidFill>
              </a:rPr>
              <a:t>are </a:t>
            </a:r>
            <a:r>
              <a:rPr lang="en-US" altLang="en-US" sz="2400" dirty="0" smtClean="0">
                <a:solidFill>
                  <a:prstClr val="black"/>
                </a:solidFill>
              </a:rPr>
              <a:t>arranged and presented </a:t>
            </a:r>
            <a:r>
              <a:rPr lang="en-US" altLang="en-US" sz="2400" dirty="0">
                <a:solidFill>
                  <a:prstClr val="black"/>
                </a:solidFill>
              </a:rPr>
              <a:t>in a </a:t>
            </a:r>
            <a:r>
              <a:rPr lang="en-US" altLang="en-US" sz="2400" u="sng" dirty="0" smtClean="0">
                <a:solidFill>
                  <a:prstClr val="black"/>
                </a:solidFill>
              </a:rPr>
              <a:t>random</a:t>
            </a:r>
            <a:r>
              <a:rPr lang="en-US" altLang="en-US" sz="2400" dirty="0" smtClean="0">
                <a:solidFill>
                  <a:prstClr val="black"/>
                </a:solidFill>
              </a:rPr>
              <a:t> sequence. All stimuli will be compared against the standard stimulus.</a:t>
            </a:r>
            <a:r>
              <a:rPr lang="en-US" altLang="en-US" sz="2400" dirty="0">
                <a:solidFill>
                  <a:prstClr val="black"/>
                </a:solidFill>
              </a:rPr>
              <a:t/>
            </a:r>
            <a:br>
              <a:rPr lang="en-US" altLang="en-US" sz="2400" dirty="0">
                <a:solidFill>
                  <a:prstClr val="black"/>
                </a:solidFill>
              </a:rPr>
            </a:br>
            <a:endParaRPr lang="en-US" altLang="en-US" sz="24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Forced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Choice: The </a:t>
            </a:r>
            <a:r>
              <a:rPr lang="en-US" altLang="en-US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judge only whether the </a:t>
            </a:r>
            <a:r>
              <a:rPr lang="en-US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was 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 (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not detected (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prstClr val="black"/>
                </a:solidFill>
              </a:rPr>
              <a:t>The trial is ended when </a:t>
            </a:r>
            <a:r>
              <a:rPr lang="en-US" altLang="en-US" sz="2400" dirty="0" smtClean="0">
                <a:solidFill>
                  <a:prstClr val="black"/>
                </a:solidFill>
              </a:rPr>
              <a:t>all comparison stimuli have been presented.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4046" y="2339388"/>
            <a:ext cx="1137116" cy="151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8071" y="2373767"/>
            <a:ext cx="1029067" cy="1404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8071" y="2373768"/>
            <a:ext cx="1029335" cy="1405255"/>
          </a:xfrm>
          <a:custGeom>
            <a:avLst/>
            <a:gdLst/>
            <a:ahLst/>
            <a:cxnLst/>
            <a:rect l="l" t="t" r="r" b="b"/>
            <a:pathLst>
              <a:path w="1029334" h="1405254">
                <a:moveTo>
                  <a:pt x="0" y="0"/>
                </a:moveTo>
                <a:lnTo>
                  <a:pt x="1029067" y="0"/>
                </a:lnTo>
                <a:lnTo>
                  <a:pt x="1029067" y="1404639"/>
                </a:lnTo>
                <a:lnTo>
                  <a:pt x="0" y="1404639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616" y="4696370"/>
            <a:ext cx="4684395" cy="281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indent="-235585">
              <a:lnSpc>
                <a:spcPct val="100000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550" spc="-10" dirty="0">
                <a:latin typeface="Arial"/>
                <a:cs typeface="Arial"/>
              </a:rPr>
              <a:t>Place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standard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5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Joker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face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down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on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table.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indent="-235585">
              <a:lnSpc>
                <a:spcPct val="100000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550" spc="-10" dirty="0">
                <a:latin typeface="Arial"/>
                <a:cs typeface="Arial"/>
              </a:rPr>
              <a:t>Extract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spades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from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deck.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255904" indent="-235585">
              <a:lnSpc>
                <a:spcPct val="100000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550" spc="-10" dirty="0">
                <a:latin typeface="Arial"/>
                <a:cs typeface="Arial"/>
              </a:rPr>
              <a:t>Shuffle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spades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into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randomly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ordered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pile.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70" dirty="0">
                <a:latin typeface="Arial"/>
                <a:cs typeface="Arial"/>
              </a:rPr>
              <a:t>T</a:t>
            </a:r>
            <a:r>
              <a:rPr sz="1550" spc="-10" dirty="0">
                <a:latin typeface="Arial"/>
                <a:cs typeface="Arial"/>
              </a:rPr>
              <a:t>urn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this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pile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face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down.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387350" indent="-235585">
              <a:lnSpc>
                <a:spcPct val="100000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550" spc="-10" dirty="0">
                <a:latin typeface="Arial"/>
                <a:cs typeface="Arial"/>
              </a:rPr>
              <a:t>Starting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from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top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of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pile,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compare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each card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to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standard.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248285" marR="147320" indent="-235585">
              <a:lnSpc>
                <a:spcPct val="100000"/>
              </a:lnSpc>
              <a:buFont typeface="Arial"/>
              <a:buAutoNum type="arabicPeriod"/>
              <a:tabLst>
                <a:tab pos="248920" algn="l"/>
              </a:tabLst>
            </a:pPr>
            <a:r>
              <a:rPr sz="1550" spc="-5" dirty="0">
                <a:latin typeface="Arial"/>
                <a:cs typeface="Arial"/>
              </a:rPr>
              <a:t>If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pattern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on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card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less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dense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than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 standard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place</a:t>
            </a:r>
            <a:r>
              <a:rPr sz="1550" spc="-5" dirty="0">
                <a:latin typeface="Arial"/>
                <a:cs typeface="Arial"/>
              </a:rPr>
              <a:t> it </a:t>
            </a:r>
            <a:r>
              <a:rPr sz="1550" spc="-10" dirty="0">
                <a:latin typeface="Arial"/>
                <a:cs typeface="Arial"/>
              </a:rPr>
              <a:t>to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left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of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5" dirty="0">
                <a:latin typeface="Arial"/>
                <a:cs typeface="Arial"/>
              </a:rPr>
              <a:t>s</a:t>
            </a:r>
            <a:r>
              <a:rPr sz="1550" spc="-10" dirty="0">
                <a:latin typeface="Arial"/>
                <a:cs typeface="Arial"/>
              </a:rPr>
              <a:t>tandard,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 if it </a:t>
            </a:r>
            <a:r>
              <a:rPr sz="1550" spc="-10" dirty="0">
                <a:latin typeface="Arial"/>
                <a:cs typeface="Arial"/>
              </a:rPr>
              <a:t>is more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dense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place</a:t>
            </a:r>
            <a:r>
              <a:rPr sz="1550" spc="-5" dirty="0">
                <a:latin typeface="Arial"/>
                <a:cs typeface="Arial"/>
              </a:rPr>
              <a:t> it </a:t>
            </a:r>
            <a:r>
              <a:rPr sz="1550" spc="-10" dirty="0">
                <a:latin typeface="Arial"/>
                <a:cs typeface="Arial"/>
              </a:rPr>
              <a:t>to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right.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66114" y="4696370"/>
            <a:ext cx="4717415" cy="1985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 marR="121920" indent="-235585">
              <a:lnSpc>
                <a:spcPct val="100000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sz="1550" spc="-70" dirty="0">
                <a:latin typeface="Arial"/>
                <a:cs typeface="Arial"/>
              </a:rPr>
              <a:t>T</a:t>
            </a:r>
            <a:r>
              <a:rPr sz="1550" spc="-10" dirty="0">
                <a:latin typeface="Arial"/>
                <a:cs typeface="Arial"/>
              </a:rPr>
              <a:t>urn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“less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dense”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and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“more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dense”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piles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face up.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Record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results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for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each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pile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 appropriate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columns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in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spreadsheet.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AutoNum type="arabicPeriod" startAt="6"/>
            </a:pPr>
            <a:endParaRPr sz="1200" dirty="0">
              <a:latin typeface="Times New Roman"/>
              <a:cs typeface="Times New Roman"/>
            </a:endParaRPr>
          </a:p>
          <a:p>
            <a:pPr marL="248285" marR="114300" indent="-235585">
              <a:lnSpc>
                <a:spcPct val="100000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sz="1550" spc="-10" dirty="0">
                <a:latin typeface="Arial"/>
                <a:cs typeface="Arial"/>
              </a:rPr>
              <a:t>Repeat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steps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3-6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until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lang="en-US" sz="1550" spc="-10" dirty="0" smtClean="0">
                <a:latin typeface="Arial"/>
                <a:cs typeface="Arial"/>
              </a:rPr>
              <a:t>10</a:t>
            </a:r>
            <a:r>
              <a:rPr lang="en-US" sz="1550" spc="-10" dirty="0" smtClean="0">
                <a:latin typeface="Arial"/>
                <a:cs typeface="Arial"/>
              </a:rPr>
              <a:t> </a:t>
            </a:r>
            <a:r>
              <a:rPr sz="1550" spc="-10" dirty="0" smtClean="0">
                <a:latin typeface="Arial"/>
                <a:cs typeface="Arial"/>
              </a:rPr>
              <a:t>trials </a:t>
            </a:r>
            <a:r>
              <a:rPr sz="1550" spc="-10" dirty="0">
                <a:latin typeface="Arial"/>
                <a:cs typeface="Arial"/>
              </a:rPr>
              <a:t>have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been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completed</a:t>
            </a:r>
            <a:r>
              <a:rPr sz="1550" spc="-10" dirty="0" smtClean="0">
                <a:latin typeface="Arial"/>
                <a:cs typeface="Arial"/>
              </a:rPr>
              <a:t>.</a:t>
            </a:r>
            <a:r>
              <a:rPr lang="en-US" sz="1550" spc="-10" dirty="0" smtClean="0">
                <a:latin typeface="Arial"/>
                <a:cs typeface="Arial"/>
              </a:rPr>
              <a:t> </a:t>
            </a:r>
            <a:r>
              <a:rPr lang="en-US" sz="1550" spc="-10" dirty="0">
                <a:latin typeface="Arial"/>
                <a:cs typeface="Arial"/>
              </a:rPr>
              <a:t/>
            </a:r>
            <a:br>
              <a:rPr lang="en-US" sz="1550" spc="-10" dirty="0">
                <a:latin typeface="Arial"/>
                <a:cs typeface="Arial"/>
              </a:rPr>
            </a:br>
            <a:endParaRPr sz="1200" dirty="0">
              <a:latin typeface="Times New Roman"/>
              <a:cs typeface="Times New Roman"/>
            </a:endParaRPr>
          </a:p>
          <a:p>
            <a:pPr marL="248285" indent="-235585">
              <a:lnSpc>
                <a:spcPct val="100000"/>
              </a:lnSpc>
              <a:buFont typeface="Arial"/>
              <a:buAutoNum type="arabicPeriod" startAt="6"/>
              <a:tabLst>
                <a:tab pos="248920" algn="l"/>
              </a:tabLst>
            </a:pPr>
            <a:r>
              <a:rPr sz="1550" spc="-10" dirty="0">
                <a:latin typeface="Arial"/>
                <a:cs typeface="Arial"/>
              </a:rPr>
              <a:t>Analyze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data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using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the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spreadsheet.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AutoNum type="arabicPeriod" startAt="6"/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6812" y="2452924"/>
            <a:ext cx="547008" cy="5400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9800" y="2485774"/>
            <a:ext cx="444500" cy="435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7174" y="1989667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1199" y="2024046"/>
            <a:ext cx="1027088" cy="140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1199" y="2024046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5075" y="2037732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9099" y="2072112"/>
            <a:ext cx="1027088" cy="1401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9099" y="2072112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5241" y="2077788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9265" y="2112167"/>
            <a:ext cx="1027088" cy="14019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9265" y="2112168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1152" y="2125855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5177" y="2160234"/>
            <a:ext cx="1027088" cy="14019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5177" y="2160234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3196" y="2157898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7221" y="2192279"/>
            <a:ext cx="1027088" cy="14019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7221" y="2192279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30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6844" y="940215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0869" y="974594"/>
            <a:ext cx="1027088" cy="140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0869" y="974595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80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1259" y="2860297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05283" y="2894676"/>
            <a:ext cx="1027088" cy="140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5283" y="2894677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9270" y="2828253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13294" y="2862633"/>
            <a:ext cx="1027088" cy="14019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13294" y="2862633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19214" y="2804220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73238" y="2838599"/>
            <a:ext cx="1027088" cy="14019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73238" y="2838599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5400" y="2870200"/>
            <a:ext cx="495300" cy="698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24831" y="2871899"/>
            <a:ext cx="517525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950" dirty="0">
                <a:solidFill>
                  <a:srgbClr val="FF2600"/>
                </a:solidFill>
                <a:latin typeface="Arial"/>
                <a:cs typeface="Arial"/>
              </a:rPr>
              <a:t>?</a:t>
            </a:r>
            <a:endParaRPr sz="69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95197" y="2471631"/>
            <a:ext cx="685865" cy="6356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95813" y="2644957"/>
            <a:ext cx="438784" cy="308610"/>
          </a:xfrm>
          <a:custGeom>
            <a:avLst/>
            <a:gdLst/>
            <a:ahLst/>
            <a:cxnLst/>
            <a:rect l="l" t="t" r="r" b="b"/>
            <a:pathLst>
              <a:path w="438785" h="308610">
                <a:moveTo>
                  <a:pt x="142825" y="0"/>
                </a:moveTo>
                <a:lnTo>
                  <a:pt x="199720" y="100563"/>
                </a:lnTo>
                <a:lnTo>
                  <a:pt x="0" y="213555"/>
                </a:lnTo>
                <a:lnTo>
                  <a:pt x="53547" y="308203"/>
                </a:lnTo>
                <a:lnTo>
                  <a:pt x="253267" y="195210"/>
                </a:lnTo>
                <a:lnTo>
                  <a:pt x="358270" y="195210"/>
                </a:lnTo>
                <a:lnTo>
                  <a:pt x="438214" y="28103"/>
                </a:lnTo>
                <a:lnTo>
                  <a:pt x="142825" y="0"/>
                </a:lnTo>
                <a:close/>
              </a:path>
              <a:path w="438785" h="308610">
                <a:moveTo>
                  <a:pt x="358270" y="195210"/>
                </a:moveTo>
                <a:lnTo>
                  <a:pt x="253267" y="195210"/>
                </a:lnTo>
                <a:lnTo>
                  <a:pt x="310160" y="295772"/>
                </a:lnTo>
                <a:lnTo>
                  <a:pt x="358270" y="19521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55293" y="2472262"/>
            <a:ext cx="686649" cy="6380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84099" y="2647563"/>
            <a:ext cx="436880" cy="309245"/>
          </a:xfrm>
          <a:custGeom>
            <a:avLst/>
            <a:gdLst/>
            <a:ahLst/>
            <a:cxnLst/>
            <a:rect l="l" t="t" r="r" b="b"/>
            <a:pathLst>
              <a:path w="436880" h="309244">
                <a:moveTo>
                  <a:pt x="400968" y="194236"/>
                </a:moveTo>
                <a:lnTo>
                  <a:pt x="183480" y="194236"/>
                </a:lnTo>
                <a:lnTo>
                  <a:pt x="382205" y="308970"/>
                </a:lnTo>
                <a:lnTo>
                  <a:pt x="436577" y="214795"/>
                </a:lnTo>
                <a:lnTo>
                  <a:pt x="400968" y="194236"/>
                </a:lnTo>
                <a:close/>
              </a:path>
              <a:path w="436880" h="309244">
                <a:moveTo>
                  <a:pt x="295622" y="0"/>
                </a:moveTo>
                <a:lnTo>
                  <a:pt x="0" y="25520"/>
                </a:lnTo>
                <a:lnTo>
                  <a:pt x="125709" y="294298"/>
                </a:lnTo>
                <a:lnTo>
                  <a:pt x="183480" y="194236"/>
                </a:lnTo>
                <a:lnTo>
                  <a:pt x="400968" y="194236"/>
                </a:lnTo>
                <a:lnTo>
                  <a:pt x="237851" y="100060"/>
                </a:lnTo>
                <a:lnTo>
                  <a:pt x="295622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21365" y="2173921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75390" y="2208300"/>
            <a:ext cx="1027088" cy="14019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75390" y="2208301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56267" y="2149887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10292" y="2184267"/>
            <a:ext cx="1027088" cy="14019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10292" y="2184267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16175" y="2079600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70200" y="2113979"/>
            <a:ext cx="1027088" cy="14019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70200" y="2113979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72534" y="2029721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26558" y="2064101"/>
            <a:ext cx="1027088" cy="140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26558" y="2064101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71880" y="2328075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25905" y="2362454"/>
            <a:ext cx="1027088" cy="14019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25905" y="2362454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9836" y="2296030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93860" y="2330409"/>
            <a:ext cx="1027088" cy="14019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93860" y="2330410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5490" y="2103250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99515" y="2137629"/>
            <a:ext cx="1027088" cy="14019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99515" y="2137630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56140" y="2191655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10165" y="2226034"/>
            <a:ext cx="1027088" cy="14019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110165" y="2226034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33028" y="2397794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87052" y="2432174"/>
            <a:ext cx="1027088" cy="14019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87052" y="2432174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79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90741" y="939038"/>
            <a:ext cx="1135137" cy="150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44766" y="973418"/>
            <a:ext cx="1027088" cy="14019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44766" y="973418"/>
            <a:ext cx="1027430" cy="1402080"/>
          </a:xfrm>
          <a:custGeom>
            <a:avLst/>
            <a:gdLst/>
            <a:ahLst/>
            <a:cxnLst/>
            <a:rect l="l" t="t" r="r" b="b"/>
            <a:pathLst>
              <a:path w="1027429" h="1402080">
                <a:moveTo>
                  <a:pt x="0" y="0"/>
                </a:moveTo>
                <a:lnTo>
                  <a:pt x="1027088" y="0"/>
                </a:lnTo>
                <a:lnTo>
                  <a:pt x="1027088" y="1401938"/>
                </a:lnTo>
                <a:lnTo>
                  <a:pt x="0" y="1401938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277934" y="152400"/>
            <a:ext cx="613529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85"/>
              </a:lnSpc>
            </a:pPr>
            <a:r>
              <a:rPr sz="3700" dirty="0">
                <a:latin typeface="Arial"/>
                <a:cs typeface="Arial"/>
              </a:rPr>
              <a:t>Me</a:t>
            </a:r>
            <a:r>
              <a:rPr sz="3700" spc="-5" dirty="0">
                <a:latin typeface="Arial"/>
                <a:cs typeface="Arial"/>
              </a:rPr>
              <a:t>t</a:t>
            </a:r>
            <a:r>
              <a:rPr sz="3700" dirty="0">
                <a:latin typeface="Arial"/>
                <a:cs typeface="Arial"/>
              </a:rPr>
              <a:t>hod of </a:t>
            </a:r>
            <a:r>
              <a:rPr lang="en-US" sz="3700" dirty="0" smtClean="0">
                <a:latin typeface="Arial"/>
                <a:cs typeface="Arial"/>
              </a:rPr>
              <a:t>C</a:t>
            </a:r>
            <a:r>
              <a:rPr sz="3700" dirty="0" smtClean="0">
                <a:latin typeface="Arial"/>
                <a:cs typeface="Arial"/>
              </a:rPr>
              <a:t>ons</a:t>
            </a:r>
            <a:r>
              <a:rPr sz="3700" spc="-5" dirty="0" smtClean="0">
                <a:latin typeface="Arial"/>
                <a:cs typeface="Arial"/>
              </a:rPr>
              <a:t>t</a:t>
            </a:r>
            <a:r>
              <a:rPr sz="3700" dirty="0" smtClean="0">
                <a:latin typeface="Arial"/>
                <a:cs typeface="Arial"/>
              </a:rPr>
              <a:t>ant </a:t>
            </a:r>
            <a:r>
              <a:rPr lang="en-US" sz="3700" dirty="0">
                <a:latin typeface="Arial"/>
                <a:cs typeface="Arial"/>
              </a:rPr>
              <a:t>S</a:t>
            </a:r>
            <a:r>
              <a:rPr sz="3700" spc="-5" dirty="0" smtClean="0">
                <a:latin typeface="Arial"/>
                <a:cs typeface="Arial"/>
              </a:rPr>
              <a:t>t</a:t>
            </a:r>
            <a:r>
              <a:rPr sz="3700" dirty="0" smtClean="0">
                <a:latin typeface="Arial"/>
                <a:cs typeface="Arial"/>
              </a:rPr>
              <a:t>imuli</a:t>
            </a:r>
            <a:endParaRPr sz="3700" dirty="0">
              <a:latin typeface="Arial"/>
              <a:cs typeface="Arial"/>
            </a:endParaRPr>
          </a:p>
          <a:p>
            <a:pPr marL="52705">
              <a:lnSpc>
                <a:spcPts val="2165"/>
              </a:lnSpc>
              <a:tabLst>
                <a:tab pos="4561205" algn="l"/>
              </a:tabLst>
            </a:pPr>
            <a:r>
              <a:rPr sz="2775" baseline="3003" dirty="0">
                <a:latin typeface="Arial"/>
                <a:cs typeface="Arial"/>
              </a:rPr>
              <a:t>standard	</a:t>
            </a:r>
            <a:r>
              <a:rPr sz="1850" dirty="0">
                <a:latin typeface="Arial"/>
                <a:cs typeface="Arial"/>
              </a:rPr>
              <a:t>standard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978677" y="1728961"/>
            <a:ext cx="115252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less dense</a:t>
            </a:r>
            <a:endParaRPr sz="18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65774" y="1728961"/>
            <a:ext cx="127063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more dense</a:t>
            </a:r>
            <a:endParaRPr sz="18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01698" y="1728961"/>
            <a:ext cx="115252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less dense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7893201" y="1728961"/>
            <a:ext cx="127063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dirty="0">
                <a:latin typeface="Arial"/>
                <a:cs typeface="Arial"/>
              </a:rPr>
              <a:t>more dense</a:t>
            </a:r>
            <a:endParaRPr sz="18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306884" y="2044708"/>
            <a:ext cx="1137116" cy="151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60908" y="2079087"/>
            <a:ext cx="1029067" cy="1404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60908" y="2079087"/>
            <a:ext cx="1029335" cy="1405255"/>
          </a:xfrm>
          <a:custGeom>
            <a:avLst/>
            <a:gdLst/>
            <a:ahLst/>
            <a:cxnLst/>
            <a:rect l="l" t="t" r="r" b="b"/>
            <a:pathLst>
              <a:path w="1029335" h="1405254">
                <a:moveTo>
                  <a:pt x="0" y="0"/>
                </a:moveTo>
                <a:lnTo>
                  <a:pt x="1029067" y="0"/>
                </a:lnTo>
                <a:lnTo>
                  <a:pt x="1029067" y="1404639"/>
                </a:lnTo>
                <a:lnTo>
                  <a:pt x="0" y="1404639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07178" y="2294680"/>
            <a:ext cx="1137116" cy="151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61203" y="2329059"/>
            <a:ext cx="1029067" cy="14046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61203" y="2329059"/>
            <a:ext cx="1029335" cy="1405255"/>
          </a:xfrm>
          <a:custGeom>
            <a:avLst/>
            <a:gdLst/>
            <a:ahLst/>
            <a:cxnLst/>
            <a:rect l="l" t="t" r="r" b="b"/>
            <a:pathLst>
              <a:path w="1029335" h="1405254">
                <a:moveTo>
                  <a:pt x="0" y="0"/>
                </a:moveTo>
                <a:lnTo>
                  <a:pt x="1029067" y="0"/>
                </a:lnTo>
                <a:lnTo>
                  <a:pt x="1029067" y="1404639"/>
                </a:lnTo>
                <a:lnTo>
                  <a:pt x="0" y="1404639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38110" y="2149915"/>
            <a:ext cx="1137116" cy="151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92136" y="2184295"/>
            <a:ext cx="1029067" cy="14046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92136" y="2184295"/>
            <a:ext cx="1029335" cy="1405255"/>
          </a:xfrm>
          <a:custGeom>
            <a:avLst/>
            <a:gdLst/>
            <a:ahLst/>
            <a:cxnLst/>
            <a:rect l="l" t="t" r="r" b="b"/>
            <a:pathLst>
              <a:path w="1029334" h="1405254">
                <a:moveTo>
                  <a:pt x="0" y="0"/>
                </a:moveTo>
                <a:lnTo>
                  <a:pt x="1029067" y="0"/>
                </a:lnTo>
                <a:lnTo>
                  <a:pt x="1029067" y="1404639"/>
                </a:lnTo>
                <a:lnTo>
                  <a:pt x="0" y="1404639"/>
                </a:lnTo>
                <a:lnTo>
                  <a:pt x="0" y="0"/>
                </a:lnTo>
                <a:close/>
              </a:path>
            </a:pathLst>
          </a:custGeom>
          <a:ln w="9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1" y="239117"/>
            <a:ext cx="7730857" cy="615553"/>
          </a:xfrm>
        </p:spPr>
        <p:txBody>
          <a:bodyPr/>
          <a:lstStyle/>
          <a:p>
            <a:pPr algn="ctr"/>
            <a:r>
              <a:rPr lang="en-US" sz="4000" dirty="0" smtClean="0"/>
              <a:t>Difference Threshold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Subjective Equality (PSE)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P(change) = 50% = Most Similar to Standard</a:t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Difference Limen (UDL)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P(change) = 75% = PSE + JND</a:t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Difference Limen (LDL)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P(change) = 25% = PSE – JND</a:t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of Uncertainty (IU)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UDL – LDL</a:t>
            </a:r>
            <a:b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Noticeable Difference (JND)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IU/2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0.67*SD</a:t>
            </a:r>
          </a:p>
        </p:txBody>
      </p:sp>
    </p:spTree>
    <p:extLst>
      <p:ext uri="{BB962C8B-B14F-4D97-AF65-F5344CB8AC3E}">
        <p14:creationId xmlns:p14="http://schemas.microsoft.com/office/powerpoint/2010/main" val="20675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71" y="239117"/>
            <a:ext cx="7730857" cy="615553"/>
          </a:xfrm>
        </p:spPr>
        <p:txBody>
          <a:bodyPr/>
          <a:lstStyle/>
          <a:p>
            <a:pPr algn="ctr"/>
            <a:r>
              <a:rPr lang="en-US" sz="4000" dirty="0" smtClean="0"/>
              <a:t>Lab Report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07720" y="1787652"/>
            <a:ext cx="8412480" cy="54513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have determined the difference threshold using the Method of Limits and the Method of Constant Stimuli.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will describe both Methods and report the Results for each method.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question is whether there is a </a:t>
            </a:r>
            <a:r>
              <a:rPr lang="en-US" sz="2400" u="sng" dirty="0" smtClean="0"/>
              <a:t>systematic</a:t>
            </a:r>
            <a:r>
              <a:rPr lang="en-US" sz="2400" dirty="0" smtClean="0"/>
              <a:t> difference in results between the methods.</a:t>
            </a:r>
            <a:br>
              <a:rPr lang="en-US" sz="2400" dirty="0" smtClean="0"/>
            </a:b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PSE – Shift to smaller/larger value across methods for class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JND – Shift to smaller value indicates greater sensitivity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 will email/post a spreadsheet containing the class results for the two methods for you to use in your report.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6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186</Words>
  <Application>Microsoft Office PowerPoint</Application>
  <PresentationFormat>Custom</PresentationFormat>
  <Paragraphs>45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Method of Constant Stimuli</vt:lpstr>
      <vt:lpstr>PowerPoint Presentation</vt:lpstr>
      <vt:lpstr>Difference Threshold</vt:lpstr>
      <vt:lpstr>Lab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fechdeck_v3.key</dc:title>
  <dc:creator>James Ferwerda</dc:creator>
  <cp:lastModifiedBy>Kenneth M. Steele</cp:lastModifiedBy>
  <cp:revision>27</cp:revision>
  <dcterms:created xsi:type="dcterms:W3CDTF">2016-01-05T12:51:08Z</dcterms:created>
  <dcterms:modified xsi:type="dcterms:W3CDTF">2016-03-01T17:41:33Z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2015-05-15T00:00:00Z</vt:filetime>
  </property>
  <property fmtid="{D5CDD505-2E9C-101B-9397-08002B2CF9AE}" pid="3" name="LastSaved">
    <vt:filetime>2016-01-05T00:00:00Z</vt:filetime>
  </property>
</Properties>
</file>