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7" r:id="rId2"/>
    <p:sldId id="275" r:id="rId3"/>
    <p:sldId id="278" r:id="rId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14" autoAdjust="0"/>
  </p:normalViewPr>
  <p:slideViewPr>
    <p:cSldViewPr>
      <p:cViewPr varScale="1">
        <p:scale>
          <a:sx n="91" d="100"/>
          <a:sy n="91" d="100"/>
        </p:scale>
        <p:origin x="-1332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0684C-639C-4D6D-870A-777297DC718A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193A3-02E7-476C-AF87-BEB2C37C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6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3771" y="239117"/>
            <a:ext cx="7730857" cy="497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5106" y="1554960"/>
            <a:ext cx="8668186" cy="3129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jp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g"/><Relationship Id="rId3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jp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g"/><Relationship Id="rId30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771" y="756047"/>
            <a:ext cx="7730857" cy="615553"/>
          </a:xfrm>
        </p:spPr>
        <p:txBody>
          <a:bodyPr/>
          <a:lstStyle/>
          <a:p>
            <a:pPr algn="ctr"/>
            <a:r>
              <a:rPr lang="en-US" sz="4000" dirty="0" smtClean="0"/>
              <a:t>Method of Limits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14783" y="2028885"/>
            <a:ext cx="84816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“standard” stimulus is selected.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range of comparison stimuli are selected from below the difference threshold to above the difference threshold.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400" dirty="0"/>
              <a:t>The stimuli are ordered and presented in a sequence that corresponds to either an </a:t>
            </a:r>
            <a:r>
              <a:rPr lang="en-US" altLang="en-US" sz="2400" u="sng" dirty="0"/>
              <a:t>ascending</a:t>
            </a:r>
            <a:r>
              <a:rPr lang="en-US" altLang="en-US" sz="2400" dirty="0"/>
              <a:t> or </a:t>
            </a:r>
            <a:r>
              <a:rPr lang="en-US" altLang="en-US" sz="2400" u="sng" dirty="0"/>
              <a:t>descending</a:t>
            </a:r>
            <a:r>
              <a:rPr lang="en-US" altLang="en-US" sz="2400" dirty="0"/>
              <a:t> series of the “amount” of the physical dimension under investigation.</a:t>
            </a:r>
            <a:br>
              <a:rPr lang="en-US" altLang="en-US" sz="2400" dirty="0"/>
            </a:br>
            <a:endParaRPr lang="en-US" alt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Forced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Choice: The </a:t>
            </a: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observer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to judge only whether the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was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detected (</a:t>
            </a:r>
            <a:r>
              <a:rPr lang="en-US" alt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or not detected (</a:t>
            </a:r>
            <a:r>
              <a:rPr lang="en-US" alt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400" dirty="0"/>
              <a:t>The trial is ended when there is a transition.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8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14245">
              <a:lnSpc>
                <a:spcPct val="100000"/>
              </a:lnSpc>
            </a:pPr>
            <a:r>
              <a:rPr dirty="0"/>
              <a:t>Me</a:t>
            </a:r>
            <a:r>
              <a:rPr spc="-5" dirty="0"/>
              <a:t>t</a:t>
            </a:r>
            <a:r>
              <a:rPr dirty="0"/>
              <a:t>hod of limi</a:t>
            </a:r>
            <a:r>
              <a:rPr spc="-5" dirty="0"/>
              <a:t>t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938" y="4491598"/>
            <a:ext cx="4645025" cy="3070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 indent="-235585">
              <a:lnSpc>
                <a:spcPct val="100000"/>
              </a:lnSpc>
              <a:buFont typeface="Arial"/>
              <a:buAutoNum type="arabicPeriod"/>
              <a:tabLst>
                <a:tab pos="248920" algn="l"/>
              </a:tabLst>
            </a:pPr>
            <a:r>
              <a:rPr sz="1400" spc="-10" dirty="0">
                <a:latin typeface="Arial"/>
                <a:cs typeface="Arial"/>
              </a:rPr>
              <a:t>Place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tandard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5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Joker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face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down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table.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Font typeface="Arial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248285" marR="417195" indent="-235585">
              <a:lnSpc>
                <a:spcPct val="101299"/>
              </a:lnSpc>
              <a:buFont typeface="Arial"/>
              <a:buAutoNum type="arabicPeriod"/>
              <a:tabLst>
                <a:tab pos="248920" algn="l"/>
              </a:tabLst>
            </a:pPr>
            <a:r>
              <a:rPr sz="1400" spc="-10" dirty="0">
                <a:latin typeface="Arial"/>
                <a:cs typeface="Arial"/>
              </a:rPr>
              <a:t>Sort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deck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into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suits,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sort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suits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into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A-K orde</a:t>
            </a:r>
            <a:r>
              <a:rPr sz="1400" spc="-85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. </a:t>
            </a:r>
            <a:r>
              <a:rPr sz="1400" spc="-10" dirty="0">
                <a:latin typeface="Arial"/>
                <a:cs typeface="Arial"/>
              </a:rPr>
              <a:t>Select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spades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pile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and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turn</a:t>
            </a:r>
            <a:r>
              <a:rPr sz="1400" spc="-5" dirty="0">
                <a:latin typeface="Arial"/>
                <a:cs typeface="Arial"/>
              </a:rPr>
              <a:t> it </a:t>
            </a:r>
            <a:r>
              <a:rPr sz="1400" spc="-10" dirty="0">
                <a:latin typeface="Arial"/>
                <a:cs typeface="Arial"/>
              </a:rPr>
              <a:t>face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down.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Font typeface="Arial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248285" marR="161925" indent="-235585">
              <a:lnSpc>
                <a:spcPct val="101299"/>
              </a:lnSpc>
              <a:buFont typeface="Arial"/>
              <a:buAutoNum type="arabicPeriod"/>
              <a:tabLst>
                <a:tab pos="248920" algn="l"/>
              </a:tabLst>
            </a:pPr>
            <a:r>
              <a:rPr sz="1400" spc="-10" dirty="0">
                <a:latin typeface="Arial"/>
                <a:cs typeface="Arial"/>
              </a:rPr>
              <a:t>Starting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from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top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pile,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compare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each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card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to the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standard.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Font typeface="Arial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248285" marR="132715" indent="-235585">
              <a:lnSpc>
                <a:spcPct val="101299"/>
              </a:lnSpc>
              <a:buFont typeface="Arial"/>
              <a:buAutoNum type="arabicPeriod"/>
              <a:tabLst>
                <a:tab pos="248920" algn="l"/>
              </a:tabLst>
            </a:pPr>
            <a:r>
              <a:rPr sz="1400" spc="-5" dirty="0">
                <a:latin typeface="Arial"/>
                <a:cs typeface="Arial"/>
              </a:rPr>
              <a:t>If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pattern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card</a:t>
            </a:r>
            <a:r>
              <a:rPr sz="1400" spc="-5" dirty="0">
                <a:latin typeface="Arial"/>
                <a:cs typeface="Arial"/>
              </a:rPr>
              <a:t> is </a:t>
            </a:r>
            <a:r>
              <a:rPr sz="1400" spc="-10" dirty="0">
                <a:latin typeface="Arial"/>
                <a:cs typeface="Arial"/>
              </a:rPr>
              <a:t>less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dense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than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 standard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place</a:t>
            </a:r>
            <a:r>
              <a:rPr sz="1400" spc="-5" dirty="0">
                <a:latin typeface="Arial"/>
                <a:cs typeface="Arial"/>
              </a:rPr>
              <a:t> it </a:t>
            </a:r>
            <a:r>
              <a:rPr sz="1400" spc="-10" dirty="0">
                <a:latin typeface="Arial"/>
                <a:cs typeface="Arial"/>
              </a:rPr>
              <a:t>to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left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tandard,</a:t>
            </a:r>
            <a:r>
              <a:rPr sz="1400" spc="-5" dirty="0">
                <a:latin typeface="Arial"/>
                <a:cs typeface="Arial"/>
              </a:rPr>
              <a:t> if it is </a:t>
            </a:r>
            <a:r>
              <a:rPr sz="1400" spc="-10" dirty="0">
                <a:latin typeface="Arial"/>
                <a:cs typeface="Arial"/>
              </a:rPr>
              <a:t>more dense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place</a:t>
            </a:r>
            <a:r>
              <a:rPr sz="1400" spc="-5" dirty="0">
                <a:latin typeface="Arial"/>
                <a:cs typeface="Arial"/>
              </a:rPr>
              <a:t> it </a:t>
            </a:r>
            <a:r>
              <a:rPr sz="1400" spc="-10" dirty="0">
                <a:latin typeface="Arial"/>
                <a:cs typeface="Arial"/>
              </a:rPr>
              <a:t>to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right.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Font typeface="Arial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248285" marR="5080" indent="-235585">
              <a:lnSpc>
                <a:spcPct val="101299"/>
              </a:lnSpc>
              <a:buFont typeface="Arial"/>
              <a:buAutoNum type="arabicPeriod"/>
              <a:tabLst>
                <a:tab pos="248920" algn="l"/>
              </a:tabLst>
            </a:pPr>
            <a:r>
              <a:rPr sz="1400" spc="-10" dirty="0">
                <a:latin typeface="Arial"/>
                <a:cs typeface="Arial"/>
              </a:rPr>
              <a:t>Continue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this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process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until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first </a:t>
            </a:r>
            <a:r>
              <a:rPr sz="1400" spc="-10" dirty="0">
                <a:latin typeface="Arial"/>
                <a:cs typeface="Arial"/>
              </a:rPr>
              <a:t>card</a:t>
            </a:r>
            <a:r>
              <a:rPr sz="1400" spc="-5" dirty="0">
                <a:latin typeface="Arial"/>
                <a:cs typeface="Arial"/>
              </a:rPr>
              <a:t> is </a:t>
            </a:r>
            <a:r>
              <a:rPr sz="1400" spc="-10" dirty="0">
                <a:latin typeface="Arial"/>
                <a:cs typeface="Arial"/>
              </a:rPr>
              <a:t>placed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 opposite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side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tandard,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deal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(do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not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place) the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remaining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cards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top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this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card.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89775" y="4491598"/>
            <a:ext cx="4605655" cy="2870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 marR="89535" indent="-235585">
              <a:lnSpc>
                <a:spcPct val="101299"/>
              </a:lnSpc>
              <a:buFont typeface="Arial"/>
              <a:buAutoNum type="arabicPeriod" startAt="6"/>
              <a:tabLst>
                <a:tab pos="248920" algn="l"/>
              </a:tabLst>
            </a:pPr>
            <a:r>
              <a:rPr sz="1400" spc="-65" dirty="0">
                <a:latin typeface="Arial"/>
                <a:cs typeface="Arial"/>
              </a:rPr>
              <a:t>T</a:t>
            </a:r>
            <a:r>
              <a:rPr sz="1400" spc="-10" dirty="0">
                <a:latin typeface="Arial"/>
                <a:cs typeface="Arial"/>
              </a:rPr>
              <a:t>urn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this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pile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face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up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and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record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number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top card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appropriate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box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spreadsheet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Font typeface="Arial"/>
              <a:buAutoNum type="arabicPeriod" startAt="6"/>
            </a:pPr>
            <a:endParaRPr sz="1200" dirty="0">
              <a:latin typeface="Times New Roman"/>
              <a:cs typeface="Times New Roman"/>
            </a:endParaRPr>
          </a:p>
          <a:p>
            <a:pPr marL="248285" marR="53975" indent="-235585">
              <a:lnSpc>
                <a:spcPct val="101299"/>
              </a:lnSpc>
              <a:buFont typeface="Arial"/>
              <a:buAutoNum type="arabicPeriod" startAt="6"/>
              <a:tabLst>
                <a:tab pos="248920" algn="l"/>
              </a:tabLst>
            </a:pPr>
            <a:r>
              <a:rPr sz="1400" spc="-65" dirty="0">
                <a:latin typeface="Arial"/>
                <a:cs typeface="Arial"/>
              </a:rPr>
              <a:t>T</a:t>
            </a:r>
            <a:r>
              <a:rPr sz="1400" spc="-10" dirty="0">
                <a:latin typeface="Arial"/>
                <a:cs typeface="Arial"/>
              </a:rPr>
              <a:t>urn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other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pile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face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up,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and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place</a:t>
            </a:r>
            <a:r>
              <a:rPr sz="1400" spc="-5" dirty="0">
                <a:latin typeface="Arial"/>
                <a:cs typeface="Arial"/>
              </a:rPr>
              <a:t> it </a:t>
            </a:r>
            <a:r>
              <a:rPr sz="1400" spc="-10" dirty="0">
                <a:latin typeface="Arial"/>
                <a:cs typeface="Arial"/>
              </a:rPr>
              <a:t>on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top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first </a:t>
            </a:r>
            <a:r>
              <a:rPr sz="1400" spc="-10" dirty="0">
                <a:latin typeface="Arial"/>
                <a:cs typeface="Arial"/>
              </a:rPr>
              <a:t>pile.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Pick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up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merged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pile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and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turn</a:t>
            </a:r>
            <a:r>
              <a:rPr sz="1400" spc="-5" dirty="0">
                <a:latin typeface="Arial"/>
                <a:cs typeface="Arial"/>
              </a:rPr>
              <a:t> it </a:t>
            </a:r>
            <a:r>
              <a:rPr sz="1400" spc="-10" dirty="0">
                <a:latin typeface="Arial"/>
                <a:cs typeface="Arial"/>
              </a:rPr>
              <a:t>face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down.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Font typeface="Arial"/>
              <a:buAutoNum type="arabicPeriod" startAt="6"/>
            </a:pPr>
            <a:endParaRPr sz="1200" dirty="0">
              <a:latin typeface="Times New Roman"/>
              <a:cs typeface="Times New Roman"/>
            </a:endParaRPr>
          </a:p>
          <a:p>
            <a:pPr marL="248285" marR="5080" indent="-235585">
              <a:lnSpc>
                <a:spcPct val="101299"/>
              </a:lnSpc>
              <a:buFont typeface="Arial"/>
              <a:buAutoNum type="arabicPeriod" startAt="6"/>
              <a:tabLst>
                <a:tab pos="248920" algn="l"/>
              </a:tabLst>
            </a:pPr>
            <a:r>
              <a:rPr sz="1400" spc="-10" dirty="0">
                <a:latin typeface="Arial"/>
                <a:cs typeface="Arial"/>
              </a:rPr>
              <a:t>Repeat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steps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3-7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until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desired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number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5" dirty="0" smtClean="0">
                <a:latin typeface="Arial"/>
                <a:cs typeface="Arial"/>
              </a:rPr>
              <a:t>trial</a:t>
            </a:r>
            <a:r>
              <a:rPr sz="1400" spc="-10" dirty="0" smtClean="0">
                <a:latin typeface="Arial"/>
                <a:cs typeface="Arial"/>
              </a:rPr>
              <a:t>s </a:t>
            </a:r>
            <a:r>
              <a:rPr sz="1400" spc="-10" dirty="0">
                <a:latin typeface="Arial"/>
                <a:cs typeface="Arial"/>
              </a:rPr>
              <a:t>have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been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completed.</a:t>
            </a:r>
            <a:endParaRPr sz="1400" dirty="0">
              <a:latin typeface="Arial"/>
              <a:cs typeface="Arial"/>
            </a:endParaRPr>
          </a:p>
          <a:p>
            <a:pPr marL="12700" marR="1183640">
              <a:lnSpc>
                <a:spcPct val="184200"/>
              </a:lnSpc>
              <a:buFont typeface="Arial"/>
              <a:buAutoNum type="arabicPeriod" startAt="6"/>
              <a:tabLst>
                <a:tab pos="248920" algn="l"/>
              </a:tabLst>
            </a:pPr>
            <a:r>
              <a:rPr lang="en-US" sz="1400" spc="-10" dirty="0" smtClean="0">
                <a:latin typeface="Arial"/>
                <a:cs typeface="Arial"/>
              </a:rPr>
              <a:t>  </a:t>
            </a:r>
            <a:r>
              <a:rPr sz="1400" spc="-10" dirty="0" smtClean="0">
                <a:latin typeface="Arial"/>
                <a:cs typeface="Arial"/>
              </a:rPr>
              <a:t>Repeat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steps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2-7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for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other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suits. </a:t>
            </a:r>
            <a:endParaRPr lang="en-US" sz="1400" spc="-10" dirty="0" smtClean="0">
              <a:latin typeface="Arial"/>
              <a:cs typeface="Arial"/>
            </a:endParaRPr>
          </a:p>
          <a:p>
            <a:pPr marL="12700" marR="1183640">
              <a:lnSpc>
                <a:spcPct val="184200"/>
              </a:lnSpc>
              <a:buFont typeface="Arial"/>
              <a:buAutoNum type="arabicPeriod" startAt="6"/>
              <a:tabLst>
                <a:tab pos="248920" algn="l"/>
              </a:tabLst>
            </a:pPr>
            <a:r>
              <a:rPr lang="en-US" sz="1400" spc="-10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Analyze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data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using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the</a:t>
            </a:r>
            <a:r>
              <a:rPr lang="en-US" sz="1400" spc="-10" dirty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spreadsheet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248285" marR="368300" indent="-236220">
              <a:lnSpc>
                <a:spcPct val="101299"/>
              </a:lnSpc>
            </a:pPr>
            <a:r>
              <a:rPr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5401" y="1901262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9425" y="1935642"/>
            <a:ext cx="1027088" cy="1401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9425" y="1935642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30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3301" y="1949329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7326" y="1983708"/>
            <a:ext cx="1027088" cy="14019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7326" y="1983708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30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3467" y="1989385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7492" y="2023764"/>
            <a:ext cx="1027088" cy="1401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7492" y="2023764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30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9379" y="2037450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3403" y="2071829"/>
            <a:ext cx="1027088" cy="14019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33403" y="2071831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30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1423" y="2069495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5448" y="2103874"/>
            <a:ext cx="1027088" cy="14019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5448" y="2103875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30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35070" y="851811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89094" y="886190"/>
            <a:ext cx="1027088" cy="14019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89094" y="886190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80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31585" y="1902006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85610" y="1936386"/>
            <a:ext cx="1027088" cy="14019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85610" y="1936386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81134" y="2857157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35158" y="2891537"/>
            <a:ext cx="1027088" cy="14019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35158" y="2891537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57100" y="2833124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11125" y="2867503"/>
            <a:ext cx="1027088" cy="14019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11125" y="2867503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05167" y="2785057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59192" y="2819436"/>
            <a:ext cx="1027088" cy="14019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59192" y="2819436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25057" y="2753013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79082" y="2787392"/>
            <a:ext cx="1027088" cy="14019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9082" y="2787393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93012" y="2712958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47037" y="2747337"/>
            <a:ext cx="1027088" cy="14019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47037" y="2747337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01024" y="2680914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55048" y="2715292"/>
            <a:ext cx="1027088" cy="14019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55048" y="2715292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60968" y="2656880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14992" y="2691259"/>
            <a:ext cx="1027088" cy="14019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14992" y="2691259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54300" y="2781300"/>
            <a:ext cx="508000" cy="6985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623057" y="2783496"/>
            <a:ext cx="517525" cy="909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50" dirty="0">
                <a:solidFill>
                  <a:srgbClr val="FF2600"/>
                </a:solidFill>
                <a:latin typeface="Arial"/>
                <a:cs typeface="Arial"/>
              </a:rPr>
              <a:t>?</a:t>
            </a:r>
            <a:endParaRPr sz="695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993424" y="2383227"/>
            <a:ext cx="685865" cy="6356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94038" y="2556554"/>
            <a:ext cx="438784" cy="308610"/>
          </a:xfrm>
          <a:custGeom>
            <a:avLst/>
            <a:gdLst/>
            <a:ahLst/>
            <a:cxnLst/>
            <a:rect l="l" t="t" r="r" b="b"/>
            <a:pathLst>
              <a:path w="438785" h="308610">
                <a:moveTo>
                  <a:pt x="142826" y="0"/>
                </a:moveTo>
                <a:lnTo>
                  <a:pt x="199720" y="100562"/>
                </a:lnTo>
                <a:lnTo>
                  <a:pt x="0" y="213555"/>
                </a:lnTo>
                <a:lnTo>
                  <a:pt x="53548" y="308202"/>
                </a:lnTo>
                <a:lnTo>
                  <a:pt x="253268" y="195210"/>
                </a:lnTo>
                <a:lnTo>
                  <a:pt x="358271" y="195210"/>
                </a:lnTo>
                <a:lnTo>
                  <a:pt x="438216" y="28103"/>
                </a:lnTo>
                <a:lnTo>
                  <a:pt x="142826" y="0"/>
                </a:lnTo>
                <a:close/>
              </a:path>
              <a:path w="438785" h="308610">
                <a:moveTo>
                  <a:pt x="358271" y="195210"/>
                </a:moveTo>
                <a:lnTo>
                  <a:pt x="253268" y="195210"/>
                </a:lnTo>
                <a:lnTo>
                  <a:pt x="310161" y="295772"/>
                </a:lnTo>
                <a:lnTo>
                  <a:pt x="358271" y="19521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53519" y="2383859"/>
            <a:ext cx="686649" cy="6380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82325" y="2559159"/>
            <a:ext cx="436880" cy="309245"/>
          </a:xfrm>
          <a:custGeom>
            <a:avLst/>
            <a:gdLst/>
            <a:ahLst/>
            <a:cxnLst/>
            <a:rect l="l" t="t" r="r" b="b"/>
            <a:pathLst>
              <a:path w="436880" h="309244">
                <a:moveTo>
                  <a:pt x="400968" y="194237"/>
                </a:moveTo>
                <a:lnTo>
                  <a:pt x="183479" y="194237"/>
                </a:lnTo>
                <a:lnTo>
                  <a:pt x="382205" y="308971"/>
                </a:lnTo>
                <a:lnTo>
                  <a:pt x="436577" y="214796"/>
                </a:lnTo>
                <a:lnTo>
                  <a:pt x="400968" y="194237"/>
                </a:lnTo>
                <a:close/>
              </a:path>
              <a:path w="436880" h="309244">
                <a:moveTo>
                  <a:pt x="295622" y="0"/>
                </a:moveTo>
                <a:lnTo>
                  <a:pt x="0" y="25521"/>
                </a:lnTo>
                <a:lnTo>
                  <a:pt x="125709" y="294299"/>
                </a:lnTo>
                <a:lnTo>
                  <a:pt x="183479" y="194237"/>
                </a:lnTo>
                <a:lnTo>
                  <a:pt x="400968" y="194237"/>
                </a:lnTo>
                <a:lnTo>
                  <a:pt x="237851" y="100062"/>
                </a:lnTo>
                <a:lnTo>
                  <a:pt x="295622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81699" y="2174545"/>
            <a:ext cx="739112" cy="7391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30813" y="2204013"/>
            <a:ext cx="640886" cy="64088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96812" y="2364521"/>
            <a:ext cx="547008" cy="54008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49800" y="2397370"/>
            <a:ext cx="444500" cy="4347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93338" y="2239670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47362" y="2274050"/>
            <a:ext cx="1027088" cy="140193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947362" y="2274050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61293" y="2207627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15318" y="2242005"/>
            <a:ext cx="1027088" cy="140193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15318" y="2242005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97205" y="2167571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51230" y="2201950"/>
            <a:ext cx="1027088" cy="140193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851230" y="2201950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37260" y="2135526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891285" y="2169905"/>
            <a:ext cx="1027088" cy="140193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891285" y="2169906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65160" y="2071438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19185" y="2105817"/>
            <a:ext cx="1027088" cy="14019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19185" y="2105817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21238" y="2031382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75263" y="2065761"/>
            <a:ext cx="1027088" cy="14019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75263" y="2065762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765160" y="1983315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19185" y="2017696"/>
            <a:ext cx="1027088" cy="140193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819185" y="2017696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789194" y="1935250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43218" y="1969629"/>
            <a:ext cx="1027088" cy="140193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43218" y="1969629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592516" y="850634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646540" y="885013"/>
            <a:ext cx="1027088" cy="14019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646540" y="885013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80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77766" y="1901262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31791" y="1935642"/>
            <a:ext cx="1027088" cy="1401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31791" y="1935642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305667" y="1949329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59692" y="1983708"/>
            <a:ext cx="1027088" cy="14019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59692" y="1983708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25833" y="1989385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479858" y="2023764"/>
            <a:ext cx="1027088" cy="1401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479858" y="2023764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361744" y="2037450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15769" y="2071829"/>
            <a:ext cx="1027088" cy="14019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415769" y="2071831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393788" y="2069495"/>
            <a:ext cx="1135137" cy="150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447813" y="2103874"/>
            <a:ext cx="1027088" cy="14019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447813" y="2103875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2416507" y="627112"/>
            <a:ext cx="942975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dirty="0">
                <a:latin typeface="Arial"/>
                <a:cs typeface="Arial"/>
              </a:rPr>
              <a:t>standard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076904" y="1640558"/>
            <a:ext cx="1152525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dirty="0">
                <a:latin typeface="Arial"/>
                <a:cs typeface="Arial"/>
              </a:rPr>
              <a:t>less dense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464001" y="1640558"/>
            <a:ext cx="1270635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dirty="0">
                <a:latin typeface="Arial"/>
                <a:cs typeface="Arial"/>
              </a:rPr>
              <a:t>more dense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728654" y="636934"/>
            <a:ext cx="942975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dirty="0">
                <a:latin typeface="Arial"/>
                <a:cs typeface="Arial"/>
              </a:rPr>
              <a:t>standard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403471" y="1640558"/>
            <a:ext cx="1152525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dirty="0">
                <a:latin typeface="Arial"/>
                <a:cs typeface="Arial"/>
              </a:rPr>
              <a:t>less dense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794974" y="1640558"/>
            <a:ext cx="1270635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dirty="0">
                <a:latin typeface="Arial"/>
                <a:cs typeface="Arial"/>
              </a:rPr>
              <a:t>more dense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771" y="239117"/>
            <a:ext cx="7730857" cy="615553"/>
          </a:xfrm>
        </p:spPr>
        <p:txBody>
          <a:bodyPr/>
          <a:lstStyle/>
          <a:p>
            <a:pPr algn="ctr"/>
            <a:r>
              <a:rPr lang="en-US" sz="4000" dirty="0" smtClean="0"/>
              <a:t>Difference Threshold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219200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Point of Subjective Equality (PSE)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P(change) = 50% = Most Similar to Standard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Upper Difference Limen (UDL)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P(change) = 75% = PSE + JND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Lower Difference Limen (LDL)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P(change) = 25% = PSE – JND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Interval of Uncertainty (IU)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UDL – LDL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Just Noticeable Difference (JND)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IU/2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0.67*SD</a:t>
            </a:r>
          </a:p>
        </p:txBody>
      </p:sp>
    </p:spTree>
    <p:extLst>
      <p:ext uri="{BB962C8B-B14F-4D97-AF65-F5344CB8AC3E}">
        <p14:creationId xmlns:p14="http://schemas.microsoft.com/office/powerpoint/2010/main" val="1237805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239</Words>
  <Application>Microsoft Office PowerPoint</Application>
  <PresentationFormat>Custom</PresentationFormat>
  <Paragraphs>44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Method of Limits</vt:lpstr>
      <vt:lpstr>Method of limits</vt:lpstr>
      <vt:lpstr>Difference Threshold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fechdeck_v3.key</dc:title>
  <dc:creator>James Ferwerda</dc:creator>
  <cp:lastModifiedBy>Kenneth M. Steele</cp:lastModifiedBy>
  <cp:revision>18</cp:revision>
  <dcterms:created xsi:type="dcterms:W3CDTF">2016-01-05T12:51:08Z</dcterms:created>
  <dcterms:modified xsi:type="dcterms:W3CDTF">2016-03-01T17:37:16Z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2015-05-15T00:00:00Z</vt:filetime>
  </property>
  <property fmtid="{D5CDD505-2E9C-101B-9397-08002B2CF9AE}" pid="3" name="LastSaved">
    <vt:filetime>2016-01-05T00:00:00Z</vt:filetime>
  </property>
</Properties>
</file>